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330" r:id="rId2"/>
    <p:sldId id="329" r:id="rId3"/>
    <p:sldId id="399" r:id="rId4"/>
    <p:sldId id="400" r:id="rId5"/>
    <p:sldId id="401" r:id="rId6"/>
    <p:sldId id="402" r:id="rId7"/>
    <p:sldId id="403" r:id="rId8"/>
    <p:sldId id="404" r:id="rId9"/>
    <p:sldId id="405" r:id="rId10"/>
    <p:sldId id="406" r:id="rId11"/>
    <p:sldId id="407" r:id="rId12"/>
    <p:sldId id="335" r:id="rId13"/>
    <p:sldId id="336" r:id="rId14"/>
    <p:sldId id="337" r:id="rId15"/>
    <p:sldId id="338" r:id="rId16"/>
    <p:sldId id="339" r:id="rId17"/>
    <p:sldId id="340" r:id="rId18"/>
    <p:sldId id="341" r:id="rId19"/>
    <p:sldId id="342" r:id="rId20"/>
    <p:sldId id="343" r:id="rId21"/>
    <p:sldId id="408" r:id="rId22"/>
    <p:sldId id="344" r:id="rId23"/>
    <p:sldId id="345" r:id="rId24"/>
    <p:sldId id="346" r:id="rId25"/>
    <p:sldId id="347" r:id="rId26"/>
    <p:sldId id="412" r:id="rId27"/>
    <p:sldId id="348" r:id="rId28"/>
    <p:sldId id="349" r:id="rId29"/>
    <p:sldId id="350" r:id="rId30"/>
    <p:sldId id="351" r:id="rId31"/>
    <p:sldId id="409"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 id="371" r:id="rId51"/>
    <p:sldId id="372" r:id="rId52"/>
    <p:sldId id="373" r:id="rId53"/>
    <p:sldId id="374" r:id="rId54"/>
    <p:sldId id="375" r:id="rId55"/>
    <p:sldId id="376" r:id="rId56"/>
    <p:sldId id="377" r:id="rId57"/>
    <p:sldId id="378" r:id="rId58"/>
    <p:sldId id="379" r:id="rId59"/>
    <p:sldId id="380" r:id="rId60"/>
    <p:sldId id="410" r:id="rId61"/>
    <p:sldId id="381" r:id="rId62"/>
    <p:sldId id="382" r:id="rId63"/>
    <p:sldId id="383" r:id="rId64"/>
    <p:sldId id="384" r:id="rId65"/>
    <p:sldId id="385" r:id="rId66"/>
    <p:sldId id="386" r:id="rId67"/>
    <p:sldId id="387" r:id="rId68"/>
    <p:sldId id="388" r:id="rId69"/>
    <p:sldId id="389" r:id="rId70"/>
    <p:sldId id="390" r:id="rId71"/>
    <p:sldId id="391" r:id="rId72"/>
    <p:sldId id="392" r:id="rId73"/>
    <p:sldId id="393" r:id="rId74"/>
    <p:sldId id="394" r:id="rId75"/>
    <p:sldId id="395" r:id="rId76"/>
    <p:sldId id="396" r:id="rId77"/>
    <p:sldId id="397" r:id="rId78"/>
    <p:sldId id="411" r:id="rId79"/>
    <p:sldId id="398"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BB1F"/>
    <a:srgbClr val="BF7F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24" autoAdjust="0"/>
    <p:restoredTop sz="94660"/>
  </p:normalViewPr>
  <p:slideViewPr>
    <p:cSldViewPr>
      <p:cViewPr varScale="1">
        <p:scale>
          <a:sx n="67" d="100"/>
          <a:sy n="67" d="100"/>
        </p:scale>
        <p:origin x="-12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B8E0D-037C-4B17-9A20-2FF2D9C865B5}" type="datetimeFigureOut">
              <a:rPr lang="en-US" smtClean="0"/>
              <a:pPr/>
              <a:t>11/29/2010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3B9C8-F95B-43DD-96A1-12FD1B27BE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20</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21</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22</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23</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24</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25</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26</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27</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28</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29</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1E6311-B4F0-4EAD-BBD5-0262DFEBDC15}" type="slidenum">
              <a:rPr lang="en-US" smtClean="0"/>
              <a:pPr/>
              <a:t>12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63D303-9CC0-40DC-85E6-E100FA1EAB2F}" type="slidenum">
              <a:rPr lang="fa-IR" smtClean="0"/>
              <a:pPr/>
              <a:t>30</a:t>
            </a:fld>
            <a:endParaRPr lang="fa-I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63D303-9CC0-40DC-85E6-E100FA1EAB2F}" type="slidenum">
              <a:rPr lang="fa-IR" smtClean="0"/>
              <a:pPr/>
              <a:t>31</a:t>
            </a:fld>
            <a:endParaRPr lang="fa-I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32</a:t>
            </a:fld>
            <a:endParaRPr lang="fa-I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33</a:t>
            </a:fld>
            <a:endParaRPr lang="fa-I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34</a:t>
            </a:fld>
            <a:endParaRPr lang="fa-I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35</a:t>
            </a:fld>
            <a:endParaRPr lang="fa-I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36</a:t>
            </a:fld>
            <a:endParaRPr lang="fa-I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37</a:t>
            </a:fld>
            <a:endParaRPr lang="fa-I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38</a:t>
            </a:fld>
            <a:endParaRPr lang="fa-I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39</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13</a:t>
            </a:fld>
            <a:endParaRPr lang="fa-I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40</a:t>
            </a:fld>
            <a:endParaRPr lang="fa-I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40597C-613F-4279-BA31-90A955B31E46}" type="slidenum">
              <a:rPr lang="en-US" smtClean="0"/>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40597C-613F-4279-BA31-90A955B31E46}" type="slidenum">
              <a:rPr lang="en-US" smtClean="0"/>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44</a:t>
            </a:fld>
            <a:endParaRPr lang="fa-I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45</a:t>
            </a:fld>
            <a:endParaRPr lang="fa-I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46</a:t>
            </a:fld>
            <a:endParaRPr lang="fa-I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47</a:t>
            </a:fld>
            <a:endParaRPr lang="fa-I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48</a:t>
            </a:fld>
            <a:endParaRPr lang="fa-I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49</a:t>
            </a:fld>
            <a:endParaRPr lang="fa-I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50</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14</a:t>
            </a:fld>
            <a:endParaRPr lang="fa-I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49BA12-8657-4773-806E-7986B57F9FBC}" type="slidenum">
              <a:rPr lang="en-GB" smtClean="0"/>
              <a:pPr/>
              <a:t>51</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52</a:t>
            </a:fld>
            <a:endParaRPr lang="fa-I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53</a:t>
            </a:fld>
            <a:endParaRPr lang="fa-I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54</a:t>
            </a:fld>
            <a:endParaRPr lang="fa-I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55</a:t>
            </a:fld>
            <a:endParaRPr lang="fa-I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56</a:t>
            </a:fld>
            <a:endParaRPr lang="fa-I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57</a:t>
            </a:fld>
            <a:endParaRPr lang="fa-I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58</a:t>
            </a:fld>
            <a:endParaRPr lang="fa-I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59</a:t>
            </a:fld>
            <a:endParaRPr lang="fa-I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60</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15</a:t>
            </a:fld>
            <a:endParaRPr lang="fa-I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61</a:t>
            </a:fld>
            <a:endParaRPr lang="fa-I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62</a:t>
            </a:fld>
            <a:endParaRPr lang="fa-I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63</a:t>
            </a:fld>
            <a:endParaRPr lang="fa-I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64</a:t>
            </a:fld>
            <a:endParaRPr lang="fa-I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65</a:t>
            </a:fld>
            <a:endParaRPr lang="fa-I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66</a:t>
            </a:fld>
            <a:endParaRPr lang="fa-I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67</a:t>
            </a:fld>
            <a:endParaRPr lang="fa-I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68</a:t>
            </a:fld>
            <a:endParaRPr lang="fa-I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69</a:t>
            </a:fld>
            <a:endParaRPr lang="fa-I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70</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16</a:t>
            </a:fld>
            <a:endParaRPr lang="fa-I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71</a:t>
            </a:fld>
            <a:endParaRPr lang="fa-I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72</a:t>
            </a:fld>
            <a:endParaRPr lang="fa-I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73</a:t>
            </a:fld>
            <a:endParaRPr lang="fa-I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74</a:t>
            </a:fld>
            <a:endParaRPr lang="fa-I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75</a:t>
            </a:fld>
            <a:endParaRPr lang="fa-I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76</a:t>
            </a:fld>
            <a:endParaRPr lang="fa-I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77</a:t>
            </a:fld>
            <a:endParaRPr lang="fa-I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78</a:t>
            </a:fld>
            <a:endParaRPr lang="fa-I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79</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17</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18</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63D303-9CC0-40DC-85E6-E100FA1EAB2F}" type="slidenum">
              <a:rPr lang="fa-IR" smtClean="0"/>
              <a:pPr/>
              <a:t>19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CAC672-0563-44AF-B836-8A12F49E32E3}" type="datetime1">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A9E4-C7B3-400F-9120-A23606BE4312}"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01287-6D0F-4211-90A5-1CEADBED578B}" type="datetime1">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A9E4-C7B3-400F-9120-A23606BE4312}"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0B72D2-9033-4840-A93A-2C9144BF0962}" type="datetime1">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A9E4-C7B3-400F-9120-A23606BE4312}"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061E31F-C1B7-4165-BC2C-CFBDF03EB92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AAD5F-0A83-457E-9C99-4012F4602FAF}" type="datetime1">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A9E4-C7B3-400F-9120-A23606BE4312}"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EA1EC9-9E20-48C7-9453-0F84BE1FACB9}" type="datetime1">
              <a:rPr lang="en-US" smtClean="0"/>
              <a:pPr/>
              <a:t>11/29/2010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7A9E4-C7B3-400F-9120-A23606BE4312}"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025265-DF05-472B-981A-56093F0729F0}" type="datetime1">
              <a:rPr lang="en-US" smtClean="0"/>
              <a:pPr/>
              <a:t>11/29/2010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7A9E4-C7B3-400F-9120-A23606BE4312}"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75C580-D4D2-4C6C-AB4B-DFCE376EC0CD}" type="datetime1">
              <a:rPr lang="en-US" smtClean="0"/>
              <a:pPr/>
              <a:t>11/29/2010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7A9E4-C7B3-400F-9120-A23606BE4312}"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455C74-7B5B-45F0-84FC-0FD880A39CF2}" type="datetime1">
              <a:rPr lang="en-US" smtClean="0"/>
              <a:pPr/>
              <a:t>11/29/2010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7A9E4-C7B3-400F-9120-A23606BE4312}"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A6001-3C67-4521-BFA6-DBCD7EF873AD}" type="datetime1">
              <a:rPr lang="en-US" smtClean="0"/>
              <a:pPr/>
              <a:t>11/29/2010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7A9E4-C7B3-400F-9120-A23606BE4312}"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79DB5-0892-4519-B0F2-B63F202E998C}" type="datetime1">
              <a:rPr lang="en-US" smtClean="0"/>
              <a:pPr/>
              <a:t>11/29/2010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7A9E4-C7B3-400F-9120-A23606BE4312}"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8AE38-ED5C-4A61-BCA9-35BDF5C9827A}" type="datetime1">
              <a:rPr lang="en-US" smtClean="0"/>
              <a:pPr/>
              <a:t>11/29/2010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7A9E4-C7B3-400F-9120-A23606BE4312}"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81B30-7330-422E-8F26-6A4690DE4558}" type="datetime1">
              <a:rPr lang="en-US" smtClean="0"/>
              <a:pPr/>
              <a:t>11/29/2010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7A9E4-C7B3-400F-9120-A23606BE43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png"/><Relationship Id="rId7" Type="http://schemas.openxmlformats.org/officeDocument/2006/relationships/image" Target="../media/image15.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12.wmf"/><Relationship Id="rId9"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1.png"/><Relationship Id="rId7" Type="http://schemas.openxmlformats.org/officeDocument/2006/relationships/image" Target="../media/image9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88.png"/><Relationship Id="rId9" Type="http://schemas.openxmlformats.org/officeDocument/2006/relationships/image" Target="../media/image96.png"/></Relationships>
</file>

<file path=ppt/slides/_rels/slide3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image" Target="../media/image101.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www.leichtwerk.de/eta/images/galerie/marzinzik06.jpg"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106.jpeg"/><Relationship Id="rId5" Type="http://schemas.openxmlformats.org/officeDocument/2006/relationships/hyperlink" Target="http://www.leichtwerk.de/eta/images/galerie/marzinzik01.jpg" TargetMode="External"/><Relationship Id="rId4" Type="http://schemas.openxmlformats.org/officeDocument/2006/relationships/image" Target="../media/image105.jpeg"/></Relationships>
</file>

<file path=ppt/slides/_rels/slide4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4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118.png"/></Relationships>
</file>

<file path=ppt/slides/_rels/slide47.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4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28.png"/><Relationship Id="rId4" Type="http://schemas.openxmlformats.org/officeDocument/2006/relationships/image" Target="../media/image127.png"/></Relationships>
</file>

<file path=ppt/slides/_rels/slide49.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irliners.net/open.file?id=790618&amp;size=L&amp;sok=JURER%20%20(ZNGPU%20(nvepensg,nveyvar,cynpr,cubgb_qngr,pbhagel,erznex,cubgbtencure,rznvy,lrne,ert,nvepensg_trarevp,pa,pbqr)%20NTNVAFG%20('+%22777%22'%20VA%20OBBYRNA%20ZBQR))%20%20beqre%20ol%20cubgb_vq%20QRFP&amp;photo_nr=341"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51.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42.jpeg"/></Relationships>
</file>

<file path=ppt/slides/_rels/slide5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5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49.png"/><Relationship Id="rId4" Type="http://schemas.openxmlformats.org/officeDocument/2006/relationships/image" Target="../media/image148.png"/></Relationships>
</file>

<file path=ppt/slides/_rels/slide5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52.png"/></Relationships>
</file>

<file path=ppt/slides/_rels/slide59.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3.png"/><Relationship Id="rId7" Type="http://schemas.openxmlformats.org/officeDocument/2006/relationships/image" Target="../media/image157.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irliners.net/open.file?id=790618&amp;size=L&amp;sok=JURER%20%20(ZNGPU%20(nvepensg,nveyvar,cynpr,cubgb_qngr,pbhagel,erznex,cubgbtencure,rznvy,lrne,ert,nvepensg_trarevp,pa,pbqr)%20NTNVAFG%20('+%22777%22'%20VA%20OBBYRNA%20ZBQR))%20%20beqre%20ol%20cubgb_vq%20QRFP&amp;photo_nr=341"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1.png"/><Relationship Id="rId7" Type="http://schemas.openxmlformats.org/officeDocument/2006/relationships/image" Target="../media/image164.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63.png"/><Relationship Id="rId5" Type="http://schemas.openxmlformats.org/officeDocument/2006/relationships/image" Target="../media/image162.png"/><Relationship Id="rId10" Type="http://schemas.openxmlformats.org/officeDocument/2006/relationships/image" Target="../media/image167.png"/><Relationship Id="rId4" Type="http://schemas.openxmlformats.org/officeDocument/2006/relationships/image" Target="../media/image146.png"/><Relationship Id="rId9" Type="http://schemas.openxmlformats.org/officeDocument/2006/relationships/image" Target="../media/image166.png"/></Relationships>
</file>

<file path=ppt/slides/_rels/slide63.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png"/></Relationships>
</file>

<file path=ppt/slides/_rels/slide64.xml.rels><?xml version="1.0" encoding="UTF-8" standalone="yes"?>
<Relationships xmlns="http://schemas.openxmlformats.org/package/2006/relationships"><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6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78.png"/></Relationships>
</file>

<file path=ppt/slides/_rels/slide66.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s>
</file>

<file path=ppt/slides/_rels/slide67.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184.png"/><Relationship Id="rId7" Type="http://schemas.openxmlformats.org/officeDocument/2006/relationships/image" Target="../media/image187.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image" Target="../media/image186.png"/><Relationship Id="rId10" Type="http://schemas.openxmlformats.org/officeDocument/2006/relationships/image" Target="../media/image190.png"/><Relationship Id="rId4" Type="http://schemas.openxmlformats.org/officeDocument/2006/relationships/image" Target="../media/image185.png"/><Relationship Id="rId9" Type="http://schemas.openxmlformats.org/officeDocument/2006/relationships/image" Target="../media/image189.png"/></Relationships>
</file>

<file path=ppt/slides/_rels/slide69.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191.png"/><Relationship Id="rId7" Type="http://schemas.openxmlformats.org/officeDocument/2006/relationships/image" Target="../media/image195.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194.png"/><Relationship Id="rId5" Type="http://schemas.openxmlformats.org/officeDocument/2006/relationships/image" Target="../media/image193.png"/><Relationship Id="rId10" Type="http://schemas.openxmlformats.org/officeDocument/2006/relationships/image" Target="../media/image198.png"/><Relationship Id="rId4" Type="http://schemas.openxmlformats.org/officeDocument/2006/relationships/image" Target="../media/image192.png"/><Relationship Id="rId9" Type="http://schemas.openxmlformats.org/officeDocument/2006/relationships/image" Target="../media/image197.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202.png"/><Relationship Id="rId5" Type="http://schemas.openxmlformats.org/officeDocument/2006/relationships/image" Target="../media/image201.png"/><Relationship Id="rId4" Type="http://schemas.openxmlformats.org/officeDocument/2006/relationships/image" Target="../media/image200.png"/></Relationships>
</file>

<file path=ppt/slides/_rels/slide71.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206.png"/><Relationship Id="rId5" Type="http://schemas.openxmlformats.org/officeDocument/2006/relationships/image" Target="../media/image205.png"/><Relationship Id="rId4" Type="http://schemas.openxmlformats.org/officeDocument/2006/relationships/image" Target="../media/image204.png"/></Relationships>
</file>

<file path=ppt/slides/_rels/slide72.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75.xml.rels><?xml version="1.0" encoding="UTF-8" standalone="yes"?>
<Relationships xmlns="http://schemas.openxmlformats.org/package/2006/relationships"><Relationship Id="rId3" Type="http://schemas.openxmlformats.org/officeDocument/2006/relationships/image" Target="../media/image211.png"/><Relationship Id="rId7" Type="http://schemas.openxmlformats.org/officeDocument/2006/relationships/image" Target="../media/image215.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214.png"/><Relationship Id="rId5" Type="http://schemas.openxmlformats.org/officeDocument/2006/relationships/image" Target="../media/image213.png"/><Relationship Id="rId4" Type="http://schemas.openxmlformats.org/officeDocument/2006/relationships/image" Target="../media/image212.png"/></Relationships>
</file>

<file path=ppt/slides/_rels/slide76.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218.png"/><Relationship Id="rId4" Type="http://schemas.openxmlformats.org/officeDocument/2006/relationships/image" Target="../media/image217.png"/></Relationships>
</file>

<file path=ppt/slides/_rels/slide77.xml.rels><?xml version="1.0" encoding="UTF-8" standalone="yes"?>
<Relationships xmlns="http://schemas.openxmlformats.org/package/2006/relationships"><Relationship Id="rId3" Type="http://schemas.openxmlformats.org/officeDocument/2006/relationships/image" Target="../media/image219.png"/><Relationship Id="rId7" Type="http://schemas.openxmlformats.org/officeDocument/2006/relationships/image" Target="../media/image223.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222.png"/><Relationship Id="rId5" Type="http://schemas.openxmlformats.org/officeDocument/2006/relationships/image" Target="../media/image221.png"/><Relationship Id="rId4" Type="http://schemas.openxmlformats.org/officeDocument/2006/relationships/image" Target="../media/image220.png"/></Relationships>
</file>

<file path=ppt/slides/_rels/slide78.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6"/>
          <p:cNvSpPr txBox="1">
            <a:spLocks noChangeArrowheads="1"/>
          </p:cNvSpPr>
          <p:nvPr/>
        </p:nvSpPr>
        <p:spPr bwMode="auto">
          <a:xfrm>
            <a:off x="593725" y="1560513"/>
            <a:ext cx="184150" cy="366712"/>
          </a:xfrm>
          <a:prstGeom prst="rect">
            <a:avLst/>
          </a:prstGeom>
          <a:noFill/>
          <a:ln w="9525">
            <a:noFill/>
            <a:miter lim="800000"/>
            <a:headEnd/>
            <a:tailEnd/>
          </a:ln>
          <a:effectLst/>
        </p:spPr>
        <p:txBody>
          <a:bodyPr wrap="none">
            <a:spAutoFit/>
          </a:bodyPr>
          <a:lstStyle/>
          <a:p>
            <a:endParaRPr lang="en-US"/>
          </a:p>
        </p:txBody>
      </p:sp>
      <p:pic>
        <p:nvPicPr>
          <p:cNvPr id="249858" name="Picture 2"/>
          <p:cNvPicPr>
            <a:picLocks noChangeAspect="1" noChangeArrowheads="1"/>
          </p:cNvPicPr>
          <p:nvPr/>
        </p:nvPicPr>
        <p:blipFill>
          <a:blip r:embed="rId3" cstate="print"/>
          <a:srcRect/>
          <a:stretch>
            <a:fillRect/>
          </a:stretch>
        </p:blipFill>
        <p:spPr bwMode="auto">
          <a:xfrm>
            <a:off x="4724400" y="1643050"/>
            <a:ext cx="4419600" cy="2605088"/>
          </a:xfrm>
          <a:prstGeom prst="rect">
            <a:avLst/>
          </a:prstGeom>
          <a:noFill/>
        </p:spPr>
      </p:pic>
      <p:pic>
        <p:nvPicPr>
          <p:cNvPr id="249860" name="Picture 4"/>
          <p:cNvPicPr>
            <a:picLocks noChangeAspect="1" noChangeArrowheads="1"/>
          </p:cNvPicPr>
          <p:nvPr/>
        </p:nvPicPr>
        <p:blipFill>
          <a:blip r:embed="rId4" cstate="print"/>
          <a:srcRect/>
          <a:stretch>
            <a:fillRect/>
          </a:stretch>
        </p:blipFill>
        <p:spPr bwMode="auto">
          <a:xfrm>
            <a:off x="214282" y="3214686"/>
            <a:ext cx="5638800" cy="3308350"/>
          </a:xfrm>
          <a:prstGeom prst="rect">
            <a:avLst/>
          </a:prstGeom>
          <a:noFill/>
        </p:spPr>
      </p:pic>
      <p:sp>
        <p:nvSpPr>
          <p:cNvPr id="8" name="TextBox 7"/>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INCOMPRESSIBLE FLOW OVER FINITE WINGS</a:t>
            </a:r>
          </a:p>
        </p:txBody>
      </p:sp>
      <p:sp>
        <p:nvSpPr>
          <p:cNvPr id="9"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1</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1" name="Straight Connector 10"/>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blinds(horizontal)">
                                      <p:cBhvr>
                                        <p:cTn id="7" dur="500"/>
                                        <p:tgtEl>
                                          <p:spTgt spid="24985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49860"/>
                                        </p:tgtEl>
                                        <p:attrNameLst>
                                          <p:attrName>style.visibility</p:attrName>
                                        </p:attrNameLst>
                                      </p:cBhvr>
                                      <p:to>
                                        <p:strVal val="visible"/>
                                      </p:to>
                                    </p:set>
                                    <p:animEffect transition="in" filter="blinds(horizontal)">
                                      <p:cBhvr>
                                        <p:cTn id="11" dur="500"/>
                                        <p:tgtEl>
                                          <p:spTgt spid="24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10</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sp>
        <p:nvSpPr>
          <p:cNvPr id="39" name="TextBox 38"/>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DOWNWASH</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cxnSp>
        <p:nvCxnSpPr>
          <p:cNvPr id="25" name="Straight Connector 2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51520" y="1268760"/>
            <a:ext cx="8568952" cy="2400657"/>
          </a:xfrm>
          <a:prstGeom prst="rect">
            <a:avLst/>
          </a:prstGeom>
          <a:noFill/>
        </p:spPr>
        <p:txBody>
          <a:bodyPr wrap="square" rtlCol="0">
            <a:spAutoFit/>
          </a:bodyPr>
          <a:lstStyle/>
          <a:p>
            <a:pPr algn="just">
              <a:buSzPct val="85000"/>
              <a:buFont typeface="Courier New" pitchFamily="49" charset="0"/>
              <a:buChar char="o"/>
            </a:pPr>
            <a:r>
              <a:rPr lang="en-US" sz="2500" dirty="0" smtClean="0">
                <a:latin typeface="Constantia" pitchFamily="18" charset="0"/>
              </a:rPr>
              <a:t> The two vortices tend to drag the surrounding air around with them, and this secondary movement induces a small velocity component in the downward direction at the wing.</a:t>
            </a:r>
          </a:p>
          <a:p>
            <a:pPr algn="just">
              <a:buSzPct val="85000"/>
              <a:buFont typeface="Courier New" pitchFamily="49" charset="0"/>
              <a:buChar char="o"/>
            </a:pPr>
            <a:endParaRPr lang="en-US" sz="2500" dirty="0" smtClean="0">
              <a:latin typeface="Constantia" pitchFamily="18" charset="0"/>
            </a:endParaRPr>
          </a:p>
          <a:p>
            <a:pPr algn="just">
              <a:buSzPct val="85000"/>
              <a:buFont typeface="Courier New" pitchFamily="49" charset="0"/>
              <a:buChar char="o"/>
            </a:pPr>
            <a:r>
              <a:rPr lang="en-US" sz="2500" dirty="0" smtClean="0">
                <a:latin typeface="Constantia" pitchFamily="18" charset="0"/>
              </a:rPr>
              <a:t> This downward component is called </a:t>
            </a:r>
            <a:r>
              <a:rPr lang="en-US" sz="2500" i="1" dirty="0" smtClean="0">
                <a:latin typeface="Constantia" pitchFamily="18" charset="0"/>
              </a:rPr>
              <a:t>downwash</a:t>
            </a:r>
            <a:r>
              <a:rPr lang="en-US" sz="2500" dirty="0" smtClean="0">
                <a:latin typeface="Constantia" pitchFamily="18" charset="0"/>
              </a:rPr>
              <a:t>, denoted by the symbol </a:t>
            </a:r>
            <a:r>
              <a:rPr lang="en-US" sz="2500" i="1" dirty="0" smtClean="0">
                <a:latin typeface="Constantia" pitchFamily="18" charset="0"/>
              </a:rPr>
              <a:t>w</a:t>
            </a:r>
            <a:r>
              <a:rPr lang="en-US" sz="2500" dirty="0" smtClean="0">
                <a:latin typeface="Constantia" pitchFamily="18" charset="0"/>
              </a:rPr>
              <a:t>.</a:t>
            </a:r>
            <a:endParaRPr lang="en-GB" sz="2500" dirty="0" smtClean="0">
              <a:latin typeface="Constantia" pitchFamily="18" charset="0"/>
            </a:endParaRPr>
          </a:p>
        </p:txBody>
      </p:sp>
      <p:pic>
        <p:nvPicPr>
          <p:cNvPr id="10" name="Picture 4"/>
          <p:cNvPicPr>
            <a:picLocks noChangeAspect="1" noChangeArrowheads="1"/>
          </p:cNvPicPr>
          <p:nvPr/>
        </p:nvPicPr>
        <p:blipFill>
          <a:blip r:embed="rId2" cstate="print">
            <a:clrChange>
              <a:clrFrom>
                <a:srgbClr val="FFFFFF"/>
              </a:clrFrom>
              <a:clrTo>
                <a:srgbClr val="FFFFFF">
                  <a:alpha val="0"/>
                </a:srgbClr>
              </a:clrTo>
            </a:clrChange>
            <a:lum bright="-20000" contrast="40000"/>
          </a:blip>
          <a:srcRect l="3375" r="5797"/>
          <a:stretch>
            <a:fillRect/>
          </a:stretch>
        </p:blipFill>
        <p:spPr bwMode="auto">
          <a:xfrm>
            <a:off x="2195736" y="3208499"/>
            <a:ext cx="6768752" cy="3100821"/>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12" dur="500"/>
                                        <p:tgtEl>
                                          <p:spTgt spid="30">
                                            <p:txEl>
                                              <p:pRg st="2" end="2"/>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11</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sp>
        <p:nvSpPr>
          <p:cNvPr id="39" name="TextBox 38"/>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DOWNWASH</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cxnSp>
        <p:nvCxnSpPr>
          <p:cNvPr id="25" name="Straight Connector 2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51520" y="1268760"/>
            <a:ext cx="8568952" cy="1246495"/>
          </a:xfrm>
          <a:prstGeom prst="rect">
            <a:avLst/>
          </a:prstGeom>
          <a:noFill/>
        </p:spPr>
        <p:txBody>
          <a:bodyPr wrap="square" rtlCol="0">
            <a:spAutoFit/>
          </a:bodyPr>
          <a:lstStyle/>
          <a:p>
            <a:pPr algn="just">
              <a:buSzPct val="85000"/>
              <a:buFont typeface="Courier New" pitchFamily="49" charset="0"/>
              <a:buChar char="o"/>
            </a:pPr>
            <a:r>
              <a:rPr lang="en-US" sz="2500" dirty="0" smtClean="0">
                <a:latin typeface="Constantia" pitchFamily="18" charset="0"/>
              </a:rPr>
              <a:t> The downwash combines with the </a:t>
            </a:r>
            <a:r>
              <a:rPr lang="en-US" sz="2500" dirty="0" err="1" smtClean="0">
                <a:latin typeface="Constantia" pitchFamily="18" charset="0"/>
              </a:rPr>
              <a:t>freestream</a:t>
            </a:r>
            <a:r>
              <a:rPr lang="en-US" sz="2500" dirty="0" smtClean="0">
                <a:latin typeface="Constantia" pitchFamily="18" charset="0"/>
              </a:rPr>
              <a:t> velocity V</a:t>
            </a:r>
            <a:r>
              <a:rPr lang="en-US" sz="2500" baseline="-25000" dirty="0" smtClean="0">
                <a:latin typeface="Constantia" pitchFamily="18" charset="0"/>
              </a:rPr>
              <a:t>∞</a:t>
            </a:r>
            <a:r>
              <a:rPr lang="en-US" sz="2500" dirty="0" smtClean="0">
                <a:latin typeface="Constantia" pitchFamily="18" charset="0"/>
              </a:rPr>
              <a:t> to produce a local relative wind which is canted downward in the vicinity of each airfoil section of the wing.</a:t>
            </a:r>
            <a:endParaRPr lang="en-GB" sz="2500" dirty="0" smtClean="0">
              <a:latin typeface="Constantia" pitchFamily="18" charset="0"/>
            </a:endParaRPr>
          </a:p>
        </p:txBody>
      </p:sp>
      <p:pic>
        <p:nvPicPr>
          <p:cNvPr id="614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9822" y="2478049"/>
            <a:ext cx="6184357" cy="37592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7" dur="500"/>
                                        <p:tgtEl>
                                          <p:spTgt spid="30">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randombar(horizontal)">
                                      <p:cBhvr>
                                        <p:cTn id="1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393" y="1196752"/>
            <a:ext cx="4219575" cy="2486025"/>
          </a:xfrm>
          <a:prstGeom prst="rect">
            <a:avLst/>
          </a:prstGeom>
          <a:noFill/>
          <a:ln w="9525">
            <a:noFill/>
            <a:miter lim="800000"/>
            <a:headEnd/>
            <a:tailEnd/>
          </a:ln>
          <a:effectLst/>
        </p:spPr>
      </p:pic>
      <p:pic>
        <p:nvPicPr>
          <p:cNvPr id="4301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11960" y="3212976"/>
            <a:ext cx="4887912" cy="3094038"/>
          </a:xfrm>
          <a:prstGeom prst="rect">
            <a:avLst/>
          </a:prstGeom>
          <a:noFill/>
          <a:ln w="9525">
            <a:noFill/>
            <a:miter lim="800000"/>
            <a:headEnd/>
            <a:tailEnd/>
          </a:ln>
          <a:effectLst/>
        </p:spPr>
      </p:pic>
      <p:pic>
        <p:nvPicPr>
          <p:cNvPr id="4301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1048" y="3794298"/>
            <a:ext cx="4191000" cy="858838"/>
          </a:xfrm>
          <a:prstGeom prst="rect">
            <a:avLst/>
          </a:prstGeom>
          <a:noFill/>
          <a:ln w="9525">
            <a:noFill/>
            <a:miter lim="800000"/>
            <a:headEnd/>
            <a:tailEnd/>
          </a:ln>
          <a:effectLst/>
        </p:spPr>
      </p:pic>
      <p:pic>
        <p:nvPicPr>
          <p:cNvPr id="43016"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51520" y="4581128"/>
            <a:ext cx="1249363" cy="460375"/>
          </a:xfrm>
          <a:prstGeom prst="rect">
            <a:avLst/>
          </a:prstGeom>
          <a:noFill/>
          <a:ln w="9525">
            <a:noFill/>
            <a:miter lim="800000"/>
            <a:headEnd/>
            <a:tailEnd/>
          </a:ln>
          <a:effectLst/>
        </p:spPr>
      </p:pic>
      <p:pic>
        <p:nvPicPr>
          <p:cNvPr id="43017"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4712" y="5052438"/>
            <a:ext cx="2497088" cy="680818"/>
          </a:xfrm>
          <a:prstGeom prst="rect">
            <a:avLst/>
          </a:prstGeom>
          <a:noFill/>
          <a:ln w="9525">
            <a:noFill/>
            <a:miter lim="800000"/>
            <a:headEnd/>
            <a:tailEnd/>
          </a:ln>
          <a:effectLst/>
        </p:spPr>
      </p:pic>
      <p:pic>
        <p:nvPicPr>
          <p:cNvPr id="43018"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384" y="5728172"/>
            <a:ext cx="4419600" cy="842963"/>
          </a:xfrm>
          <a:prstGeom prst="rect">
            <a:avLst/>
          </a:prstGeom>
          <a:noFill/>
          <a:ln w="9525">
            <a:noFill/>
            <a:miter lim="800000"/>
            <a:headEnd/>
            <a:tailEnd/>
          </a:ln>
          <a:effectLst/>
        </p:spPr>
      </p:pic>
      <p:pic>
        <p:nvPicPr>
          <p:cNvPr id="43020" name="Picture 1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292080" y="1340768"/>
            <a:ext cx="2971800" cy="879475"/>
          </a:xfrm>
          <a:prstGeom prst="rect">
            <a:avLst/>
          </a:prstGeom>
          <a:noFill/>
          <a:ln w="9525">
            <a:noFill/>
            <a:miter lim="800000"/>
            <a:headEnd/>
            <a:tailEnd/>
          </a:ln>
          <a:effectLst/>
        </p:spPr>
      </p:pic>
      <p:pic>
        <p:nvPicPr>
          <p:cNvPr id="43021"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267200" y="2204864"/>
            <a:ext cx="4876800" cy="1093788"/>
          </a:xfrm>
          <a:prstGeom prst="rect">
            <a:avLst/>
          </a:prstGeom>
          <a:noFill/>
          <a:ln w="9525">
            <a:noFill/>
            <a:miter lim="800000"/>
            <a:headEnd/>
            <a:tailEnd/>
          </a:ln>
          <a:effectLst/>
        </p:spPr>
      </p:pic>
      <p:sp>
        <p:nvSpPr>
          <p:cNvPr id="12" name="TextBox 11"/>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INDUCED DRAG</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13"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12</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Box 13"/>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5" name="Straight Connector 1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randombar(horizontal)">
                                      <p:cBhvr>
                                        <p:cTn id="7" dur="500"/>
                                        <p:tgtEl>
                                          <p:spTgt spid="430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3015"/>
                                        </p:tgtEl>
                                        <p:attrNameLst>
                                          <p:attrName>style.visibility</p:attrName>
                                        </p:attrNameLst>
                                      </p:cBhvr>
                                      <p:to>
                                        <p:strVal val="visible"/>
                                      </p:to>
                                    </p:set>
                                    <p:animEffect transition="in" filter="randombar(horizontal)">
                                      <p:cBhvr>
                                        <p:cTn id="12" dur="500"/>
                                        <p:tgtEl>
                                          <p:spTgt spid="430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3016"/>
                                        </p:tgtEl>
                                        <p:attrNameLst>
                                          <p:attrName>style.visibility</p:attrName>
                                        </p:attrNameLst>
                                      </p:cBhvr>
                                      <p:to>
                                        <p:strVal val="visible"/>
                                      </p:to>
                                    </p:set>
                                    <p:animEffect transition="in" filter="randombar(horizontal)">
                                      <p:cBhvr>
                                        <p:cTn id="17" dur="500"/>
                                        <p:tgtEl>
                                          <p:spTgt spid="430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3017"/>
                                        </p:tgtEl>
                                        <p:attrNameLst>
                                          <p:attrName>style.visibility</p:attrName>
                                        </p:attrNameLst>
                                      </p:cBhvr>
                                      <p:to>
                                        <p:strVal val="visible"/>
                                      </p:to>
                                    </p:set>
                                    <p:animEffect transition="in" filter="randombar(horizontal)">
                                      <p:cBhvr>
                                        <p:cTn id="22" dur="500"/>
                                        <p:tgtEl>
                                          <p:spTgt spid="430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3018"/>
                                        </p:tgtEl>
                                        <p:attrNameLst>
                                          <p:attrName>style.visibility</p:attrName>
                                        </p:attrNameLst>
                                      </p:cBhvr>
                                      <p:to>
                                        <p:strVal val="visible"/>
                                      </p:to>
                                    </p:set>
                                    <p:animEffect transition="in" filter="randombar(horizontal)">
                                      <p:cBhvr>
                                        <p:cTn id="27" dur="500"/>
                                        <p:tgtEl>
                                          <p:spTgt spid="4301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3020"/>
                                        </p:tgtEl>
                                        <p:attrNameLst>
                                          <p:attrName>style.visibility</p:attrName>
                                        </p:attrNameLst>
                                      </p:cBhvr>
                                      <p:to>
                                        <p:strVal val="visible"/>
                                      </p:to>
                                    </p:set>
                                    <p:animEffect transition="in" filter="randombar(horizontal)">
                                      <p:cBhvr>
                                        <p:cTn id="32" dur="500"/>
                                        <p:tgtEl>
                                          <p:spTgt spid="4302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3021"/>
                                        </p:tgtEl>
                                        <p:attrNameLst>
                                          <p:attrName>style.visibility</p:attrName>
                                        </p:attrNameLst>
                                      </p:cBhvr>
                                      <p:to>
                                        <p:strVal val="visible"/>
                                      </p:to>
                                    </p:set>
                                    <p:animEffect transition="in" filter="randombar(horizontal)">
                                      <p:cBhvr>
                                        <p:cTn id="37" dur="500"/>
                                        <p:tgtEl>
                                          <p:spTgt spid="43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51520" y="1268760"/>
            <a:ext cx="8568952" cy="3554819"/>
          </a:xfrm>
          <a:prstGeom prst="rect">
            <a:avLst/>
          </a:prstGeom>
          <a:noFill/>
        </p:spPr>
        <p:txBody>
          <a:bodyPr wrap="square" rtlCol="0">
            <a:spAutoFit/>
          </a:bodyPr>
          <a:lstStyle/>
          <a:p>
            <a:pPr algn="just">
              <a:buSzPct val="85000"/>
              <a:buFont typeface="Courier New" pitchFamily="49" charset="0"/>
              <a:buChar char="o"/>
            </a:pPr>
            <a:r>
              <a:rPr lang="en-US" sz="2500" dirty="0" smtClean="0">
                <a:latin typeface="Constantia" pitchFamily="18" charset="0"/>
              </a:rPr>
              <a:t> Defining the profile drag coefficient as</a:t>
            </a:r>
          </a:p>
          <a:p>
            <a:pPr algn="just">
              <a:buSzPct val="85000"/>
              <a:buFont typeface="Courier New" pitchFamily="49" charset="0"/>
              <a:buChar char="o"/>
            </a:pPr>
            <a:endParaRPr lang="en-GB" sz="2500" dirty="0" smtClean="0">
              <a:latin typeface="Constantia" pitchFamily="18" charset="0"/>
            </a:endParaRPr>
          </a:p>
          <a:p>
            <a:pPr algn="just">
              <a:buSzPct val="85000"/>
              <a:buFont typeface="Courier New" pitchFamily="49" charset="0"/>
              <a:buChar char="o"/>
            </a:pPr>
            <a:endParaRPr lang="en-GB" sz="2500" dirty="0" smtClean="0">
              <a:latin typeface="Constantia" pitchFamily="18" charset="0"/>
            </a:endParaRPr>
          </a:p>
          <a:p>
            <a:pPr algn="just">
              <a:buSzPct val="85000"/>
              <a:buFont typeface="Courier New" pitchFamily="49" charset="0"/>
              <a:buChar char="o"/>
            </a:pPr>
            <a:endParaRPr lang="en-GB" sz="2500" dirty="0" smtClean="0">
              <a:latin typeface="Constantia" pitchFamily="18" charset="0"/>
            </a:endParaRPr>
          </a:p>
          <a:p>
            <a:pPr algn="just">
              <a:buSzPct val="85000"/>
            </a:pPr>
            <a:r>
              <a:rPr lang="en-US" sz="2500" dirty="0" smtClean="0">
                <a:latin typeface="Constantia" pitchFamily="18" charset="0"/>
              </a:rPr>
              <a:t>and the induced drag coefficient as</a:t>
            </a:r>
          </a:p>
          <a:p>
            <a:pPr algn="just">
              <a:buSzPct val="85000"/>
            </a:pPr>
            <a:endParaRPr lang="en-GB" sz="2500" dirty="0" smtClean="0">
              <a:latin typeface="Constantia" pitchFamily="18" charset="0"/>
            </a:endParaRPr>
          </a:p>
          <a:p>
            <a:pPr algn="just">
              <a:buSzPct val="85000"/>
            </a:pPr>
            <a:endParaRPr lang="en-GB" sz="2500" dirty="0" smtClean="0">
              <a:latin typeface="Constantia" pitchFamily="18" charset="0"/>
            </a:endParaRPr>
          </a:p>
          <a:p>
            <a:pPr algn="just">
              <a:buSzPct val="85000"/>
            </a:pPr>
            <a:endParaRPr lang="en-GB" sz="2500" dirty="0" smtClean="0">
              <a:latin typeface="Constantia" pitchFamily="18" charset="0"/>
            </a:endParaRPr>
          </a:p>
          <a:p>
            <a:pPr algn="just">
              <a:buSzPct val="85000"/>
            </a:pPr>
            <a:r>
              <a:rPr lang="en-US" sz="2500" dirty="0" smtClean="0">
                <a:latin typeface="Constantia" pitchFamily="18" charset="0"/>
              </a:rPr>
              <a:t>the total drag coefficient for the finite wing C</a:t>
            </a:r>
            <a:r>
              <a:rPr lang="en-US" sz="2500" baseline="-25000" dirty="0" smtClean="0">
                <a:latin typeface="Constantia" pitchFamily="18" charset="0"/>
              </a:rPr>
              <a:t>D</a:t>
            </a:r>
            <a:r>
              <a:rPr lang="en-US" sz="2500" dirty="0" smtClean="0">
                <a:latin typeface="Constantia" pitchFamily="18" charset="0"/>
              </a:rPr>
              <a:t> is given by</a:t>
            </a:r>
            <a:endParaRPr lang="en-GB" sz="2500" dirty="0" smtClean="0">
              <a:latin typeface="Constantia" pitchFamily="18" charset="0"/>
            </a:endParaRPr>
          </a:p>
        </p:txBody>
      </p:sp>
      <p:sp>
        <p:nvSpPr>
          <p:cNvPr id="11" name="TextBox 10"/>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INDUCED DRAG</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pic>
        <p:nvPicPr>
          <p:cNvPr id="7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49220" y="1772816"/>
            <a:ext cx="2045561" cy="936104"/>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32004" y="3284984"/>
            <a:ext cx="1879993" cy="1008112"/>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17937" y="5085184"/>
            <a:ext cx="2708127" cy="720080"/>
          </a:xfrm>
          <a:prstGeom prst="rect">
            <a:avLst/>
          </a:prstGeom>
          <a:noFill/>
          <a:ln w="9525">
            <a:noFill/>
            <a:miter lim="800000"/>
            <a:headEnd/>
            <a:tailEnd/>
          </a:ln>
        </p:spPr>
      </p:pic>
      <p:sp>
        <p:nvSpPr>
          <p:cNvPr id="1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13</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Box 14"/>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6" name="Straight Connector 15"/>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randombar(horizontal)">
                                      <p:cBhvr>
                                        <p:cTn id="11" dur="5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6" dur="500"/>
                                        <p:tgtEl>
                                          <p:spTgt spid="13">
                                            <p:txEl>
                                              <p:pRg st="4" end="4"/>
                                            </p:txEl>
                                          </p:spTgt>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7171"/>
                                        </p:tgtEl>
                                        <p:attrNameLst>
                                          <p:attrName>style.visibility</p:attrName>
                                        </p:attrNameLst>
                                      </p:cBhvr>
                                      <p:to>
                                        <p:strVal val="visible"/>
                                      </p:to>
                                    </p:set>
                                    <p:animEffect transition="in" filter="randombar(horizontal)">
                                      <p:cBhvr>
                                        <p:cTn id="20" dur="500"/>
                                        <p:tgtEl>
                                          <p:spTgt spid="717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3">
                                            <p:txEl>
                                              <p:pRg st="8" end="8"/>
                                            </p:txEl>
                                          </p:spTgt>
                                        </p:tgtEl>
                                        <p:attrNameLst>
                                          <p:attrName>style.visibility</p:attrName>
                                        </p:attrNameLst>
                                      </p:cBhvr>
                                      <p:to>
                                        <p:strVal val="visible"/>
                                      </p:to>
                                    </p:set>
                                    <p:animEffect transition="in" filter="randombar(horizontal)">
                                      <p:cBhvr>
                                        <p:cTn id="25" dur="500"/>
                                        <p:tgtEl>
                                          <p:spTgt spid="13">
                                            <p:txEl>
                                              <p:pRg st="8" end="8"/>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randombar(horizontal)">
                                      <p:cBhvr>
                                        <p:cTn id="29"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43372" y="2285992"/>
            <a:ext cx="2533650" cy="3248025"/>
          </a:xfrm>
          <a:prstGeom prst="rect">
            <a:avLst/>
          </a:prstGeom>
          <a:noFill/>
          <a:ln w="9525">
            <a:noFill/>
            <a:miter lim="800000"/>
            <a:headEnd/>
            <a:tailEnd/>
          </a:ln>
          <a:effectLst/>
        </p:spPr>
      </p:pic>
      <p:sp>
        <p:nvSpPr>
          <p:cNvPr id="5" name="Oval 4"/>
          <p:cNvSpPr/>
          <p:nvPr/>
        </p:nvSpPr>
        <p:spPr>
          <a:xfrm flipV="1">
            <a:off x="4286248" y="2786058"/>
            <a:ext cx="142876" cy="1171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rc 5"/>
          <p:cNvSpPr/>
          <p:nvPr/>
        </p:nvSpPr>
        <p:spPr>
          <a:xfrm rot="12416323">
            <a:off x="3934632" y="2430428"/>
            <a:ext cx="842962" cy="857256"/>
          </a:xfrm>
          <a:prstGeom prst="arc">
            <a:avLst>
              <a:gd name="adj1" fmla="val 911125"/>
              <a:gd name="adj2" fmla="val 18336563"/>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TextBox 6"/>
          <p:cNvSpPr txBox="1"/>
          <p:nvPr/>
        </p:nvSpPr>
        <p:spPr>
          <a:xfrm>
            <a:off x="3714744" y="2500306"/>
            <a:ext cx="285752" cy="369332"/>
          </a:xfrm>
          <a:prstGeom prst="rect">
            <a:avLst/>
          </a:prstGeom>
          <a:noFill/>
        </p:spPr>
        <p:txBody>
          <a:bodyPr wrap="square" rtlCol="0">
            <a:spAutoFit/>
          </a:bodyPr>
          <a:lstStyle/>
          <a:p>
            <a:r>
              <a:rPr lang="az-Cyrl-AZ" dirty="0" smtClean="0"/>
              <a:t>Г</a:t>
            </a:r>
            <a:endParaRPr lang="en-US" dirty="0"/>
          </a:p>
        </p:txBody>
      </p:sp>
      <p:pic>
        <p:nvPicPr>
          <p:cNvPr id="263172" name="Picture 4"/>
          <p:cNvPicPr>
            <a:picLocks noChangeAspect="1" noChangeArrowheads="1"/>
          </p:cNvPicPr>
          <p:nvPr/>
        </p:nvPicPr>
        <p:blipFill>
          <a:blip r:embed="rId4" cstate="print"/>
          <a:srcRect/>
          <a:stretch>
            <a:fillRect/>
          </a:stretch>
        </p:blipFill>
        <p:spPr bwMode="auto">
          <a:xfrm>
            <a:off x="2643174" y="3286124"/>
            <a:ext cx="1179574" cy="695328"/>
          </a:xfrm>
          <a:prstGeom prst="rect">
            <a:avLst/>
          </a:prstGeom>
          <a:noFill/>
          <a:ln w="9525">
            <a:noFill/>
            <a:miter lim="800000"/>
            <a:headEnd/>
            <a:tailEnd/>
          </a:ln>
          <a:effectLst/>
        </p:spPr>
      </p:pic>
      <p:pic>
        <p:nvPicPr>
          <p:cNvPr id="263173" name="Picture 5"/>
          <p:cNvPicPr>
            <a:picLocks noChangeAspect="1" noChangeArrowheads="1"/>
          </p:cNvPicPr>
          <p:nvPr/>
        </p:nvPicPr>
        <p:blipFill>
          <a:blip r:embed="rId5" cstate="print"/>
          <a:srcRect/>
          <a:stretch>
            <a:fillRect/>
          </a:stretch>
        </p:blipFill>
        <p:spPr bwMode="auto">
          <a:xfrm>
            <a:off x="2786050" y="4143380"/>
            <a:ext cx="714380" cy="383846"/>
          </a:xfrm>
          <a:prstGeom prst="rect">
            <a:avLst/>
          </a:prstGeom>
          <a:noFill/>
          <a:ln w="9525">
            <a:noFill/>
            <a:miter lim="800000"/>
            <a:headEnd/>
            <a:tailEnd/>
          </a:ln>
          <a:effectLst/>
        </p:spPr>
      </p:pic>
      <p:pic>
        <p:nvPicPr>
          <p:cNvPr id="263174" name="Picture 6"/>
          <p:cNvPicPr>
            <a:picLocks noChangeAspect="1" noChangeArrowheads="1"/>
          </p:cNvPicPr>
          <p:nvPr/>
        </p:nvPicPr>
        <p:blipFill>
          <a:blip r:embed="rId6" cstate="print"/>
          <a:srcRect/>
          <a:stretch>
            <a:fillRect/>
          </a:stretch>
        </p:blipFill>
        <p:spPr bwMode="auto">
          <a:xfrm>
            <a:off x="3000364" y="4786322"/>
            <a:ext cx="628650" cy="276225"/>
          </a:xfrm>
          <a:prstGeom prst="rect">
            <a:avLst/>
          </a:prstGeom>
          <a:noFill/>
          <a:ln w="9525">
            <a:noFill/>
            <a:miter lim="800000"/>
            <a:headEnd/>
            <a:tailEnd/>
          </a:ln>
          <a:effectLst/>
        </p:spPr>
      </p:pic>
      <p:sp>
        <p:nvSpPr>
          <p:cNvPr id="12" name="TextBox 11"/>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THE VORTEX FILAMENT</a:t>
            </a:r>
          </a:p>
        </p:txBody>
      </p:sp>
      <p:sp>
        <p:nvSpPr>
          <p:cNvPr id="13"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14</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Box 13"/>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5" name="Straight Connector 1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3170"/>
                                        </p:tgtEl>
                                        <p:attrNameLst>
                                          <p:attrName>style.visibility</p:attrName>
                                        </p:attrNameLst>
                                      </p:cBhvr>
                                      <p:to>
                                        <p:strVal val="visible"/>
                                      </p:to>
                                    </p:set>
                                    <p:animEffect transition="in" filter="blinds(horizontal)">
                                      <p:cBhvr>
                                        <p:cTn id="7" dur="500"/>
                                        <p:tgtEl>
                                          <p:spTgt spid="263170"/>
                                        </p:tgtEl>
                                      </p:cBhvr>
                                    </p:animEffect>
                                  </p:childTnLst>
                                </p:cTn>
                              </p:par>
                              <p:par>
                                <p:cTn id="8" presetID="3" presetClass="entr" presetSubtype="10" fill="hold" nodeType="withEffect">
                                  <p:stCondLst>
                                    <p:cond delay="0"/>
                                  </p:stCondLst>
                                  <p:childTnLst>
                                    <p:set>
                                      <p:cBhvr>
                                        <p:cTn id="9" dur="1" fill="hold">
                                          <p:stCondLst>
                                            <p:cond delay="0"/>
                                          </p:stCondLst>
                                        </p:cTn>
                                        <p:tgtEl>
                                          <p:spTgt spid="263174"/>
                                        </p:tgtEl>
                                        <p:attrNameLst>
                                          <p:attrName>style.visibility</p:attrName>
                                        </p:attrNameLst>
                                      </p:cBhvr>
                                      <p:to>
                                        <p:strVal val="visible"/>
                                      </p:to>
                                    </p:set>
                                    <p:animEffect transition="in" filter="blinds(horizontal)">
                                      <p:cBhvr>
                                        <p:cTn id="10" dur="500"/>
                                        <p:tgtEl>
                                          <p:spTgt spid="263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776D0F-7D94-4DFA-B3DA-3F8B4CA7C1F7}" type="slidenum">
              <a:rPr lang="en-US" smtClean="0"/>
              <a:pPr/>
              <a:t>15</a:t>
            </a:fld>
            <a:endParaRPr lang="en-US"/>
          </a:p>
        </p:txBody>
      </p:sp>
      <p:pic>
        <p:nvPicPr>
          <p:cNvPr id="4"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35238" y="3235027"/>
            <a:ext cx="5429250" cy="3362325"/>
          </a:xfrm>
          <a:prstGeom prst="rect">
            <a:avLst/>
          </a:prstGeom>
          <a:noFill/>
          <a:ln w="9525">
            <a:noFill/>
            <a:miter lim="800000"/>
            <a:headEnd/>
            <a:tailEnd/>
          </a:ln>
          <a:effectLst/>
        </p:spPr>
      </p:pic>
      <p:sp>
        <p:nvSpPr>
          <p:cNvPr id="5" name="Rectangle 4"/>
          <p:cNvSpPr/>
          <p:nvPr/>
        </p:nvSpPr>
        <p:spPr>
          <a:xfrm>
            <a:off x="251520" y="1167135"/>
            <a:ext cx="8640960" cy="830997"/>
          </a:xfrm>
          <a:prstGeom prst="rect">
            <a:avLst/>
          </a:prstGeom>
        </p:spPr>
        <p:txBody>
          <a:bodyPr wrap="square">
            <a:spAutoFit/>
          </a:bodyPr>
          <a:lstStyle/>
          <a:p>
            <a:r>
              <a:rPr lang="en-US" sz="2400" dirty="0" smtClean="0">
                <a:solidFill>
                  <a:schemeClr val="tx1">
                    <a:lumMod val="95000"/>
                    <a:lumOff val="5000"/>
                  </a:schemeClr>
                </a:solidFill>
                <a:latin typeface="Constantia" pitchFamily="18" charset="0"/>
              </a:rPr>
              <a:t>A  general 3-D vortex can take any arbitrary shape.</a:t>
            </a:r>
            <a:r>
              <a:rPr lang="en-US" sz="2400" dirty="0" smtClean="0">
                <a:solidFill>
                  <a:schemeClr val="tx1">
                    <a:lumMod val="95000"/>
                    <a:lumOff val="5000"/>
                  </a:schemeClr>
                </a:solidFill>
                <a:latin typeface="Constantia" pitchFamily="18" charset="0"/>
                <a:cs typeface="Arial" pitchFamily="34" charset="0"/>
              </a:rPr>
              <a:t> It is subject to the </a:t>
            </a:r>
            <a:r>
              <a:rPr lang="en-US" sz="2400" i="1" dirty="0" smtClean="0">
                <a:solidFill>
                  <a:schemeClr val="tx1">
                    <a:lumMod val="95000"/>
                    <a:lumOff val="5000"/>
                  </a:schemeClr>
                </a:solidFill>
                <a:latin typeface="Constantia" pitchFamily="18" charset="0"/>
                <a:cs typeface="Arial" pitchFamily="34" charset="0"/>
              </a:rPr>
              <a:t>Helmholtz’s Vortex Theorems</a:t>
            </a:r>
            <a:r>
              <a:rPr lang="en-US" sz="2400" dirty="0" smtClean="0">
                <a:solidFill>
                  <a:schemeClr val="tx1">
                    <a:lumMod val="95000"/>
                    <a:lumOff val="5000"/>
                  </a:schemeClr>
                </a:solidFill>
                <a:latin typeface="Constantia" pitchFamily="18" charset="0"/>
                <a:cs typeface="Arial" pitchFamily="34" charset="0"/>
              </a:rPr>
              <a:t>:</a:t>
            </a:r>
            <a:endParaRPr lang="en-US" sz="2400" dirty="0" smtClean="0">
              <a:solidFill>
                <a:schemeClr val="tx1">
                  <a:lumMod val="95000"/>
                  <a:lumOff val="5000"/>
                </a:schemeClr>
              </a:solidFill>
              <a:latin typeface="Constantia" pitchFamily="18" charset="0"/>
            </a:endParaRPr>
          </a:p>
        </p:txBody>
      </p:sp>
      <p:sp>
        <p:nvSpPr>
          <p:cNvPr id="7" name="Rectangle 6"/>
          <p:cNvSpPr/>
          <p:nvPr/>
        </p:nvSpPr>
        <p:spPr>
          <a:xfrm>
            <a:off x="251520" y="2060848"/>
            <a:ext cx="8712968" cy="2308324"/>
          </a:xfrm>
          <a:prstGeom prst="rect">
            <a:avLst/>
          </a:prstGeom>
        </p:spPr>
        <p:txBody>
          <a:bodyPr wrap="square">
            <a:spAutoFit/>
          </a:bodyPr>
          <a:lstStyle/>
          <a:p>
            <a:r>
              <a:rPr lang="en-US" sz="2400" dirty="0" smtClean="0">
                <a:latin typeface="Constantia" pitchFamily="18" charset="0"/>
                <a:cs typeface="Arial" pitchFamily="34" charset="0"/>
              </a:rPr>
              <a:t>1) The strength </a:t>
            </a:r>
            <a:r>
              <a:rPr lang="az-Cyrl-AZ" sz="2400" i="1" dirty="0" smtClean="0">
                <a:latin typeface="Constantia" pitchFamily="18" charset="0"/>
                <a:cs typeface="Arial" pitchFamily="34" charset="0"/>
              </a:rPr>
              <a:t>Г</a:t>
            </a:r>
            <a:r>
              <a:rPr lang="en-US" sz="2400" dirty="0" smtClean="0">
                <a:latin typeface="Constantia" pitchFamily="18" charset="0"/>
                <a:cs typeface="Arial" pitchFamily="34" charset="0"/>
              </a:rPr>
              <a:t> of a vortex filament is constant all along its length.</a:t>
            </a:r>
          </a:p>
          <a:p>
            <a:r>
              <a:rPr lang="en-US" sz="2400" dirty="0" smtClean="0">
                <a:latin typeface="Constantia" pitchFamily="18" charset="0"/>
                <a:cs typeface="Arial" pitchFamily="34" charset="0"/>
              </a:rPr>
              <a:t>2) The vortex filament cannot end inside the fluid. It must either</a:t>
            </a:r>
          </a:p>
          <a:p>
            <a:pPr lvl="1"/>
            <a:r>
              <a:rPr lang="en-US" sz="2400" dirty="0" smtClean="0">
                <a:latin typeface="Constantia" pitchFamily="18" charset="0"/>
                <a:cs typeface="Arial" pitchFamily="34" charset="0"/>
              </a:rPr>
              <a:t>a) extend to ±∞, or</a:t>
            </a:r>
          </a:p>
          <a:p>
            <a:pPr lvl="1"/>
            <a:r>
              <a:rPr lang="en-US" sz="2400" dirty="0" smtClean="0">
                <a:latin typeface="Constantia" pitchFamily="18" charset="0"/>
                <a:cs typeface="Arial" pitchFamily="34" charset="0"/>
              </a:rPr>
              <a:t>b) end at a solid boundary, or</a:t>
            </a:r>
          </a:p>
          <a:p>
            <a:pPr lvl="1"/>
            <a:r>
              <a:rPr lang="en-US" sz="2400" dirty="0" smtClean="0">
                <a:latin typeface="Constantia" pitchFamily="18" charset="0"/>
                <a:cs typeface="Arial" pitchFamily="34" charset="0"/>
              </a:rPr>
              <a:t>c) form a closed loop</a:t>
            </a:r>
            <a:r>
              <a:rPr lang="en-US" sz="2400" dirty="0" smtClean="0">
                <a:latin typeface="Constantia" pitchFamily="18" charset="0"/>
              </a:rPr>
              <a:t>.</a:t>
            </a:r>
          </a:p>
        </p:txBody>
      </p:sp>
      <p:sp>
        <p:nvSpPr>
          <p:cNvPr id="8" name="TextBox 7"/>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HELMHOLTZ’S THEOREMS</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9"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0" name="TextBox 9"/>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1" name="Straight Connector 10"/>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1" dur="500"/>
                                        <p:tgtEl>
                                          <p:spTgt spid="7">
                                            <p:txEl>
                                              <p:pRg st="2" end="2"/>
                                            </p:txEl>
                                          </p:spTgt>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5" dur="500"/>
                                        <p:tgtEl>
                                          <p:spTgt spid="7">
                                            <p:txEl>
                                              <p:pRg st="3" end="3"/>
                                            </p:txEl>
                                          </p:spTgt>
                                        </p:tgtEl>
                                      </p:cBhvr>
                                    </p:animEffect>
                                  </p:childTnLst>
                                </p:cTn>
                              </p:par>
                            </p:childTnLst>
                          </p:cTn>
                        </p:par>
                        <p:par>
                          <p:cTn id="26" fill="hold">
                            <p:stCondLst>
                              <p:cond delay="1500"/>
                            </p:stCondLst>
                            <p:childTnLst>
                              <p:par>
                                <p:cTn id="27" presetID="14" presetClass="entr" presetSubtype="10" fill="hold" nodeType="after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9" dur="500"/>
                                        <p:tgtEl>
                                          <p:spTgt spid="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178749"/>
            <a:ext cx="8750206"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dirty="0" smtClean="0">
                <a:latin typeface="Constantia" pitchFamily="18" charset="0"/>
              </a:rPr>
              <a:t>The velocity field of a vortex of general shape is given by the </a:t>
            </a:r>
            <a:r>
              <a:rPr lang="en-US" sz="2400" i="1" dirty="0" err="1" smtClean="0">
                <a:solidFill>
                  <a:srgbClr val="0070C0"/>
                </a:solidFill>
                <a:latin typeface="Constantia" pitchFamily="18" charset="0"/>
              </a:rPr>
              <a:t>Biot-Savart</a:t>
            </a:r>
            <a:r>
              <a:rPr lang="en-US" sz="2400" i="1" dirty="0" smtClean="0">
                <a:solidFill>
                  <a:srgbClr val="0070C0"/>
                </a:solidFill>
                <a:latin typeface="Constantia" pitchFamily="18" charset="0"/>
              </a:rPr>
              <a:t> Law</a:t>
            </a:r>
            <a:r>
              <a:rPr lang="en-US" sz="2400" dirty="0" smtClean="0">
                <a:latin typeface="Constantia" pitchFamily="18" charset="0"/>
              </a:rPr>
              <a:t>.</a:t>
            </a:r>
          </a:p>
        </p:txBody>
      </p:sp>
      <p:pic>
        <p:nvPicPr>
          <p:cNvPr id="26419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93075" y="2924944"/>
            <a:ext cx="5357850" cy="2173598"/>
          </a:xfrm>
          <a:prstGeom prst="rect">
            <a:avLst/>
          </a:prstGeom>
          <a:noFill/>
          <a:ln w="9525">
            <a:noFill/>
            <a:miter lim="800000"/>
            <a:headEnd/>
            <a:tailEnd/>
          </a:ln>
          <a:effectLst/>
        </p:spPr>
      </p:pic>
      <p:pic>
        <p:nvPicPr>
          <p:cNvPr id="26419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2910" y="1988840"/>
            <a:ext cx="4313360" cy="981078"/>
          </a:xfrm>
          <a:prstGeom prst="rect">
            <a:avLst/>
          </a:prstGeom>
          <a:noFill/>
          <a:ln w="9525">
            <a:noFill/>
            <a:miter lim="800000"/>
            <a:headEnd/>
            <a:tailEnd/>
          </a:ln>
          <a:effectLst/>
        </p:spPr>
      </p:pic>
      <p:pic>
        <p:nvPicPr>
          <p:cNvPr id="26419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29256" y="2276872"/>
            <a:ext cx="2515967" cy="409576"/>
          </a:xfrm>
          <a:prstGeom prst="rect">
            <a:avLst/>
          </a:prstGeom>
          <a:noFill/>
          <a:ln w="9525">
            <a:noFill/>
            <a:miter lim="800000"/>
            <a:headEnd/>
            <a:tailEnd/>
          </a:ln>
          <a:effectLst/>
        </p:spPr>
      </p:pic>
      <p:sp>
        <p:nvSpPr>
          <p:cNvPr id="8" name="Rectangle 7"/>
          <p:cNvSpPr/>
          <p:nvPr/>
        </p:nvSpPr>
        <p:spPr>
          <a:xfrm>
            <a:off x="214282" y="5143512"/>
            <a:ext cx="8643998" cy="707886"/>
          </a:xfrm>
          <a:prstGeom prst="rect">
            <a:avLst/>
          </a:prstGeom>
        </p:spPr>
        <p:txBody>
          <a:bodyPr wrap="square">
            <a:spAutoFit/>
          </a:bodyPr>
          <a:lstStyle/>
          <a:p>
            <a:r>
              <a:rPr lang="en-US" sz="2000" dirty="0" smtClean="0">
                <a:latin typeface="Constantia" pitchFamily="18" charset="0"/>
              </a:rPr>
              <a:t>The magnetic field strength </a:t>
            </a:r>
            <a:r>
              <a:rPr lang="en-US" sz="2000" b="1" i="1" dirty="0" smtClean="0">
                <a:solidFill>
                  <a:schemeClr val="tx1">
                    <a:lumMod val="95000"/>
                    <a:lumOff val="5000"/>
                  </a:schemeClr>
                </a:solidFill>
                <a:latin typeface="Constantia" pitchFamily="18" charset="0"/>
              </a:rPr>
              <a:t>dB</a:t>
            </a:r>
            <a:r>
              <a:rPr lang="en-US" sz="2000" b="1" dirty="0" smtClean="0">
                <a:latin typeface="Constantia" pitchFamily="18" charset="0"/>
              </a:rPr>
              <a:t> </a:t>
            </a:r>
            <a:r>
              <a:rPr lang="en-US" sz="2000" dirty="0" smtClean="0">
                <a:latin typeface="Constantia" pitchFamily="18" charset="0"/>
              </a:rPr>
              <a:t>induced at point </a:t>
            </a:r>
            <a:r>
              <a:rPr lang="en-US" sz="2000" i="1" dirty="0" smtClean="0">
                <a:latin typeface="Constantia" pitchFamily="18" charset="0"/>
              </a:rPr>
              <a:t>P by a segment of the wire dl</a:t>
            </a:r>
            <a:r>
              <a:rPr lang="en-US" sz="2000" dirty="0" smtClean="0">
                <a:latin typeface="Constantia" pitchFamily="18" charset="0"/>
              </a:rPr>
              <a:t> with the current moving in the direction of </a:t>
            </a:r>
            <a:r>
              <a:rPr lang="en-US" sz="2000" b="1" i="1" dirty="0" smtClean="0">
                <a:solidFill>
                  <a:schemeClr val="tx1">
                    <a:lumMod val="95000"/>
                    <a:lumOff val="5000"/>
                  </a:schemeClr>
                </a:solidFill>
                <a:latin typeface="Constantia" pitchFamily="18" charset="0"/>
              </a:rPr>
              <a:t>dl</a:t>
            </a:r>
            <a:r>
              <a:rPr lang="en-US" sz="2000" b="1" dirty="0" smtClean="0">
                <a:latin typeface="Constantia" pitchFamily="18" charset="0"/>
              </a:rPr>
              <a:t> </a:t>
            </a:r>
            <a:r>
              <a:rPr lang="en-US" sz="2000" dirty="0" smtClean="0">
                <a:latin typeface="Constantia" pitchFamily="18" charset="0"/>
              </a:rPr>
              <a:t>is</a:t>
            </a:r>
          </a:p>
        </p:txBody>
      </p:sp>
      <p:pic>
        <p:nvPicPr>
          <p:cNvPr id="26419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14612" y="5857892"/>
            <a:ext cx="1504950" cy="695325"/>
          </a:xfrm>
          <a:prstGeom prst="rect">
            <a:avLst/>
          </a:prstGeom>
          <a:noFill/>
          <a:ln w="9525">
            <a:noFill/>
            <a:miter lim="800000"/>
            <a:headEnd/>
            <a:tailEnd/>
          </a:ln>
          <a:effectLst/>
        </p:spPr>
      </p:pic>
      <p:sp>
        <p:nvSpPr>
          <p:cNvPr id="10" name="Rectangle 9"/>
          <p:cNvSpPr/>
          <p:nvPr/>
        </p:nvSpPr>
        <p:spPr>
          <a:xfrm>
            <a:off x="4572000" y="5949280"/>
            <a:ext cx="2872709" cy="369332"/>
          </a:xfrm>
          <a:prstGeom prst="rect">
            <a:avLst/>
          </a:prstGeom>
        </p:spPr>
        <p:txBody>
          <a:bodyPr wrap="none">
            <a:spAutoFit/>
          </a:bodyPr>
          <a:lstStyle/>
          <a:p>
            <a:r>
              <a:rPr lang="en-US" dirty="0" smtClean="0">
                <a:latin typeface="Constantia" pitchFamily="18" charset="0"/>
              </a:rPr>
              <a:t>where </a:t>
            </a:r>
            <a:r>
              <a:rPr lang="el-GR" i="1" dirty="0" smtClean="0">
                <a:latin typeface="Constantia" pitchFamily="18" charset="0"/>
              </a:rPr>
              <a:t>μ</a:t>
            </a:r>
            <a:r>
              <a:rPr lang="en-US" dirty="0" smtClean="0">
                <a:latin typeface="Constantia" pitchFamily="18" charset="0"/>
              </a:rPr>
              <a:t> is the permeability</a:t>
            </a:r>
          </a:p>
        </p:txBody>
      </p:sp>
      <p:sp>
        <p:nvSpPr>
          <p:cNvPr id="11" name="TextBox 10"/>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THE BIOT-SAVART LAW</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12"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3" name="TextBox 12"/>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4" name="Straight Connector 13"/>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264197"/>
                                        </p:tgtEl>
                                        <p:attrNameLst>
                                          <p:attrName>style.visibility</p:attrName>
                                        </p:attrNameLst>
                                      </p:cBhvr>
                                      <p:to>
                                        <p:strVal val="visible"/>
                                      </p:to>
                                    </p:set>
                                    <p:animEffect transition="in" filter="blinds(horizontal)">
                                      <p:cBhvr>
                                        <p:cTn id="10" dur="500"/>
                                        <p:tgtEl>
                                          <p:spTgt spid="26419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3"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49404" y="3929066"/>
            <a:ext cx="4894596" cy="2371728"/>
          </a:xfrm>
          <a:prstGeom prst="rect">
            <a:avLst/>
          </a:prstGeom>
          <a:noFill/>
          <a:ln w="9525">
            <a:noFill/>
            <a:miter lim="800000"/>
            <a:headEnd/>
            <a:tailEnd/>
          </a:ln>
          <a:effectLst/>
        </p:spPr>
      </p:pic>
      <p:pic>
        <p:nvPicPr>
          <p:cNvPr id="26521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9488" y="1268760"/>
            <a:ext cx="2000264" cy="726123"/>
          </a:xfrm>
          <a:prstGeom prst="rect">
            <a:avLst/>
          </a:prstGeom>
          <a:noFill/>
          <a:ln w="9525">
            <a:noFill/>
            <a:miter lim="800000"/>
            <a:headEnd/>
            <a:tailEnd/>
          </a:ln>
          <a:effectLst/>
        </p:spPr>
      </p:pic>
      <p:pic>
        <p:nvPicPr>
          <p:cNvPr id="26522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1520" y="1988840"/>
            <a:ext cx="1928826" cy="837320"/>
          </a:xfrm>
          <a:prstGeom prst="rect">
            <a:avLst/>
          </a:prstGeom>
          <a:noFill/>
          <a:ln w="9525">
            <a:noFill/>
            <a:miter lim="800000"/>
            <a:headEnd/>
            <a:tailEnd/>
          </a:ln>
          <a:effectLst/>
        </p:spPr>
      </p:pic>
      <p:pic>
        <p:nvPicPr>
          <p:cNvPr id="26522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52490" y="2852936"/>
            <a:ext cx="1904609" cy="785818"/>
          </a:xfrm>
          <a:prstGeom prst="rect">
            <a:avLst/>
          </a:prstGeom>
          <a:noFill/>
          <a:ln w="9525">
            <a:noFill/>
            <a:miter lim="800000"/>
            <a:headEnd/>
            <a:tailEnd/>
          </a:ln>
          <a:effectLst/>
        </p:spPr>
      </p:pic>
      <p:pic>
        <p:nvPicPr>
          <p:cNvPr id="265222"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2470" y="3645024"/>
            <a:ext cx="2578105" cy="571501"/>
          </a:xfrm>
          <a:prstGeom prst="rect">
            <a:avLst/>
          </a:prstGeom>
          <a:noFill/>
          <a:ln w="9525">
            <a:noFill/>
            <a:miter lim="800000"/>
            <a:headEnd/>
            <a:tailEnd/>
          </a:ln>
          <a:effectLst/>
        </p:spPr>
      </p:pic>
      <p:pic>
        <p:nvPicPr>
          <p:cNvPr id="265218"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000364" y="1785926"/>
            <a:ext cx="4970460" cy="2557475"/>
          </a:xfrm>
          <a:prstGeom prst="rect">
            <a:avLst/>
          </a:prstGeom>
          <a:noFill/>
          <a:ln w="9525">
            <a:noFill/>
            <a:miter lim="800000"/>
            <a:headEnd/>
            <a:tailEnd/>
          </a:ln>
          <a:effectLst/>
        </p:spPr>
      </p:pic>
      <p:pic>
        <p:nvPicPr>
          <p:cNvPr id="265224"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3528" y="5157192"/>
            <a:ext cx="4621879" cy="1076328"/>
          </a:xfrm>
          <a:prstGeom prst="rect">
            <a:avLst/>
          </a:prstGeom>
          <a:noFill/>
          <a:ln w="9525">
            <a:noFill/>
            <a:miter lim="800000"/>
            <a:headEnd/>
            <a:tailEnd/>
          </a:ln>
          <a:effectLst/>
        </p:spPr>
      </p:pic>
      <p:pic>
        <p:nvPicPr>
          <p:cNvPr id="265225" name="Picture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25155" y="4190402"/>
            <a:ext cx="3670781" cy="966790"/>
          </a:xfrm>
          <a:prstGeom prst="rect">
            <a:avLst/>
          </a:prstGeom>
          <a:noFill/>
          <a:ln w="9525">
            <a:noFill/>
            <a:miter lim="800000"/>
            <a:headEnd/>
            <a:tailEnd/>
          </a:ln>
          <a:effectLst/>
        </p:spPr>
      </p:pic>
      <p:sp>
        <p:nvSpPr>
          <p:cNvPr id="13" name="TextBox 12"/>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STRAIGHT-VORTEX FILAMENT</a:t>
            </a:r>
          </a:p>
        </p:txBody>
      </p:sp>
      <p:sp>
        <p:nvSpPr>
          <p:cNvPr id="14"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5" name="TextBox 14"/>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6" name="Straight Connector 15"/>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5219"/>
                                        </p:tgtEl>
                                        <p:attrNameLst>
                                          <p:attrName>style.visibility</p:attrName>
                                        </p:attrNameLst>
                                      </p:cBhvr>
                                      <p:to>
                                        <p:strVal val="visible"/>
                                      </p:to>
                                    </p:set>
                                    <p:animEffect transition="in" filter="blinds(horizontal)">
                                      <p:cBhvr>
                                        <p:cTn id="7" dur="500"/>
                                        <p:tgtEl>
                                          <p:spTgt spid="2652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5220"/>
                                        </p:tgtEl>
                                        <p:attrNameLst>
                                          <p:attrName>style.visibility</p:attrName>
                                        </p:attrNameLst>
                                      </p:cBhvr>
                                      <p:to>
                                        <p:strVal val="visible"/>
                                      </p:to>
                                    </p:set>
                                    <p:animEffect transition="in" filter="blinds(horizontal)">
                                      <p:cBhvr>
                                        <p:cTn id="12" dur="500"/>
                                        <p:tgtEl>
                                          <p:spTgt spid="2652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5221"/>
                                        </p:tgtEl>
                                        <p:attrNameLst>
                                          <p:attrName>style.visibility</p:attrName>
                                        </p:attrNameLst>
                                      </p:cBhvr>
                                      <p:to>
                                        <p:strVal val="visible"/>
                                      </p:to>
                                    </p:set>
                                    <p:animEffect transition="in" filter="blinds(horizontal)">
                                      <p:cBhvr>
                                        <p:cTn id="17" dur="500"/>
                                        <p:tgtEl>
                                          <p:spTgt spid="2652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5222"/>
                                        </p:tgtEl>
                                        <p:attrNameLst>
                                          <p:attrName>style.visibility</p:attrName>
                                        </p:attrNameLst>
                                      </p:cBhvr>
                                      <p:to>
                                        <p:strVal val="visible"/>
                                      </p:to>
                                    </p:set>
                                    <p:animEffect transition="in" filter="blinds(horizontal)">
                                      <p:cBhvr>
                                        <p:cTn id="22" dur="500"/>
                                        <p:tgtEl>
                                          <p:spTgt spid="2652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5225"/>
                                        </p:tgtEl>
                                        <p:attrNameLst>
                                          <p:attrName>style.visibility</p:attrName>
                                        </p:attrNameLst>
                                      </p:cBhvr>
                                      <p:to>
                                        <p:strVal val="visible"/>
                                      </p:to>
                                    </p:set>
                                    <p:animEffect transition="in" filter="blinds(horizontal)">
                                      <p:cBhvr>
                                        <p:cTn id="27" dur="500"/>
                                        <p:tgtEl>
                                          <p:spTgt spid="2652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5224"/>
                                        </p:tgtEl>
                                        <p:attrNameLst>
                                          <p:attrName>style.visibility</p:attrName>
                                        </p:attrNameLst>
                                      </p:cBhvr>
                                      <p:to>
                                        <p:strVal val="visible"/>
                                      </p:to>
                                    </p:set>
                                    <p:animEffect transition="in" filter="blinds(horizontal)">
                                      <p:cBhvr>
                                        <p:cTn id="32" dur="500"/>
                                        <p:tgtEl>
                                          <p:spTgt spid="2652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65223"/>
                                        </p:tgtEl>
                                        <p:attrNameLst>
                                          <p:attrName>style.visibility</p:attrName>
                                        </p:attrNameLst>
                                      </p:cBhvr>
                                      <p:to>
                                        <p:strVal val="visible"/>
                                      </p:to>
                                    </p:set>
                                    <p:animEffect transition="in" filter="blinds(horizontal)">
                                      <p:cBhvr>
                                        <p:cTn id="37" dur="500"/>
                                        <p:tgtEl>
                                          <p:spTgt spid="265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776D0F-7D94-4DFA-B3DA-3F8B4CA7C1F7}" type="slidenum">
              <a:rPr lang="en-US" smtClean="0"/>
              <a:pPr/>
              <a:t>18</a:t>
            </a:fld>
            <a:endParaRPr lang="en-US"/>
          </a:p>
        </p:txBody>
      </p:sp>
      <p:sp>
        <p:nvSpPr>
          <p:cNvPr id="4" name="Rectangle 3"/>
          <p:cNvSpPr/>
          <p:nvPr/>
        </p:nvSpPr>
        <p:spPr>
          <a:xfrm>
            <a:off x="251520" y="1124744"/>
            <a:ext cx="8640960" cy="830997"/>
          </a:xfrm>
          <a:prstGeom prst="rect">
            <a:avLst/>
          </a:prstGeom>
        </p:spPr>
        <p:txBody>
          <a:bodyPr wrap="square">
            <a:spAutoFit/>
          </a:bodyPr>
          <a:lstStyle/>
          <a:p>
            <a:r>
              <a:rPr lang="en-US" sz="2400" dirty="0" smtClean="0">
                <a:latin typeface="Constantia" pitchFamily="18" charset="0"/>
              </a:rPr>
              <a:t>Consider the semi-infinite vortex filament shown in Figure. The filament extends from point A to ∞.</a:t>
            </a:r>
          </a:p>
        </p:txBody>
      </p:sp>
      <p:pic>
        <p:nvPicPr>
          <p:cNvPr id="27136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43108" y="1556792"/>
            <a:ext cx="5524500" cy="3657600"/>
          </a:xfrm>
          <a:prstGeom prst="rect">
            <a:avLst/>
          </a:prstGeom>
          <a:noFill/>
          <a:ln w="9525">
            <a:noFill/>
            <a:miter lim="800000"/>
            <a:headEnd/>
            <a:tailEnd/>
          </a:ln>
          <a:effectLst/>
        </p:spPr>
      </p:pic>
      <p:pic>
        <p:nvPicPr>
          <p:cNvPr id="27136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17998" y="5085184"/>
            <a:ext cx="4286250" cy="1000125"/>
          </a:xfrm>
          <a:prstGeom prst="rect">
            <a:avLst/>
          </a:prstGeom>
          <a:noFill/>
          <a:ln w="9525">
            <a:noFill/>
            <a:miter lim="800000"/>
            <a:headEnd/>
            <a:tailEnd/>
          </a:ln>
          <a:effectLst/>
        </p:spPr>
      </p:pic>
      <p:sp>
        <p:nvSpPr>
          <p:cNvPr id="7" name="TextBox 6"/>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STRAIGHT-VORTEX FILAMENT</a:t>
            </a:r>
          </a:p>
        </p:txBody>
      </p:sp>
      <p:sp>
        <p:nvSpPr>
          <p:cNvPr id="8"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9" name="TextBox 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0" name="Straight Connector 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05380" y="1772816"/>
            <a:ext cx="7208888" cy="4071966"/>
          </a:xfrm>
          <a:prstGeom prst="rect">
            <a:avLst/>
          </a:prstGeom>
          <a:noFill/>
          <a:ln w="9525">
            <a:noFill/>
            <a:miter lim="800000"/>
            <a:headEnd/>
            <a:tailEnd/>
          </a:ln>
          <a:effectLst/>
        </p:spPr>
      </p:pic>
      <p:sp>
        <p:nvSpPr>
          <p:cNvPr id="5" name="Rectangle 4"/>
          <p:cNvSpPr/>
          <p:nvPr/>
        </p:nvSpPr>
        <p:spPr>
          <a:xfrm>
            <a:off x="251520" y="1268760"/>
            <a:ext cx="3147528" cy="523220"/>
          </a:xfrm>
          <a:prstGeom prst="rect">
            <a:avLst/>
          </a:prstGeom>
        </p:spPr>
        <p:txBody>
          <a:bodyPr wrap="none">
            <a:spAutoFit/>
          </a:bodyPr>
          <a:lstStyle/>
          <a:p>
            <a:r>
              <a:rPr lang="en-US" sz="2800" dirty="0" smtClean="0">
                <a:effectLst>
                  <a:outerShdw blurRad="38100" dist="38100" dir="2700000" algn="tl">
                    <a:srgbClr val="000000">
                      <a:alpha val="43137"/>
                    </a:srgbClr>
                  </a:outerShdw>
                </a:effectLst>
                <a:latin typeface="Constantia" pitchFamily="18" charset="0"/>
              </a:rPr>
              <a:t>Wing vortex model</a:t>
            </a:r>
          </a:p>
        </p:txBody>
      </p:sp>
      <p:cxnSp>
        <p:nvCxnSpPr>
          <p:cNvPr id="11" name="Straight Connector 10"/>
          <p:cNvCxnSpPr/>
          <p:nvPr/>
        </p:nvCxnSpPr>
        <p:spPr>
          <a:xfrm>
            <a:off x="1362504" y="4058832"/>
            <a:ext cx="428628" cy="142876"/>
          </a:xfrm>
          <a:prstGeom prst="line">
            <a:avLst/>
          </a:prstGeom>
        </p:spPr>
        <p:style>
          <a:lnRef idx="3">
            <a:schemeClr val="accent2"/>
          </a:lnRef>
          <a:fillRef idx="0">
            <a:schemeClr val="accent2"/>
          </a:fillRef>
          <a:effectRef idx="2">
            <a:schemeClr val="accent2"/>
          </a:effectRef>
          <a:fontRef idx="minor">
            <a:schemeClr val="tx1"/>
          </a:fontRef>
        </p:style>
      </p:cxnSp>
      <p:grpSp>
        <p:nvGrpSpPr>
          <p:cNvPr id="6" name="Group 33"/>
          <p:cNvGrpSpPr/>
          <p:nvPr/>
        </p:nvGrpSpPr>
        <p:grpSpPr>
          <a:xfrm>
            <a:off x="1362504" y="2487196"/>
            <a:ext cx="4286280" cy="1714512"/>
            <a:chOff x="2000232" y="2786058"/>
            <a:chExt cx="4286280" cy="1714512"/>
          </a:xfrm>
        </p:grpSpPr>
        <p:cxnSp>
          <p:nvCxnSpPr>
            <p:cNvPr id="8" name="Straight Connector 7"/>
            <p:cNvCxnSpPr/>
            <p:nvPr/>
          </p:nvCxnSpPr>
          <p:spPr>
            <a:xfrm flipV="1">
              <a:off x="2000232" y="2786058"/>
              <a:ext cx="3714776" cy="1571636"/>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2428860" y="3714752"/>
              <a:ext cx="2214578" cy="785818"/>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V="1">
              <a:off x="4643438" y="2928934"/>
              <a:ext cx="1571636" cy="78581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rot="10800000">
              <a:off x="5715008" y="2786058"/>
              <a:ext cx="571504" cy="142876"/>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2000232" y="3000372"/>
              <a:ext cx="857256" cy="21431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grpSp>
      <p:sp>
        <p:nvSpPr>
          <p:cNvPr id="33" name="Rectangle 32"/>
          <p:cNvSpPr/>
          <p:nvPr/>
        </p:nvSpPr>
        <p:spPr>
          <a:xfrm>
            <a:off x="2648388" y="5344716"/>
            <a:ext cx="2951898" cy="523220"/>
          </a:xfrm>
          <a:prstGeom prst="rect">
            <a:avLst/>
          </a:prstGeom>
        </p:spPr>
        <p:txBody>
          <a:bodyPr wrap="none">
            <a:spAutoFit/>
          </a:bodyPr>
          <a:lstStyle/>
          <a:p>
            <a:r>
              <a:rPr lang="en-US" sz="2800" dirty="0" smtClean="0">
                <a:solidFill>
                  <a:srgbClr val="FF0000"/>
                </a:solidFill>
                <a:latin typeface="Constantia" pitchFamily="18" charset="0"/>
              </a:rPr>
              <a:t>Horseshoe  vortex</a:t>
            </a:r>
          </a:p>
        </p:txBody>
      </p:sp>
      <p:sp>
        <p:nvSpPr>
          <p:cNvPr id="16" name="TextBox 15"/>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LIFTING-LINE THEORY</a:t>
            </a:r>
          </a:p>
        </p:txBody>
      </p:sp>
      <p:sp>
        <p:nvSpPr>
          <p:cNvPr id="18"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19</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Box 1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20" name="Straight Connector 1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43"/>
                                        </p:tgtEl>
                                        <p:attrNameLst>
                                          <p:attrName>style.visibility</p:attrName>
                                        </p:attrNameLst>
                                      </p:cBhvr>
                                      <p:to>
                                        <p:strVal val="visible"/>
                                      </p:to>
                                    </p:set>
                                    <p:animEffect transition="in" filter="blinds(horizontal)">
                                      <p:cBhvr>
                                        <p:cTn id="7" dur="500"/>
                                        <p:tgtEl>
                                          <p:spTgt spid="266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blinds(horizontal)">
                                      <p:cBhvr>
                                        <p:cTn id="12"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2</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sp>
        <p:nvSpPr>
          <p:cNvPr id="39" name="TextBox 38"/>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AIRFOILS AND WINGS</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cxnSp>
        <p:nvCxnSpPr>
          <p:cNvPr id="25" name="Straight Connector 2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51520" y="1268760"/>
            <a:ext cx="8568952" cy="2400657"/>
          </a:xfrm>
          <a:prstGeom prst="rect">
            <a:avLst/>
          </a:prstGeom>
          <a:noFill/>
        </p:spPr>
        <p:txBody>
          <a:bodyPr wrap="square" rtlCol="0">
            <a:spAutoFit/>
          </a:bodyPr>
          <a:lstStyle/>
          <a:p>
            <a:pPr algn="just">
              <a:buSzPct val="85000"/>
              <a:buFont typeface="Courier New" pitchFamily="49" charset="0"/>
              <a:buChar char="o"/>
            </a:pPr>
            <a:r>
              <a:rPr lang="en-US" sz="2500" dirty="0" smtClean="0">
                <a:latin typeface="Constantia" pitchFamily="18" charset="0"/>
              </a:rPr>
              <a:t> The properties of </a:t>
            </a:r>
            <a:r>
              <a:rPr lang="en-US" sz="2500" i="1" dirty="0" smtClean="0">
                <a:latin typeface="Constantia" pitchFamily="18" charset="0"/>
              </a:rPr>
              <a:t>airfoils</a:t>
            </a:r>
            <a:r>
              <a:rPr lang="en-US" sz="2500" dirty="0" smtClean="0">
                <a:latin typeface="Constantia" pitchFamily="18" charset="0"/>
              </a:rPr>
              <a:t> are the same as the properties of a </a:t>
            </a:r>
            <a:r>
              <a:rPr lang="en-US" sz="2500" i="1" dirty="0" smtClean="0">
                <a:latin typeface="Constantia" pitchFamily="18" charset="0"/>
              </a:rPr>
              <a:t>wing of infinite span</a:t>
            </a:r>
            <a:r>
              <a:rPr lang="en-US" sz="2500" dirty="0" smtClean="0">
                <a:latin typeface="Constantia" pitchFamily="18" charset="0"/>
              </a:rPr>
              <a:t>.</a:t>
            </a:r>
          </a:p>
          <a:p>
            <a:pPr algn="just">
              <a:buSzPct val="85000"/>
              <a:buFont typeface="Courier New" pitchFamily="49" charset="0"/>
              <a:buChar char="o"/>
            </a:pPr>
            <a:endParaRPr lang="en-GB" sz="2500" dirty="0" smtClean="0">
              <a:latin typeface="Constantia" pitchFamily="18" charset="0"/>
            </a:endParaRPr>
          </a:p>
          <a:p>
            <a:pPr algn="just">
              <a:buSzPct val="85000"/>
              <a:buFont typeface="Courier New" pitchFamily="49" charset="0"/>
              <a:buChar char="o"/>
            </a:pPr>
            <a:r>
              <a:rPr lang="en-GB" sz="2500" dirty="0" smtClean="0">
                <a:latin typeface="Constantia" pitchFamily="18" charset="0"/>
              </a:rPr>
              <a:t> </a:t>
            </a:r>
            <a:r>
              <a:rPr lang="en-US" sz="2500" dirty="0" smtClean="0">
                <a:latin typeface="Constantia" pitchFamily="18" charset="0"/>
              </a:rPr>
              <a:t>All real airplanes have wings of </a:t>
            </a:r>
            <a:r>
              <a:rPr lang="en-US" sz="2500" i="1" dirty="0" smtClean="0">
                <a:latin typeface="Constantia" pitchFamily="18" charset="0"/>
              </a:rPr>
              <a:t>finite span</a:t>
            </a:r>
            <a:r>
              <a:rPr lang="en-US" sz="2500" dirty="0" smtClean="0">
                <a:latin typeface="Constantia" pitchFamily="18" charset="0"/>
              </a:rPr>
              <a:t>, and our purpose is to apply our knowledge of airfoil properties to the analysis of finite wings.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12"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LIFTING-LINE THEORY</a:t>
            </a:r>
          </a:p>
        </p:txBody>
      </p:sp>
      <p:sp>
        <p:nvSpPr>
          <p:cNvPr id="6" name="TextBox 5"/>
          <p:cNvSpPr txBox="1"/>
          <p:nvPr/>
        </p:nvSpPr>
        <p:spPr>
          <a:xfrm>
            <a:off x="251520" y="1268760"/>
            <a:ext cx="8568952" cy="2400657"/>
          </a:xfrm>
          <a:prstGeom prst="rect">
            <a:avLst/>
          </a:prstGeom>
          <a:noFill/>
        </p:spPr>
        <p:txBody>
          <a:bodyPr wrap="square" rtlCol="0">
            <a:spAutoFit/>
          </a:bodyPr>
          <a:lstStyle/>
          <a:p>
            <a:pPr algn="just">
              <a:buSzPct val="85000"/>
              <a:buFont typeface="Courier New" pitchFamily="49" charset="0"/>
              <a:buChar char="o"/>
            </a:pPr>
            <a:r>
              <a:rPr lang="en-US" sz="2500" dirty="0" smtClean="0">
                <a:latin typeface="Constantia" pitchFamily="18" charset="0"/>
              </a:rPr>
              <a:t> A vortex filament of strength </a:t>
            </a:r>
            <a:r>
              <a:rPr lang="el-GR" sz="2500" i="1" dirty="0" smtClean="0">
                <a:latin typeface="Constantia" pitchFamily="18" charset="0"/>
              </a:rPr>
              <a:t>Γ</a:t>
            </a:r>
            <a:r>
              <a:rPr lang="en-US" sz="2500" dirty="0" smtClean="0">
                <a:latin typeface="Constantia" pitchFamily="18" charset="0"/>
              </a:rPr>
              <a:t> that is somehow bound to a fixed location in a flow (</a:t>
            </a:r>
            <a:r>
              <a:rPr lang="en-US" sz="2500" i="1" dirty="0" smtClean="0">
                <a:latin typeface="Constantia" pitchFamily="18" charset="0"/>
              </a:rPr>
              <a:t>bound vortex</a:t>
            </a:r>
            <a:r>
              <a:rPr lang="en-US" sz="2500" dirty="0" smtClean="0">
                <a:latin typeface="Constantia" pitchFamily="18" charset="0"/>
              </a:rPr>
              <a:t>) will experience a force </a:t>
            </a:r>
            <a:r>
              <a:rPr lang="en-US" sz="2500" i="1" dirty="0" smtClean="0">
                <a:latin typeface="Constantia" pitchFamily="18" charset="0"/>
              </a:rPr>
              <a:t>L’=</a:t>
            </a:r>
            <a:r>
              <a:rPr lang="el-GR" sz="2500" i="1" dirty="0" smtClean="0">
                <a:latin typeface="Constantia" pitchFamily="18" charset="0"/>
              </a:rPr>
              <a:t>ρ</a:t>
            </a:r>
            <a:r>
              <a:rPr lang="en-US" sz="2500" i="1" baseline="-25000" dirty="0" smtClean="0">
                <a:latin typeface="Constantia" pitchFamily="18" charset="0"/>
              </a:rPr>
              <a:t>∞</a:t>
            </a:r>
            <a:r>
              <a:rPr lang="en-US" sz="2500" i="1" dirty="0" smtClean="0">
                <a:latin typeface="Constantia" pitchFamily="18" charset="0"/>
              </a:rPr>
              <a:t>V</a:t>
            </a:r>
            <a:r>
              <a:rPr lang="en-US" sz="2500" i="1" baseline="-25000" dirty="0" smtClean="0">
                <a:latin typeface="Constantia" pitchFamily="18" charset="0"/>
              </a:rPr>
              <a:t>∞</a:t>
            </a:r>
            <a:r>
              <a:rPr lang="el-GR" sz="2500" i="1" dirty="0" smtClean="0">
                <a:latin typeface="Constantia" pitchFamily="18" charset="0"/>
              </a:rPr>
              <a:t>Γ</a:t>
            </a:r>
            <a:r>
              <a:rPr lang="en-US" sz="2500" i="1" dirty="0" smtClean="0">
                <a:latin typeface="Constantia" pitchFamily="18" charset="0"/>
              </a:rPr>
              <a:t> </a:t>
            </a:r>
            <a:r>
              <a:rPr lang="en-US" sz="2500" dirty="0" smtClean="0">
                <a:latin typeface="Constantia" pitchFamily="18" charset="0"/>
              </a:rPr>
              <a:t>from the </a:t>
            </a:r>
            <a:r>
              <a:rPr lang="en-US" sz="2500" dirty="0" err="1" smtClean="0">
                <a:latin typeface="Constantia" pitchFamily="18" charset="0"/>
              </a:rPr>
              <a:t>Kutta-Joukowski</a:t>
            </a:r>
            <a:r>
              <a:rPr lang="en-US" sz="2500" dirty="0" smtClean="0">
                <a:latin typeface="Constantia" pitchFamily="18" charset="0"/>
              </a:rPr>
              <a:t> theorem. </a:t>
            </a:r>
          </a:p>
          <a:p>
            <a:pPr algn="just">
              <a:buSzPct val="85000"/>
              <a:buFont typeface="Courier New" pitchFamily="49" charset="0"/>
              <a:buChar char="o"/>
            </a:pPr>
            <a:endParaRPr lang="en-US" sz="2500" dirty="0" smtClean="0">
              <a:latin typeface="Constantia" pitchFamily="18" charset="0"/>
            </a:endParaRPr>
          </a:p>
          <a:p>
            <a:pPr algn="just">
              <a:buSzPct val="85000"/>
              <a:buFont typeface="Courier New" pitchFamily="49" charset="0"/>
              <a:buChar char="o"/>
            </a:pPr>
            <a:r>
              <a:rPr lang="en-US" sz="2500" dirty="0" smtClean="0">
                <a:latin typeface="Constantia" pitchFamily="18" charset="0"/>
              </a:rPr>
              <a:t> The bound vortex is in contrast to a </a:t>
            </a:r>
            <a:r>
              <a:rPr lang="en-US" sz="2500" i="1" dirty="0" smtClean="0">
                <a:latin typeface="Constantia" pitchFamily="18" charset="0"/>
              </a:rPr>
              <a:t>free vortex</a:t>
            </a:r>
            <a:r>
              <a:rPr lang="en-US" sz="2500" dirty="0" smtClean="0">
                <a:latin typeface="Constantia" pitchFamily="18" charset="0"/>
              </a:rPr>
              <a:t>, which moves with the same fluid elements throughout a flow. </a:t>
            </a:r>
          </a:p>
        </p:txBody>
      </p:sp>
      <p:sp>
        <p:nvSpPr>
          <p:cNvPr id="7"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8" name="TextBox 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9" name="Straight Connector 8"/>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9512" y="2802979"/>
            <a:ext cx="8839200" cy="3362325"/>
          </a:xfrm>
          <a:prstGeom prst="rect">
            <a:avLst/>
          </a:prstGeom>
          <a:noFill/>
          <a:ln w="9525">
            <a:noFill/>
            <a:miter lim="800000"/>
            <a:headEnd/>
            <a:tailEnd/>
          </a:ln>
          <a:effectLst/>
        </p:spPr>
      </p:pic>
      <p:sp>
        <p:nvSpPr>
          <p:cNvPr id="5" name="TextBox 4"/>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LIFTING-LINE THEORY</a:t>
            </a:r>
          </a:p>
          <a:p>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6" name="Rectangle 5"/>
          <p:cNvSpPr/>
          <p:nvPr/>
        </p:nvSpPr>
        <p:spPr>
          <a:xfrm>
            <a:off x="251520" y="1268760"/>
            <a:ext cx="8712968" cy="1569660"/>
          </a:xfrm>
          <a:prstGeom prst="rect">
            <a:avLst/>
          </a:prstGeom>
        </p:spPr>
        <p:txBody>
          <a:bodyPr wrap="square">
            <a:spAutoFit/>
          </a:bodyPr>
          <a:lstStyle/>
          <a:p>
            <a:pPr algn="just">
              <a:buSzPct val="85000"/>
              <a:buFont typeface="Courier New" pitchFamily="49" charset="0"/>
              <a:buChar char="o"/>
            </a:pPr>
            <a:r>
              <a:rPr lang="en-US" sz="2400" dirty="0" smtClean="0">
                <a:latin typeface="Constantia" pitchFamily="18" charset="0"/>
              </a:rPr>
              <a:t> Let us replace a finite wing of span b with a bound vortex, extending from y = -b/2 to y = b/2. Assume the vortex filament continues as two free vortices trailing downstream from the wing tips to infinity.</a:t>
            </a:r>
          </a:p>
        </p:txBody>
      </p:sp>
      <p:sp>
        <p:nvSpPr>
          <p:cNvPr id="7"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8" name="TextBox 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9" name="Straight Connector 8"/>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99088" y="1147543"/>
            <a:ext cx="5665200" cy="2143140"/>
          </a:xfrm>
          <a:prstGeom prst="rect">
            <a:avLst/>
          </a:prstGeom>
          <a:noFill/>
          <a:ln w="9525">
            <a:noFill/>
            <a:miter lim="800000"/>
            <a:headEnd/>
            <a:tailEnd/>
          </a:ln>
          <a:effectLst/>
        </p:spPr>
      </p:pic>
      <p:cxnSp>
        <p:nvCxnSpPr>
          <p:cNvPr id="6" name="Straight Connector 5"/>
          <p:cNvCxnSpPr/>
          <p:nvPr/>
        </p:nvCxnSpPr>
        <p:spPr>
          <a:xfrm rot="10800000" flipV="1">
            <a:off x="2784972" y="790353"/>
            <a:ext cx="3357586" cy="321471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rot="16200000" flipH="1">
            <a:off x="2820691" y="1183262"/>
            <a:ext cx="2928958" cy="271464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26829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85852" y="3826369"/>
            <a:ext cx="6112976" cy="2554959"/>
          </a:xfrm>
          <a:prstGeom prst="rect">
            <a:avLst/>
          </a:prstGeom>
          <a:noFill/>
          <a:ln w="9525">
            <a:noFill/>
            <a:miter lim="800000"/>
            <a:headEnd/>
            <a:tailEnd/>
          </a:ln>
          <a:effectLst/>
        </p:spPr>
      </p:pic>
      <p:sp>
        <p:nvSpPr>
          <p:cNvPr id="9" name="TextBox 8"/>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LIFTING-LINE THEORY</a:t>
            </a:r>
          </a:p>
        </p:txBody>
      </p:sp>
      <p:sp>
        <p:nvSpPr>
          <p:cNvPr id="10"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1" name="TextBox 10"/>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2" name="Straight Connector 11"/>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68291"/>
                                        </p:tgtEl>
                                        <p:attrNameLst>
                                          <p:attrName>style.visibility</p:attrName>
                                        </p:attrNameLst>
                                      </p:cBhvr>
                                      <p:to>
                                        <p:strVal val="visible"/>
                                      </p:to>
                                    </p:set>
                                    <p:animEffect transition="in" filter="blinds(horizontal)">
                                      <p:cBhvr>
                                        <p:cTn id="15" dur="500"/>
                                        <p:tgtEl>
                                          <p:spTgt spid="268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p:cNvPicPr>
            <a:picLocks noChangeAspect="1" noChangeArrowheads="1"/>
          </p:cNvPicPr>
          <p:nvPr/>
        </p:nvPicPr>
        <p:blipFill>
          <a:blip r:embed="rId3" cstate="print">
            <a:clrChange>
              <a:clrFrom>
                <a:srgbClr val="FFFFFF"/>
              </a:clrFrom>
              <a:clrTo>
                <a:srgbClr val="FFFFFF">
                  <a:alpha val="0"/>
                </a:srgbClr>
              </a:clrTo>
            </a:clrChange>
          </a:blip>
          <a:srcRect r="17405"/>
          <a:stretch>
            <a:fillRect/>
          </a:stretch>
        </p:blipFill>
        <p:spPr bwMode="auto">
          <a:xfrm>
            <a:off x="3671392" y="2440802"/>
            <a:ext cx="5472608" cy="4417198"/>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4E776D0F-7D94-4DFA-B3DA-3F8B4CA7C1F7}" type="slidenum">
              <a:rPr lang="en-US" smtClean="0"/>
              <a:pPr/>
              <a:t>23</a:t>
            </a:fld>
            <a:endParaRPr lang="en-US" dirty="0"/>
          </a:p>
        </p:txBody>
      </p:sp>
      <p:sp>
        <p:nvSpPr>
          <p:cNvPr id="5" name="Rectangle 4"/>
          <p:cNvSpPr/>
          <p:nvPr/>
        </p:nvSpPr>
        <p:spPr>
          <a:xfrm>
            <a:off x="251520" y="1124744"/>
            <a:ext cx="8640960" cy="1323439"/>
          </a:xfrm>
          <a:prstGeom prst="rect">
            <a:avLst/>
          </a:prstGeom>
        </p:spPr>
        <p:txBody>
          <a:bodyPr wrap="square">
            <a:spAutoFit/>
          </a:bodyPr>
          <a:lstStyle/>
          <a:p>
            <a:pPr algn="just">
              <a:buFont typeface="Courier New" pitchFamily="49" charset="0"/>
              <a:buChar char="o"/>
            </a:pPr>
            <a:r>
              <a:rPr lang="en-US" sz="2000" dirty="0" smtClean="0">
                <a:latin typeface="Constantia" pitchFamily="18" charset="0"/>
              </a:rPr>
              <a:t> Consider the downwash </a:t>
            </a:r>
            <a:r>
              <a:rPr lang="en-US" sz="2000" i="1" dirty="0" smtClean="0">
                <a:latin typeface="Constantia" pitchFamily="18" charset="0"/>
              </a:rPr>
              <a:t>w</a:t>
            </a:r>
            <a:r>
              <a:rPr lang="en-US" sz="2000" dirty="0" smtClean="0">
                <a:latin typeface="Constantia" pitchFamily="18" charset="0"/>
              </a:rPr>
              <a:t> induced along the bound vortex from -b/2 to b/2 by the horseshoe vortex. </a:t>
            </a:r>
          </a:p>
          <a:p>
            <a:pPr lvl="1" algn="just"/>
            <a:r>
              <a:rPr lang="en-US" sz="2000" dirty="0" smtClean="0">
                <a:latin typeface="Constantia" pitchFamily="18" charset="0"/>
              </a:rPr>
              <a:t>The bound vortex induces no velocity along itself</a:t>
            </a:r>
          </a:p>
          <a:p>
            <a:pPr lvl="1" algn="just"/>
            <a:r>
              <a:rPr lang="en-US" sz="2000" dirty="0" smtClean="0">
                <a:latin typeface="Constantia" pitchFamily="18" charset="0"/>
              </a:rPr>
              <a:t>The two trailing vortices both contribute to the induced velocity.</a:t>
            </a:r>
          </a:p>
        </p:txBody>
      </p:sp>
      <p:pic>
        <p:nvPicPr>
          <p:cNvPr id="27238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7544" y="2597272"/>
            <a:ext cx="4701787" cy="1047752"/>
          </a:xfrm>
          <a:prstGeom prst="rect">
            <a:avLst/>
          </a:prstGeom>
          <a:noFill/>
          <a:ln w="9525">
            <a:noFill/>
            <a:miter lim="800000"/>
            <a:headEnd/>
            <a:tailEnd/>
          </a:ln>
          <a:effectLst/>
        </p:spPr>
      </p:pic>
      <p:pic>
        <p:nvPicPr>
          <p:cNvPr id="27238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9552" y="4515390"/>
            <a:ext cx="2798804" cy="785818"/>
          </a:xfrm>
          <a:prstGeom prst="rect">
            <a:avLst/>
          </a:prstGeom>
          <a:noFill/>
          <a:ln w="9525">
            <a:noFill/>
            <a:miter lim="800000"/>
            <a:headEnd/>
            <a:tailEnd/>
          </a:ln>
          <a:effectLst/>
        </p:spPr>
      </p:pic>
      <p:sp>
        <p:nvSpPr>
          <p:cNvPr id="8" name="Down Arrow 7"/>
          <p:cNvSpPr/>
          <p:nvPr/>
        </p:nvSpPr>
        <p:spPr>
          <a:xfrm>
            <a:off x="1907704" y="3721592"/>
            <a:ext cx="500066"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LIFTING-LINE THEORY</a:t>
            </a:r>
          </a:p>
        </p:txBody>
      </p:sp>
      <p:sp>
        <p:nvSpPr>
          <p:cNvPr id="10"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1" name="TextBox 10"/>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2" name="Straight Connector 11"/>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72386"/>
                                        </p:tgtEl>
                                        <p:attrNameLst>
                                          <p:attrName>style.visibility</p:attrName>
                                        </p:attrNameLst>
                                      </p:cBhvr>
                                      <p:to>
                                        <p:strVal val="visible"/>
                                      </p:to>
                                    </p:set>
                                    <p:animEffect transition="in" filter="blinds(horizontal)">
                                      <p:cBhvr>
                                        <p:cTn id="11" dur="500"/>
                                        <p:tgtEl>
                                          <p:spTgt spid="27238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1" dur="500"/>
                                        <p:tgtEl>
                                          <p:spTgt spid="5">
                                            <p:txEl>
                                              <p:pRg st="2" end="2"/>
                                            </p:txEl>
                                          </p:spTgt>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272387"/>
                                        </p:tgtEl>
                                        <p:attrNameLst>
                                          <p:attrName>style.visibility</p:attrName>
                                        </p:attrNameLst>
                                      </p:cBhvr>
                                      <p:to>
                                        <p:strVal val="visible"/>
                                      </p:to>
                                    </p:set>
                                    <p:animEffect transition="in" filter="blinds(horizontal)">
                                      <p:cBhvr>
                                        <p:cTn id="25" dur="500"/>
                                        <p:tgtEl>
                                          <p:spTgt spid="27238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272388"/>
                                        </p:tgtEl>
                                        <p:attrNameLst>
                                          <p:attrName>style.visibility</p:attrName>
                                        </p:attrNameLst>
                                      </p:cBhvr>
                                      <p:to>
                                        <p:strVal val="visible"/>
                                      </p:to>
                                    </p:set>
                                    <p:animEffect transition="in" filter="blinds(horizontal)">
                                      <p:cBhvr>
                                        <p:cTn id="34" dur="500"/>
                                        <p:tgtEl>
                                          <p:spTgt spid="272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22635" y="2088778"/>
            <a:ext cx="6291779" cy="3500462"/>
          </a:xfrm>
          <a:prstGeom prst="rect">
            <a:avLst/>
          </a:prstGeom>
          <a:noFill/>
          <a:ln w="9525">
            <a:noFill/>
            <a:miter lim="800000"/>
            <a:headEnd/>
            <a:tailEnd/>
          </a:ln>
          <a:effectLst/>
        </p:spPr>
      </p:pic>
      <p:sp>
        <p:nvSpPr>
          <p:cNvPr id="4" name="Rectangle 3"/>
          <p:cNvSpPr/>
          <p:nvPr/>
        </p:nvSpPr>
        <p:spPr>
          <a:xfrm>
            <a:off x="251520" y="1142984"/>
            <a:ext cx="8678768" cy="1107996"/>
          </a:xfrm>
          <a:prstGeom prst="rect">
            <a:avLst/>
          </a:prstGeom>
        </p:spPr>
        <p:txBody>
          <a:bodyPr wrap="square">
            <a:spAutoFit/>
          </a:bodyPr>
          <a:lstStyle/>
          <a:p>
            <a:pPr algn="just"/>
            <a:r>
              <a:rPr lang="en-US" sz="2200" dirty="0" smtClean="0">
                <a:latin typeface="Constantia" pitchFamily="18" charset="0"/>
              </a:rPr>
              <a:t>The downwash distribution due to the single horseshoe vortex does not realistically simulate that of a finite wing. A better  flow field model employs multiple distributed horseshoe vortices.</a:t>
            </a:r>
          </a:p>
        </p:txBody>
      </p:sp>
      <p:grpSp>
        <p:nvGrpSpPr>
          <p:cNvPr id="5" name="Group 4"/>
          <p:cNvGrpSpPr/>
          <p:nvPr/>
        </p:nvGrpSpPr>
        <p:grpSpPr>
          <a:xfrm>
            <a:off x="2000232" y="2731720"/>
            <a:ext cx="4143404" cy="1714512"/>
            <a:chOff x="2000232" y="2786058"/>
            <a:chExt cx="4143404" cy="1714512"/>
          </a:xfrm>
        </p:grpSpPr>
        <p:cxnSp>
          <p:nvCxnSpPr>
            <p:cNvPr id="6" name="Straight Connector 5"/>
            <p:cNvCxnSpPr/>
            <p:nvPr/>
          </p:nvCxnSpPr>
          <p:spPr>
            <a:xfrm flipV="1">
              <a:off x="2000232" y="2786058"/>
              <a:ext cx="3714776" cy="1571636"/>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V="1">
              <a:off x="2428860" y="3714752"/>
              <a:ext cx="2214578" cy="785818"/>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V="1">
              <a:off x="4643438" y="2857496"/>
              <a:ext cx="1500198" cy="857256"/>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rot="10800000">
              <a:off x="5715008" y="2786058"/>
              <a:ext cx="428628" cy="7143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2000232" y="3000372"/>
              <a:ext cx="857256" cy="21431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grpSp>
      <p:cxnSp>
        <p:nvCxnSpPr>
          <p:cNvPr id="12" name="Straight Connector 11"/>
          <p:cNvCxnSpPr/>
          <p:nvPr/>
        </p:nvCxnSpPr>
        <p:spPr>
          <a:xfrm>
            <a:off x="2000232" y="4303356"/>
            <a:ext cx="500066" cy="142876"/>
          </a:xfrm>
          <a:prstGeom prst="line">
            <a:avLst/>
          </a:prstGeom>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LIFTING-LINE THEORY</a:t>
            </a:r>
          </a:p>
        </p:txBody>
      </p:sp>
      <p:sp>
        <p:nvSpPr>
          <p:cNvPr id="15"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24</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Box 15"/>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7" name="Straight Connector 16"/>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9314"/>
                                        </p:tgtEl>
                                        <p:attrNameLst>
                                          <p:attrName>style.visibility</p:attrName>
                                        </p:attrNameLst>
                                      </p:cBhvr>
                                      <p:to>
                                        <p:strVal val="visible"/>
                                      </p:to>
                                    </p:set>
                                    <p:animEffect transition="in" filter="blinds(horizontal)">
                                      <p:cBhvr>
                                        <p:cTn id="7" dur="500"/>
                                        <p:tgtEl>
                                          <p:spTgt spid="269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776D0F-7D94-4DFA-B3DA-3F8B4CA7C1F7}" type="slidenum">
              <a:rPr lang="en-US" smtClean="0"/>
              <a:pPr/>
              <a:t>25</a:t>
            </a:fld>
            <a:endParaRPr lang="en-US"/>
          </a:p>
        </p:txBody>
      </p:sp>
      <p:pic>
        <p:nvPicPr>
          <p:cNvPr id="27034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0100" y="2285992"/>
            <a:ext cx="7620814" cy="3662377"/>
          </a:xfrm>
          <a:prstGeom prst="rect">
            <a:avLst/>
          </a:prstGeom>
          <a:noFill/>
          <a:ln w="9525">
            <a:noFill/>
            <a:miter lim="800000"/>
            <a:headEnd/>
            <a:tailEnd/>
          </a:ln>
          <a:effectLst/>
        </p:spPr>
      </p:pic>
      <p:sp>
        <p:nvSpPr>
          <p:cNvPr id="6" name="TextBox 5"/>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LIFTING-LINE THEORY</a:t>
            </a:r>
          </a:p>
        </p:txBody>
      </p:sp>
      <p:sp>
        <p:nvSpPr>
          <p:cNvPr id="7" name="Rectangle 6"/>
          <p:cNvSpPr/>
          <p:nvPr/>
        </p:nvSpPr>
        <p:spPr>
          <a:xfrm>
            <a:off x="251520" y="1142984"/>
            <a:ext cx="8640960" cy="1446550"/>
          </a:xfrm>
          <a:prstGeom prst="rect">
            <a:avLst/>
          </a:prstGeom>
        </p:spPr>
        <p:txBody>
          <a:bodyPr wrap="square">
            <a:spAutoFit/>
          </a:bodyPr>
          <a:lstStyle/>
          <a:p>
            <a:pPr algn="just"/>
            <a:r>
              <a:rPr lang="en-US" sz="2200" dirty="0" smtClean="0">
                <a:latin typeface="Constantia" pitchFamily="18" charset="0"/>
              </a:rPr>
              <a:t>The figure shows 3 horseshoe vortices on the wing, each with different length of bound vortex, but with all bound vortices coincident along a single line. This line is called the </a:t>
            </a:r>
            <a:r>
              <a:rPr lang="en-US" sz="2200" i="1" dirty="0" smtClean="0">
                <a:solidFill>
                  <a:srgbClr val="0070C0"/>
                </a:solidFill>
                <a:latin typeface="Constantia" pitchFamily="18" charset="0"/>
              </a:rPr>
              <a:t>Lifting Line</a:t>
            </a:r>
            <a:r>
              <a:rPr lang="en-US" sz="2200" dirty="0" smtClean="0">
                <a:latin typeface="Constantia" pitchFamily="18" charset="0"/>
              </a:rPr>
              <a:t>.</a:t>
            </a:r>
            <a:endParaRPr lang="en-US" sz="2200" i="1" dirty="0" smtClean="0">
              <a:solidFill>
                <a:schemeClr val="tx1">
                  <a:lumMod val="95000"/>
                  <a:lumOff val="5000"/>
                </a:schemeClr>
              </a:solidFill>
              <a:latin typeface="Constantia" pitchFamily="18" charset="0"/>
            </a:endParaRPr>
          </a:p>
          <a:p>
            <a:pPr algn="just"/>
            <a:endParaRPr lang="en-US" sz="2200" dirty="0" smtClean="0">
              <a:latin typeface="Constantia" pitchFamily="18" charset="0"/>
            </a:endParaRPr>
          </a:p>
        </p:txBody>
      </p:sp>
      <p:sp>
        <p:nvSpPr>
          <p:cNvPr id="8"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9" name="TextBox 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0" name="Straight Connector 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70340"/>
                                        </p:tgtEl>
                                        <p:attrNameLst>
                                          <p:attrName>style.visibility</p:attrName>
                                        </p:attrNameLst>
                                      </p:cBhvr>
                                      <p:to>
                                        <p:strVal val="visible"/>
                                      </p:to>
                                    </p:set>
                                    <p:animEffect transition="in" filter="randombar(horizontal)">
                                      <p:cBhvr>
                                        <p:cTn id="11" dur="500"/>
                                        <p:tgtEl>
                                          <p:spTgt spid="270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776D0F-7D94-4DFA-B3DA-3F8B4CA7C1F7}" type="slidenum">
              <a:rPr lang="en-US" smtClean="0"/>
              <a:pPr/>
              <a:t>26</a:t>
            </a:fld>
            <a:endParaRPr lang="en-US"/>
          </a:p>
        </p:txBody>
      </p:sp>
      <p:sp>
        <p:nvSpPr>
          <p:cNvPr id="6" name="TextBox 5"/>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LIFTING-LINE THEORY</a:t>
            </a:r>
          </a:p>
        </p:txBody>
      </p:sp>
      <p:sp>
        <p:nvSpPr>
          <p:cNvPr id="7" name="Rectangle 6"/>
          <p:cNvSpPr/>
          <p:nvPr/>
        </p:nvSpPr>
        <p:spPr>
          <a:xfrm>
            <a:off x="251520" y="1142984"/>
            <a:ext cx="8640960" cy="1446550"/>
          </a:xfrm>
          <a:prstGeom prst="rect">
            <a:avLst/>
          </a:prstGeom>
        </p:spPr>
        <p:txBody>
          <a:bodyPr wrap="square">
            <a:spAutoFit/>
          </a:bodyPr>
          <a:lstStyle/>
          <a:p>
            <a:pPr algn="just"/>
            <a:r>
              <a:rPr lang="en-US" sz="2200" dirty="0" smtClean="0">
                <a:latin typeface="Constantia" pitchFamily="18" charset="0"/>
              </a:rPr>
              <a:t>The figure shows infinite number of horseshoe vortices superimposed along lifting line, each with a vanishingly small strength </a:t>
            </a:r>
            <a:r>
              <a:rPr lang="en-US" sz="2200" i="1" dirty="0" smtClean="0">
                <a:latin typeface="Constantia" pitchFamily="18" charset="0"/>
              </a:rPr>
              <a:t>d</a:t>
            </a:r>
            <a:r>
              <a:rPr lang="el-GR" sz="2200" i="1" dirty="0" smtClean="0">
                <a:latin typeface="Constantia" pitchFamily="18" charset="0"/>
              </a:rPr>
              <a:t>Γ</a:t>
            </a:r>
            <a:r>
              <a:rPr lang="en-US" sz="2200" dirty="0" smtClean="0">
                <a:latin typeface="Constantia" pitchFamily="18" charset="0"/>
              </a:rPr>
              <a:t>.</a:t>
            </a:r>
          </a:p>
          <a:p>
            <a:pPr algn="just"/>
            <a:r>
              <a:rPr lang="en-US" sz="2200" dirty="0" smtClean="0">
                <a:latin typeface="Constantia" pitchFamily="18" charset="0"/>
              </a:rPr>
              <a:t>It has a continuous distribution of </a:t>
            </a:r>
            <a:r>
              <a:rPr lang="el-GR" sz="2200" i="1" dirty="0" smtClean="0">
                <a:latin typeface="Constantia" pitchFamily="18" charset="0"/>
              </a:rPr>
              <a:t>Γ</a:t>
            </a:r>
            <a:r>
              <a:rPr lang="en-US" sz="2200" i="1" dirty="0" smtClean="0">
                <a:latin typeface="Constantia" pitchFamily="18" charset="0"/>
              </a:rPr>
              <a:t> = </a:t>
            </a:r>
            <a:r>
              <a:rPr lang="el-GR" sz="2200" i="1" dirty="0" smtClean="0">
                <a:latin typeface="Constantia" pitchFamily="18" charset="0"/>
              </a:rPr>
              <a:t>Γ</a:t>
            </a:r>
            <a:r>
              <a:rPr lang="en-US" sz="2200" i="1" dirty="0" smtClean="0">
                <a:latin typeface="Constantia" pitchFamily="18" charset="0"/>
              </a:rPr>
              <a:t>(y) </a:t>
            </a:r>
            <a:r>
              <a:rPr lang="en-US" sz="2200" dirty="0" smtClean="0">
                <a:latin typeface="Constantia" pitchFamily="18" charset="0"/>
              </a:rPr>
              <a:t>along the lifting line.</a:t>
            </a:r>
            <a:endParaRPr lang="en-US" sz="2200" i="1" baseline="-25000" dirty="0" smtClean="0">
              <a:latin typeface="Constantia" pitchFamily="18" charset="0"/>
            </a:endParaRPr>
          </a:p>
          <a:p>
            <a:pPr algn="just"/>
            <a:endParaRPr lang="en-US" sz="2200" dirty="0" smtClean="0">
              <a:latin typeface="Constantia" pitchFamily="18" charset="0"/>
            </a:endParaRPr>
          </a:p>
        </p:txBody>
      </p:sp>
      <p:sp>
        <p:nvSpPr>
          <p:cNvPr id="8"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9" name="TextBox 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0" name="Straight Connector 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11" name="Picture 5" descr="SCN_20050320214007_001"/>
          <p:cNvPicPr>
            <a:picLocks noChangeAspect="1" noChangeArrowheads="1"/>
          </p:cNvPicPr>
          <p:nvPr/>
        </p:nvPicPr>
        <p:blipFill>
          <a:blip r:embed="rId3" cstate="print">
            <a:clrChange>
              <a:clrFrom>
                <a:srgbClr val="FFFFFF"/>
              </a:clrFrom>
              <a:clrTo>
                <a:srgbClr val="FFFFFF">
                  <a:alpha val="0"/>
                </a:srgbClr>
              </a:clrTo>
            </a:clrChange>
          </a:blip>
          <a:srcRect l="39005" t="6909" r="6712" b="72363"/>
          <a:stretch>
            <a:fillRect/>
          </a:stretch>
        </p:blipFill>
        <p:spPr bwMode="auto">
          <a:xfrm>
            <a:off x="683568" y="2276872"/>
            <a:ext cx="7980363" cy="387667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7750" y="1047353"/>
            <a:ext cx="7048500" cy="3533775"/>
          </a:xfrm>
          <a:prstGeom prst="rect">
            <a:avLst/>
          </a:prstGeom>
          <a:noFill/>
          <a:ln w="9525">
            <a:noFill/>
            <a:miter lim="800000"/>
            <a:headEnd/>
            <a:tailEnd/>
          </a:ln>
          <a:effectLst/>
        </p:spPr>
      </p:pic>
      <p:pic>
        <p:nvPicPr>
          <p:cNvPr id="27341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8786" y="4874093"/>
            <a:ext cx="3214678" cy="1146494"/>
          </a:xfrm>
          <a:prstGeom prst="rect">
            <a:avLst/>
          </a:prstGeom>
          <a:noFill/>
          <a:ln w="9525">
            <a:noFill/>
            <a:miter lim="800000"/>
            <a:headEnd/>
            <a:tailEnd/>
          </a:ln>
          <a:effectLst/>
        </p:spPr>
      </p:pic>
      <p:pic>
        <p:nvPicPr>
          <p:cNvPr id="273416"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171497" y="4725144"/>
            <a:ext cx="5009015" cy="1219203"/>
          </a:xfrm>
          <a:prstGeom prst="rect">
            <a:avLst/>
          </a:prstGeom>
          <a:noFill/>
          <a:ln w="9525">
            <a:noFill/>
            <a:miter lim="800000"/>
            <a:headEnd/>
            <a:tailEnd/>
          </a:ln>
          <a:effectLst/>
        </p:spPr>
      </p:pic>
      <p:sp>
        <p:nvSpPr>
          <p:cNvPr id="11" name="Right Arrow 10"/>
          <p:cNvSpPr/>
          <p:nvPr/>
        </p:nvSpPr>
        <p:spPr>
          <a:xfrm>
            <a:off x="3563888" y="5157192"/>
            <a:ext cx="571504" cy="5019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LIFTING-LINE THEORY</a:t>
            </a:r>
          </a:p>
        </p:txBody>
      </p:sp>
      <p:sp>
        <p:nvSpPr>
          <p:cNvPr id="9"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27</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2" name="Straight Connector 11"/>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3415"/>
                                        </p:tgtEl>
                                        <p:attrNameLst>
                                          <p:attrName>style.visibility</p:attrName>
                                        </p:attrNameLst>
                                      </p:cBhvr>
                                      <p:to>
                                        <p:strVal val="visible"/>
                                      </p:to>
                                    </p:set>
                                    <p:animEffect transition="in" filter="randombar(horizontal)">
                                      <p:cBhvr>
                                        <p:cTn id="7" dur="500"/>
                                        <p:tgtEl>
                                          <p:spTgt spid="2734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73416"/>
                                        </p:tgtEl>
                                        <p:attrNameLst>
                                          <p:attrName>style.visibility</p:attrName>
                                        </p:attrNameLst>
                                      </p:cBhvr>
                                      <p:to>
                                        <p:strVal val="visible"/>
                                      </p:to>
                                    </p:set>
                                    <p:animEffect transition="in" filter="randombar(horizontal)">
                                      <p:cBhvr>
                                        <p:cTn id="15" dur="500"/>
                                        <p:tgtEl>
                                          <p:spTgt spid="273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776D0F-7D94-4DFA-B3DA-3F8B4CA7C1F7}" type="slidenum">
              <a:rPr lang="en-US" smtClean="0"/>
              <a:pPr/>
              <a:t>28</a:t>
            </a:fld>
            <a:endParaRPr lang="en-US"/>
          </a:p>
        </p:txBody>
      </p:sp>
      <p:pic>
        <p:nvPicPr>
          <p:cNvPr id="27443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2311" y="1075536"/>
            <a:ext cx="5499378" cy="2857520"/>
          </a:xfrm>
          <a:prstGeom prst="rect">
            <a:avLst/>
          </a:prstGeom>
          <a:noFill/>
          <a:ln w="9525">
            <a:noFill/>
            <a:miter lim="800000"/>
            <a:headEnd/>
            <a:tailEnd/>
          </a:ln>
          <a:effectLst/>
        </p:spPr>
      </p:pic>
      <p:pic>
        <p:nvPicPr>
          <p:cNvPr id="27443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28662" y="4165040"/>
            <a:ext cx="3390900" cy="904875"/>
          </a:xfrm>
          <a:prstGeom prst="rect">
            <a:avLst/>
          </a:prstGeom>
          <a:noFill/>
          <a:ln w="9525">
            <a:noFill/>
            <a:miter lim="800000"/>
            <a:headEnd/>
            <a:tailEnd/>
          </a:ln>
          <a:effectLst/>
        </p:spPr>
      </p:pic>
      <p:sp>
        <p:nvSpPr>
          <p:cNvPr id="7" name="Right Arrow 6"/>
          <p:cNvSpPr/>
          <p:nvPr/>
        </p:nvSpPr>
        <p:spPr>
          <a:xfrm>
            <a:off x="4429124" y="4379354"/>
            <a:ext cx="714380"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443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50574" y="5157192"/>
            <a:ext cx="5442852" cy="928694"/>
          </a:xfrm>
          <a:prstGeom prst="rect">
            <a:avLst/>
          </a:prstGeom>
          <a:noFill/>
          <a:ln w="9525">
            <a:noFill/>
            <a:miter lim="800000"/>
            <a:headEnd/>
            <a:tailEnd/>
          </a:ln>
          <a:effectLst/>
        </p:spPr>
      </p:pic>
      <p:sp>
        <p:nvSpPr>
          <p:cNvPr id="9" name="TextBox 8"/>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LIFTING-LINE THEORY</a:t>
            </a:r>
          </a:p>
        </p:txBody>
      </p:sp>
      <p:sp>
        <p:nvSpPr>
          <p:cNvPr id="10"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1" name="TextBox 10"/>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2" name="Straight Connector 11"/>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17410"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652120" y="4149080"/>
            <a:ext cx="2400300" cy="8858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4435"/>
                                        </p:tgtEl>
                                        <p:attrNameLst>
                                          <p:attrName>style.visibility</p:attrName>
                                        </p:attrNameLst>
                                      </p:cBhvr>
                                      <p:to>
                                        <p:strVal val="visible"/>
                                      </p:to>
                                    </p:set>
                                    <p:animEffect transition="in" filter="randombar(horizontal)">
                                      <p:cBhvr>
                                        <p:cTn id="7" dur="500"/>
                                        <p:tgtEl>
                                          <p:spTgt spid="27443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410"/>
                                        </p:tgtEl>
                                        <p:attrNameLst>
                                          <p:attrName>style.visibility</p:attrName>
                                        </p:attrNameLst>
                                      </p:cBhvr>
                                      <p:to>
                                        <p:strVal val="visible"/>
                                      </p:to>
                                    </p:set>
                                    <p:animEffect transition="in" filter="randombar(horizontal)">
                                      <p:cBhvr>
                                        <p:cTn id="15" dur="500"/>
                                        <p:tgtEl>
                                          <p:spTgt spid="174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74437"/>
                                        </p:tgtEl>
                                        <p:attrNameLst>
                                          <p:attrName>style.visibility</p:attrName>
                                        </p:attrNameLst>
                                      </p:cBhvr>
                                      <p:to>
                                        <p:strVal val="visible"/>
                                      </p:to>
                                    </p:set>
                                    <p:animEffect transition="in" filter="randombar(horizontal)">
                                      <p:cBhvr>
                                        <p:cTn id="20" dur="500"/>
                                        <p:tgtEl>
                                          <p:spTgt spid="274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5585242" y="2064268"/>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1505" y="5661248"/>
            <a:ext cx="7500990" cy="369332"/>
          </a:xfrm>
          <a:prstGeom prst="rect">
            <a:avLst/>
          </a:prstGeom>
        </p:spPr>
        <p:txBody>
          <a:bodyPr wrap="square">
            <a:spAutoFit/>
          </a:bodyPr>
          <a:lstStyle/>
          <a:p>
            <a:pPr algn="ctr"/>
            <a:r>
              <a:rPr lang="en-US" i="1" dirty="0" smtClean="0">
                <a:solidFill>
                  <a:schemeClr val="tx1">
                    <a:lumMod val="95000"/>
                    <a:lumOff val="5000"/>
                  </a:schemeClr>
                </a:solidFill>
                <a:latin typeface="Constantia" pitchFamily="18" charset="0"/>
              </a:rPr>
              <a:t>fundamental equation of </a:t>
            </a:r>
            <a:r>
              <a:rPr lang="en-US" i="1" dirty="0" err="1" smtClean="0">
                <a:solidFill>
                  <a:schemeClr val="tx1">
                    <a:lumMod val="95000"/>
                    <a:lumOff val="5000"/>
                  </a:schemeClr>
                </a:solidFill>
                <a:latin typeface="Constantia" pitchFamily="18" charset="0"/>
              </a:rPr>
              <a:t>Prandtl's</a:t>
            </a:r>
            <a:r>
              <a:rPr lang="en-US" i="1" dirty="0" smtClean="0">
                <a:solidFill>
                  <a:schemeClr val="tx1">
                    <a:lumMod val="95000"/>
                    <a:lumOff val="5000"/>
                  </a:schemeClr>
                </a:solidFill>
                <a:latin typeface="Constantia" pitchFamily="18" charset="0"/>
              </a:rPr>
              <a:t> lifting-line theory</a:t>
            </a:r>
          </a:p>
        </p:txBody>
      </p:sp>
      <p:sp>
        <p:nvSpPr>
          <p:cNvPr id="14" name="TextBox 13"/>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LIFTING-LINE THEORY</a:t>
            </a:r>
          </a:p>
        </p:txBody>
      </p:sp>
      <p:pic>
        <p:nvPicPr>
          <p:cNvPr id="819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7544" y="1340768"/>
            <a:ext cx="6200775" cy="466725"/>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7544" y="2088654"/>
            <a:ext cx="4695825" cy="476250"/>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660232" y="1851670"/>
            <a:ext cx="1971675" cy="857250"/>
          </a:xfrm>
          <a:prstGeom prst="rect">
            <a:avLst/>
          </a:prstGeom>
          <a:noFill/>
          <a:ln w="9525">
            <a:noFill/>
            <a:miter lim="800000"/>
            <a:headEnd/>
            <a:tailEnd/>
          </a:ln>
        </p:spPr>
      </p:pic>
      <p:pic>
        <p:nvPicPr>
          <p:cNvPr id="8199"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86075" y="2979415"/>
            <a:ext cx="3371850" cy="809625"/>
          </a:xfrm>
          <a:prstGeom prst="rect">
            <a:avLst/>
          </a:prstGeom>
          <a:noFill/>
          <a:ln w="9525">
            <a:noFill/>
            <a:miter lim="800000"/>
            <a:headEnd/>
            <a:tailEnd/>
          </a:ln>
        </p:spPr>
      </p:pic>
      <p:pic>
        <p:nvPicPr>
          <p:cNvPr id="8200"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81413" y="4149080"/>
            <a:ext cx="1781175" cy="342900"/>
          </a:xfrm>
          <a:prstGeom prst="rect">
            <a:avLst/>
          </a:prstGeom>
          <a:noFill/>
          <a:ln w="9525">
            <a:noFill/>
            <a:miter lim="800000"/>
            <a:headEnd/>
            <a:tailEnd/>
          </a:ln>
        </p:spPr>
      </p:pic>
      <p:pic>
        <p:nvPicPr>
          <p:cNvPr id="8201" name="Picture 9"/>
          <p:cNvPicPr>
            <a:picLocks noChangeAspect="1" noChangeArrowheads="1"/>
          </p:cNvPicPr>
          <p:nvPr/>
        </p:nvPicPr>
        <p:blipFill>
          <a:blip r:embed="rId8" cstate="print"/>
          <a:srcRect/>
          <a:stretch>
            <a:fillRect/>
          </a:stretch>
        </p:blipFill>
        <p:spPr bwMode="auto">
          <a:xfrm>
            <a:off x="611560" y="4632548"/>
            <a:ext cx="7886700" cy="1028700"/>
          </a:xfrm>
          <a:prstGeom prst="rect">
            <a:avLst/>
          </a:prstGeom>
          <a:noFill/>
          <a:ln w="9525">
            <a:solidFill>
              <a:srgbClr val="FF0000"/>
            </a:solidFill>
            <a:miter lim="800000"/>
            <a:headEnd/>
            <a:tailEnd/>
          </a:ln>
        </p:spPr>
      </p:pic>
      <p:sp>
        <p:nvSpPr>
          <p:cNvPr id="23"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29</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TextBox 23"/>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25" name="Straight Connector 2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randombar(horizontal)">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randombar(horizontal)">
                                      <p:cBhvr>
                                        <p:cTn id="12" dur="500"/>
                                        <p:tgtEl>
                                          <p:spTgt spid="819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8197"/>
                                        </p:tgtEl>
                                        <p:attrNameLst>
                                          <p:attrName>style.visibility</p:attrName>
                                        </p:attrNameLst>
                                      </p:cBhvr>
                                      <p:to>
                                        <p:strVal val="visible"/>
                                      </p:to>
                                    </p:set>
                                    <p:animEffect transition="in" filter="randombar(horizontal)">
                                      <p:cBhvr>
                                        <p:cTn id="20" dur="500"/>
                                        <p:tgtEl>
                                          <p:spTgt spid="819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199"/>
                                        </p:tgtEl>
                                        <p:attrNameLst>
                                          <p:attrName>style.visibility</p:attrName>
                                        </p:attrNameLst>
                                      </p:cBhvr>
                                      <p:to>
                                        <p:strVal val="visible"/>
                                      </p:to>
                                    </p:set>
                                    <p:animEffect transition="in" filter="randombar(horizontal)">
                                      <p:cBhvr>
                                        <p:cTn id="25" dur="500"/>
                                        <p:tgtEl>
                                          <p:spTgt spid="819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200"/>
                                        </p:tgtEl>
                                        <p:attrNameLst>
                                          <p:attrName>style.visibility</p:attrName>
                                        </p:attrNameLst>
                                      </p:cBhvr>
                                      <p:to>
                                        <p:strVal val="visible"/>
                                      </p:to>
                                    </p:set>
                                    <p:animEffect transition="in" filter="randombar(horizontal)">
                                      <p:cBhvr>
                                        <p:cTn id="30" dur="500"/>
                                        <p:tgtEl>
                                          <p:spTgt spid="820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201"/>
                                        </p:tgtEl>
                                        <p:attrNameLst>
                                          <p:attrName>style.visibility</p:attrName>
                                        </p:attrNameLst>
                                      </p:cBhvr>
                                      <p:to>
                                        <p:strVal val="visible"/>
                                      </p:to>
                                    </p:set>
                                    <p:animEffect transition="in" filter="randombar(horizontal)">
                                      <p:cBhvr>
                                        <p:cTn id="35" dur="500"/>
                                        <p:tgtEl>
                                          <p:spTgt spid="8201"/>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3</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sp>
        <p:nvSpPr>
          <p:cNvPr id="39" name="TextBox 38"/>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AIRFOILS AND WINGS</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cxnSp>
        <p:nvCxnSpPr>
          <p:cNvPr id="25" name="Straight Connector 2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51520" y="1268760"/>
            <a:ext cx="8568952" cy="3939540"/>
          </a:xfrm>
          <a:prstGeom prst="rect">
            <a:avLst/>
          </a:prstGeom>
          <a:noFill/>
        </p:spPr>
        <p:txBody>
          <a:bodyPr wrap="square" rtlCol="0">
            <a:spAutoFit/>
          </a:bodyPr>
          <a:lstStyle/>
          <a:p>
            <a:pPr algn="just">
              <a:buSzPct val="85000"/>
              <a:buFont typeface="Courier New" pitchFamily="49" charset="0"/>
              <a:buChar char="o"/>
            </a:pPr>
            <a:r>
              <a:rPr lang="en-US" sz="2500" dirty="0" smtClean="0">
                <a:latin typeface="Constantia" pitchFamily="18" charset="0"/>
              </a:rPr>
              <a:t> </a:t>
            </a:r>
            <a:r>
              <a:rPr lang="en-US" sz="2500" b="1" i="1" dirty="0" smtClean="0">
                <a:latin typeface="Constantia" pitchFamily="18" charset="0"/>
              </a:rPr>
              <a:t>Question:</a:t>
            </a:r>
            <a:r>
              <a:rPr lang="en-US" sz="2500" dirty="0" smtClean="0">
                <a:latin typeface="Constantia" pitchFamily="18" charset="0"/>
              </a:rPr>
              <a:t> </a:t>
            </a:r>
            <a:r>
              <a:rPr lang="en-US" sz="2500" i="1" dirty="0" smtClean="0">
                <a:latin typeface="Constantia" pitchFamily="18" charset="0"/>
              </a:rPr>
              <a:t>Why are the aerodynamic characteristics of a finite wing any different from the properties of its airfoil sections?</a:t>
            </a:r>
          </a:p>
          <a:p>
            <a:pPr algn="just">
              <a:buSzPct val="85000"/>
              <a:buFont typeface="Courier New" pitchFamily="49" charset="0"/>
              <a:buChar char="o"/>
            </a:pPr>
            <a:endParaRPr lang="en-GB" sz="2500" dirty="0" smtClean="0">
              <a:latin typeface="Constantia" pitchFamily="18" charset="0"/>
            </a:endParaRPr>
          </a:p>
          <a:p>
            <a:pPr algn="just">
              <a:buSzPct val="85000"/>
              <a:buFont typeface="Wingdings" pitchFamily="2" charset="2"/>
              <a:buChar char="Ø"/>
            </a:pPr>
            <a:r>
              <a:rPr lang="en-GB" sz="2500" dirty="0" smtClean="0">
                <a:latin typeface="Constantia" pitchFamily="18" charset="0"/>
              </a:rPr>
              <a:t> </a:t>
            </a:r>
            <a:r>
              <a:rPr lang="en-US" sz="2500" dirty="0" smtClean="0">
                <a:latin typeface="Constantia" pitchFamily="18" charset="0"/>
              </a:rPr>
              <a:t>The flow over an airfoil is two-dimensional. </a:t>
            </a:r>
          </a:p>
          <a:p>
            <a:pPr algn="just">
              <a:buSzPct val="85000"/>
              <a:buFont typeface="Wingdings" pitchFamily="2" charset="2"/>
              <a:buChar char="Ø"/>
            </a:pPr>
            <a:endParaRPr lang="en-US" sz="2500" dirty="0" smtClean="0">
              <a:latin typeface="Constantia" pitchFamily="18" charset="0"/>
            </a:endParaRPr>
          </a:p>
          <a:p>
            <a:pPr algn="just">
              <a:buSzPct val="85000"/>
              <a:buFont typeface="Wingdings" pitchFamily="2" charset="2"/>
              <a:buChar char="Ø"/>
            </a:pPr>
            <a:r>
              <a:rPr lang="en-US" sz="2500" dirty="0" smtClean="0">
                <a:latin typeface="Constantia" pitchFamily="18" charset="0"/>
              </a:rPr>
              <a:t> A finite wing is a three-dimensional body, and consequently the flow over the finite wing is three-dimensional; that is, there is a component of flow in the </a:t>
            </a:r>
            <a:r>
              <a:rPr lang="en-US" sz="2500" dirty="0" err="1" smtClean="0">
                <a:latin typeface="Constantia" pitchFamily="18" charset="0"/>
              </a:rPr>
              <a:t>spanwise</a:t>
            </a:r>
            <a:r>
              <a:rPr lang="en-US" sz="2500" dirty="0" smtClean="0">
                <a:latin typeface="Constantia" pitchFamily="18" charset="0"/>
              </a:rPr>
              <a:t> direction.</a:t>
            </a:r>
            <a:endParaRPr lang="en-GB" sz="2500" dirty="0" smtClean="0">
              <a:latin typeface="Constant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12" dur="500"/>
                                        <p:tgtEl>
                                          <p:spTgt spid="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
                                            <p:txEl>
                                              <p:pRg st="4" end="4"/>
                                            </p:txEl>
                                          </p:spTgt>
                                        </p:tgtEl>
                                        <p:attrNameLst>
                                          <p:attrName>style.visibility</p:attrName>
                                        </p:attrNameLst>
                                      </p:cBhvr>
                                      <p:to>
                                        <p:strVal val="visible"/>
                                      </p:to>
                                    </p:set>
                                    <p:animEffect transition="in" filter="randombar(horizontal)">
                                      <p:cBhvr>
                                        <p:cTn id="17"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LIFTING-LINE THEORY</a:t>
            </a:r>
          </a:p>
        </p:txBody>
      </p:sp>
      <p:sp>
        <p:nvSpPr>
          <p:cNvPr id="9" name="Rectangle 8"/>
          <p:cNvSpPr/>
          <p:nvPr/>
        </p:nvSpPr>
        <p:spPr>
          <a:xfrm>
            <a:off x="179512" y="1124744"/>
            <a:ext cx="8712968" cy="2554545"/>
          </a:xfrm>
          <a:prstGeom prst="rect">
            <a:avLst/>
          </a:prstGeom>
        </p:spPr>
        <p:txBody>
          <a:bodyPr wrap="square">
            <a:spAutoFit/>
          </a:bodyPr>
          <a:lstStyle/>
          <a:p>
            <a:r>
              <a:rPr lang="en-US" sz="2000" dirty="0" smtClean="0">
                <a:latin typeface="Constantia" pitchFamily="18" charset="0"/>
              </a:rPr>
              <a:t>The solution </a:t>
            </a:r>
            <a:r>
              <a:rPr lang="el-GR" sz="2000" i="1" dirty="0" smtClean="0">
                <a:latin typeface="Constantia" pitchFamily="18" charset="0"/>
              </a:rPr>
              <a:t>Γ</a:t>
            </a:r>
            <a:r>
              <a:rPr lang="en-US" sz="2000" i="1" dirty="0" smtClean="0">
                <a:latin typeface="Constantia" pitchFamily="18" charset="0"/>
              </a:rPr>
              <a:t> = </a:t>
            </a:r>
            <a:r>
              <a:rPr lang="el-GR" sz="2000" i="1" dirty="0" smtClean="0">
                <a:latin typeface="Constantia" pitchFamily="18" charset="0"/>
              </a:rPr>
              <a:t>Γ</a:t>
            </a:r>
            <a:r>
              <a:rPr lang="en-US" sz="2000" i="1" dirty="0" smtClean="0">
                <a:latin typeface="Constantia" pitchFamily="18" charset="0"/>
              </a:rPr>
              <a:t>(y</a:t>
            </a:r>
            <a:r>
              <a:rPr lang="en-US" sz="2000" i="1" baseline="-25000" dirty="0" smtClean="0">
                <a:latin typeface="Constantia" pitchFamily="18" charset="0"/>
              </a:rPr>
              <a:t>0</a:t>
            </a:r>
            <a:r>
              <a:rPr lang="en-US" sz="2000" i="1" dirty="0" smtClean="0">
                <a:latin typeface="Constantia" pitchFamily="18" charset="0"/>
              </a:rPr>
              <a:t>)</a:t>
            </a:r>
            <a:r>
              <a:rPr lang="en-US" sz="2000" dirty="0" smtClean="0">
                <a:latin typeface="Constantia" pitchFamily="18" charset="0"/>
              </a:rPr>
              <a:t>, gives us the three main aerodynamic characteristics of a finite wing, as follows:</a:t>
            </a:r>
          </a:p>
          <a:p>
            <a:endParaRPr lang="en-GB" sz="2000" dirty="0" smtClean="0">
              <a:latin typeface="Constantia" pitchFamily="18" charset="0"/>
            </a:endParaRPr>
          </a:p>
          <a:p>
            <a:pPr marL="457200" indent="-457200"/>
            <a:r>
              <a:rPr lang="en-US" sz="2000" dirty="0" smtClean="0">
                <a:latin typeface="Constantia" pitchFamily="18" charset="0"/>
              </a:rPr>
              <a:t>1. The lift distribution is obtained from the </a:t>
            </a:r>
            <a:r>
              <a:rPr lang="en-US" sz="2000" dirty="0" err="1" smtClean="0">
                <a:latin typeface="Constantia" pitchFamily="18" charset="0"/>
              </a:rPr>
              <a:t>Kutta-Joukowski</a:t>
            </a:r>
            <a:r>
              <a:rPr lang="en-US" sz="2000" dirty="0" smtClean="0">
                <a:latin typeface="Constantia" pitchFamily="18" charset="0"/>
              </a:rPr>
              <a:t> theorem:</a:t>
            </a:r>
          </a:p>
          <a:p>
            <a:pPr marL="457200" indent="-457200">
              <a:buAutoNum type="arabicPeriod"/>
            </a:pPr>
            <a:endParaRPr lang="en-GB" sz="2000" dirty="0" smtClean="0">
              <a:latin typeface="Constantia" pitchFamily="18" charset="0"/>
            </a:endParaRPr>
          </a:p>
          <a:p>
            <a:pPr marL="457200" indent="-457200">
              <a:buAutoNum type="arabicPeriod"/>
            </a:pPr>
            <a:endParaRPr lang="en-GB" sz="2000" dirty="0" smtClean="0">
              <a:latin typeface="Constantia" pitchFamily="18" charset="0"/>
            </a:endParaRPr>
          </a:p>
          <a:p>
            <a:pPr marL="457200" indent="-457200">
              <a:buAutoNum type="arabicPeriod"/>
            </a:pPr>
            <a:endParaRPr lang="en-GB" sz="2000" dirty="0" smtClean="0">
              <a:latin typeface="Constantia" pitchFamily="18" charset="0"/>
            </a:endParaRPr>
          </a:p>
          <a:p>
            <a:pPr marL="457200" indent="-457200"/>
            <a:r>
              <a:rPr lang="en-US" sz="2000" dirty="0" smtClean="0">
                <a:latin typeface="Constantia" pitchFamily="18" charset="0"/>
              </a:rPr>
              <a:t>2. The total lift is obtained by integrating L’(y</a:t>
            </a:r>
            <a:r>
              <a:rPr lang="en-US" sz="2000" baseline="-25000" dirty="0" smtClean="0">
                <a:latin typeface="Constantia" pitchFamily="18" charset="0"/>
              </a:rPr>
              <a:t>0</a:t>
            </a:r>
            <a:r>
              <a:rPr lang="en-US" sz="2000" dirty="0" smtClean="0">
                <a:latin typeface="Constantia" pitchFamily="18" charset="0"/>
              </a:rPr>
              <a:t>) over the span</a:t>
            </a:r>
            <a:endParaRPr lang="en-GB" sz="2000" dirty="0" smtClean="0">
              <a:latin typeface="Constantia" pitchFamily="18" charset="0"/>
            </a:endParaRPr>
          </a:p>
        </p:txBody>
      </p:sp>
      <p:pic>
        <p:nvPicPr>
          <p:cNvPr id="921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91880" y="2636912"/>
            <a:ext cx="2219325" cy="323850"/>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63688" y="3933056"/>
            <a:ext cx="1971675" cy="714375"/>
          </a:xfrm>
          <a:prstGeom prst="rect">
            <a:avLst/>
          </a:prstGeom>
          <a:noFill/>
          <a:ln w="9525">
            <a:noFill/>
            <a:miter lim="800000"/>
            <a:headEnd/>
            <a:tailEnd/>
          </a:ln>
        </p:spPr>
      </p:pic>
      <p:sp>
        <p:nvSpPr>
          <p:cNvPr id="14" name="Right Arrow 13"/>
          <p:cNvSpPr/>
          <p:nvPr/>
        </p:nvSpPr>
        <p:spPr>
          <a:xfrm>
            <a:off x="4139952" y="4221088"/>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76056" y="4005064"/>
            <a:ext cx="2590800" cy="685800"/>
          </a:xfrm>
          <a:prstGeom prst="rect">
            <a:avLst/>
          </a:prstGeom>
          <a:noFill/>
          <a:ln w="9525">
            <a:noFill/>
            <a:miter lim="800000"/>
            <a:headEnd/>
            <a:tailEnd/>
          </a:ln>
        </p:spPr>
      </p:pic>
      <p:pic>
        <p:nvPicPr>
          <p:cNvPr id="922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59832" y="5014689"/>
            <a:ext cx="3419475" cy="790575"/>
          </a:xfrm>
          <a:prstGeom prst="rect">
            <a:avLst/>
          </a:prstGeom>
          <a:noFill/>
          <a:ln w="9525">
            <a:noFill/>
            <a:miter lim="800000"/>
            <a:headEnd/>
            <a:tailEnd/>
          </a:ln>
        </p:spPr>
      </p:pic>
      <p:sp>
        <p:nvSpPr>
          <p:cNvPr id="17"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30</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TextBox 1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9" name="Straight Connector 18"/>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2" dur="500"/>
                                        <p:tgtEl>
                                          <p:spTgt spid="9">
                                            <p:txEl>
                                              <p:pRg st="2" end="2"/>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9219"/>
                                        </p:tgtEl>
                                        <p:attrNameLst>
                                          <p:attrName>style.visibility</p:attrName>
                                        </p:attrNameLst>
                                      </p:cBhvr>
                                      <p:to>
                                        <p:strVal val="visible"/>
                                      </p:to>
                                    </p:set>
                                    <p:animEffect transition="in" filter="randombar(horizontal)">
                                      <p:cBhvr>
                                        <p:cTn id="16" dur="500"/>
                                        <p:tgtEl>
                                          <p:spTgt spid="921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randombar(horizontal)">
                                      <p:cBhvr>
                                        <p:cTn id="21" dur="500"/>
                                        <p:tgtEl>
                                          <p:spTgt spid="9">
                                            <p:txEl>
                                              <p:pRg st="6" end="6"/>
                                            </p:txEl>
                                          </p:spTgt>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9220"/>
                                        </p:tgtEl>
                                        <p:attrNameLst>
                                          <p:attrName>style.visibility</p:attrName>
                                        </p:attrNameLst>
                                      </p:cBhvr>
                                      <p:to>
                                        <p:strVal val="visible"/>
                                      </p:to>
                                    </p:set>
                                    <p:animEffect transition="in" filter="randombar(horizontal)">
                                      <p:cBhvr>
                                        <p:cTn id="25" dur="500"/>
                                        <p:tgtEl>
                                          <p:spTgt spid="9220"/>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par>
                          <p:cTn id="30" fill="hold">
                            <p:stCondLst>
                              <p:cond delay="1500"/>
                            </p:stCondLst>
                            <p:childTnLst>
                              <p:par>
                                <p:cTn id="31" presetID="14" presetClass="entr" presetSubtype="10" fill="hold" nodeType="afterEffect">
                                  <p:stCondLst>
                                    <p:cond delay="0"/>
                                  </p:stCondLst>
                                  <p:childTnLst>
                                    <p:set>
                                      <p:cBhvr>
                                        <p:cTn id="32" dur="1" fill="hold">
                                          <p:stCondLst>
                                            <p:cond delay="0"/>
                                          </p:stCondLst>
                                        </p:cTn>
                                        <p:tgtEl>
                                          <p:spTgt spid="9221"/>
                                        </p:tgtEl>
                                        <p:attrNameLst>
                                          <p:attrName>style.visibility</p:attrName>
                                        </p:attrNameLst>
                                      </p:cBhvr>
                                      <p:to>
                                        <p:strVal val="visible"/>
                                      </p:to>
                                    </p:set>
                                    <p:animEffect transition="in" filter="randombar(horizontal)">
                                      <p:cBhvr>
                                        <p:cTn id="33" dur="500"/>
                                        <p:tgtEl>
                                          <p:spTgt spid="922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9222"/>
                                        </p:tgtEl>
                                        <p:attrNameLst>
                                          <p:attrName>style.visibility</p:attrName>
                                        </p:attrNameLst>
                                      </p:cBhvr>
                                      <p:to>
                                        <p:strVal val="visible"/>
                                      </p:to>
                                    </p:set>
                                    <p:animEffect transition="in" filter="randombar(horizontal)">
                                      <p:cBhvr>
                                        <p:cTn id="38"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LIFTING-LINE THEORY</a:t>
            </a:r>
          </a:p>
        </p:txBody>
      </p:sp>
      <p:sp>
        <p:nvSpPr>
          <p:cNvPr id="9" name="Rectangle 8"/>
          <p:cNvSpPr/>
          <p:nvPr/>
        </p:nvSpPr>
        <p:spPr>
          <a:xfrm>
            <a:off x="179512" y="1124744"/>
            <a:ext cx="8712968" cy="3170099"/>
          </a:xfrm>
          <a:prstGeom prst="rect">
            <a:avLst/>
          </a:prstGeom>
        </p:spPr>
        <p:txBody>
          <a:bodyPr wrap="square">
            <a:spAutoFit/>
          </a:bodyPr>
          <a:lstStyle/>
          <a:p>
            <a:r>
              <a:rPr lang="en-US" sz="2000" dirty="0" smtClean="0">
                <a:latin typeface="Constantia" pitchFamily="18" charset="0"/>
              </a:rPr>
              <a:t>The solution </a:t>
            </a:r>
            <a:r>
              <a:rPr lang="el-GR" sz="2000" i="1" dirty="0" smtClean="0">
                <a:latin typeface="Constantia" pitchFamily="18" charset="0"/>
              </a:rPr>
              <a:t>Γ</a:t>
            </a:r>
            <a:r>
              <a:rPr lang="en-US" sz="2000" i="1" dirty="0" smtClean="0">
                <a:latin typeface="Constantia" pitchFamily="18" charset="0"/>
              </a:rPr>
              <a:t> = </a:t>
            </a:r>
            <a:r>
              <a:rPr lang="el-GR" sz="2000" i="1" dirty="0" smtClean="0">
                <a:latin typeface="Constantia" pitchFamily="18" charset="0"/>
              </a:rPr>
              <a:t>Γ</a:t>
            </a:r>
            <a:r>
              <a:rPr lang="en-US" sz="2000" i="1" dirty="0" smtClean="0">
                <a:latin typeface="Constantia" pitchFamily="18" charset="0"/>
              </a:rPr>
              <a:t>(y</a:t>
            </a:r>
            <a:r>
              <a:rPr lang="en-US" sz="2000" i="1" baseline="-25000" dirty="0" smtClean="0">
                <a:latin typeface="Constantia" pitchFamily="18" charset="0"/>
              </a:rPr>
              <a:t>0</a:t>
            </a:r>
            <a:r>
              <a:rPr lang="en-US" sz="2000" i="1" dirty="0" smtClean="0">
                <a:latin typeface="Constantia" pitchFamily="18" charset="0"/>
              </a:rPr>
              <a:t>)</a:t>
            </a:r>
            <a:r>
              <a:rPr lang="en-US" sz="2000" dirty="0" smtClean="0">
                <a:latin typeface="Constantia" pitchFamily="18" charset="0"/>
              </a:rPr>
              <a:t>, gives us the three main aerodynamic characteristics of a finite wing, as follows:</a:t>
            </a:r>
          </a:p>
          <a:p>
            <a:endParaRPr lang="en-GB" sz="2000" dirty="0" smtClean="0">
              <a:latin typeface="Constantia" pitchFamily="18" charset="0"/>
            </a:endParaRPr>
          </a:p>
          <a:p>
            <a:pPr marL="457200" indent="-457200"/>
            <a:r>
              <a:rPr lang="en-GB" sz="2000" dirty="0" smtClean="0">
                <a:latin typeface="Constantia" pitchFamily="18" charset="0"/>
              </a:rPr>
              <a:t>3. </a:t>
            </a:r>
            <a:r>
              <a:rPr lang="en-US" sz="2000" dirty="0" smtClean="0">
                <a:latin typeface="Constantia" pitchFamily="18" charset="0"/>
              </a:rPr>
              <a:t>The induced drag per unit span is</a:t>
            </a:r>
          </a:p>
          <a:p>
            <a:pPr marL="457200" indent="-457200"/>
            <a:endParaRPr lang="en-GB" sz="2000" dirty="0" smtClean="0">
              <a:latin typeface="Constantia" pitchFamily="18" charset="0"/>
            </a:endParaRPr>
          </a:p>
          <a:p>
            <a:pPr marL="457200" indent="-457200"/>
            <a:endParaRPr lang="en-GB" sz="2000" dirty="0" smtClean="0">
              <a:latin typeface="Constantia" pitchFamily="18" charset="0"/>
            </a:endParaRPr>
          </a:p>
          <a:p>
            <a:pPr marL="457200" indent="-457200"/>
            <a:r>
              <a:rPr lang="en-US" sz="2000" dirty="0" smtClean="0">
                <a:latin typeface="Constantia" pitchFamily="18" charset="0"/>
              </a:rPr>
              <a:t>Since </a:t>
            </a:r>
            <a:r>
              <a:rPr lang="el-GR" sz="2000" i="1" dirty="0" smtClean="0">
                <a:latin typeface="Constantia" pitchFamily="18" charset="0"/>
              </a:rPr>
              <a:t>α</a:t>
            </a:r>
            <a:r>
              <a:rPr lang="en-US" sz="2000" i="1" baseline="-25000" dirty="0" err="1" smtClean="0">
                <a:latin typeface="Constantia" pitchFamily="18" charset="0"/>
              </a:rPr>
              <a:t>i</a:t>
            </a:r>
            <a:r>
              <a:rPr lang="en-US" sz="2000" dirty="0" smtClean="0">
                <a:latin typeface="Constantia" pitchFamily="18" charset="0"/>
              </a:rPr>
              <a:t> is small, this relation becomes</a:t>
            </a:r>
          </a:p>
          <a:p>
            <a:pPr marL="457200" indent="-457200"/>
            <a:endParaRPr lang="en-GB" sz="2000" dirty="0" smtClean="0">
              <a:latin typeface="Constantia" pitchFamily="18" charset="0"/>
            </a:endParaRPr>
          </a:p>
          <a:p>
            <a:pPr marL="457200" indent="-457200"/>
            <a:endParaRPr lang="en-GB" sz="2000" dirty="0" smtClean="0">
              <a:latin typeface="Constantia" pitchFamily="18" charset="0"/>
            </a:endParaRPr>
          </a:p>
          <a:p>
            <a:pPr marL="457200" indent="-457200"/>
            <a:r>
              <a:rPr lang="en-US" sz="2000" dirty="0" smtClean="0">
                <a:latin typeface="Constantia" pitchFamily="18" charset="0"/>
              </a:rPr>
              <a:t>The total induced drag is obtained by integrating </a:t>
            </a:r>
            <a:r>
              <a:rPr lang="en-US" sz="2000" i="1" dirty="0" err="1" smtClean="0">
                <a:latin typeface="Constantia" pitchFamily="18" charset="0"/>
              </a:rPr>
              <a:t>D’</a:t>
            </a:r>
            <a:r>
              <a:rPr lang="en-US" sz="2000" i="1" baseline="-25000" dirty="0" err="1" smtClean="0">
                <a:latin typeface="Constantia" pitchFamily="18" charset="0"/>
              </a:rPr>
              <a:t>i</a:t>
            </a:r>
            <a:r>
              <a:rPr lang="en-US" sz="2000" baseline="-25000" dirty="0" smtClean="0">
                <a:latin typeface="Constantia" pitchFamily="18" charset="0"/>
              </a:rPr>
              <a:t> </a:t>
            </a:r>
            <a:r>
              <a:rPr lang="en-US" sz="2000" dirty="0" smtClean="0">
                <a:latin typeface="Constantia" pitchFamily="18" charset="0"/>
              </a:rPr>
              <a:t>over the span:</a:t>
            </a:r>
            <a:endParaRPr lang="en-US" sz="2000" dirty="0">
              <a:latin typeface="Constantia" pitchFamily="18" charset="0"/>
            </a:endParaRPr>
          </a:p>
        </p:txBody>
      </p:sp>
      <p:pic>
        <p:nvPicPr>
          <p:cNvPr id="1024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51920" y="2492896"/>
            <a:ext cx="1543050" cy="38100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38414" y="3501008"/>
            <a:ext cx="1009650" cy="323850"/>
          </a:xfrm>
          <a:prstGeom prst="rect">
            <a:avLst/>
          </a:prstGeom>
          <a:noFill/>
          <a:ln w="9525">
            <a:noFill/>
            <a:miter lim="800000"/>
            <a:headEnd/>
            <a:tailEnd/>
          </a:ln>
        </p:spPr>
      </p:pic>
      <p:pic>
        <p:nvPicPr>
          <p:cNvPr id="10244"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59632" y="4509120"/>
            <a:ext cx="2590800" cy="714375"/>
          </a:xfrm>
          <a:prstGeom prst="rect">
            <a:avLst/>
          </a:prstGeom>
          <a:noFill/>
          <a:ln w="9525">
            <a:noFill/>
            <a:miter lim="800000"/>
            <a:headEnd/>
            <a:tailEnd/>
          </a:ln>
        </p:spPr>
      </p:pic>
      <p:sp>
        <p:nvSpPr>
          <p:cNvPr id="15" name="Right Arrow 14"/>
          <p:cNvSpPr/>
          <p:nvPr/>
        </p:nvSpPr>
        <p:spPr>
          <a:xfrm>
            <a:off x="4139952" y="4725144"/>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48064" y="4509120"/>
            <a:ext cx="3171825" cy="695325"/>
          </a:xfrm>
          <a:prstGeom prst="rect">
            <a:avLst/>
          </a:prstGeom>
          <a:noFill/>
          <a:ln w="9525">
            <a:noFill/>
            <a:miter lim="800000"/>
            <a:headEnd/>
            <a:tailEnd/>
          </a:ln>
        </p:spPr>
      </p:pic>
      <p:pic>
        <p:nvPicPr>
          <p:cNvPr id="10246"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09838" y="5229200"/>
            <a:ext cx="4124325" cy="714375"/>
          </a:xfrm>
          <a:prstGeom prst="rect">
            <a:avLst/>
          </a:prstGeom>
          <a:noFill/>
          <a:ln w="9525">
            <a:noFill/>
            <a:miter lim="800000"/>
            <a:headEnd/>
            <a:tailEnd/>
          </a:ln>
        </p:spPr>
      </p:pic>
      <p:sp>
        <p:nvSpPr>
          <p:cNvPr id="17"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31</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TextBox 1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9" name="Straight Connector 18"/>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7" dur="500"/>
                                        <p:tgtEl>
                                          <p:spTgt spid="9">
                                            <p:txEl>
                                              <p:pRg st="2" end="2"/>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randombar(horizontal)">
                                      <p:cBhvr>
                                        <p:cTn id="11" dur="5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randombar(horizontal)">
                                      <p:cBhvr>
                                        <p:cTn id="16" dur="500"/>
                                        <p:tgtEl>
                                          <p:spTgt spid="9">
                                            <p:txEl>
                                              <p:pRg st="5" end="5"/>
                                            </p:txEl>
                                          </p:spTgt>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10243"/>
                                        </p:tgtEl>
                                        <p:attrNameLst>
                                          <p:attrName>style.visibility</p:attrName>
                                        </p:attrNameLst>
                                      </p:cBhvr>
                                      <p:to>
                                        <p:strVal val="visible"/>
                                      </p:to>
                                    </p:set>
                                    <p:animEffect transition="in" filter="randombar(horizontal)">
                                      <p:cBhvr>
                                        <p:cTn id="20" dur="500"/>
                                        <p:tgtEl>
                                          <p:spTgt spid="1024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animEffect transition="in" filter="randombar(horizontal)">
                                      <p:cBhvr>
                                        <p:cTn id="25" dur="500"/>
                                        <p:tgtEl>
                                          <p:spTgt spid="9">
                                            <p:txEl>
                                              <p:pRg st="8" end="8"/>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10244"/>
                                        </p:tgtEl>
                                        <p:attrNameLst>
                                          <p:attrName>style.visibility</p:attrName>
                                        </p:attrNameLst>
                                      </p:cBhvr>
                                      <p:to>
                                        <p:strVal val="visible"/>
                                      </p:to>
                                    </p:set>
                                    <p:animEffect transition="in" filter="randombar(horizontal)">
                                      <p:cBhvr>
                                        <p:cTn id="29" dur="500"/>
                                        <p:tgtEl>
                                          <p:spTgt spid="10244"/>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par>
                          <p:cTn id="34" fill="hold">
                            <p:stCondLst>
                              <p:cond delay="1500"/>
                            </p:stCondLst>
                            <p:childTnLst>
                              <p:par>
                                <p:cTn id="35" presetID="14" presetClass="entr" presetSubtype="10" fill="hold" nodeType="afterEffect">
                                  <p:stCondLst>
                                    <p:cond delay="0"/>
                                  </p:stCondLst>
                                  <p:childTnLst>
                                    <p:set>
                                      <p:cBhvr>
                                        <p:cTn id="36" dur="1" fill="hold">
                                          <p:stCondLst>
                                            <p:cond delay="0"/>
                                          </p:stCondLst>
                                        </p:cTn>
                                        <p:tgtEl>
                                          <p:spTgt spid="10245"/>
                                        </p:tgtEl>
                                        <p:attrNameLst>
                                          <p:attrName>style.visibility</p:attrName>
                                        </p:attrNameLst>
                                      </p:cBhvr>
                                      <p:to>
                                        <p:strVal val="visible"/>
                                      </p:to>
                                    </p:set>
                                    <p:animEffect transition="in" filter="randombar(horizontal)">
                                      <p:cBhvr>
                                        <p:cTn id="37" dur="500"/>
                                        <p:tgtEl>
                                          <p:spTgt spid="1024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0246"/>
                                        </p:tgtEl>
                                        <p:attrNameLst>
                                          <p:attrName>style.visibility</p:attrName>
                                        </p:attrNameLst>
                                      </p:cBhvr>
                                      <p:to>
                                        <p:strVal val="visible"/>
                                      </p:to>
                                    </p:set>
                                    <p:animEffect transition="in" filter="randombar(horizontal)">
                                      <p:cBhvr>
                                        <p:cTn id="42"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1268760"/>
            <a:ext cx="8929718" cy="461665"/>
          </a:xfrm>
          <a:prstGeom prst="rect">
            <a:avLst/>
          </a:prstGeom>
        </p:spPr>
        <p:txBody>
          <a:bodyPr wrap="square">
            <a:spAutoFit/>
          </a:bodyPr>
          <a:lstStyle/>
          <a:p>
            <a:r>
              <a:rPr lang="en-US" sz="2400" dirty="0" smtClean="0">
                <a:latin typeface="Constantia" pitchFamily="18" charset="0"/>
                <a:cs typeface="Arial" pitchFamily="34" charset="0"/>
              </a:rPr>
              <a:t>Consider an elliptical </a:t>
            </a:r>
            <a:r>
              <a:rPr lang="en-US" sz="2400" dirty="0" err="1" smtClean="0">
                <a:latin typeface="Constantia" pitchFamily="18" charset="0"/>
                <a:cs typeface="Arial" pitchFamily="34" charset="0"/>
              </a:rPr>
              <a:t>spanwise</a:t>
            </a:r>
            <a:r>
              <a:rPr lang="en-US" sz="2400" dirty="0" smtClean="0">
                <a:latin typeface="Constantia" pitchFamily="18" charset="0"/>
                <a:cs typeface="Arial" pitchFamily="34" charset="0"/>
              </a:rPr>
              <a:t> circulation distribution given by:</a:t>
            </a:r>
          </a:p>
        </p:txBody>
      </p:sp>
      <p:pic>
        <p:nvPicPr>
          <p:cNvPr id="27853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5536" y="2094153"/>
            <a:ext cx="3227410" cy="1357322"/>
          </a:xfrm>
          <a:prstGeom prst="rect">
            <a:avLst/>
          </a:prstGeom>
          <a:noFill/>
          <a:ln w="9525">
            <a:noFill/>
            <a:miter lim="800000"/>
            <a:headEnd/>
            <a:tailEnd/>
          </a:ln>
          <a:effectLst/>
        </p:spPr>
      </p:pic>
      <p:pic>
        <p:nvPicPr>
          <p:cNvPr id="27853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95936" y="1950137"/>
            <a:ext cx="5104476" cy="1857388"/>
          </a:xfrm>
          <a:prstGeom prst="rect">
            <a:avLst/>
          </a:prstGeom>
          <a:noFill/>
          <a:ln w="9525">
            <a:noFill/>
            <a:miter lim="800000"/>
            <a:headEnd/>
            <a:tailEnd/>
          </a:ln>
          <a:effectLst/>
        </p:spPr>
      </p:pic>
      <p:pic>
        <p:nvPicPr>
          <p:cNvPr id="27853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9464" y="3822345"/>
            <a:ext cx="2584458" cy="471489"/>
          </a:xfrm>
          <a:prstGeom prst="rect">
            <a:avLst/>
          </a:prstGeom>
          <a:noFill/>
          <a:ln w="9525">
            <a:noFill/>
            <a:miter lim="800000"/>
            <a:headEnd/>
            <a:tailEnd/>
          </a:ln>
          <a:effectLst/>
        </p:spPr>
      </p:pic>
      <p:pic>
        <p:nvPicPr>
          <p:cNvPr id="27853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8026" y="4465287"/>
            <a:ext cx="8360363" cy="1123953"/>
          </a:xfrm>
          <a:prstGeom prst="rect">
            <a:avLst/>
          </a:prstGeom>
          <a:noFill/>
          <a:ln w="9525">
            <a:noFill/>
            <a:miter lim="800000"/>
            <a:headEnd/>
            <a:tailEnd/>
          </a:ln>
          <a:effectLst/>
        </p:spPr>
      </p:pic>
      <p:sp>
        <p:nvSpPr>
          <p:cNvPr id="10" name="TextBox 9"/>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ELLIPTICAL LIFT DISTRIBUTION</a:t>
            </a:r>
          </a:p>
        </p:txBody>
      </p:sp>
      <p:sp>
        <p:nvSpPr>
          <p:cNvPr id="11"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32</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3" name="Straight Connector 12"/>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8531"/>
                                        </p:tgtEl>
                                        <p:attrNameLst>
                                          <p:attrName>style.visibility</p:attrName>
                                        </p:attrNameLst>
                                      </p:cBhvr>
                                      <p:to>
                                        <p:strVal val="visible"/>
                                      </p:to>
                                    </p:set>
                                    <p:animEffect transition="in" filter="randombar(horizontal)">
                                      <p:cBhvr>
                                        <p:cTn id="7" dur="500"/>
                                        <p:tgtEl>
                                          <p:spTgt spid="27853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78530"/>
                                        </p:tgtEl>
                                        <p:attrNameLst>
                                          <p:attrName>style.visibility</p:attrName>
                                        </p:attrNameLst>
                                      </p:cBhvr>
                                      <p:to>
                                        <p:strVal val="visible"/>
                                      </p:to>
                                    </p:set>
                                    <p:animEffect transition="in" filter="randombar(horizontal)">
                                      <p:cBhvr>
                                        <p:cTn id="11" dur="500"/>
                                        <p:tgtEl>
                                          <p:spTgt spid="27853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78532"/>
                                        </p:tgtEl>
                                        <p:attrNameLst>
                                          <p:attrName>style.visibility</p:attrName>
                                        </p:attrNameLst>
                                      </p:cBhvr>
                                      <p:to>
                                        <p:strVal val="visible"/>
                                      </p:to>
                                    </p:set>
                                    <p:animEffect transition="in" filter="randombar(horizontal)">
                                      <p:cBhvr>
                                        <p:cTn id="16" dur="500"/>
                                        <p:tgtEl>
                                          <p:spTgt spid="27853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78533"/>
                                        </p:tgtEl>
                                        <p:attrNameLst>
                                          <p:attrName>style.visibility</p:attrName>
                                        </p:attrNameLst>
                                      </p:cBhvr>
                                      <p:to>
                                        <p:strVal val="visible"/>
                                      </p:to>
                                    </p:set>
                                    <p:animEffect transition="in" filter="randombar(horizontal)">
                                      <p:cBhvr>
                                        <p:cTn id="21" dur="500"/>
                                        <p:tgtEl>
                                          <p:spTgt spid="278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785794"/>
            <a:ext cx="184731" cy="461665"/>
          </a:xfrm>
          <a:prstGeom prst="rect">
            <a:avLst/>
          </a:prstGeom>
        </p:spPr>
        <p:txBody>
          <a:bodyPr wrap="none">
            <a:spAutoFit/>
          </a:bodyPr>
          <a:lstStyle/>
          <a:p>
            <a:endParaRPr lang="en-US" sz="2400" b="1" dirty="0" smtClean="0">
              <a:solidFill>
                <a:srgbClr val="FF0000"/>
              </a:solidFill>
              <a:effectLst>
                <a:outerShdw blurRad="38100" dist="38100" dir="2700000" algn="tl">
                  <a:srgbClr val="000000">
                    <a:alpha val="43137"/>
                  </a:srgbClr>
                </a:outerShdw>
              </a:effectLst>
            </a:endParaRPr>
          </a:p>
        </p:txBody>
      </p:sp>
      <p:pic>
        <p:nvPicPr>
          <p:cNvPr id="27955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00298" y="1857364"/>
            <a:ext cx="3643338" cy="802553"/>
          </a:xfrm>
          <a:prstGeom prst="rect">
            <a:avLst/>
          </a:prstGeom>
          <a:noFill/>
          <a:ln w="9525">
            <a:noFill/>
            <a:miter lim="800000"/>
            <a:headEnd/>
            <a:tailEnd/>
          </a:ln>
          <a:effectLst/>
        </p:spPr>
      </p:pic>
      <p:pic>
        <p:nvPicPr>
          <p:cNvPr id="27955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1538" y="3143248"/>
            <a:ext cx="6336222" cy="971554"/>
          </a:xfrm>
          <a:prstGeom prst="rect">
            <a:avLst/>
          </a:prstGeom>
          <a:noFill/>
          <a:ln w="9525">
            <a:noFill/>
            <a:miter lim="800000"/>
            <a:headEnd/>
            <a:tailEnd/>
          </a:ln>
          <a:effectLst/>
        </p:spPr>
      </p:pic>
      <p:sp>
        <p:nvSpPr>
          <p:cNvPr id="7" name="TextBox 6"/>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ELLIPTICAL LIFT DISTRIBUTION</a:t>
            </a:r>
          </a:p>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DOWNWASH CALCULATION</a:t>
            </a:r>
          </a:p>
        </p:txBody>
      </p:sp>
      <p:sp>
        <p:nvSpPr>
          <p:cNvPr id="8"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9" name="TextBox 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0" name="Straight Connector 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340768"/>
            <a:ext cx="8712968" cy="800219"/>
          </a:xfrm>
          <a:prstGeom prst="rect">
            <a:avLst/>
          </a:prstGeom>
        </p:spPr>
        <p:txBody>
          <a:bodyPr wrap="square">
            <a:spAutoFit/>
          </a:bodyPr>
          <a:lstStyle/>
          <a:p>
            <a:pPr algn="just"/>
            <a:r>
              <a:rPr lang="en-US" sz="2300" dirty="0" smtClean="0">
                <a:latin typeface="Constantia" pitchFamily="18" charset="0"/>
              </a:rPr>
              <a:t>As in thin airfoil theory, the mathematical problem is considerably simplified by making the trigonometric substitution</a:t>
            </a: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9552" y="2636912"/>
            <a:ext cx="5143536" cy="239545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12160" y="2780928"/>
            <a:ext cx="2313867" cy="2233617"/>
          </a:xfrm>
          <a:prstGeom prst="rect">
            <a:avLst/>
          </a:prstGeom>
          <a:noFill/>
          <a:ln w="9525">
            <a:noFill/>
            <a:miter lim="800000"/>
            <a:headEnd/>
            <a:tailEnd/>
          </a:ln>
          <a:effectLst/>
        </p:spPr>
      </p:pic>
      <p:sp>
        <p:nvSpPr>
          <p:cNvPr id="7" name="TextBox 6"/>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ELLIPTICAL LIFT DISTRIBUTION</a:t>
            </a:r>
          </a:p>
        </p:txBody>
      </p:sp>
      <p:sp>
        <p:nvSpPr>
          <p:cNvPr id="8"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9" name="TextBox 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0" name="Straight Connector 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randombar(horizont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b="27545"/>
          <a:stretch>
            <a:fillRect/>
          </a:stretch>
        </p:blipFill>
        <p:spPr bwMode="auto">
          <a:xfrm>
            <a:off x="323528" y="1132724"/>
            <a:ext cx="6091713" cy="72464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3617" y="1851094"/>
            <a:ext cx="3684327" cy="785818"/>
          </a:xfrm>
          <a:prstGeom prst="rect">
            <a:avLst/>
          </a:prstGeom>
          <a:ln>
            <a:noFill/>
          </a:ln>
          <a:effectLst/>
        </p:spPr>
      </p:pic>
      <p:pic>
        <p:nvPicPr>
          <p:cNvPr id="205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64724" y="1923102"/>
            <a:ext cx="3755748" cy="785818"/>
          </a:xfrm>
          <a:prstGeom prst="rect">
            <a:avLst/>
          </a:prstGeom>
          <a:noFill/>
          <a:ln w="9525">
            <a:noFill/>
            <a:miter lim="800000"/>
            <a:headEnd/>
            <a:tailEnd/>
          </a:ln>
          <a:effectLst/>
        </p:spPr>
      </p:pic>
      <p:sp>
        <p:nvSpPr>
          <p:cNvPr id="7" name="Right Arrow 6"/>
          <p:cNvSpPr/>
          <p:nvPr/>
        </p:nvSpPr>
        <p:spPr>
          <a:xfrm>
            <a:off x="4143372" y="2071678"/>
            <a:ext cx="714380"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3528" y="3501008"/>
            <a:ext cx="8176558" cy="2900364"/>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9512" y="2708920"/>
            <a:ext cx="3981452" cy="985102"/>
          </a:xfrm>
          <a:prstGeom prst="rect">
            <a:avLst/>
          </a:prstGeom>
          <a:noFill/>
          <a:ln w="9525">
            <a:noFill/>
            <a:miter lim="800000"/>
            <a:headEnd/>
            <a:tailEnd/>
          </a:ln>
          <a:effectLst/>
        </p:spPr>
      </p:pic>
      <p:sp>
        <p:nvSpPr>
          <p:cNvPr id="10" name="Right Arrow 9"/>
          <p:cNvSpPr/>
          <p:nvPr/>
        </p:nvSpPr>
        <p:spPr>
          <a:xfrm>
            <a:off x="4145652" y="2924944"/>
            <a:ext cx="714380"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29190" y="2857496"/>
            <a:ext cx="4044690" cy="642942"/>
          </a:xfrm>
          <a:prstGeom prst="rect">
            <a:avLst/>
          </a:prstGeom>
          <a:noFill/>
          <a:ln w="9525">
            <a:noFill/>
            <a:miter lim="800000"/>
            <a:headEnd/>
            <a:tailEnd/>
          </a:ln>
          <a:effectLst/>
        </p:spPr>
      </p:pic>
      <p:sp>
        <p:nvSpPr>
          <p:cNvPr id="12" name="TextBox 11"/>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ELLIPTICAL LIFT DISTRIBUTION</a:t>
            </a:r>
          </a:p>
        </p:txBody>
      </p:sp>
      <p:sp>
        <p:nvSpPr>
          <p:cNvPr id="18"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35</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Box 1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20" name="Straight Connector 1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randombar(horizontal)">
                                      <p:cBhvr>
                                        <p:cTn id="12" dur="500"/>
                                        <p:tgtEl>
                                          <p:spTgt spid="2051"/>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randombar(horizontal)">
                                      <p:cBhvr>
                                        <p:cTn id="20" dur="500"/>
                                        <p:tgtEl>
                                          <p:spTgt spid="205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randombar(horizontal)">
                                      <p:cBhvr>
                                        <p:cTn id="25" dur="500"/>
                                        <p:tgtEl>
                                          <p:spTgt spid="2054"/>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2055"/>
                                        </p:tgtEl>
                                        <p:attrNameLst>
                                          <p:attrName>style.visibility</p:attrName>
                                        </p:attrNameLst>
                                      </p:cBhvr>
                                      <p:to>
                                        <p:strVal val="visible"/>
                                      </p:to>
                                    </p:set>
                                    <p:animEffect transition="in" filter="randombar(horizontal)">
                                      <p:cBhvr>
                                        <p:cTn id="33" dur="500"/>
                                        <p:tgtEl>
                                          <p:spTgt spid="205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053"/>
                                        </p:tgtEl>
                                        <p:attrNameLst>
                                          <p:attrName>style.visibility</p:attrName>
                                        </p:attrNameLst>
                                      </p:cBhvr>
                                      <p:to>
                                        <p:strVal val="visible"/>
                                      </p:to>
                                    </p:set>
                                    <p:animEffect transition="in" filter="randombar(horizontal)">
                                      <p:cBhvr>
                                        <p:cTn id="38"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clrChange>
              <a:clrFrom>
                <a:srgbClr val="FFFFFF"/>
              </a:clrFrom>
              <a:clrTo>
                <a:srgbClr val="FFFFFF">
                  <a:alpha val="0"/>
                </a:srgbClr>
              </a:clrTo>
            </a:clrChange>
          </a:blip>
          <a:srcRect l="39199" t="38487" r="41601"/>
          <a:stretch>
            <a:fillRect/>
          </a:stretch>
        </p:blipFill>
        <p:spPr bwMode="auto">
          <a:xfrm>
            <a:off x="3707904" y="3645024"/>
            <a:ext cx="1728192" cy="805637"/>
          </a:xfrm>
          <a:prstGeom prst="rect">
            <a:avLst/>
          </a:prstGeom>
          <a:noFill/>
          <a:ln w="9525">
            <a:noFill/>
            <a:miter lim="800000"/>
            <a:headEnd/>
            <a:tailEnd/>
          </a:ln>
          <a:effectLst/>
        </p:spPr>
      </p:pic>
      <p:sp>
        <p:nvSpPr>
          <p:cNvPr id="6" name="Rectangle 5"/>
          <p:cNvSpPr/>
          <p:nvPr/>
        </p:nvSpPr>
        <p:spPr>
          <a:xfrm>
            <a:off x="2785646" y="4551511"/>
            <a:ext cx="3572709" cy="461665"/>
          </a:xfrm>
          <a:prstGeom prst="rect">
            <a:avLst/>
          </a:prstGeom>
        </p:spPr>
        <p:txBody>
          <a:bodyPr wrap="none">
            <a:spAutoFit/>
          </a:bodyPr>
          <a:lstStyle/>
          <a:p>
            <a:r>
              <a:rPr lang="en-US" sz="2400" b="1" dirty="0" smtClean="0">
                <a:solidFill>
                  <a:srgbClr val="0070C0"/>
                </a:solidFill>
                <a:effectLst>
                  <a:outerShdw blurRad="38100" dist="38100" dir="2700000" algn="tl">
                    <a:srgbClr val="000000">
                      <a:alpha val="43137"/>
                    </a:srgbClr>
                  </a:outerShdw>
                </a:effectLst>
                <a:latin typeface="Constantia" pitchFamily="18" charset="0"/>
              </a:rPr>
              <a:t>Induced angle of attack</a:t>
            </a:r>
          </a:p>
        </p:txBody>
      </p:sp>
      <p:pic>
        <p:nvPicPr>
          <p:cNvPr id="307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35013" y="5059260"/>
            <a:ext cx="5273975" cy="962028"/>
          </a:xfrm>
          <a:prstGeom prst="rect">
            <a:avLst/>
          </a:prstGeom>
          <a:noFill/>
          <a:ln w="9525">
            <a:noFill/>
            <a:miter lim="800000"/>
            <a:headEnd/>
            <a:tailEnd/>
          </a:ln>
          <a:effectLst/>
        </p:spPr>
      </p:pic>
      <p:sp>
        <p:nvSpPr>
          <p:cNvPr id="8" name="TextBox 7"/>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ELLIPTICAL LIFT DISTRIBUTION</a:t>
            </a:r>
          </a:p>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INDUCED DRAG</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pic>
        <p:nvPicPr>
          <p:cNvPr id="1126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39752" y="1216174"/>
            <a:ext cx="4514850" cy="628650"/>
          </a:xfrm>
          <a:prstGeom prst="rect">
            <a:avLst/>
          </a:prstGeom>
          <a:noFill/>
          <a:ln w="9525">
            <a:noFill/>
            <a:miter lim="800000"/>
            <a:headEnd/>
            <a:tailEnd/>
          </a:ln>
        </p:spPr>
      </p:pic>
      <p:sp>
        <p:nvSpPr>
          <p:cNvPr id="10" name="Rectangle 9"/>
          <p:cNvSpPr/>
          <p:nvPr/>
        </p:nvSpPr>
        <p:spPr>
          <a:xfrm>
            <a:off x="251520" y="1844824"/>
            <a:ext cx="8640960" cy="1938992"/>
          </a:xfrm>
          <a:prstGeom prst="rect">
            <a:avLst/>
          </a:prstGeom>
        </p:spPr>
        <p:txBody>
          <a:bodyPr wrap="square">
            <a:spAutoFit/>
          </a:bodyPr>
          <a:lstStyle/>
          <a:p>
            <a:r>
              <a:rPr lang="en-US" sz="2000" dirty="0" smtClean="0">
                <a:latin typeface="Constantia" pitchFamily="18" charset="0"/>
              </a:rPr>
              <a:t>Solving above Equation for </a:t>
            </a:r>
            <a:r>
              <a:rPr lang="el-GR" sz="2000" i="1" dirty="0" smtClean="0">
                <a:latin typeface="Constantia" pitchFamily="18" charset="0"/>
              </a:rPr>
              <a:t>Γ</a:t>
            </a:r>
            <a:r>
              <a:rPr lang="en-GB" sz="2000" i="1" baseline="-25000" dirty="0" smtClean="0">
                <a:latin typeface="Constantia" pitchFamily="18" charset="0"/>
              </a:rPr>
              <a:t>0</a:t>
            </a:r>
            <a:r>
              <a:rPr lang="en-US" sz="2000" dirty="0" smtClean="0">
                <a:latin typeface="Constantia" pitchFamily="18" charset="0"/>
              </a:rPr>
              <a:t>, we have</a:t>
            </a:r>
          </a:p>
          <a:p>
            <a:endParaRPr lang="en-GB" sz="2000" dirty="0" smtClean="0">
              <a:latin typeface="Constantia" pitchFamily="18" charset="0"/>
            </a:endParaRPr>
          </a:p>
          <a:p>
            <a:endParaRPr lang="en-GB" sz="2000" dirty="0" smtClean="0">
              <a:latin typeface="Constantia" pitchFamily="18" charset="0"/>
            </a:endParaRPr>
          </a:p>
          <a:p>
            <a:endParaRPr lang="en-GB" sz="2000" dirty="0" smtClean="0">
              <a:latin typeface="Constantia" pitchFamily="18" charset="0"/>
            </a:endParaRPr>
          </a:p>
          <a:p>
            <a:r>
              <a:rPr lang="en-GB" sz="2000" dirty="0" smtClean="0">
                <a:latin typeface="Constantia" pitchFamily="18" charset="0"/>
              </a:rPr>
              <a:t>Which allows eliminating </a:t>
            </a:r>
            <a:r>
              <a:rPr lang="el-GR" sz="2000" i="1" dirty="0" smtClean="0">
                <a:latin typeface="Constantia" pitchFamily="18" charset="0"/>
              </a:rPr>
              <a:t>Γ</a:t>
            </a:r>
            <a:r>
              <a:rPr lang="en-GB" sz="2000" i="1" baseline="-25000" dirty="0" smtClean="0">
                <a:latin typeface="Constantia" pitchFamily="18" charset="0"/>
              </a:rPr>
              <a:t>0</a:t>
            </a:r>
            <a:r>
              <a:rPr lang="en-GB" sz="2000" dirty="0" smtClean="0">
                <a:latin typeface="Constantia" pitchFamily="18" charset="0"/>
              </a:rPr>
              <a:t> from the </a:t>
            </a:r>
            <a:r>
              <a:rPr lang="en-GB" sz="2000" i="1" dirty="0" smtClean="0">
                <a:latin typeface="Constantia" pitchFamily="18" charset="0"/>
              </a:rPr>
              <a:t>w</a:t>
            </a:r>
            <a:r>
              <a:rPr lang="en-GB" sz="2000" dirty="0" smtClean="0">
                <a:latin typeface="Constantia" pitchFamily="18" charset="0"/>
              </a:rPr>
              <a:t> result to give a somewhat more convenient expression</a:t>
            </a:r>
            <a:endParaRPr lang="en-US" sz="2000" dirty="0">
              <a:latin typeface="Constantia" pitchFamily="18" charset="0"/>
            </a:endParaRPr>
          </a:p>
        </p:txBody>
      </p:sp>
      <p:pic>
        <p:nvPicPr>
          <p:cNvPr id="1126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743325" y="2371979"/>
            <a:ext cx="1657350" cy="657225"/>
          </a:xfrm>
          <a:prstGeom prst="rect">
            <a:avLst/>
          </a:prstGeom>
          <a:noFill/>
          <a:ln w="9525">
            <a:noFill/>
            <a:miter lim="800000"/>
            <a:headEnd/>
            <a:tailEnd/>
          </a:ln>
        </p:spPr>
      </p:pic>
      <p:sp>
        <p:nvSpPr>
          <p:cNvPr id="12"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36</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4" name="Straight Connector 13"/>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randombar(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1267"/>
                                        </p:tgtEl>
                                        <p:attrNameLst>
                                          <p:attrName>style.visibility</p:attrName>
                                        </p:attrNameLst>
                                      </p:cBhvr>
                                      <p:to>
                                        <p:strVal val="visible"/>
                                      </p:to>
                                    </p:set>
                                    <p:animEffect transition="in" filter="randombar(horizontal)">
                                      <p:cBhvr>
                                        <p:cTn id="16" dur="500"/>
                                        <p:tgtEl>
                                          <p:spTgt spid="1126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1" dur="500"/>
                                        <p:tgtEl>
                                          <p:spTgt spid="10">
                                            <p:txEl>
                                              <p:pRg st="4" end="4"/>
                                            </p:txEl>
                                          </p:spTgt>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randombar(horizontal)">
                                      <p:cBhvr>
                                        <p:cTn id="25" dur="500"/>
                                        <p:tgtEl>
                                          <p:spTgt spid="307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nodeType="withEffect">
                                  <p:stCondLst>
                                    <p:cond delay="0"/>
                                  </p:stCondLst>
                                  <p:childTnLst>
                                    <p:set>
                                      <p:cBhvr>
                                        <p:cTn id="32" dur="1" fill="hold">
                                          <p:stCondLst>
                                            <p:cond delay="0"/>
                                          </p:stCondLst>
                                        </p:cTn>
                                        <p:tgtEl>
                                          <p:spTgt spid="3076"/>
                                        </p:tgtEl>
                                        <p:attrNameLst>
                                          <p:attrName>style.visibility</p:attrName>
                                        </p:attrNameLst>
                                      </p:cBhvr>
                                      <p:to>
                                        <p:strVal val="visible"/>
                                      </p:to>
                                    </p:set>
                                    <p:animEffect transition="in" filter="randombar(horizontal)">
                                      <p:cBhvr>
                                        <p:cTn id="3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8036" y="1196752"/>
            <a:ext cx="1735837" cy="785818"/>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3880" y="2276872"/>
            <a:ext cx="3892096" cy="709958"/>
          </a:xfrm>
          <a:prstGeom prst="rect">
            <a:avLst/>
          </a:prstGeom>
          <a:noFill/>
          <a:ln w="9525">
            <a:noFill/>
            <a:miter lim="800000"/>
            <a:headEnd/>
            <a:tailEnd/>
          </a:ln>
          <a:effectLst/>
        </p:spPr>
      </p:pic>
      <p:sp>
        <p:nvSpPr>
          <p:cNvPr id="6" name="Right Arrow 5"/>
          <p:cNvSpPr/>
          <p:nvPr/>
        </p:nvSpPr>
        <p:spPr>
          <a:xfrm>
            <a:off x="4146222" y="1847674"/>
            <a:ext cx="78581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57756" y="1558347"/>
            <a:ext cx="2714644" cy="934549"/>
          </a:xfrm>
          <a:prstGeom prst="rect">
            <a:avLst/>
          </a:prstGeom>
          <a:noFill/>
          <a:ln w="9525">
            <a:noFill/>
            <a:miter lim="800000"/>
            <a:headEnd/>
            <a:tailEnd/>
          </a:ln>
          <a:effectLst/>
        </p:spPr>
      </p:pic>
      <p:sp>
        <p:nvSpPr>
          <p:cNvPr id="8" name="Rectangle 7"/>
          <p:cNvSpPr/>
          <p:nvPr/>
        </p:nvSpPr>
        <p:spPr>
          <a:xfrm>
            <a:off x="3357554" y="3212976"/>
            <a:ext cx="2422971" cy="523220"/>
          </a:xfrm>
          <a:prstGeom prst="rect">
            <a:avLst/>
          </a:prstGeom>
        </p:spPr>
        <p:txBody>
          <a:bodyPr wrap="none">
            <a:spAutoFit/>
          </a:bodyPr>
          <a:lstStyle/>
          <a:p>
            <a:r>
              <a:rPr lang="en-US" sz="2800" b="1" dirty="0" smtClean="0">
                <a:solidFill>
                  <a:srgbClr val="0070C0"/>
                </a:solidFill>
                <a:effectLst>
                  <a:outerShdw blurRad="38100" dist="38100" dir="2700000" algn="tl">
                    <a:srgbClr val="000000">
                      <a:alpha val="43137"/>
                    </a:srgbClr>
                  </a:outerShdw>
                </a:effectLst>
                <a:latin typeface="Constantia" pitchFamily="18" charset="0"/>
              </a:rPr>
              <a:t>Induced drag</a:t>
            </a:r>
          </a:p>
        </p:txBody>
      </p:sp>
      <p:pic>
        <p:nvPicPr>
          <p:cNvPr id="410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59632" y="3861048"/>
            <a:ext cx="6717973" cy="785818"/>
          </a:xfrm>
          <a:prstGeom prst="rect">
            <a:avLst/>
          </a:prstGeom>
          <a:noFill/>
          <a:ln w="9525">
            <a:noFill/>
            <a:miter lim="800000"/>
            <a:headEnd/>
            <a:tailEnd/>
          </a:ln>
          <a:effectLst/>
        </p:spPr>
      </p:pic>
      <p:pic>
        <p:nvPicPr>
          <p:cNvPr id="410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03815" y="4869160"/>
            <a:ext cx="2024747" cy="885827"/>
          </a:xfrm>
          <a:prstGeom prst="rect">
            <a:avLst/>
          </a:prstGeom>
          <a:noFill/>
          <a:ln w="9525">
            <a:noFill/>
            <a:miter lim="800000"/>
            <a:headEnd/>
            <a:tailEnd/>
          </a:ln>
          <a:effectLst/>
        </p:spPr>
      </p:pic>
      <p:pic>
        <p:nvPicPr>
          <p:cNvPr id="4102"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718657" y="4955418"/>
            <a:ext cx="1805671" cy="743512"/>
          </a:xfrm>
          <a:prstGeom prst="rect">
            <a:avLst/>
          </a:prstGeom>
          <a:noFill/>
          <a:ln w="9525">
            <a:noFill/>
            <a:miter lim="800000"/>
            <a:headEnd/>
            <a:tailEnd/>
          </a:ln>
          <a:effectLst/>
        </p:spPr>
      </p:pic>
      <p:sp>
        <p:nvSpPr>
          <p:cNvPr id="12" name="Right Arrow 11"/>
          <p:cNvSpPr/>
          <p:nvPr/>
        </p:nvSpPr>
        <p:spPr>
          <a:xfrm>
            <a:off x="4147021" y="5154912"/>
            <a:ext cx="78581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ELLIPTICAL LIFT DISTRIBUTION</a:t>
            </a:r>
          </a:p>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INDUCED DRAG</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pic>
        <p:nvPicPr>
          <p:cNvPr id="12290" name="Picture 2"/>
          <p:cNvPicPr>
            <a:picLocks noChangeAspect="1" noChangeArrowheads="1"/>
          </p:cNvPicPr>
          <p:nvPr/>
        </p:nvPicPr>
        <p:blipFill>
          <a:blip r:embed="rId9" cstate="print">
            <a:clrChange>
              <a:clrFrom>
                <a:srgbClr val="FFFFFF"/>
              </a:clrFrom>
              <a:clrTo>
                <a:srgbClr val="FFFFFF">
                  <a:alpha val="0"/>
                </a:srgbClr>
              </a:clrTo>
            </a:clrChange>
            <a:lum bright="20000"/>
          </a:blip>
          <a:srcRect/>
          <a:stretch>
            <a:fillRect/>
          </a:stretch>
        </p:blipFill>
        <p:spPr bwMode="auto">
          <a:xfrm>
            <a:off x="598681" y="1819066"/>
            <a:ext cx="876300" cy="581025"/>
          </a:xfrm>
          <a:prstGeom prst="rect">
            <a:avLst/>
          </a:prstGeom>
          <a:noFill/>
          <a:ln w="9525">
            <a:noFill/>
            <a:miter lim="800000"/>
            <a:headEnd/>
            <a:tailEnd/>
          </a:ln>
        </p:spPr>
      </p:pic>
      <p:sp>
        <p:nvSpPr>
          <p:cNvPr id="15"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37</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Box 15"/>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7" name="Straight Connector 16"/>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par>
                                <p:cTn id="8" presetID="14" presetClass="entr" presetSubtype="1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randombar(horizontal)">
                                      <p:cBhvr>
                                        <p:cTn id="10" dur="500"/>
                                        <p:tgtEl>
                                          <p:spTgt spid="12290"/>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randombar(horizontal)">
                                      <p:cBhvr>
                                        <p:cTn id="22" dur="5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randombar(horizontal)">
                                      <p:cBhvr>
                                        <p:cTn id="30" dur="500"/>
                                        <p:tgtEl>
                                          <p:spTgt spid="410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101"/>
                                        </p:tgtEl>
                                        <p:attrNameLst>
                                          <p:attrName>style.visibility</p:attrName>
                                        </p:attrNameLst>
                                      </p:cBhvr>
                                      <p:to>
                                        <p:strVal val="visible"/>
                                      </p:to>
                                    </p:set>
                                    <p:animEffect transition="in" filter="randombar(horizontal)">
                                      <p:cBhvr>
                                        <p:cTn id="35" dur="500"/>
                                        <p:tgtEl>
                                          <p:spTgt spid="4101"/>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par>
                          <p:cTn id="40" fill="hold">
                            <p:stCondLst>
                              <p:cond delay="1000"/>
                            </p:stCondLst>
                            <p:childTnLst>
                              <p:par>
                                <p:cTn id="41" presetID="14" presetClass="entr" presetSubtype="10" fill="hold" nodeType="afterEffect">
                                  <p:stCondLst>
                                    <p:cond delay="0"/>
                                  </p:stCondLst>
                                  <p:childTnLst>
                                    <p:set>
                                      <p:cBhvr>
                                        <p:cTn id="42" dur="1" fill="hold">
                                          <p:stCondLst>
                                            <p:cond delay="0"/>
                                          </p:stCondLst>
                                        </p:cTn>
                                        <p:tgtEl>
                                          <p:spTgt spid="4102"/>
                                        </p:tgtEl>
                                        <p:attrNameLst>
                                          <p:attrName>style.visibility</p:attrName>
                                        </p:attrNameLst>
                                      </p:cBhvr>
                                      <p:to>
                                        <p:strVal val="visible"/>
                                      </p:to>
                                    </p:set>
                                    <p:animEffect transition="in" filter="randombar(horizontal)">
                                      <p:cBhvr>
                                        <p:cTn id="43"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55776" y="1496458"/>
            <a:ext cx="3357586" cy="1212462"/>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81095" y="2564904"/>
            <a:ext cx="3847089" cy="819152"/>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2810" y="3514698"/>
            <a:ext cx="8709670" cy="1714502"/>
          </a:xfrm>
          <a:prstGeom prst="rect">
            <a:avLst/>
          </a:prstGeom>
          <a:noFill/>
          <a:ln w="9525">
            <a:noFill/>
            <a:miter lim="800000"/>
            <a:headEnd/>
            <a:tailEnd/>
          </a:ln>
          <a:effectLst/>
        </p:spPr>
      </p:pic>
      <p:sp>
        <p:nvSpPr>
          <p:cNvPr id="8" name="TextBox 7"/>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TOTAL WING DRAG</a:t>
            </a:r>
          </a:p>
        </p:txBody>
      </p:sp>
      <p:sp>
        <p:nvSpPr>
          <p:cNvPr id="9"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38</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1" name="Straight Connector 10"/>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clrChange>
              <a:clrFrom>
                <a:srgbClr val="FFFFFF"/>
              </a:clrFrom>
              <a:clrTo>
                <a:srgbClr val="FFFFFF">
                  <a:alpha val="0"/>
                </a:srgbClr>
              </a:clrTo>
            </a:clrChange>
          </a:blip>
          <a:srcRect b="55201"/>
          <a:stretch>
            <a:fillRect/>
          </a:stretch>
        </p:blipFill>
        <p:spPr bwMode="auto">
          <a:xfrm>
            <a:off x="59246" y="1196752"/>
            <a:ext cx="9049258" cy="576064"/>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1531516" y="2071679"/>
            <a:ext cx="6542417" cy="4500570"/>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5400000">
            <a:off x="-1236151" y="3450674"/>
            <a:ext cx="4180488" cy="1136745"/>
          </a:xfrm>
          <a:prstGeom prst="rect">
            <a:avLst/>
          </a:prstGeom>
          <a:noFill/>
          <a:ln w="9525">
            <a:noFill/>
            <a:miter lim="800000"/>
            <a:headEnd/>
            <a:tailEnd/>
          </a:ln>
          <a:effectLst/>
        </p:spPr>
      </p:pic>
      <p:sp>
        <p:nvSpPr>
          <p:cNvPr id="7" name="Rectangle 6"/>
          <p:cNvSpPr/>
          <p:nvPr/>
        </p:nvSpPr>
        <p:spPr>
          <a:xfrm>
            <a:off x="2214546" y="1907540"/>
            <a:ext cx="6500858" cy="338554"/>
          </a:xfrm>
          <a:prstGeom prst="rect">
            <a:avLst/>
          </a:prstGeom>
        </p:spPr>
        <p:txBody>
          <a:bodyPr wrap="square">
            <a:spAutoFit/>
          </a:bodyPr>
          <a:lstStyle/>
          <a:p>
            <a:r>
              <a:rPr lang="en-US" sz="1600" b="1" dirty="0" smtClean="0">
                <a:solidFill>
                  <a:srgbClr val="FF0000"/>
                </a:solidFill>
                <a:effectLst>
                  <a:outerShdw blurRad="38100" dist="38100" dir="2700000" algn="tl">
                    <a:srgbClr val="000000">
                      <a:alpha val="43137"/>
                    </a:srgbClr>
                  </a:outerShdw>
                </a:effectLst>
                <a:latin typeface="Constantia" pitchFamily="18" charset="0"/>
              </a:rPr>
              <a:t>Atypical CD(CL) polar plot for one Reynolds number</a:t>
            </a:r>
          </a:p>
        </p:txBody>
      </p:sp>
      <p:cxnSp>
        <p:nvCxnSpPr>
          <p:cNvPr id="9" name="Straight Connector 8"/>
          <p:cNvCxnSpPr/>
          <p:nvPr/>
        </p:nvCxnSpPr>
        <p:spPr>
          <a:xfrm rot="5400000" flipH="1" flipV="1">
            <a:off x="1638673" y="3679034"/>
            <a:ext cx="2857520" cy="1928826"/>
          </a:xfrm>
          <a:prstGeom prst="line">
            <a:avLst/>
          </a:prstGeom>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960276" y="4643447"/>
            <a:ext cx="142876" cy="14287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5400000" flipH="1" flipV="1">
            <a:off x="1352921" y="3750472"/>
            <a:ext cx="3071834" cy="1571636"/>
          </a:xfrm>
          <a:prstGeom prst="line">
            <a:avLst/>
          </a:prstGeom>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2745962" y="3500439"/>
            <a:ext cx="142876" cy="14287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flipH="1" flipV="1">
            <a:off x="852855" y="3893348"/>
            <a:ext cx="3429024" cy="928694"/>
          </a:xfrm>
          <a:prstGeom prst="line">
            <a:avLst/>
          </a:prstGeom>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2960276" y="4143381"/>
            <a:ext cx="142876" cy="142876"/>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TOTAL WING DRAG</a:t>
            </a:r>
          </a:p>
          <a:p>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pic>
        <p:nvPicPr>
          <p:cNvPr id="15" name="Picture 2"/>
          <p:cNvPicPr>
            <a:picLocks noChangeAspect="1" noChangeArrowheads="1"/>
          </p:cNvPicPr>
          <p:nvPr/>
        </p:nvPicPr>
        <p:blipFill>
          <a:blip r:embed="rId3" cstate="print">
            <a:clrChange>
              <a:clrFrom>
                <a:srgbClr val="FFFFFF"/>
              </a:clrFrom>
              <a:clrTo>
                <a:srgbClr val="FFFFFF">
                  <a:alpha val="0"/>
                </a:srgbClr>
              </a:clrTo>
            </a:clrChange>
          </a:blip>
          <a:srcRect t="55201"/>
          <a:stretch>
            <a:fillRect/>
          </a:stretch>
        </p:blipFill>
        <p:spPr bwMode="auto">
          <a:xfrm>
            <a:off x="1715430" y="1484784"/>
            <a:ext cx="9049258" cy="576064"/>
          </a:xfrm>
          <a:prstGeom prst="rect">
            <a:avLst/>
          </a:prstGeom>
          <a:noFill/>
          <a:ln w="9525">
            <a:noFill/>
            <a:miter lim="800000"/>
            <a:headEnd/>
            <a:tailEnd/>
          </a:ln>
          <a:effectLst/>
        </p:spPr>
      </p:pic>
      <p:sp>
        <p:nvSpPr>
          <p:cNvPr id="18"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39</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Box 1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20" name="Straight Connector 1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4</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sp>
        <p:nvSpPr>
          <p:cNvPr id="39" name="TextBox 38"/>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THREE-DIMENSIONAL FLOW OVER A FINITE WING</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cxnSp>
        <p:nvCxnSpPr>
          <p:cNvPr id="25" name="Straight Connector 2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30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8766" y="1340768"/>
            <a:ext cx="7886468" cy="44847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120676"/>
            <a:ext cx="8678198" cy="1323439"/>
          </a:xfrm>
          <a:prstGeom prst="rect">
            <a:avLst/>
          </a:prstGeom>
        </p:spPr>
        <p:txBody>
          <a:bodyPr wrap="square">
            <a:spAutoFit/>
          </a:bodyPr>
          <a:lstStyle/>
          <a:p>
            <a:pPr algn="just"/>
            <a:r>
              <a:rPr lang="en-US" sz="2000" dirty="0" smtClean="0">
                <a:latin typeface="Constantia" pitchFamily="18" charset="0"/>
                <a:cs typeface="Times New Roman" pitchFamily="18" charset="0"/>
              </a:rPr>
              <a:t>The aspect ratio of the 1903 </a:t>
            </a:r>
            <a:r>
              <a:rPr lang="en-US" sz="2000" dirty="0" smtClean="0">
                <a:solidFill>
                  <a:srgbClr val="0070C0"/>
                </a:solidFill>
                <a:latin typeface="Constantia" pitchFamily="18" charset="0"/>
                <a:cs typeface="Times New Roman" pitchFamily="18" charset="0"/>
              </a:rPr>
              <a:t>Wright Flyer </a:t>
            </a:r>
            <a:r>
              <a:rPr lang="en-US" sz="2000" dirty="0" smtClean="0">
                <a:latin typeface="Constantia" pitchFamily="18" charset="0"/>
                <a:cs typeface="Times New Roman" pitchFamily="18" charset="0"/>
              </a:rPr>
              <a:t>was 6 and that today the aspect ratios of conventional subsonic aircraft range typically from 6 to 8. (Exceptions are the </a:t>
            </a:r>
            <a:r>
              <a:rPr lang="en-US" sz="2000" dirty="0" smtClean="0">
                <a:solidFill>
                  <a:srgbClr val="0070C0"/>
                </a:solidFill>
                <a:latin typeface="Constantia" pitchFamily="18" charset="0"/>
                <a:cs typeface="Times New Roman" pitchFamily="18" charset="0"/>
              </a:rPr>
              <a:t>Lockheed U-2 high-altitude reconnaissance aircraft with AR = 14.3</a:t>
            </a:r>
            <a:r>
              <a:rPr lang="en-US" sz="2000" dirty="0" smtClean="0">
                <a:solidFill>
                  <a:srgbClr val="FF0000"/>
                </a:solidFill>
                <a:latin typeface="Constantia" pitchFamily="18" charset="0"/>
                <a:cs typeface="Times New Roman" pitchFamily="18" charset="0"/>
              </a:rPr>
              <a:t> </a:t>
            </a:r>
            <a:r>
              <a:rPr lang="en-US" sz="2000" dirty="0" smtClean="0">
                <a:latin typeface="Constantia" pitchFamily="18" charset="0"/>
                <a:cs typeface="Times New Roman" pitchFamily="18" charset="0"/>
              </a:rPr>
              <a:t>and sailplanes with aspect ratios as high as 51.</a:t>
            </a:r>
          </a:p>
        </p:txBody>
      </p:sp>
      <p:sp>
        <p:nvSpPr>
          <p:cNvPr id="6" name="TextBox 5"/>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EFFECT OF ASPECT RATIO</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2348880"/>
            <a:ext cx="6057554" cy="3837210"/>
          </a:xfrm>
          <a:prstGeom prst="rect">
            <a:avLst/>
          </a:prstGeom>
          <a:noFill/>
          <a:ln w="9525">
            <a:noFill/>
            <a:miter lim="800000"/>
            <a:headEnd/>
            <a:tailEnd/>
          </a:ln>
        </p:spPr>
      </p:pic>
      <p:sp>
        <p:nvSpPr>
          <p:cNvPr id="9"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40</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1" name="Straight Connector 10"/>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randombar(horizontal)">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8" name="Picture 10" descr="u2-1"/>
          <p:cNvPicPr>
            <a:picLocks noGrp="1" noChangeAspect="1" noChangeArrowheads="1"/>
          </p:cNvPicPr>
          <p:nvPr>
            <p:ph/>
          </p:nvPr>
        </p:nvPicPr>
        <p:blipFill>
          <a:blip r:embed="rId3" cstate="print"/>
          <a:srcRect/>
          <a:stretch>
            <a:fillRect/>
          </a:stretch>
        </p:blipFill>
        <p:spPr>
          <a:xfrm>
            <a:off x="742950" y="1143000"/>
            <a:ext cx="7658100" cy="4922838"/>
          </a:xfrm>
          <a:noFill/>
          <a:ln/>
        </p:spPr>
      </p:pic>
      <p:sp>
        <p:nvSpPr>
          <p:cNvPr id="4" name="TextBox 3"/>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EFFECT OF ASPECT RATIO </a:t>
            </a:r>
          </a:p>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LOCKHEED U-2 </a:t>
            </a:r>
          </a:p>
        </p:txBody>
      </p:sp>
      <p:sp>
        <p:nvSpPr>
          <p:cNvPr id="5"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41</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7" name="Straight Connector 6"/>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marzinzik06_small">
            <a:hlinkClick r:id="rId3"/>
          </p:cNvPr>
          <p:cNvPicPr>
            <a:picLocks noChangeAspect="1" noChangeArrowheads="1"/>
          </p:cNvPicPr>
          <p:nvPr/>
        </p:nvPicPr>
        <p:blipFill>
          <a:blip r:embed="rId4" cstate="print"/>
          <a:srcRect/>
          <a:stretch>
            <a:fillRect/>
          </a:stretch>
        </p:blipFill>
        <p:spPr bwMode="auto">
          <a:xfrm>
            <a:off x="228600" y="1402382"/>
            <a:ext cx="4648200" cy="3106738"/>
          </a:xfrm>
          <a:prstGeom prst="rect">
            <a:avLst/>
          </a:prstGeom>
          <a:noFill/>
        </p:spPr>
      </p:pic>
      <p:pic>
        <p:nvPicPr>
          <p:cNvPr id="25609" name="Picture 9" descr="marzinzik01_small">
            <a:hlinkClick r:id="rId5"/>
          </p:cNvPr>
          <p:cNvPicPr>
            <a:picLocks noGrp="1" noChangeAspect="1" noChangeArrowheads="1"/>
          </p:cNvPicPr>
          <p:nvPr>
            <p:ph/>
          </p:nvPr>
        </p:nvPicPr>
        <p:blipFill>
          <a:blip r:embed="rId6" cstate="print"/>
          <a:srcRect/>
          <a:stretch>
            <a:fillRect/>
          </a:stretch>
        </p:blipFill>
        <p:spPr>
          <a:xfrm>
            <a:off x="4862513" y="1628800"/>
            <a:ext cx="4281487" cy="4343400"/>
          </a:xfrm>
          <a:ln/>
        </p:spPr>
      </p:pic>
      <p:sp>
        <p:nvSpPr>
          <p:cNvPr id="4" name="TextBox 3"/>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EFFECT OF ASPECT RATIO </a:t>
            </a:r>
          </a:p>
          <a:p>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5"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42</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7" name="Straight Connector 6"/>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57843"/>
            <a:ext cx="8640960" cy="738664"/>
          </a:xfrm>
          <a:prstGeom prst="rect">
            <a:avLst/>
          </a:prstGeom>
        </p:spPr>
        <p:txBody>
          <a:bodyPr wrap="square">
            <a:spAutoFit/>
          </a:bodyPr>
          <a:lstStyle/>
          <a:p>
            <a:r>
              <a:rPr lang="en-US" sz="2000" dirty="0" smtClean="0">
                <a:latin typeface="Constantia" pitchFamily="18" charset="0"/>
              </a:rPr>
              <a:t>We have seen that </a:t>
            </a:r>
            <a:r>
              <a:rPr lang="el-GR" sz="2000" b="1" i="1" dirty="0" smtClean="0">
                <a:latin typeface="Constantia" pitchFamily="18" charset="0"/>
              </a:rPr>
              <a:t>α</a:t>
            </a:r>
            <a:r>
              <a:rPr lang="en-GB" sz="2000" b="1" i="1" baseline="-25000" dirty="0" err="1" smtClean="0">
                <a:latin typeface="Constantia" pitchFamily="18" charset="0"/>
              </a:rPr>
              <a:t>i</a:t>
            </a:r>
            <a:r>
              <a:rPr lang="en-US" sz="2000" dirty="0" smtClean="0">
                <a:latin typeface="Constantia" pitchFamily="18" charset="0"/>
              </a:rPr>
              <a:t>, is constant along the span. Hence, </a:t>
            </a:r>
            <a:r>
              <a:rPr lang="en-US" sz="2000" b="1" dirty="0" smtClean="0">
                <a:latin typeface="Constantia" pitchFamily="18" charset="0"/>
              </a:rPr>
              <a:t> </a:t>
            </a:r>
            <a:r>
              <a:rPr lang="el-GR" sz="2200" b="1" i="1" dirty="0" smtClean="0">
                <a:latin typeface="Constantia" pitchFamily="18" charset="0"/>
              </a:rPr>
              <a:t>α</a:t>
            </a:r>
            <a:r>
              <a:rPr lang="en-US" sz="2200" b="1" baseline="-25000" dirty="0" err="1" smtClean="0">
                <a:latin typeface="Constantia" pitchFamily="18" charset="0"/>
              </a:rPr>
              <a:t>eff</a:t>
            </a:r>
            <a:r>
              <a:rPr lang="en-US" sz="2200" b="1" dirty="0" smtClean="0">
                <a:latin typeface="Constantia" pitchFamily="18" charset="0"/>
              </a:rPr>
              <a:t> = </a:t>
            </a:r>
            <a:r>
              <a:rPr lang="el-GR" sz="2200" b="1" i="1" dirty="0" smtClean="0">
                <a:latin typeface="Constantia" pitchFamily="18" charset="0"/>
              </a:rPr>
              <a:t>α</a:t>
            </a:r>
            <a:r>
              <a:rPr lang="en-US" sz="2200" b="1" i="1" dirty="0" smtClean="0">
                <a:latin typeface="Constantia" pitchFamily="18" charset="0"/>
              </a:rPr>
              <a:t> -</a:t>
            </a:r>
            <a:r>
              <a:rPr lang="el-GR" sz="2200" b="1" i="1" dirty="0" smtClean="0">
                <a:latin typeface="Constantia" pitchFamily="18" charset="0"/>
              </a:rPr>
              <a:t> α</a:t>
            </a:r>
            <a:r>
              <a:rPr lang="en-GB" sz="2200" b="1" i="1" baseline="-25000" dirty="0" err="1" smtClean="0">
                <a:latin typeface="Constantia" pitchFamily="18" charset="0"/>
              </a:rPr>
              <a:t>i</a:t>
            </a:r>
            <a:r>
              <a:rPr lang="el-GR" sz="2200" b="1" i="1" dirty="0" smtClean="0">
                <a:latin typeface="Constantia" pitchFamily="18" charset="0"/>
              </a:rPr>
              <a:t> </a:t>
            </a:r>
            <a:r>
              <a:rPr lang="en-US" sz="2000" i="1" dirty="0" smtClean="0">
                <a:latin typeface="Constantia" pitchFamily="18" charset="0"/>
              </a:rPr>
              <a:t>is also constant </a:t>
            </a:r>
            <a:r>
              <a:rPr lang="en-US" sz="2000" dirty="0" smtClean="0">
                <a:latin typeface="Constantia" pitchFamily="18" charset="0"/>
              </a:rPr>
              <a:t>along the span</a:t>
            </a:r>
            <a:r>
              <a:rPr lang="en-US" dirty="0" smtClean="0">
                <a:latin typeface="Constantia" pitchFamily="18" charset="0"/>
              </a:rPr>
              <a:t>.</a:t>
            </a:r>
          </a:p>
        </p:txBody>
      </p:sp>
      <p:pic>
        <p:nvPicPr>
          <p:cNvPr id="819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4348" y="1916832"/>
            <a:ext cx="2986569" cy="571504"/>
          </a:xfrm>
          <a:prstGeom prst="rect">
            <a:avLst/>
          </a:prstGeom>
          <a:noFill/>
          <a:ln w="9525">
            <a:noFill/>
            <a:miter lim="800000"/>
            <a:headEnd/>
            <a:tailEnd/>
          </a:ln>
          <a:effectLst/>
        </p:spPr>
      </p:pic>
      <p:sp>
        <p:nvSpPr>
          <p:cNvPr id="6" name="Oval 5"/>
          <p:cNvSpPr/>
          <p:nvPr/>
        </p:nvSpPr>
        <p:spPr>
          <a:xfrm>
            <a:off x="1500166" y="1916832"/>
            <a:ext cx="428628" cy="50006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195" name="Picture 3"/>
          <p:cNvPicPr>
            <a:picLocks noChangeAspect="1" noChangeArrowheads="1"/>
          </p:cNvPicPr>
          <p:nvPr/>
        </p:nvPicPr>
        <p:blipFill>
          <a:blip r:embed="rId3" cstate="print">
            <a:clrChange>
              <a:clrFrom>
                <a:srgbClr val="FFFFFF"/>
              </a:clrFrom>
              <a:clrTo>
                <a:srgbClr val="FFFFFF">
                  <a:alpha val="0"/>
                </a:srgbClr>
              </a:clrTo>
            </a:clrChange>
          </a:blip>
          <a:srcRect l="40987" t="2520"/>
          <a:stretch>
            <a:fillRect/>
          </a:stretch>
        </p:blipFill>
        <p:spPr bwMode="auto">
          <a:xfrm>
            <a:off x="2104348" y="2348880"/>
            <a:ext cx="379420" cy="360040"/>
          </a:xfrm>
          <a:prstGeom prst="rect">
            <a:avLst/>
          </a:prstGeom>
          <a:noFill/>
          <a:ln w="9525">
            <a:noFill/>
            <a:miter lim="800000"/>
            <a:headEnd/>
            <a:tailEnd/>
          </a:ln>
          <a:effectLst/>
        </p:spPr>
      </p:pic>
      <p:sp>
        <p:nvSpPr>
          <p:cNvPr id="8" name="Rectangle 7"/>
          <p:cNvSpPr/>
          <p:nvPr/>
        </p:nvSpPr>
        <p:spPr>
          <a:xfrm>
            <a:off x="4869323" y="1959223"/>
            <a:ext cx="3735125" cy="461665"/>
          </a:xfrm>
          <a:prstGeom prst="rect">
            <a:avLst/>
          </a:prstGeom>
        </p:spPr>
        <p:txBody>
          <a:bodyPr wrap="none">
            <a:spAutoFit/>
          </a:bodyPr>
          <a:lstStyle/>
          <a:p>
            <a:r>
              <a:rPr lang="en-US" sz="2400" b="1" dirty="0" smtClean="0">
                <a:effectLst>
                  <a:outerShdw blurRad="38100" dist="38100" dir="2700000" algn="tl">
                    <a:srgbClr val="000000">
                      <a:alpha val="43137"/>
                    </a:srgbClr>
                  </a:outerShdw>
                </a:effectLst>
                <a:latin typeface="Constantia" pitchFamily="18" charset="0"/>
              </a:rPr>
              <a:t>c</a:t>
            </a:r>
            <a:r>
              <a:rPr lang="en-US" sz="2400" b="1" baseline="-25000" dirty="0" smtClean="0">
                <a:effectLst>
                  <a:outerShdw blurRad="38100" dist="38100" dir="2700000" algn="tl">
                    <a:srgbClr val="000000">
                      <a:alpha val="43137"/>
                    </a:srgbClr>
                  </a:outerShdw>
                </a:effectLst>
                <a:latin typeface="Constantia" pitchFamily="18" charset="0"/>
              </a:rPr>
              <a:t>l</a:t>
            </a:r>
            <a:r>
              <a:rPr lang="en-US" sz="2400" b="1" dirty="0" smtClean="0">
                <a:effectLst>
                  <a:outerShdw blurRad="38100" dist="38100" dir="2700000" algn="tl">
                    <a:srgbClr val="000000">
                      <a:alpha val="43137"/>
                    </a:srgbClr>
                  </a:outerShdw>
                </a:effectLst>
                <a:latin typeface="Constantia" pitchFamily="18" charset="0"/>
              </a:rPr>
              <a:t> </a:t>
            </a:r>
            <a:r>
              <a:rPr lang="en-US" dirty="0" smtClean="0">
                <a:latin typeface="Constantia" pitchFamily="18" charset="0"/>
              </a:rPr>
              <a:t>must be constant along the span.</a:t>
            </a:r>
          </a:p>
        </p:txBody>
      </p:sp>
      <p:pic>
        <p:nvPicPr>
          <p:cNvPr id="819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14480" y="2774088"/>
            <a:ext cx="1714512" cy="561650"/>
          </a:xfrm>
          <a:prstGeom prst="rect">
            <a:avLst/>
          </a:prstGeom>
          <a:noFill/>
          <a:ln w="9525">
            <a:noFill/>
            <a:miter lim="800000"/>
            <a:headEnd/>
            <a:tailEnd/>
          </a:ln>
          <a:effectLst/>
        </p:spPr>
      </p:pic>
      <p:sp>
        <p:nvSpPr>
          <p:cNvPr id="10" name="Right Arrow 9"/>
          <p:cNvSpPr/>
          <p:nvPr/>
        </p:nvSpPr>
        <p:spPr>
          <a:xfrm>
            <a:off x="3500430" y="2845526"/>
            <a:ext cx="78581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43438" y="2559774"/>
            <a:ext cx="1685933" cy="916911"/>
          </a:xfrm>
          <a:prstGeom prst="rect">
            <a:avLst/>
          </a:prstGeom>
          <a:noFill/>
          <a:ln w="9525">
            <a:noFill/>
            <a:miter lim="800000"/>
            <a:headEnd/>
            <a:tailEnd/>
          </a:ln>
          <a:effectLst/>
        </p:spPr>
      </p:pic>
      <p:sp>
        <p:nvSpPr>
          <p:cNvPr id="12" name="Rectangle 11"/>
          <p:cNvSpPr/>
          <p:nvPr/>
        </p:nvSpPr>
        <p:spPr>
          <a:xfrm>
            <a:off x="2035951" y="3356992"/>
            <a:ext cx="5072098" cy="369332"/>
          </a:xfrm>
          <a:prstGeom prst="rect">
            <a:avLst/>
          </a:prstGeom>
        </p:spPr>
        <p:txBody>
          <a:bodyPr wrap="square">
            <a:spAutoFit/>
          </a:bodyPr>
          <a:lstStyle/>
          <a:p>
            <a:pPr algn="ctr"/>
            <a:r>
              <a:rPr lang="en-US" dirty="0" smtClean="0">
                <a:solidFill>
                  <a:srgbClr val="FF0000"/>
                </a:solidFill>
                <a:latin typeface="Constantia" pitchFamily="18" charset="0"/>
              </a:rPr>
              <a:t>The chord must vary </a:t>
            </a:r>
            <a:r>
              <a:rPr lang="en-US" i="1" dirty="0" smtClean="0">
                <a:solidFill>
                  <a:srgbClr val="FF0000"/>
                </a:solidFill>
                <a:latin typeface="Constantia" pitchFamily="18" charset="0"/>
              </a:rPr>
              <a:t>elliptically </a:t>
            </a:r>
            <a:r>
              <a:rPr lang="en-US" dirty="0" smtClean="0">
                <a:solidFill>
                  <a:srgbClr val="FF0000"/>
                </a:solidFill>
                <a:latin typeface="Constantia" pitchFamily="18" charset="0"/>
              </a:rPr>
              <a:t>along the span</a:t>
            </a:r>
          </a:p>
        </p:txBody>
      </p:sp>
      <p:pic>
        <p:nvPicPr>
          <p:cNvPr id="8198"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14480" y="3786190"/>
            <a:ext cx="5143536" cy="2779986"/>
          </a:xfrm>
          <a:prstGeom prst="rect">
            <a:avLst/>
          </a:prstGeom>
          <a:noFill/>
          <a:ln w="9525">
            <a:noFill/>
            <a:miter lim="800000"/>
            <a:headEnd/>
            <a:tailEnd/>
          </a:ln>
          <a:effectLst/>
        </p:spPr>
      </p:pic>
      <p:sp>
        <p:nvSpPr>
          <p:cNvPr id="14" name="TextBox 13"/>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ELLIPTICAL LIFT DISTRIBUTION</a:t>
            </a:r>
          </a:p>
        </p:txBody>
      </p:sp>
      <p:sp>
        <p:nvSpPr>
          <p:cNvPr id="15"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43</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Box 15"/>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7" name="Straight Connector 16"/>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5"/>
          </p:cNvCxnSpPr>
          <p:nvPr/>
        </p:nvCxnSpPr>
        <p:spPr>
          <a:xfrm rot="16200000" flipH="1">
            <a:off x="1920260" y="2289427"/>
            <a:ext cx="149231" cy="2577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ight Arrow 21"/>
          <p:cNvSpPr/>
          <p:nvPr/>
        </p:nvSpPr>
        <p:spPr>
          <a:xfrm>
            <a:off x="3779912" y="2132856"/>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8195"/>
                                        </p:tgtEl>
                                        <p:attrNameLst>
                                          <p:attrName>style.visibility</p:attrName>
                                        </p:attrNameLst>
                                      </p:cBhvr>
                                      <p:to>
                                        <p:strVal val="visible"/>
                                      </p:to>
                                    </p:set>
                                    <p:animEffect transition="in" filter="randombar(horizontal)">
                                      <p:cBhvr>
                                        <p:cTn id="20" dur="500"/>
                                        <p:tgtEl>
                                          <p:spTgt spid="819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196"/>
                                        </p:tgtEl>
                                        <p:attrNameLst>
                                          <p:attrName>style.visibility</p:attrName>
                                        </p:attrNameLst>
                                      </p:cBhvr>
                                      <p:to>
                                        <p:strVal val="visible"/>
                                      </p:to>
                                    </p:set>
                                    <p:animEffect transition="in" filter="randombar(horizontal)">
                                      <p:cBhvr>
                                        <p:cTn id="34" dur="500"/>
                                        <p:tgtEl>
                                          <p:spTgt spid="819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par>
                          <p:cTn id="39" fill="hold">
                            <p:stCondLst>
                              <p:cond delay="1000"/>
                            </p:stCondLst>
                            <p:childTnLst>
                              <p:par>
                                <p:cTn id="40" presetID="14" presetClass="entr" presetSubtype="10" fill="hold" nodeType="afterEffect">
                                  <p:stCondLst>
                                    <p:cond delay="0"/>
                                  </p:stCondLst>
                                  <p:childTnLst>
                                    <p:set>
                                      <p:cBhvr>
                                        <p:cTn id="41" dur="1" fill="hold">
                                          <p:stCondLst>
                                            <p:cond delay="0"/>
                                          </p:stCondLst>
                                        </p:cTn>
                                        <p:tgtEl>
                                          <p:spTgt spid="8197"/>
                                        </p:tgtEl>
                                        <p:attrNameLst>
                                          <p:attrName>style.visibility</p:attrName>
                                        </p:attrNameLst>
                                      </p:cBhvr>
                                      <p:to>
                                        <p:strVal val="visible"/>
                                      </p:to>
                                    </p:set>
                                    <p:animEffect transition="in" filter="randombar(horizontal)">
                                      <p:cBhvr>
                                        <p:cTn id="42" dur="500"/>
                                        <p:tgtEl>
                                          <p:spTgt spid="819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childTnLst>
                          </p:cTn>
                        </p:par>
                        <p:par>
                          <p:cTn id="48" fill="hold">
                            <p:stCondLst>
                              <p:cond delay="500"/>
                            </p:stCondLst>
                            <p:childTnLst>
                              <p:par>
                                <p:cTn id="49" presetID="14" presetClass="entr" presetSubtype="10" fill="hold" nodeType="afterEffect">
                                  <p:stCondLst>
                                    <p:cond delay="0"/>
                                  </p:stCondLst>
                                  <p:childTnLst>
                                    <p:set>
                                      <p:cBhvr>
                                        <p:cTn id="50" dur="1" fill="hold">
                                          <p:stCondLst>
                                            <p:cond delay="0"/>
                                          </p:stCondLst>
                                        </p:cTn>
                                        <p:tgtEl>
                                          <p:spTgt spid="8198"/>
                                        </p:tgtEl>
                                        <p:attrNameLst>
                                          <p:attrName>style.visibility</p:attrName>
                                        </p:attrNameLst>
                                      </p:cBhvr>
                                      <p:to>
                                        <p:strVal val="visible"/>
                                      </p:to>
                                    </p:set>
                                    <p:animEffect transition="in" filter="randombar(horizontal)">
                                      <p:cBhvr>
                                        <p:cTn id="51"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12" grpId="0"/>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79512" y="1239143"/>
            <a:ext cx="642708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2400" dirty="0" smtClean="0">
                <a:solidFill>
                  <a:schemeClr val="tx1">
                    <a:lumMod val="95000"/>
                    <a:lumOff val="5000"/>
                  </a:schemeClr>
                </a:solidFill>
                <a:latin typeface="Constantia" pitchFamily="18" charset="0"/>
              </a:rPr>
              <a:t>General circulation distribution and downwash</a:t>
            </a:r>
            <a:endParaRPr kumimoji="0" lang="en-US" sz="3600" i="0" strike="noStrike" cap="none" normalizeH="0" baseline="0" dirty="0" smtClean="0">
              <a:ln>
                <a:noFill/>
              </a:ln>
              <a:solidFill>
                <a:schemeClr val="tx1">
                  <a:lumMod val="95000"/>
                  <a:lumOff val="5000"/>
                </a:schemeClr>
              </a:solidFill>
              <a:latin typeface="Constantia" pitchFamily="18" charset="0"/>
              <a:cs typeface="Arial" pitchFamily="34" charset="0"/>
            </a:endParaRPr>
          </a:p>
        </p:txBody>
      </p:sp>
      <p:pic>
        <p:nvPicPr>
          <p:cNvPr id="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348" y="1628800"/>
            <a:ext cx="2714644" cy="1141673"/>
          </a:xfrm>
          <a:prstGeom prst="rect">
            <a:avLst/>
          </a:prstGeom>
          <a:noFill/>
          <a:ln w="9525">
            <a:noFill/>
            <a:miter lim="800000"/>
            <a:headEnd/>
            <a:tailEnd/>
          </a:ln>
          <a:effectLst/>
        </p:spPr>
      </p:pic>
      <p:pic>
        <p:nvPicPr>
          <p:cNvPr id="8"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2976" y="2852936"/>
            <a:ext cx="1833566" cy="785814"/>
          </a:xfrm>
          <a:prstGeom prst="rect">
            <a:avLst/>
          </a:prstGeom>
          <a:noFill/>
          <a:ln w="9525">
            <a:noFill/>
            <a:miter lim="800000"/>
            <a:headEnd/>
            <a:tailEnd/>
          </a:ln>
          <a:effectLst/>
        </p:spPr>
      </p:pic>
      <p:sp>
        <p:nvSpPr>
          <p:cNvPr id="9" name="Right Arrow 8"/>
          <p:cNvSpPr/>
          <p:nvPr/>
        </p:nvSpPr>
        <p:spPr>
          <a:xfrm>
            <a:off x="3500430" y="2492896"/>
            <a:ext cx="1143008"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Constantia" pitchFamily="18" charset="0"/>
            </a:endParaRPr>
          </a:p>
        </p:txBody>
      </p:sp>
      <p:pic>
        <p:nvPicPr>
          <p:cNvPr id="3074"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14942" y="2492896"/>
            <a:ext cx="2227578" cy="604839"/>
          </a:xfrm>
          <a:prstGeom prst="rect">
            <a:avLst/>
          </a:prstGeom>
          <a:noFill/>
          <a:ln w="9525">
            <a:noFill/>
            <a:miter lim="800000"/>
            <a:headEnd/>
            <a:tailEnd/>
          </a:ln>
          <a:effectLst/>
        </p:spPr>
      </p:pic>
      <p:sp>
        <p:nvSpPr>
          <p:cNvPr id="11" name="Rectangle 10"/>
          <p:cNvSpPr/>
          <p:nvPr/>
        </p:nvSpPr>
        <p:spPr>
          <a:xfrm>
            <a:off x="251520" y="3861048"/>
            <a:ext cx="8358214" cy="1200329"/>
          </a:xfrm>
          <a:prstGeom prst="rect">
            <a:avLst/>
          </a:prstGeom>
        </p:spPr>
        <p:txBody>
          <a:bodyPr wrap="square">
            <a:spAutoFit/>
          </a:bodyPr>
          <a:lstStyle/>
          <a:p>
            <a:pPr algn="just"/>
            <a:r>
              <a:rPr lang="en-US" sz="2400" dirty="0" smtClean="0">
                <a:solidFill>
                  <a:schemeClr val="tx1">
                    <a:lumMod val="95000"/>
                    <a:lumOff val="5000"/>
                  </a:schemeClr>
                </a:solidFill>
                <a:latin typeface="Constantia" pitchFamily="18" charset="0"/>
              </a:rPr>
              <a:t>This hints that a Fourier sine series would be an appropriate expression for the general circulation distribution along an arbitrary finite wing.</a:t>
            </a:r>
          </a:p>
        </p:txBody>
      </p:sp>
      <p:pic>
        <p:nvPicPr>
          <p:cNvPr id="12"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448451" y="4941168"/>
            <a:ext cx="3995757" cy="1153587"/>
          </a:xfrm>
          <a:prstGeom prst="rect">
            <a:avLst/>
          </a:prstGeom>
          <a:noFill/>
          <a:ln w="9525">
            <a:noFill/>
            <a:miter lim="800000"/>
            <a:headEnd/>
            <a:tailEnd/>
          </a:ln>
          <a:effectLst/>
        </p:spPr>
      </p:pic>
      <p:sp>
        <p:nvSpPr>
          <p:cNvPr id="13" name="TextBox 12"/>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GENERAL WINGS</a:t>
            </a:r>
          </a:p>
        </p:txBody>
      </p:sp>
      <p:sp>
        <p:nvSpPr>
          <p:cNvPr id="1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44</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Box 14"/>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6" name="Straight Connector 15"/>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blinds(horizontal)">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3" dur="500"/>
                                        <p:tgtEl>
                                          <p:spTgt spid="11">
                                            <p:txEl>
                                              <p:pRg st="0" end="0"/>
                                            </p:txEl>
                                          </p:spTgt>
                                        </p:tgtEl>
                                      </p:cBhvr>
                                    </p:animEffect>
                                  </p:childTnLst>
                                </p:cTn>
                              </p:par>
                            </p:childTnLst>
                          </p:cTn>
                        </p:par>
                        <p:par>
                          <p:cTn id="24" fill="hold">
                            <p:stCondLst>
                              <p:cond delay="500"/>
                            </p:stCondLst>
                            <p:childTnLst>
                              <p:par>
                                <p:cTn id="25" presetID="3" presetClass="entr" presetSubtype="1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6"/>
          <p:cNvSpPr txBox="1">
            <a:spLocks noChangeArrowheads="1"/>
          </p:cNvSpPr>
          <p:nvPr/>
        </p:nvSpPr>
        <p:spPr bwMode="auto">
          <a:xfrm>
            <a:off x="593725" y="1560513"/>
            <a:ext cx="184150" cy="366712"/>
          </a:xfrm>
          <a:prstGeom prst="rect">
            <a:avLst/>
          </a:prstGeom>
          <a:noFill/>
          <a:ln w="9525">
            <a:noFill/>
            <a:miter lim="800000"/>
            <a:headEnd/>
            <a:tailEnd/>
          </a:ln>
          <a:effectLst/>
        </p:spPr>
        <p:txBody>
          <a:bodyPr wrap="none">
            <a:spAutoFit/>
          </a:bodyPr>
          <a:lstStyle/>
          <a:p>
            <a:endParaRPr lang="en-US"/>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65487" y="995225"/>
            <a:ext cx="2714625" cy="3369879"/>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5535" y="4071942"/>
            <a:ext cx="9038465" cy="2059847"/>
          </a:xfrm>
          <a:prstGeom prst="rect">
            <a:avLst/>
          </a:prstGeom>
          <a:noFill/>
          <a:ln w="9525">
            <a:noFill/>
            <a:miter lim="800000"/>
            <a:headEnd/>
            <a:tailEnd/>
          </a:ln>
          <a:effectLst/>
        </p:spPr>
      </p:pic>
      <p:sp>
        <p:nvSpPr>
          <p:cNvPr id="7" name="TextBox 6"/>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GENERAL WINGS</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8"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45</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0" name="Straight Connector 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38" y="1492764"/>
            <a:ext cx="5039626" cy="1000132"/>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7158" y="4002954"/>
            <a:ext cx="7987164" cy="938214"/>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42910" y="2348880"/>
            <a:ext cx="6441308" cy="833441"/>
          </a:xfrm>
          <a:prstGeom prst="rect">
            <a:avLst/>
          </a:prstGeom>
          <a:noFill/>
          <a:ln w="9525">
            <a:noFill/>
            <a:miter lim="800000"/>
            <a:headEnd/>
            <a:tailEnd/>
          </a:ln>
          <a:effectLst/>
        </p:spPr>
      </p:pic>
      <p:sp>
        <p:nvSpPr>
          <p:cNvPr id="7" name="Rectangular Callout 6"/>
          <p:cNvSpPr/>
          <p:nvPr/>
        </p:nvSpPr>
        <p:spPr>
          <a:xfrm>
            <a:off x="467544" y="1484784"/>
            <a:ext cx="6643734" cy="1658464"/>
          </a:xfrm>
          <a:prstGeom prst="wedgeRectCallout">
            <a:avLst>
              <a:gd name="adj1" fmla="val -21021"/>
              <a:gd name="adj2" fmla="val 102633"/>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4282" y="5214950"/>
            <a:ext cx="8643966" cy="1015663"/>
          </a:xfrm>
          <a:prstGeom prst="rect">
            <a:avLst/>
          </a:prstGeom>
        </p:spPr>
        <p:txBody>
          <a:bodyPr wrap="square">
            <a:spAutoFit/>
          </a:bodyPr>
          <a:lstStyle/>
          <a:p>
            <a:pPr algn="just"/>
            <a:r>
              <a:rPr lang="en-US" sz="2000" dirty="0" smtClean="0">
                <a:latin typeface="Constantia" pitchFamily="18" charset="0"/>
              </a:rPr>
              <a:t>Let us choose N different </a:t>
            </a:r>
            <a:r>
              <a:rPr lang="en-US" sz="2000" dirty="0" err="1" smtClean="0">
                <a:latin typeface="Constantia" pitchFamily="18" charset="0"/>
              </a:rPr>
              <a:t>spanwise</a:t>
            </a:r>
            <a:r>
              <a:rPr lang="en-US" sz="2000" dirty="0" smtClean="0">
                <a:latin typeface="Constantia" pitchFamily="18" charset="0"/>
              </a:rPr>
              <a:t> stations, and let us evaluate Equation at each of these N stations. </a:t>
            </a:r>
            <a:r>
              <a:rPr lang="en-US" sz="2000" dirty="0" smtClean="0">
                <a:solidFill>
                  <a:srgbClr val="0070C0"/>
                </a:solidFill>
                <a:latin typeface="Constantia" pitchFamily="18" charset="0"/>
              </a:rPr>
              <a:t>We then obtain a system of </a:t>
            </a:r>
            <a:r>
              <a:rPr lang="en-US" sz="2000" i="1" dirty="0" smtClean="0">
                <a:solidFill>
                  <a:srgbClr val="0070C0"/>
                </a:solidFill>
                <a:latin typeface="Constantia" pitchFamily="18" charset="0"/>
              </a:rPr>
              <a:t>N</a:t>
            </a:r>
            <a:r>
              <a:rPr lang="en-US" sz="2000" dirty="0" smtClean="0">
                <a:solidFill>
                  <a:srgbClr val="0070C0"/>
                </a:solidFill>
                <a:latin typeface="Constantia" pitchFamily="18" charset="0"/>
              </a:rPr>
              <a:t> independent algebraic equations with </a:t>
            </a:r>
            <a:r>
              <a:rPr lang="en-US" sz="2000" i="1" dirty="0" smtClean="0">
                <a:solidFill>
                  <a:srgbClr val="0070C0"/>
                </a:solidFill>
                <a:latin typeface="Constantia" pitchFamily="18" charset="0"/>
              </a:rPr>
              <a:t>N</a:t>
            </a:r>
            <a:r>
              <a:rPr lang="en-US" sz="2000" dirty="0" smtClean="0">
                <a:solidFill>
                  <a:srgbClr val="0070C0"/>
                </a:solidFill>
                <a:latin typeface="Constantia" pitchFamily="18" charset="0"/>
              </a:rPr>
              <a:t> unknowns, namely, </a:t>
            </a:r>
            <a:r>
              <a:rPr lang="en-US" sz="2000" i="1" dirty="0" smtClean="0">
                <a:solidFill>
                  <a:srgbClr val="0070C0"/>
                </a:solidFill>
                <a:latin typeface="Constantia" pitchFamily="18" charset="0"/>
              </a:rPr>
              <a:t>A1</a:t>
            </a:r>
            <a:r>
              <a:rPr lang="en-US" sz="2000" dirty="0" smtClean="0">
                <a:solidFill>
                  <a:srgbClr val="0070C0"/>
                </a:solidFill>
                <a:latin typeface="Constantia" pitchFamily="18" charset="0"/>
              </a:rPr>
              <a:t>, </a:t>
            </a:r>
            <a:r>
              <a:rPr lang="en-US" sz="2000" i="1" dirty="0" smtClean="0">
                <a:solidFill>
                  <a:srgbClr val="0070C0"/>
                </a:solidFill>
                <a:latin typeface="Constantia" pitchFamily="18" charset="0"/>
              </a:rPr>
              <a:t>A2</a:t>
            </a:r>
            <a:r>
              <a:rPr lang="en-US" sz="2000" dirty="0" smtClean="0">
                <a:solidFill>
                  <a:srgbClr val="0070C0"/>
                </a:solidFill>
                <a:latin typeface="Constantia" pitchFamily="18" charset="0"/>
              </a:rPr>
              <a:t>,… , </a:t>
            </a:r>
            <a:r>
              <a:rPr lang="en-US" sz="2000" i="1" dirty="0" smtClean="0">
                <a:solidFill>
                  <a:srgbClr val="0070C0"/>
                </a:solidFill>
                <a:latin typeface="Constantia" pitchFamily="18" charset="0"/>
              </a:rPr>
              <a:t>A</a:t>
            </a:r>
            <a:r>
              <a:rPr lang="en-US" sz="2000" i="1" baseline="-25000" dirty="0" smtClean="0">
                <a:solidFill>
                  <a:srgbClr val="0070C0"/>
                </a:solidFill>
                <a:latin typeface="Constantia" pitchFamily="18" charset="0"/>
              </a:rPr>
              <a:t>N</a:t>
            </a:r>
            <a:r>
              <a:rPr lang="en-US" sz="2000" dirty="0" smtClean="0">
                <a:solidFill>
                  <a:srgbClr val="0070C0"/>
                </a:solidFill>
                <a:latin typeface="Constantia" pitchFamily="18" charset="0"/>
              </a:rPr>
              <a:t>.</a:t>
            </a:r>
            <a:r>
              <a:rPr lang="en-US" b="1" dirty="0" smtClean="0"/>
              <a:t> </a:t>
            </a:r>
          </a:p>
        </p:txBody>
      </p:sp>
      <p:sp>
        <p:nvSpPr>
          <p:cNvPr id="9" name="TextBox 8"/>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GENERAL WINGS</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10"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46</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2" name="Straight Connector 11"/>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linds(horizontal)">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linds(horizontal)">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9512" y="1419616"/>
            <a:ext cx="3195227" cy="857256"/>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64" y="2194107"/>
            <a:ext cx="2552712" cy="15229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75856" y="2111696"/>
            <a:ext cx="5829492" cy="957264"/>
          </a:xfrm>
          <a:prstGeom prst="rect">
            <a:avLst/>
          </a:prstGeom>
          <a:noFill/>
          <a:ln w="9525">
            <a:noFill/>
            <a:miter lim="800000"/>
            <a:headEnd/>
            <a:tailEnd/>
          </a:ln>
          <a:effectLst/>
        </p:spPr>
      </p:pic>
      <p:sp>
        <p:nvSpPr>
          <p:cNvPr id="7" name="Right Arrow 6"/>
          <p:cNvSpPr/>
          <p:nvPr/>
        </p:nvSpPr>
        <p:spPr>
          <a:xfrm>
            <a:off x="2483768" y="2281432"/>
            <a:ext cx="64294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75856" y="3857628"/>
            <a:ext cx="5315441" cy="895351"/>
          </a:xfrm>
          <a:prstGeom prst="rect">
            <a:avLst/>
          </a:prstGeom>
          <a:noFill/>
          <a:ln w="9525">
            <a:noFill/>
            <a:miter lim="800000"/>
            <a:headEnd/>
            <a:tailEnd/>
          </a:ln>
          <a:effectLst/>
        </p:spPr>
      </p:pic>
      <p:sp>
        <p:nvSpPr>
          <p:cNvPr id="10" name="Rectangle 9"/>
          <p:cNvSpPr/>
          <p:nvPr/>
        </p:nvSpPr>
        <p:spPr>
          <a:xfrm>
            <a:off x="216024" y="3933056"/>
            <a:ext cx="4572000" cy="646331"/>
          </a:xfrm>
          <a:prstGeom prst="rect">
            <a:avLst/>
          </a:prstGeom>
        </p:spPr>
        <p:txBody>
          <a:bodyPr>
            <a:spAutoFit/>
          </a:bodyPr>
          <a:lstStyle/>
          <a:p>
            <a:r>
              <a:rPr lang="en-US" dirty="0" smtClean="0">
                <a:latin typeface="Constantia" pitchFamily="18" charset="0"/>
              </a:rPr>
              <a:t>The orthogonality property</a:t>
            </a:r>
          </a:p>
          <a:p>
            <a:r>
              <a:rPr lang="en-US" dirty="0" smtClean="0">
                <a:latin typeface="Constantia" pitchFamily="18" charset="0"/>
              </a:rPr>
              <a:t>of the sine functions:</a:t>
            </a:r>
          </a:p>
        </p:txBody>
      </p:sp>
      <p:pic>
        <p:nvPicPr>
          <p:cNvPr id="410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1256" y="5228060"/>
            <a:ext cx="2488887" cy="619126"/>
          </a:xfrm>
          <a:prstGeom prst="rect">
            <a:avLst/>
          </a:prstGeom>
          <a:noFill/>
          <a:ln w="9525">
            <a:noFill/>
            <a:miter lim="800000"/>
            <a:headEnd/>
            <a:tailEnd/>
          </a:ln>
          <a:effectLst/>
        </p:spPr>
      </p:pic>
      <p:pic>
        <p:nvPicPr>
          <p:cNvPr id="4104"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88842" y="5085184"/>
            <a:ext cx="5131630" cy="1000132"/>
          </a:xfrm>
          <a:prstGeom prst="rect">
            <a:avLst/>
          </a:prstGeom>
          <a:noFill/>
          <a:ln w="9525">
            <a:noFill/>
            <a:miter lim="800000"/>
            <a:headEnd/>
            <a:tailEnd/>
          </a:ln>
          <a:effectLst/>
        </p:spPr>
      </p:pic>
      <p:sp>
        <p:nvSpPr>
          <p:cNvPr id="13" name="Right Arrow 12"/>
          <p:cNvSpPr/>
          <p:nvPr/>
        </p:nvSpPr>
        <p:spPr>
          <a:xfrm>
            <a:off x="2974462" y="5370936"/>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GENERAL WINGS</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a:p>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15"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47</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Box 15"/>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7" name="Straight Connector 16"/>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blinds(horizontal)">
                                      <p:cBhvr>
                                        <p:cTn id="15" dur="500"/>
                                        <p:tgtEl>
                                          <p:spTgt spid="410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blinds(horizontal)">
                                      <p:cBhvr>
                                        <p:cTn id="23" dur="500"/>
                                        <p:tgtEl>
                                          <p:spTgt spid="410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103"/>
                                        </p:tgtEl>
                                        <p:attrNameLst>
                                          <p:attrName>style.visibility</p:attrName>
                                        </p:attrNameLst>
                                      </p:cBhvr>
                                      <p:to>
                                        <p:strVal val="visible"/>
                                      </p:to>
                                    </p:set>
                                    <p:animEffect transition="in" filter="blinds(horizontal)">
                                      <p:cBhvr>
                                        <p:cTn id="28" dur="500"/>
                                        <p:tgtEl>
                                          <p:spTgt spid="410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par>
                                <p:cTn id="34" presetID="3" presetClass="entr" presetSubtype="10" fill="hold" nodeType="withEffect">
                                  <p:stCondLst>
                                    <p:cond delay="0"/>
                                  </p:stCondLst>
                                  <p:childTnLst>
                                    <p:set>
                                      <p:cBhvr>
                                        <p:cTn id="35" dur="1" fill="hold">
                                          <p:stCondLst>
                                            <p:cond delay="0"/>
                                          </p:stCondLst>
                                        </p:cTn>
                                        <p:tgtEl>
                                          <p:spTgt spid="4104"/>
                                        </p:tgtEl>
                                        <p:attrNameLst>
                                          <p:attrName>style.visibility</p:attrName>
                                        </p:attrNameLst>
                                      </p:cBhvr>
                                      <p:to>
                                        <p:strVal val="visible"/>
                                      </p:to>
                                    </p:set>
                                    <p:animEffect transition="in" filter="blinds(horizontal)">
                                      <p:cBhvr>
                                        <p:cTn id="36"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348" y="1273230"/>
            <a:ext cx="7478764" cy="1000132"/>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18533" y="2344800"/>
            <a:ext cx="3110045" cy="928694"/>
          </a:xfrm>
          <a:prstGeom prst="rect">
            <a:avLst/>
          </a:prstGeom>
          <a:noFill/>
          <a:ln w="9525">
            <a:noFill/>
            <a:miter lim="800000"/>
            <a:headEnd/>
            <a:tailEnd/>
          </a:ln>
          <a:effectLst/>
        </p:spPr>
      </p:pic>
      <p:sp>
        <p:nvSpPr>
          <p:cNvPr id="7" name="Freeform 6"/>
          <p:cNvSpPr/>
          <p:nvPr/>
        </p:nvSpPr>
        <p:spPr>
          <a:xfrm>
            <a:off x="5815092" y="1268760"/>
            <a:ext cx="2586318" cy="963706"/>
          </a:xfrm>
          <a:custGeom>
            <a:avLst/>
            <a:gdLst>
              <a:gd name="connsiteX0" fmla="*/ 103094 w 2586318"/>
              <a:gd name="connsiteY0" fmla="*/ 871817 h 963706"/>
              <a:gd name="connsiteX1" fmla="*/ 116541 w 2586318"/>
              <a:gd name="connsiteY1" fmla="*/ 629770 h 963706"/>
              <a:gd name="connsiteX2" fmla="*/ 143435 w 2586318"/>
              <a:gd name="connsiteY2" fmla="*/ 414617 h 963706"/>
              <a:gd name="connsiteX3" fmla="*/ 439271 w 2586318"/>
              <a:gd name="connsiteY3" fmla="*/ 118782 h 963706"/>
              <a:gd name="connsiteX4" fmla="*/ 936812 w 2586318"/>
              <a:gd name="connsiteY4" fmla="*/ 64994 h 963706"/>
              <a:gd name="connsiteX5" fmla="*/ 1945341 w 2586318"/>
              <a:gd name="connsiteY5" fmla="*/ 24653 h 963706"/>
              <a:gd name="connsiteX6" fmla="*/ 2496671 w 2586318"/>
              <a:gd name="connsiteY6" fmla="*/ 212911 h 963706"/>
              <a:gd name="connsiteX7" fmla="*/ 2483223 w 2586318"/>
              <a:gd name="connsiteY7" fmla="*/ 656664 h 963706"/>
              <a:gd name="connsiteX8" fmla="*/ 2052918 w 2586318"/>
              <a:gd name="connsiteY8" fmla="*/ 885264 h 963706"/>
              <a:gd name="connsiteX9" fmla="*/ 1662953 w 2586318"/>
              <a:gd name="connsiteY9" fmla="*/ 912158 h 963706"/>
              <a:gd name="connsiteX10" fmla="*/ 1259541 w 2586318"/>
              <a:gd name="connsiteY10" fmla="*/ 939053 h 963706"/>
              <a:gd name="connsiteX11" fmla="*/ 735106 w 2586318"/>
              <a:gd name="connsiteY11" fmla="*/ 952500 h 963706"/>
              <a:gd name="connsiteX12" fmla="*/ 103094 w 2586318"/>
              <a:gd name="connsiteY12" fmla="*/ 871817 h 96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6318" h="963706">
                <a:moveTo>
                  <a:pt x="103094" y="871817"/>
                </a:moveTo>
                <a:cubicBezTo>
                  <a:pt x="0" y="818029"/>
                  <a:pt x="109817" y="705970"/>
                  <a:pt x="116541" y="629770"/>
                </a:cubicBezTo>
                <a:cubicBezTo>
                  <a:pt x="123265" y="553570"/>
                  <a:pt x="89647" y="499782"/>
                  <a:pt x="143435" y="414617"/>
                </a:cubicBezTo>
                <a:cubicBezTo>
                  <a:pt x="197223" y="329452"/>
                  <a:pt x="307042" y="177052"/>
                  <a:pt x="439271" y="118782"/>
                </a:cubicBezTo>
                <a:cubicBezTo>
                  <a:pt x="571500" y="60512"/>
                  <a:pt x="685800" y="80682"/>
                  <a:pt x="936812" y="64994"/>
                </a:cubicBezTo>
                <a:cubicBezTo>
                  <a:pt x="1187824" y="49306"/>
                  <a:pt x="1685365" y="0"/>
                  <a:pt x="1945341" y="24653"/>
                </a:cubicBezTo>
                <a:cubicBezTo>
                  <a:pt x="2205317" y="49306"/>
                  <a:pt x="2407024" y="107576"/>
                  <a:pt x="2496671" y="212911"/>
                </a:cubicBezTo>
                <a:cubicBezTo>
                  <a:pt x="2586318" y="318246"/>
                  <a:pt x="2557182" y="544605"/>
                  <a:pt x="2483223" y="656664"/>
                </a:cubicBezTo>
                <a:cubicBezTo>
                  <a:pt x="2409264" y="768723"/>
                  <a:pt x="2189630" y="842682"/>
                  <a:pt x="2052918" y="885264"/>
                </a:cubicBezTo>
                <a:cubicBezTo>
                  <a:pt x="1916206" y="927846"/>
                  <a:pt x="1662953" y="912158"/>
                  <a:pt x="1662953" y="912158"/>
                </a:cubicBezTo>
                <a:cubicBezTo>
                  <a:pt x="1530724" y="921123"/>
                  <a:pt x="1414182" y="932329"/>
                  <a:pt x="1259541" y="939053"/>
                </a:cubicBezTo>
                <a:cubicBezTo>
                  <a:pt x="1104900" y="945777"/>
                  <a:pt x="927847" y="963706"/>
                  <a:pt x="735106" y="952500"/>
                </a:cubicBezTo>
                <a:cubicBezTo>
                  <a:pt x="542365" y="941294"/>
                  <a:pt x="206188" y="925605"/>
                  <a:pt x="103094" y="87181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nstantia" pitchFamily="18" charset="0"/>
            </a:endParaRPr>
          </a:p>
        </p:txBody>
      </p:sp>
      <p:cxnSp>
        <p:nvCxnSpPr>
          <p:cNvPr id="9" name="Straight Arrow Connector 8"/>
          <p:cNvCxnSpPr/>
          <p:nvPr/>
        </p:nvCxnSpPr>
        <p:spPr>
          <a:xfrm rot="10800000" flipV="1">
            <a:off x="5047491" y="2130486"/>
            <a:ext cx="857256" cy="5000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179513" y="3273494"/>
            <a:ext cx="8712968" cy="984885"/>
          </a:xfrm>
          <a:prstGeom prst="rect">
            <a:avLst/>
          </a:prstGeom>
        </p:spPr>
        <p:txBody>
          <a:bodyPr wrap="square">
            <a:spAutoFit/>
          </a:bodyPr>
          <a:lstStyle/>
          <a:p>
            <a:r>
              <a:rPr lang="en-US" sz="2000" dirty="0" smtClean="0">
                <a:latin typeface="Constantia" pitchFamily="18" charset="0"/>
              </a:rPr>
              <a:t>The leading n = 1 term is the same as the elliptic loading case, with the expected uniform induced angle.</a:t>
            </a:r>
          </a:p>
          <a:p>
            <a:endParaRPr lang="en-US" dirty="0" smtClean="0">
              <a:latin typeface="Constantia" pitchFamily="18" charset="0"/>
            </a:endParaRPr>
          </a:p>
        </p:txBody>
      </p:sp>
      <p:pic>
        <p:nvPicPr>
          <p:cNvPr id="5124"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4021" y="3987874"/>
            <a:ext cx="8739979" cy="1857388"/>
          </a:xfrm>
          <a:prstGeom prst="rect">
            <a:avLst/>
          </a:prstGeom>
          <a:noFill/>
          <a:ln w="9525">
            <a:noFill/>
            <a:miter lim="800000"/>
            <a:headEnd/>
            <a:tailEnd/>
          </a:ln>
          <a:effectLst/>
        </p:spPr>
      </p:pic>
      <p:sp>
        <p:nvSpPr>
          <p:cNvPr id="11" name="TextBox 10"/>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GENERAL WINGS</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a:p>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12"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48</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4" name="Straight Connector 13"/>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blinds(horizontal)">
                                      <p:cBhvr>
                                        <p:cTn id="13" dur="500"/>
                                        <p:tgtEl>
                                          <p:spTgt spid="512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blinds(horizontal)">
                                      <p:cBhvr>
                                        <p:cTn id="2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42950" y="1416196"/>
            <a:ext cx="1520938" cy="428628"/>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98220" y="1196752"/>
            <a:ext cx="3286148" cy="952707"/>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18308" y="2196314"/>
            <a:ext cx="3707385" cy="714380"/>
          </a:xfrm>
          <a:prstGeom prst="rect">
            <a:avLst/>
          </a:prstGeom>
          <a:noFill/>
          <a:ln w="9525">
            <a:noFill/>
            <a:miter lim="800000"/>
            <a:headEnd/>
            <a:tailEnd/>
          </a:ln>
          <a:effectLst/>
        </p:spPr>
      </p:pic>
      <p:pic>
        <p:nvPicPr>
          <p:cNvPr id="614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04674" y="3196446"/>
            <a:ext cx="5734652" cy="904876"/>
          </a:xfrm>
          <a:prstGeom prst="rect">
            <a:avLst/>
          </a:prstGeom>
          <a:noFill/>
          <a:ln w="9525">
            <a:noFill/>
            <a:miter lim="800000"/>
            <a:headEnd/>
            <a:tailEnd/>
          </a:ln>
          <a:effectLst/>
        </p:spPr>
      </p:pic>
      <p:pic>
        <p:nvPicPr>
          <p:cNvPr id="615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00298" y="4268016"/>
            <a:ext cx="4143404" cy="815800"/>
          </a:xfrm>
          <a:prstGeom prst="rect">
            <a:avLst/>
          </a:prstGeom>
          <a:noFill/>
          <a:ln w="9525">
            <a:noFill/>
            <a:miter lim="800000"/>
            <a:headEnd/>
            <a:tailEnd/>
          </a:ln>
          <a:effectLst/>
        </p:spPr>
      </p:pic>
      <p:pic>
        <p:nvPicPr>
          <p:cNvPr id="6151"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98632" y="5125272"/>
            <a:ext cx="5346737" cy="1143008"/>
          </a:xfrm>
          <a:prstGeom prst="rect">
            <a:avLst/>
          </a:prstGeom>
          <a:noFill/>
          <a:ln w="9525">
            <a:noFill/>
            <a:miter lim="800000"/>
            <a:headEnd/>
            <a:tailEnd/>
          </a:ln>
          <a:effectLst/>
        </p:spPr>
      </p:pic>
      <p:sp>
        <p:nvSpPr>
          <p:cNvPr id="11" name="TextBox 10"/>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GENERAL WINGS</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INDUCED DRAG</a:t>
            </a:r>
          </a:p>
        </p:txBody>
      </p:sp>
      <p:sp>
        <p:nvSpPr>
          <p:cNvPr id="12"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49</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4" name="Straight Connector 13"/>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linds(horizontal)">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blinds(horizontal)">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blinds(horizontal)">
                                      <p:cBhvr>
                                        <p:cTn id="22" dur="500"/>
                                        <p:tgtEl>
                                          <p:spTgt spid="614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blinds(horizontal)">
                                      <p:cBhvr>
                                        <p:cTn id="27" dur="500"/>
                                        <p:tgtEl>
                                          <p:spTgt spid="615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51"/>
                                        </p:tgtEl>
                                        <p:attrNameLst>
                                          <p:attrName>style.visibility</p:attrName>
                                        </p:attrNameLst>
                                      </p:cBhvr>
                                      <p:to>
                                        <p:strVal val="visible"/>
                                      </p:to>
                                    </p:set>
                                    <p:animEffect transition="in" filter="blinds(horizontal)">
                                      <p:cBhvr>
                                        <p:cTn id="32"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5</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sp>
        <p:nvSpPr>
          <p:cNvPr id="39" name="TextBox 38"/>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 GENERATION BY WINGS</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cxnSp>
        <p:nvCxnSpPr>
          <p:cNvPr id="25" name="Straight Connector 2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51520" y="1268760"/>
            <a:ext cx="8568952" cy="2400657"/>
          </a:xfrm>
          <a:prstGeom prst="rect">
            <a:avLst/>
          </a:prstGeom>
          <a:noFill/>
        </p:spPr>
        <p:txBody>
          <a:bodyPr wrap="square" rtlCol="0">
            <a:spAutoFit/>
          </a:bodyPr>
          <a:lstStyle/>
          <a:p>
            <a:pPr algn="just">
              <a:buSzPct val="85000"/>
              <a:buFont typeface="Courier New" pitchFamily="49" charset="0"/>
              <a:buChar char="o"/>
            </a:pPr>
            <a:r>
              <a:rPr lang="en-GB" sz="2500" dirty="0" smtClean="0">
                <a:latin typeface="Constantia" pitchFamily="18" charset="0"/>
              </a:rPr>
              <a:t> </a:t>
            </a:r>
            <a:r>
              <a:rPr lang="en-US" sz="2500" dirty="0" smtClean="0">
                <a:latin typeface="Constantia" pitchFamily="18" charset="0"/>
              </a:rPr>
              <a:t>The physical mechanism for generating lift on the wing is the existence of a high pressure on the bottom surface and a low pressure on the top surface.</a:t>
            </a:r>
          </a:p>
          <a:p>
            <a:pPr algn="just">
              <a:buSzPct val="85000"/>
              <a:buFont typeface="Courier New" pitchFamily="49" charset="0"/>
              <a:buChar char="o"/>
            </a:pPr>
            <a:endParaRPr lang="en-US" sz="2500" dirty="0" smtClean="0">
              <a:latin typeface="Constantia" pitchFamily="18" charset="0"/>
            </a:endParaRPr>
          </a:p>
          <a:p>
            <a:pPr algn="just">
              <a:buSzPct val="85000"/>
              <a:buFont typeface="Courier New" pitchFamily="49" charset="0"/>
              <a:buChar char="o"/>
            </a:pPr>
            <a:r>
              <a:rPr lang="en-US" sz="2500" dirty="0" smtClean="0">
                <a:latin typeface="Constantia" pitchFamily="18" charset="0"/>
              </a:rPr>
              <a:t> The net imbalance of the pressure distribution creates the lift.</a:t>
            </a:r>
            <a:endParaRPr lang="en-GB" sz="2500" dirty="0" smtClean="0">
              <a:latin typeface="Constantia" pitchFamily="18" charset="0"/>
            </a:endParaRPr>
          </a:p>
        </p:txBody>
      </p:sp>
      <p:pic>
        <p:nvPicPr>
          <p:cNvPr id="7" name="Picture 3" descr="Click for larger version">
            <a:hlinkClick r:id="rId2"/>
          </p:cNvPr>
          <p:cNvPicPr>
            <a:picLocks noChangeAspect="1" noChangeArrowheads="1"/>
          </p:cNvPicPr>
          <p:nvPr/>
        </p:nvPicPr>
        <p:blipFill>
          <a:blip r:embed="rId3" cstate="print"/>
          <a:srcRect t="23920" b="37405"/>
          <a:stretch>
            <a:fillRect/>
          </a:stretch>
        </p:blipFill>
        <p:spPr bwMode="auto">
          <a:xfrm>
            <a:off x="107504" y="3645024"/>
            <a:ext cx="8947150" cy="2368550"/>
          </a:xfrm>
          <a:prstGeom prst="rect">
            <a:avLst/>
          </a:prstGeom>
          <a:noFill/>
        </p:spPr>
      </p:pic>
      <p:sp>
        <p:nvSpPr>
          <p:cNvPr id="9" name="Up Arrow 8"/>
          <p:cNvSpPr/>
          <p:nvPr/>
        </p:nvSpPr>
        <p:spPr>
          <a:xfrm>
            <a:off x="1403648" y="4941168"/>
            <a:ext cx="792088" cy="93610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Up Arrow 9"/>
          <p:cNvSpPr/>
          <p:nvPr/>
        </p:nvSpPr>
        <p:spPr>
          <a:xfrm>
            <a:off x="7020272" y="5013176"/>
            <a:ext cx="792088" cy="93610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Down Arrow 10"/>
          <p:cNvSpPr/>
          <p:nvPr/>
        </p:nvSpPr>
        <p:spPr>
          <a:xfrm>
            <a:off x="1691680" y="4005064"/>
            <a:ext cx="288032" cy="64807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Down Arrow 11"/>
          <p:cNvSpPr/>
          <p:nvPr/>
        </p:nvSpPr>
        <p:spPr>
          <a:xfrm>
            <a:off x="7308304" y="4149080"/>
            <a:ext cx="288032" cy="64807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1907704" y="4170566"/>
            <a:ext cx="1308371"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Low Pressure</a:t>
            </a:r>
            <a:endParaRPr lang="en-US" sz="1600" dirty="0">
              <a:latin typeface="Times New Roman" pitchFamily="18" charset="0"/>
              <a:cs typeface="Times New Roman" pitchFamily="18" charset="0"/>
            </a:endParaRPr>
          </a:p>
        </p:txBody>
      </p:sp>
      <p:sp>
        <p:nvSpPr>
          <p:cNvPr id="14" name="TextBox 13"/>
          <p:cNvSpPr txBox="1"/>
          <p:nvPr/>
        </p:nvSpPr>
        <p:spPr>
          <a:xfrm>
            <a:off x="6156176" y="4221088"/>
            <a:ext cx="1308371"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Low Pressure</a:t>
            </a:r>
            <a:endParaRPr lang="en-US" sz="1600" dirty="0">
              <a:latin typeface="Times New Roman" pitchFamily="18" charset="0"/>
              <a:cs typeface="Times New Roman" pitchFamily="18" charset="0"/>
            </a:endParaRPr>
          </a:p>
        </p:txBody>
      </p:sp>
      <p:sp>
        <p:nvSpPr>
          <p:cNvPr id="15" name="TextBox 14"/>
          <p:cNvSpPr txBox="1"/>
          <p:nvPr/>
        </p:nvSpPr>
        <p:spPr>
          <a:xfrm>
            <a:off x="1979712" y="5445224"/>
            <a:ext cx="1343638"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High Pressure</a:t>
            </a:r>
            <a:endParaRPr lang="en-US" sz="1600" dirty="0">
              <a:latin typeface="Times New Roman" pitchFamily="18" charset="0"/>
              <a:cs typeface="Times New Roman" pitchFamily="18" charset="0"/>
            </a:endParaRPr>
          </a:p>
        </p:txBody>
      </p:sp>
      <p:sp>
        <p:nvSpPr>
          <p:cNvPr id="16" name="TextBox 15"/>
          <p:cNvSpPr txBox="1"/>
          <p:nvPr/>
        </p:nvSpPr>
        <p:spPr>
          <a:xfrm>
            <a:off x="5964666" y="5538718"/>
            <a:ext cx="1343638"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High Pressure</a:t>
            </a:r>
            <a:endParaRPr lang="en-US" sz="16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7" dur="500"/>
                                        <p:tgtEl>
                                          <p:spTgt spid="30">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43"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146404"/>
            <a:ext cx="4915405" cy="2714644"/>
          </a:xfrm>
          <a:prstGeom prst="rect">
            <a:avLst/>
          </a:prstGeom>
          <a:noFill/>
          <a:ln w="9525">
            <a:noFill/>
            <a:miter lim="800000"/>
            <a:headEnd/>
            <a:tailEnd/>
          </a:ln>
          <a:effectLst/>
        </p:spPr>
      </p:pic>
      <p:sp>
        <p:nvSpPr>
          <p:cNvPr id="8" name="Right Arrow 7"/>
          <p:cNvSpPr/>
          <p:nvPr/>
        </p:nvSpPr>
        <p:spPr>
          <a:xfrm>
            <a:off x="3923928" y="2571744"/>
            <a:ext cx="2214578"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56176" y="2430578"/>
            <a:ext cx="2925117" cy="1214446"/>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cstate="print"/>
          <a:srcRect/>
          <a:stretch>
            <a:fillRect/>
          </a:stretch>
        </p:blipFill>
        <p:spPr bwMode="auto">
          <a:xfrm>
            <a:off x="4028167" y="2898114"/>
            <a:ext cx="1762125" cy="276225"/>
          </a:xfrm>
          <a:prstGeom prst="rect">
            <a:avLst/>
          </a:prstGeom>
          <a:noFill/>
          <a:ln w="9525">
            <a:noFill/>
            <a:miter lim="800000"/>
            <a:headEnd/>
            <a:tailEnd/>
          </a:ln>
          <a:effectLst/>
        </p:spPr>
      </p:pic>
      <p:pic>
        <p:nvPicPr>
          <p:cNvPr id="7174"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11560" y="3861048"/>
            <a:ext cx="1857388" cy="941774"/>
          </a:xfrm>
          <a:prstGeom prst="rect">
            <a:avLst/>
          </a:prstGeom>
          <a:noFill/>
          <a:ln w="9525">
            <a:noFill/>
            <a:miter lim="800000"/>
            <a:headEnd/>
            <a:tailEnd/>
          </a:ln>
          <a:effectLst/>
        </p:spPr>
      </p:pic>
      <p:pic>
        <p:nvPicPr>
          <p:cNvPr id="7176"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35896" y="3717032"/>
            <a:ext cx="2428892" cy="1377359"/>
          </a:xfrm>
          <a:prstGeom prst="rect">
            <a:avLst/>
          </a:prstGeom>
          <a:noFill/>
          <a:ln w="9525">
            <a:noFill/>
            <a:miter lim="800000"/>
            <a:headEnd/>
            <a:tailEnd/>
          </a:ln>
          <a:effectLst/>
        </p:spPr>
      </p:pic>
      <p:sp>
        <p:nvSpPr>
          <p:cNvPr id="12" name="Right Arrow 11"/>
          <p:cNvSpPr/>
          <p:nvPr/>
        </p:nvSpPr>
        <p:spPr>
          <a:xfrm>
            <a:off x="2571736" y="4143380"/>
            <a:ext cx="857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7"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85852" y="5373216"/>
            <a:ext cx="714380" cy="369507"/>
          </a:xfrm>
          <a:prstGeom prst="rect">
            <a:avLst/>
          </a:prstGeom>
          <a:noFill/>
          <a:ln w="9525">
            <a:noFill/>
            <a:miter lim="800000"/>
            <a:headEnd/>
            <a:tailEnd/>
          </a:ln>
          <a:effectLst/>
        </p:spPr>
      </p:pic>
      <p:sp>
        <p:nvSpPr>
          <p:cNvPr id="14" name="Rectangle 13"/>
          <p:cNvSpPr/>
          <p:nvPr/>
        </p:nvSpPr>
        <p:spPr>
          <a:xfrm>
            <a:off x="395536" y="4857760"/>
            <a:ext cx="1829668" cy="400110"/>
          </a:xfrm>
          <a:prstGeom prst="rect">
            <a:avLst/>
          </a:prstGeom>
        </p:spPr>
        <p:txBody>
          <a:bodyPr wrap="none">
            <a:spAutoFit/>
          </a:bodyPr>
          <a:lstStyle/>
          <a:p>
            <a:r>
              <a:rPr lang="en-US" sz="2000" dirty="0" smtClean="0">
                <a:effectLst>
                  <a:outerShdw blurRad="38100" dist="38100" dir="2700000" algn="tl">
                    <a:srgbClr val="000000">
                      <a:alpha val="43137"/>
                    </a:srgbClr>
                  </a:outerShdw>
                </a:effectLst>
                <a:latin typeface="Constantia" pitchFamily="18" charset="0"/>
              </a:rPr>
              <a:t>span efficiency</a:t>
            </a:r>
          </a:p>
        </p:txBody>
      </p:sp>
      <p:sp>
        <p:nvSpPr>
          <p:cNvPr id="15" name="Rectangle 14"/>
          <p:cNvSpPr/>
          <p:nvPr/>
        </p:nvSpPr>
        <p:spPr>
          <a:xfrm>
            <a:off x="357158" y="5857892"/>
            <a:ext cx="8643966" cy="400110"/>
          </a:xfrm>
          <a:prstGeom prst="rect">
            <a:avLst/>
          </a:prstGeom>
        </p:spPr>
        <p:txBody>
          <a:bodyPr wrap="square">
            <a:spAutoFit/>
          </a:bodyPr>
          <a:lstStyle/>
          <a:p>
            <a:r>
              <a:rPr lang="en-US" sz="2000" dirty="0" smtClean="0">
                <a:latin typeface="Constantia" pitchFamily="18" charset="0"/>
              </a:rPr>
              <a:t>The minimum drag corresponding to elliptic loading, for which  e = 1.</a:t>
            </a:r>
          </a:p>
        </p:txBody>
      </p:sp>
      <p:sp>
        <p:nvSpPr>
          <p:cNvPr id="17" name="TextBox 16"/>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GENERAL WINGS</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INDUCED DRAG</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18"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50</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Box 1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20" name="Straight Connector 1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linds(horizontal)">
                                      <p:cBhvr>
                                        <p:cTn id="7" dur="500"/>
                                        <p:tgtEl>
                                          <p:spTgt spid="717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linds(horizontal)">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randombar(horizontal)">
                                      <p:cBhvr>
                                        <p:cTn id="18" dur="500"/>
                                        <p:tgtEl>
                                          <p:spTgt spid="7174"/>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7176"/>
                                        </p:tgtEl>
                                        <p:attrNameLst>
                                          <p:attrName>style.visibility</p:attrName>
                                        </p:attrNameLst>
                                      </p:cBhvr>
                                      <p:to>
                                        <p:strVal val="visible"/>
                                      </p:to>
                                    </p:set>
                                    <p:animEffect transition="in" filter="blinds(horizontal)">
                                      <p:cBhvr>
                                        <p:cTn id="25" dur="500"/>
                                        <p:tgtEl>
                                          <p:spTgt spid="717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par>
                                <p:cTn id="31" presetID="3" presetClass="entr" presetSubtype="10" fill="hold" nodeType="withEffect">
                                  <p:stCondLst>
                                    <p:cond delay="0"/>
                                  </p:stCondLst>
                                  <p:childTnLst>
                                    <p:set>
                                      <p:cBhvr>
                                        <p:cTn id="32" dur="1" fill="hold">
                                          <p:stCondLst>
                                            <p:cond delay="0"/>
                                          </p:stCondLst>
                                        </p:cTn>
                                        <p:tgtEl>
                                          <p:spTgt spid="7177"/>
                                        </p:tgtEl>
                                        <p:attrNameLst>
                                          <p:attrName>style.visibility</p:attrName>
                                        </p:attrNameLst>
                                      </p:cBhvr>
                                      <p:to>
                                        <p:strVal val="visible"/>
                                      </p:to>
                                    </p:set>
                                    <p:animEffect transition="in" filter="blinds(horizontal)">
                                      <p:cBhvr>
                                        <p:cTn id="33" dur="500"/>
                                        <p:tgtEl>
                                          <p:spTgt spid="717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Spitfire"/>
          <p:cNvPicPr>
            <a:picLocks noChangeAspect="1" noChangeArrowheads="1"/>
          </p:cNvPicPr>
          <p:nvPr/>
        </p:nvPicPr>
        <p:blipFill>
          <a:blip r:embed="rId3" cstate="print"/>
          <a:srcRect/>
          <a:stretch>
            <a:fillRect/>
          </a:stretch>
        </p:blipFill>
        <p:spPr bwMode="auto">
          <a:xfrm>
            <a:off x="500034" y="1214422"/>
            <a:ext cx="3825875" cy="4810125"/>
          </a:xfrm>
          <a:prstGeom prst="rect">
            <a:avLst/>
          </a:prstGeom>
          <a:noFill/>
          <a:ln w="9525">
            <a:noFill/>
            <a:miter lim="800000"/>
            <a:headEnd/>
            <a:tailEnd/>
          </a:ln>
        </p:spPr>
      </p:pic>
      <p:sp>
        <p:nvSpPr>
          <p:cNvPr id="11" name="Slide Number Placeholder 5"/>
          <p:cNvSpPr>
            <a:spLocks noGrp="1"/>
          </p:cNvSpPr>
          <p:nvPr>
            <p:ph type="sldNum" sz="quarter" idx="12"/>
          </p:nvPr>
        </p:nvSpPr>
        <p:spPr/>
        <p:txBody>
          <a:bodyPr/>
          <a:lstStyle/>
          <a:p>
            <a:fld id="{2936AB84-B68C-4A13-8050-B12CBD6913D0}" type="slidenum">
              <a:rPr lang="en-US"/>
              <a:pPr/>
              <a:t>51</a:t>
            </a:fld>
            <a:endParaRPr lang="en-US"/>
          </a:p>
        </p:txBody>
      </p:sp>
      <p:pic>
        <p:nvPicPr>
          <p:cNvPr id="504837" name="Picture 5" descr="C:\My Documents\bas\AEROB\spitfire.jpg"/>
          <p:cNvPicPr>
            <a:picLocks noChangeAspect="1" noChangeArrowheads="1"/>
          </p:cNvPicPr>
          <p:nvPr/>
        </p:nvPicPr>
        <p:blipFill>
          <a:blip r:embed="rId4" cstate="print"/>
          <a:srcRect/>
          <a:stretch>
            <a:fillRect/>
          </a:stretch>
        </p:blipFill>
        <p:spPr bwMode="auto">
          <a:xfrm>
            <a:off x="4500562" y="1785926"/>
            <a:ext cx="4386262" cy="3257550"/>
          </a:xfrm>
          <a:prstGeom prst="rect">
            <a:avLst/>
          </a:prstGeom>
          <a:noFill/>
        </p:spPr>
      </p:pic>
      <p:sp>
        <p:nvSpPr>
          <p:cNvPr id="6" name="TextBox 5"/>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THE SUPERMARINE SPITFIRE</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7"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8" name="TextBox 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9" name="Straight Connector 8"/>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0621" y="2214554"/>
            <a:ext cx="8905875" cy="3000375"/>
          </a:xfrm>
          <a:prstGeom prst="rect">
            <a:avLst/>
          </a:prstGeom>
          <a:noFill/>
          <a:ln w="9525">
            <a:noFill/>
            <a:miter lim="800000"/>
            <a:headEnd/>
            <a:tailEnd/>
          </a:ln>
          <a:effectLst/>
        </p:spPr>
      </p:pic>
      <p:sp>
        <p:nvSpPr>
          <p:cNvPr id="6" name="TextBox 5"/>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LOAD DISTRIBUTIONS ON TYPICAL PLANFORMS</a:t>
            </a:r>
          </a:p>
        </p:txBody>
      </p:sp>
      <p:sp>
        <p:nvSpPr>
          <p:cNvPr id="7"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52</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0" name="Straight Connector 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7158" y="1378744"/>
            <a:ext cx="8448675" cy="4354512"/>
          </a:xfrm>
          <a:prstGeom prst="rect">
            <a:avLst/>
          </a:prstGeom>
          <a:noFill/>
          <a:ln w="9525">
            <a:noFill/>
            <a:miter lim="800000"/>
            <a:headEnd/>
            <a:tailEnd/>
          </a:ln>
        </p:spPr>
      </p:pic>
      <p:sp>
        <p:nvSpPr>
          <p:cNvPr id="7" name="TextBox 6"/>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WING COMPONENTS</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8"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53</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0" name="Straight Connector 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38" y="1181075"/>
            <a:ext cx="6734175" cy="4048125"/>
          </a:xfrm>
          <a:prstGeom prst="rect">
            <a:avLst/>
          </a:prstGeom>
          <a:noFill/>
          <a:ln w="9525">
            <a:noFill/>
            <a:miter lim="800000"/>
            <a:headEnd/>
            <a:tailEnd/>
          </a:ln>
          <a:effectLst/>
        </p:spPr>
      </p:pic>
      <p:sp>
        <p:nvSpPr>
          <p:cNvPr id="7" name="Rectangle 6"/>
          <p:cNvSpPr/>
          <p:nvPr/>
        </p:nvSpPr>
        <p:spPr>
          <a:xfrm>
            <a:off x="179512" y="5445224"/>
            <a:ext cx="8821612" cy="707886"/>
          </a:xfrm>
          <a:prstGeom prst="rect">
            <a:avLst/>
          </a:prstGeom>
        </p:spPr>
        <p:txBody>
          <a:bodyPr wrap="square">
            <a:spAutoFit/>
          </a:bodyPr>
          <a:lstStyle/>
          <a:p>
            <a:r>
              <a:rPr lang="en-US" sz="2000" dirty="0" smtClean="0">
                <a:latin typeface="Constantia" pitchFamily="18" charset="0"/>
              </a:rPr>
              <a:t>Note also the strongly non-uniform downwash distribution resulting from this distorted loading.</a:t>
            </a:r>
          </a:p>
        </p:txBody>
      </p:sp>
      <p:sp>
        <p:nvSpPr>
          <p:cNvPr id="8" name="TextBox 7"/>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EFFECTS OF TRAILING EDGE FLAPS</a:t>
            </a:r>
          </a:p>
        </p:txBody>
      </p:sp>
      <p:sp>
        <p:nvSpPr>
          <p:cNvPr id="9"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54</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1" name="Straight Connector 10"/>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bwMode="auto">
          <a:xfrm>
            <a:off x="1347628" y="1634131"/>
            <a:ext cx="6002084" cy="4675189"/>
          </a:xfrm>
          <a:prstGeom prst="rect">
            <a:avLst/>
          </a:prstGeom>
          <a:noFill/>
          <a:ln w="9525">
            <a:noFill/>
            <a:miter lim="800000"/>
            <a:headEnd/>
            <a:tailEnd/>
          </a:ln>
          <a:effectLst/>
        </p:spPr>
      </p:pic>
      <p:sp>
        <p:nvSpPr>
          <p:cNvPr id="7" name="Rectangle 6"/>
          <p:cNvSpPr/>
          <p:nvPr/>
        </p:nvSpPr>
        <p:spPr>
          <a:xfrm>
            <a:off x="251520" y="1311151"/>
            <a:ext cx="8640960" cy="523220"/>
          </a:xfrm>
          <a:prstGeom prst="rect">
            <a:avLst/>
          </a:prstGeom>
        </p:spPr>
        <p:txBody>
          <a:bodyPr wrap="square">
            <a:spAutoFit/>
          </a:bodyPr>
          <a:lstStyle/>
          <a:p>
            <a:r>
              <a:rPr lang="en-US" sz="2800" dirty="0" smtClean="0">
                <a:latin typeface="Constantia" pitchFamily="18" charset="0"/>
              </a:rPr>
              <a:t>Induced drag factor </a:t>
            </a:r>
            <a:r>
              <a:rPr lang="el-GR" sz="2800" dirty="0" smtClean="0">
                <a:latin typeface="Constantia" pitchFamily="18" charset="0"/>
              </a:rPr>
              <a:t>δ</a:t>
            </a:r>
            <a:r>
              <a:rPr lang="en-GB" sz="2800" dirty="0" smtClean="0">
                <a:latin typeface="Constantia" pitchFamily="18" charset="0"/>
              </a:rPr>
              <a:t> </a:t>
            </a:r>
            <a:r>
              <a:rPr lang="en-US" sz="2800" dirty="0" smtClean="0">
                <a:latin typeface="Constantia" pitchFamily="18" charset="0"/>
              </a:rPr>
              <a:t>as a function of taper ratio</a:t>
            </a:r>
            <a:r>
              <a:rPr lang="en-US" sz="2000" dirty="0" smtClean="0">
                <a:latin typeface="Constantia" pitchFamily="18" charset="0"/>
              </a:rPr>
              <a:t>.</a:t>
            </a:r>
          </a:p>
        </p:txBody>
      </p:sp>
      <p:pic>
        <p:nvPicPr>
          <p:cNvPr id="11"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86116" y="2285992"/>
            <a:ext cx="1857388" cy="941774"/>
          </a:xfrm>
          <a:prstGeom prst="rect">
            <a:avLst/>
          </a:prstGeom>
          <a:noFill/>
          <a:ln w="9525">
            <a:noFill/>
            <a:miter lim="800000"/>
            <a:headEnd/>
            <a:tailEnd/>
          </a:ln>
          <a:effectLst/>
        </p:spPr>
      </p:pic>
      <p:sp>
        <p:nvSpPr>
          <p:cNvPr id="8" name="TextBox 7"/>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EFFECT OF ASPECT RATIO</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9"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55</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2" name="Straight Connector 11"/>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bwMode="auto">
          <a:xfrm>
            <a:off x="3214678" y="1237601"/>
            <a:ext cx="2714644" cy="895255"/>
          </a:xfrm>
          <a:prstGeom prst="rect">
            <a:avLst/>
          </a:prstGeom>
          <a:noFill/>
          <a:ln w="9525">
            <a:noFill/>
            <a:miter lim="800000"/>
            <a:headEnd/>
            <a:tailEnd/>
          </a:ln>
          <a:effectLst/>
        </p:spPr>
      </p:pic>
      <p:sp>
        <p:nvSpPr>
          <p:cNvPr id="7" name="Rectangle 6"/>
          <p:cNvSpPr/>
          <p:nvPr/>
        </p:nvSpPr>
        <p:spPr>
          <a:xfrm>
            <a:off x="249622" y="2247255"/>
            <a:ext cx="8786874" cy="461665"/>
          </a:xfrm>
          <a:prstGeom prst="rect">
            <a:avLst/>
          </a:prstGeom>
        </p:spPr>
        <p:txBody>
          <a:bodyPr wrap="square">
            <a:spAutoFit/>
          </a:bodyPr>
          <a:lstStyle/>
          <a:p>
            <a:r>
              <a:rPr lang="en-US" sz="2400" dirty="0" smtClean="0">
                <a:latin typeface="Constantia" pitchFamily="18" charset="0"/>
              </a:rPr>
              <a:t>If we consider two wings with different aspect ratios AR</a:t>
            </a:r>
            <a:r>
              <a:rPr lang="en-US" sz="2400" baseline="-25000" dirty="0" smtClean="0">
                <a:latin typeface="Constantia" pitchFamily="18" charset="0"/>
              </a:rPr>
              <a:t>1</a:t>
            </a:r>
            <a:r>
              <a:rPr lang="en-US" sz="2400" dirty="0" smtClean="0">
                <a:latin typeface="Constantia" pitchFamily="18" charset="0"/>
              </a:rPr>
              <a:t> and AR</a:t>
            </a:r>
            <a:r>
              <a:rPr lang="en-US" sz="2400" baseline="-25000" dirty="0" smtClean="0">
                <a:latin typeface="Constantia" pitchFamily="18" charset="0"/>
              </a:rPr>
              <a:t>2</a:t>
            </a:r>
            <a:r>
              <a:rPr lang="en-US" sz="2400" dirty="0" smtClean="0">
                <a:latin typeface="Constantia" pitchFamily="18" charset="0"/>
              </a:rPr>
              <a:t> </a:t>
            </a:r>
          </a:p>
        </p:txBody>
      </p:sp>
      <p:pic>
        <p:nvPicPr>
          <p:cNvPr id="1126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86116" y="2841668"/>
            <a:ext cx="2621087" cy="1595444"/>
          </a:xfrm>
          <a:prstGeom prst="rect">
            <a:avLst/>
          </a:prstGeom>
          <a:noFill/>
          <a:ln w="9525">
            <a:noFill/>
            <a:miter lim="800000"/>
            <a:headEnd/>
            <a:tailEnd/>
          </a:ln>
          <a:effectLst/>
        </p:spPr>
      </p:pic>
      <p:sp>
        <p:nvSpPr>
          <p:cNvPr id="11" name="Rectangle 10"/>
          <p:cNvSpPr/>
          <p:nvPr/>
        </p:nvSpPr>
        <p:spPr>
          <a:xfrm>
            <a:off x="323528" y="4572008"/>
            <a:ext cx="5654497" cy="461665"/>
          </a:xfrm>
          <a:prstGeom prst="rect">
            <a:avLst/>
          </a:prstGeom>
        </p:spPr>
        <p:txBody>
          <a:bodyPr wrap="none">
            <a:spAutoFit/>
          </a:bodyPr>
          <a:lstStyle/>
          <a:p>
            <a:r>
              <a:rPr lang="en-US" sz="2400" dirty="0" smtClean="0">
                <a:latin typeface="Constantia" pitchFamily="18" charset="0"/>
              </a:rPr>
              <a:t>Assume that the wings are at the same </a:t>
            </a:r>
            <a:r>
              <a:rPr lang="en-US" sz="2400" i="1" dirty="0" smtClean="0">
                <a:latin typeface="Constantia" pitchFamily="18" charset="0"/>
              </a:rPr>
              <a:t>C</a:t>
            </a:r>
            <a:r>
              <a:rPr lang="en-US" sz="2400" i="1" baseline="-25000" dirty="0" smtClean="0">
                <a:latin typeface="Constantia" pitchFamily="18" charset="0"/>
              </a:rPr>
              <a:t>L</a:t>
            </a:r>
          </a:p>
        </p:txBody>
      </p:sp>
      <p:pic>
        <p:nvPicPr>
          <p:cNvPr id="1127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43174" y="5229200"/>
            <a:ext cx="4112344" cy="857256"/>
          </a:xfrm>
          <a:prstGeom prst="rect">
            <a:avLst/>
          </a:prstGeom>
          <a:noFill/>
          <a:ln w="9525">
            <a:noFill/>
            <a:miter lim="800000"/>
            <a:headEnd/>
            <a:tailEnd/>
          </a:ln>
          <a:effectLst/>
        </p:spPr>
      </p:pic>
      <p:sp>
        <p:nvSpPr>
          <p:cNvPr id="10"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56</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3" name="Straight Connector 12"/>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EFFECT OF ASPECT RATIO</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blinds(horizontal)">
                                      <p:cBhvr>
                                        <p:cTn id="10" dur="500"/>
                                        <p:tgtEl>
                                          <p:spTgt spid="1126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11270"/>
                                        </p:tgtEl>
                                        <p:attrNameLst>
                                          <p:attrName>style.visibility</p:attrName>
                                        </p:attrNameLst>
                                      </p:cBhvr>
                                      <p:to>
                                        <p:strVal val="visible"/>
                                      </p:to>
                                    </p:set>
                                    <p:animEffect transition="in" filter="blinds(horizontal)">
                                      <p:cBhvr>
                                        <p:cTn id="18"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39952" y="1130270"/>
            <a:ext cx="4392488" cy="5179050"/>
          </a:xfrm>
          <a:prstGeom prst="rect">
            <a:avLst/>
          </a:prstGeom>
          <a:noFill/>
          <a:ln w="9525">
            <a:noFill/>
            <a:miter lim="800000"/>
            <a:headEnd/>
            <a:tailEnd/>
          </a:ln>
          <a:effectLst/>
        </p:spPr>
      </p:pic>
      <p:sp>
        <p:nvSpPr>
          <p:cNvPr id="6" name="TextBox 5"/>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EFFECT OF ASPECT RATIO</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7"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57</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9" name="Straight Connector 8"/>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41642" y="1268760"/>
            <a:ext cx="7786742" cy="1631216"/>
          </a:xfrm>
          <a:prstGeom prst="rect">
            <a:avLst/>
          </a:prstGeom>
        </p:spPr>
        <p:txBody>
          <a:bodyPr wrap="square">
            <a:spAutoFit/>
          </a:bodyPr>
          <a:lstStyle/>
          <a:p>
            <a:r>
              <a:rPr lang="en-US" sz="2000" dirty="0" smtClean="0">
                <a:latin typeface="Constantia" pitchFamily="18" charset="0"/>
              </a:rPr>
              <a:t>For historical interest, we reproduce</a:t>
            </a:r>
          </a:p>
          <a:p>
            <a:r>
              <a:rPr lang="en-US" sz="2000" dirty="0" smtClean="0">
                <a:latin typeface="Constantia" pitchFamily="18" charset="0"/>
              </a:rPr>
              <a:t>here </a:t>
            </a:r>
            <a:r>
              <a:rPr lang="en-US" sz="2000" dirty="0" err="1" smtClean="0">
                <a:latin typeface="Constantia" pitchFamily="18" charset="0"/>
              </a:rPr>
              <a:t>Prandtl‘s</a:t>
            </a:r>
            <a:r>
              <a:rPr lang="en-US" sz="2000" dirty="0" smtClean="0">
                <a:latin typeface="Constantia" pitchFamily="18" charset="0"/>
              </a:rPr>
              <a:t> actual graphs. </a:t>
            </a:r>
          </a:p>
          <a:p>
            <a:r>
              <a:rPr lang="en-US" sz="2000" dirty="0" smtClean="0">
                <a:latin typeface="Constantia" pitchFamily="18" charset="0"/>
              </a:rPr>
              <a:t>Note that, in his nomenclature,</a:t>
            </a:r>
          </a:p>
          <a:p>
            <a:r>
              <a:rPr lang="en-US" sz="2000" i="1" dirty="0" smtClean="0">
                <a:latin typeface="Constantia" pitchFamily="18" charset="0"/>
              </a:rPr>
              <a:t>C</a:t>
            </a:r>
            <a:r>
              <a:rPr lang="en-US" sz="2000" i="1" baseline="-25000" dirty="0" smtClean="0">
                <a:latin typeface="Constantia" pitchFamily="18" charset="0"/>
              </a:rPr>
              <a:t>a</a:t>
            </a:r>
            <a:r>
              <a:rPr lang="en-US" sz="2000" dirty="0" smtClean="0">
                <a:latin typeface="Constantia" pitchFamily="18" charset="0"/>
              </a:rPr>
              <a:t> = lift coefficient and </a:t>
            </a:r>
          </a:p>
          <a:p>
            <a:r>
              <a:rPr lang="en-US" sz="2000" i="1" dirty="0" err="1" smtClean="0">
                <a:latin typeface="Constantia" pitchFamily="18" charset="0"/>
              </a:rPr>
              <a:t>C</a:t>
            </a:r>
            <a:r>
              <a:rPr lang="en-US" sz="2000" i="1" baseline="-25000" dirty="0" err="1" smtClean="0">
                <a:latin typeface="Constantia" pitchFamily="18" charset="0"/>
              </a:rPr>
              <a:t>w</a:t>
            </a:r>
            <a:r>
              <a:rPr lang="en-US" sz="2000" baseline="-25000" dirty="0" smtClean="0">
                <a:latin typeface="Constantia" pitchFamily="18" charset="0"/>
              </a:rPr>
              <a:t> </a:t>
            </a:r>
            <a:r>
              <a:rPr lang="en-US" sz="2000" dirty="0" smtClean="0">
                <a:latin typeface="Constantia" pitchFamily="18" charset="0"/>
              </a:rPr>
              <a:t>=drag coefficient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71868" y="785794"/>
            <a:ext cx="3971940" cy="5521965"/>
          </a:xfrm>
          <a:prstGeom prst="rect">
            <a:avLst/>
          </a:prstGeom>
          <a:noFill/>
          <a:ln w="9525">
            <a:noFill/>
            <a:miter lim="800000"/>
            <a:headEnd/>
            <a:tailEnd/>
          </a:ln>
          <a:effectLst/>
        </p:spPr>
      </p:pic>
      <p:pic>
        <p:nvPicPr>
          <p:cNvPr id="7"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7158" y="2000240"/>
            <a:ext cx="3000375" cy="685800"/>
          </a:xfrm>
          <a:prstGeom prst="rect">
            <a:avLst/>
          </a:prstGeom>
          <a:noFill/>
          <a:ln w="9525">
            <a:noFill/>
            <a:miter lim="800000"/>
            <a:headEnd/>
            <a:tailEnd/>
          </a:ln>
          <a:effectLst/>
        </p:spPr>
      </p:pic>
      <p:sp>
        <p:nvSpPr>
          <p:cNvPr id="6" name="TextBox 5"/>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EFFECT OF ASPECT RATIO</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8"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58</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0" name="Straight Connector 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1642" y="1268760"/>
            <a:ext cx="7786742" cy="400110"/>
          </a:xfrm>
          <a:prstGeom prst="rect">
            <a:avLst/>
          </a:prstGeom>
        </p:spPr>
        <p:txBody>
          <a:bodyPr wrap="square">
            <a:spAutoFit/>
          </a:bodyPr>
          <a:lstStyle/>
          <a:p>
            <a:r>
              <a:rPr lang="en-US" sz="2000" dirty="0" smtClean="0">
                <a:latin typeface="Constantia" pitchFamily="18" charset="0"/>
              </a:rPr>
              <a:t>The downwash behind any finite wing modifies the wing’s lift slope</a:t>
            </a:r>
          </a:p>
        </p:txBody>
      </p:sp>
      <p:sp>
        <p:nvSpPr>
          <p:cNvPr id="8" name="Rectangle 7"/>
          <p:cNvSpPr/>
          <p:nvPr/>
        </p:nvSpPr>
        <p:spPr>
          <a:xfrm>
            <a:off x="251520" y="1732746"/>
            <a:ext cx="7072362" cy="400110"/>
          </a:xfrm>
          <a:prstGeom prst="rect">
            <a:avLst/>
          </a:prstGeom>
        </p:spPr>
        <p:txBody>
          <a:bodyPr wrap="square">
            <a:spAutoFit/>
          </a:bodyPr>
          <a:lstStyle/>
          <a:p>
            <a:r>
              <a:rPr lang="en-US" sz="2000" dirty="0" smtClean="0">
                <a:latin typeface="Constantia" pitchFamily="18" charset="0"/>
              </a:rPr>
              <a:t>Consider the </a:t>
            </a:r>
            <a:r>
              <a:rPr lang="en-US" sz="2000" dirty="0" err="1" smtClean="0">
                <a:latin typeface="Constantia" pitchFamily="18" charset="0"/>
              </a:rPr>
              <a:t>c</a:t>
            </a:r>
            <a:r>
              <a:rPr lang="en-US" sz="2000" baseline="-25000" dirty="0" err="1" smtClean="0">
                <a:latin typeface="Constantia" pitchFamily="18" charset="0"/>
              </a:rPr>
              <a:t>ℓ</a:t>
            </a:r>
            <a:r>
              <a:rPr lang="en-US" sz="2000" dirty="0" smtClean="0">
                <a:latin typeface="Constantia" pitchFamily="18" charset="0"/>
              </a:rPr>
              <a:t>-angle relation at a typical </a:t>
            </a:r>
            <a:r>
              <a:rPr lang="en-US" sz="2000" dirty="0" err="1" smtClean="0">
                <a:latin typeface="Constantia" pitchFamily="18" charset="0"/>
              </a:rPr>
              <a:t>spanwise</a:t>
            </a:r>
            <a:r>
              <a:rPr lang="en-US" sz="2000" dirty="0" smtClean="0">
                <a:latin typeface="Constantia" pitchFamily="18" charset="0"/>
              </a:rPr>
              <a:t> location</a:t>
            </a:r>
            <a:endParaRPr lang="en-US" sz="2000" dirty="0">
              <a:latin typeface="Constantia" pitchFamily="18" charset="0"/>
            </a:endParaRPr>
          </a:p>
        </p:txBody>
      </p:sp>
      <p:pic>
        <p:nvPicPr>
          <p:cNvPr id="1433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82253" y="2132856"/>
            <a:ext cx="2241675" cy="928694"/>
          </a:xfrm>
          <a:prstGeom prst="rect">
            <a:avLst/>
          </a:prstGeom>
          <a:noFill/>
          <a:ln w="9525">
            <a:noFill/>
            <a:miter lim="800000"/>
            <a:headEnd/>
            <a:tailEnd/>
          </a:ln>
          <a:effectLst/>
        </p:spPr>
      </p:pic>
      <p:pic>
        <p:nvPicPr>
          <p:cNvPr id="1433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81857" y="2348880"/>
            <a:ext cx="3258495" cy="500066"/>
          </a:xfrm>
          <a:prstGeom prst="rect">
            <a:avLst/>
          </a:prstGeom>
          <a:noFill/>
          <a:ln w="9525">
            <a:noFill/>
            <a:miter lim="800000"/>
            <a:headEnd/>
            <a:tailEnd/>
          </a:ln>
          <a:effectLst/>
        </p:spPr>
      </p:pic>
      <p:pic>
        <p:nvPicPr>
          <p:cNvPr id="1434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81979" y="3068960"/>
            <a:ext cx="3051250" cy="714380"/>
          </a:xfrm>
          <a:prstGeom prst="rect">
            <a:avLst/>
          </a:prstGeom>
          <a:noFill/>
          <a:ln w="9525">
            <a:noFill/>
            <a:miter lim="800000"/>
            <a:headEnd/>
            <a:tailEnd/>
          </a:ln>
          <a:effectLst/>
        </p:spPr>
      </p:pic>
      <p:pic>
        <p:nvPicPr>
          <p:cNvPr id="1434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16016" y="2996952"/>
            <a:ext cx="3044737" cy="857256"/>
          </a:xfrm>
          <a:prstGeom prst="rect">
            <a:avLst/>
          </a:prstGeom>
          <a:noFill/>
          <a:ln w="9525">
            <a:noFill/>
            <a:miter lim="800000"/>
            <a:headEnd/>
            <a:tailEnd/>
          </a:ln>
          <a:effectLst/>
        </p:spPr>
      </p:pic>
      <p:sp>
        <p:nvSpPr>
          <p:cNvPr id="13" name="Rectangle 12"/>
          <p:cNvSpPr/>
          <p:nvPr/>
        </p:nvSpPr>
        <p:spPr>
          <a:xfrm>
            <a:off x="251520" y="4365104"/>
            <a:ext cx="8786842" cy="1938992"/>
          </a:xfrm>
          <a:prstGeom prst="rect">
            <a:avLst/>
          </a:prstGeom>
        </p:spPr>
        <p:txBody>
          <a:bodyPr wrap="square">
            <a:spAutoFit/>
          </a:bodyPr>
          <a:lstStyle/>
          <a:p>
            <a:r>
              <a:rPr lang="en-US" sz="2000" dirty="0" smtClean="0">
                <a:latin typeface="Constantia" pitchFamily="18" charset="0"/>
              </a:rPr>
              <a:t>For a finite wing of general </a:t>
            </a:r>
            <a:r>
              <a:rPr lang="en-US" sz="2000" dirty="0" err="1" smtClean="0">
                <a:latin typeface="Constantia" pitchFamily="18" charset="0"/>
              </a:rPr>
              <a:t>planform</a:t>
            </a:r>
            <a:r>
              <a:rPr lang="en-US" sz="2000" dirty="0" smtClean="0">
                <a:latin typeface="Constantia" pitchFamily="18" charset="0"/>
              </a:rPr>
              <a:t>,  the equation is slightly modified, as given below:</a:t>
            </a:r>
          </a:p>
          <a:p>
            <a:endParaRPr lang="en-GB" sz="2000" dirty="0" smtClean="0">
              <a:latin typeface="Constantia" pitchFamily="18" charset="0"/>
            </a:endParaRPr>
          </a:p>
          <a:p>
            <a:endParaRPr lang="en-GB" sz="2000" dirty="0" smtClean="0">
              <a:latin typeface="Constantia" pitchFamily="18" charset="0"/>
            </a:endParaRPr>
          </a:p>
          <a:p>
            <a:r>
              <a:rPr lang="en-US" sz="2000" i="1" dirty="0" smtClean="0">
                <a:latin typeface="Constantia" pitchFamily="18" charset="0"/>
              </a:rPr>
              <a:t>τ</a:t>
            </a:r>
            <a:r>
              <a:rPr lang="en-US" sz="2000" dirty="0" smtClean="0">
                <a:latin typeface="Constantia" pitchFamily="18" charset="0"/>
              </a:rPr>
              <a:t>  is a function of the Fourier coefficients A</a:t>
            </a:r>
            <a:r>
              <a:rPr lang="en-US" sz="2000" baseline="-25000" dirty="0" smtClean="0">
                <a:latin typeface="Constantia" pitchFamily="18" charset="0"/>
              </a:rPr>
              <a:t>n</a:t>
            </a:r>
            <a:r>
              <a:rPr lang="en-US" sz="2000" dirty="0" smtClean="0">
                <a:latin typeface="Constantia" pitchFamily="18" charset="0"/>
              </a:rPr>
              <a:t>. Values of  </a:t>
            </a:r>
            <a:r>
              <a:rPr lang="en-US" sz="2000" i="1" dirty="0" smtClean="0">
                <a:latin typeface="Constantia" pitchFamily="18" charset="0"/>
              </a:rPr>
              <a:t>τ</a:t>
            </a:r>
            <a:r>
              <a:rPr lang="en-US" sz="2000" dirty="0" smtClean="0">
                <a:latin typeface="Constantia" pitchFamily="18" charset="0"/>
              </a:rPr>
              <a:t>  typically range between 0.05 and 0.25.</a:t>
            </a:r>
          </a:p>
        </p:txBody>
      </p:sp>
      <p:pic>
        <p:nvPicPr>
          <p:cNvPr id="14342"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77929" y="4725144"/>
            <a:ext cx="3306239" cy="1000108"/>
          </a:xfrm>
          <a:prstGeom prst="rect">
            <a:avLst/>
          </a:prstGeom>
          <a:noFill/>
          <a:ln w="9525">
            <a:noFill/>
            <a:miter lim="800000"/>
            <a:headEnd/>
            <a:tailEnd/>
          </a:ln>
          <a:effectLst/>
        </p:spPr>
      </p:pic>
      <p:pic>
        <p:nvPicPr>
          <p:cNvPr id="1026"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85720" y="3789040"/>
            <a:ext cx="5729517" cy="633414"/>
          </a:xfrm>
          <a:prstGeom prst="rect">
            <a:avLst/>
          </a:prstGeom>
          <a:noFill/>
          <a:ln w="9525">
            <a:noFill/>
            <a:miter lim="800000"/>
            <a:headEnd/>
            <a:tailEnd/>
          </a:ln>
          <a:effectLst/>
        </p:spPr>
      </p:pic>
      <p:sp>
        <p:nvSpPr>
          <p:cNvPr id="14" name="TextBox 13"/>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 SLOPE REDUCTION</a:t>
            </a:r>
          </a:p>
        </p:txBody>
      </p:sp>
      <p:sp>
        <p:nvSpPr>
          <p:cNvPr id="15"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59</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Box 15"/>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7" name="Straight Connector 16"/>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4338"/>
                                        </p:tgtEl>
                                        <p:attrNameLst>
                                          <p:attrName>style.visibility</p:attrName>
                                        </p:attrNameLst>
                                      </p:cBhvr>
                                      <p:to>
                                        <p:strVal val="visible"/>
                                      </p:to>
                                    </p:set>
                                    <p:animEffect transition="in" filter="blinds(horizontal)">
                                      <p:cBhvr>
                                        <p:cTn id="16" dur="500"/>
                                        <p:tgtEl>
                                          <p:spTgt spid="1433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4339"/>
                                        </p:tgtEl>
                                        <p:attrNameLst>
                                          <p:attrName>style.visibility</p:attrName>
                                        </p:attrNameLst>
                                      </p:cBhvr>
                                      <p:to>
                                        <p:strVal val="visible"/>
                                      </p:to>
                                    </p:set>
                                    <p:animEffect transition="in" filter="blinds(horizontal)">
                                      <p:cBhvr>
                                        <p:cTn id="21" dur="500"/>
                                        <p:tgtEl>
                                          <p:spTgt spid="1433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4340"/>
                                        </p:tgtEl>
                                        <p:attrNameLst>
                                          <p:attrName>style.visibility</p:attrName>
                                        </p:attrNameLst>
                                      </p:cBhvr>
                                      <p:to>
                                        <p:strVal val="visible"/>
                                      </p:to>
                                    </p:set>
                                    <p:animEffect transition="in" filter="blinds(horizontal)">
                                      <p:cBhvr>
                                        <p:cTn id="26" dur="500"/>
                                        <p:tgtEl>
                                          <p:spTgt spid="1434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341"/>
                                        </p:tgtEl>
                                        <p:attrNameLst>
                                          <p:attrName>style.visibility</p:attrName>
                                        </p:attrNameLst>
                                      </p:cBhvr>
                                      <p:to>
                                        <p:strVal val="visible"/>
                                      </p:to>
                                    </p:set>
                                    <p:animEffect transition="in" filter="blinds(horizontal)">
                                      <p:cBhvr>
                                        <p:cTn id="31" dur="500"/>
                                        <p:tgtEl>
                                          <p:spTgt spid="1434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blinds(horizontal)">
                                      <p:cBhvr>
                                        <p:cTn id="36" dur="500"/>
                                        <p:tgtEl>
                                          <p:spTgt spid="10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41" dur="500"/>
                                        <p:tgtEl>
                                          <p:spTgt spid="13">
                                            <p:txEl>
                                              <p:pRg st="0" end="0"/>
                                            </p:txEl>
                                          </p:spTgt>
                                        </p:tgtEl>
                                      </p:cBhvr>
                                    </p:animEffect>
                                  </p:childTnLst>
                                </p:cTn>
                              </p:par>
                            </p:childTnLst>
                          </p:cTn>
                        </p:par>
                        <p:par>
                          <p:cTn id="42" fill="hold">
                            <p:stCondLst>
                              <p:cond delay="500"/>
                            </p:stCondLst>
                            <p:childTnLst>
                              <p:par>
                                <p:cTn id="43" presetID="3" presetClass="entr" presetSubtype="10" fill="hold" nodeType="afterEffect">
                                  <p:stCondLst>
                                    <p:cond delay="0"/>
                                  </p:stCondLst>
                                  <p:childTnLst>
                                    <p:set>
                                      <p:cBhvr>
                                        <p:cTn id="44" dur="1" fill="hold">
                                          <p:stCondLst>
                                            <p:cond delay="0"/>
                                          </p:stCondLst>
                                        </p:cTn>
                                        <p:tgtEl>
                                          <p:spTgt spid="14342"/>
                                        </p:tgtEl>
                                        <p:attrNameLst>
                                          <p:attrName>style.visibility</p:attrName>
                                        </p:attrNameLst>
                                      </p:cBhvr>
                                      <p:to>
                                        <p:strVal val="visible"/>
                                      </p:to>
                                    </p:set>
                                    <p:animEffect transition="in" filter="blinds(horizontal)">
                                      <p:cBhvr>
                                        <p:cTn id="45" dur="500"/>
                                        <p:tgtEl>
                                          <p:spTgt spid="1434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50"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6</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sp>
        <p:nvSpPr>
          <p:cNvPr id="39" name="TextBox 38"/>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WING-TIP VORTEX</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cxnSp>
        <p:nvCxnSpPr>
          <p:cNvPr id="25" name="Straight Connector 2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51520" y="1268760"/>
            <a:ext cx="8568952" cy="1631216"/>
          </a:xfrm>
          <a:prstGeom prst="rect">
            <a:avLst/>
          </a:prstGeom>
          <a:noFill/>
        </p:spPr>
        <p:txBody>
          <a:bodyPr wrap="square" rtlCol="0">
            <a:spAutoFit/>
          </a:bodyPr>
          <a:lstStyle/>
          <a:p>
            <a:pPr algn="just">
              <a:buSzPct val="85000"/>
              <a:buFont typeface="Courier New" pitchFamily="49" charset="0"/>
              <a:buChar char="o"/>
            </a:pPr>
            <a:r>
              <a:rPr lang="en-GB" sz="2500" dirty="0" smtClean="0">
                <a:latin typeface="Constantia" pitchFamily="18" charset="0"/>
              </a:rPr>
              <a:t> As </a:t>
            </a:r>
            <a:r>
              <a:rPr lang="en-US" sz="2500" dirty="0" smtClean="0">
                <a:latin typeface="Constantia" pitchFamily="18" charset="0"/>
              </a:rPr>
              <a:t>a by-product of this pressure imbalance, the flow near the wing tips tends to curl around the tips, being forced from the high-pressure region just underneath the tips to the low-pressure region on top.</a:t>
            </a:r>
            <a:endParaRPr lang="en-GB" sz="2500" dirty="0" smtClean="0">
              <a:latin typeface="Constantia" pitchFamily="18" charset="0"/>
            </a:endParaRPr>
          </a:p>
        </p:txBody>
      </p:sp>
      <p:pic>
        <p:nvPicPr>
          <p:cNvPr id="7" name="Picture 3" descr="Click for larger version">
            <a:hlinkClick r:id="rId2"/>
          </p:cNvPr>
          <p:cNvPicPr>
            <a:picLocks noChangeAspect="1" noChangeArrowheads="1"/>
          </p:cNvPicPr>
          <p:nvPr/>
        </p:nvPicPr>
        <p:blipFill>
          <a:blip r:embed="rId3" cstate="print"/>
          <a:srcRect t="23920" b="37405"/>
          <a:stretch>
            <a:fillRect/>
          </a:stretch>
        </p:blipFill>
        <p:spPr bwMode="auto">
          <a:xfrm>
            <a:off x="107504" y="3645024"/>
            <a:ext cx="8947150" cy="2368550"/>
          </a:xfrm>
          <a:prstGeom prst="rect">
            <a:avLst/>
          </a:prstGeom>
          <a:noFill/>
        </p:spPr>
      </p:pic>
      <p:sp>
        <p:nvSpPr>
          <p:cNvPr id="9" name="Up Arrow 8"/>
          <p:cNvSpPr/>
          <p:nvPr/>
        </p:nvSpPr>
        <p:spPr>
          <a:xfrm>
            <a:off x="1403648" y="4941168"/>
            <a:ext cx="792088" cy="93610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Up Arrow 9"/>
          <p:cNvSpPr/>
          <p:nvPr/>
        </p:nvSpPr>
        <p:spPr>
          <a:xfrm>
            <a:off x="7020272" y="5013176"/>
            <a:ext cx="792088" cy="93610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Down Arrow 10"/>
          <p:cNvSpPr/>
          <p:nvPr/>
        </p:nvSpPr>
        <p:spPr>
          <a:xfrm>
            <a:off x="1691680" y="4005064"/>
            <a:ext cx="288032" cy="64807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Down Arrow 11"/>
          <p:cNvSpPr/>
          <p:nvPr/>
        </p:nvSpPr>
        <p:spPr>
          <a:xfrm>
            <a:off x="7308304" y="4149080"/>
            <a:ext cx="288032" cy="64807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Curved Left Arrow 12"/>
          <p:cNvSpPr/>
          <p:nvPr/>
        </p:nvSpPr>
        <p:spPr>
          <a:xfrm flipV="1">
            <a:off x="8388424" y="4149080"/>
            <a:ext cx="539552" cy="1152128"/>
          </a:xfrm>
          <a:prstGeom prst="curved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4" name="Curved Left Arrow 13"/>
          <p:cNvSpPr/>
          <p:nvPr/>
        </p:nvSpPr>
        <p:spPr>
          <a:xfrm flipH="1" flipV="1">
            <a:off x="107504" y="4005064"/>
            <a:ext cx="612576" cy="1152128"/>
          </a:xfrm>
          <a:prstGeom prst="curved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907704" y="4170566"/>
            <a:ext cx="1308371"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Low Pressure</a:t>
            </a:r>
            <a:endParaRPr lang="en-US" sz="1600" dirty="0">
              <a:latin typeface="Times New Roman" pitchFamily="18" charset="0"/>
              <a:cs typeface="Times New Roman" pitchFamily="18" charset="0"/>
            </a:endParaRPr>
          </a:p>
        </p:txBody>
      </p:sp>
      <p:sp>
        <p:nvSpPr>
          <p:cNvPr id="16" name="TextBox 15"/>
          <p:cNvSpPr txBox="1"/>
          <p:nvPr/>
        </p:nvSpPr>
        <p:spPr>
          <a:xfrm>
            <a:off x="6156176" y="4221088"/>
            <a:ext cx="1308371"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Low Pressure</a:t>
            </a:r>
            <a:endParaRPr lang="en-US" sz="1600" dirty="0">
              <a:latin typeface="Times New Roman" pitchFamily="18" charset="0"/>
              <a:cs typeface="Times New Roman" pitchFamily="18" charset="0"/>
            </a:endParaRPr>
          </a:p>
        </p:txBody>
      </p:sp>
      <p:sp>
        <p:nvSpPr>
          <p:cNvPr id="17" name="TextBox 16"/>
          <p:cNvSpPr txBox="1"/>
          <p:nvPr/>
        </p:nvSpPr>
        <p:spPr>
          <a:xfrm>
            <a:off x="1979712" y="5445224"/>
            <a:ext cx="1343638"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High Pressure</a:t>
            </a:r>
            <a:endParaRPr lang="en-US" sz="1600" dirty="0">
              <a:latin typeface="Times New Roman" pitchFamily="18" charset="0"/>
              <a:cs typeface="Times New Roman" pitchFamily="18" charset="0"/>
            </a:endParaRPr>
          </a:p>
        </p:txBody>
      </p:sp>
      <p:sp>
        <p:nvSpPr>
          <p:cNvPr id="18" name="TextBox 17"/>
          <p:cNvSpPr txBox="1"/>
          <p:nvPr/>
        </p:nvSpPr>
        <p:spPr>
          <a:xfrm>
            <a:off x="5964666" y="5538718"/>
            <a:ext cx="1343638"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High Pressure</a:t>
            </a:r>
            <a:endParaRPr lang="en-US" sz="16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7" dur="500"/>
                                        <p:tgtEl>
                                          <p:spTgt spid="30">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LIFT SLOPE REDUCTION</a:t>
            </a:r>
          </a:p>
        </p:txBody>
      </p:sp>
      <p:sp>
        <p:nvSpPr>
          <p:cNvPr id="15"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60</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Box 15"/>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7" name="Straight Connector 16"/>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1331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76500" y="886544"/>
            <a:ext cx="4191000" cy="5638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7784" y="1124744"/>
            <a:ext cx="4429156" cy="5215755"/>
          </a:xfrm>
          <a:prstGeom prst="rect">
            <a:avLst/>
          </a:prstGeom>
          <a:noFill/>
          <a:ln w="9525">
            <a:noFill/>
            <a:miter lim="800000"/>
            <a:headEnd/>
            <a:tailEnd/>
          </a:ln>
          <a:effectLst/>
        </p:spPr>
      </p:pic>
      <p:sp>
        <p:nvSpPr>
          <p:cNvPr id="7" name="TextBox 6"/>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EFFECT OF ASPECT RATIO ON LIFT SLOPE</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8"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61</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0" name="Straight Connector 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3750" y="1268760"/>
            <a:ext cx="8792746" cy="107157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44880" y="3286124"/>
            <a:ext cx="3709253" cy="2889239"/>
          </a:xfrm>
          <a:prstGeom prst="rect">
            <a:avLst/>
          </a:prstGeom>
          <a:noFill/>
          <a:ln w="9525">
            <a:noFill/>
            <a:miter lim="800000"/>
            <a:headEnd/>
            <a:tailEnd/>
          </a:ln>
          <a:effectLst/>
        </p:spPr>
      </p:pic>
      <p:cxnSp>
        <p:nvCxnSpPr>
          <p:cNvPr id="8" name="Straight Connector 7"/>
          <p:cNvCxnSpPr/>
          <p:nvPr/>
        </p:nvCxnSpPr>
        <p:spPr>
          <a:xfrm rot="5400000" flipH="1" flipV="1">
            <a:off x="7526023" y="5391320"/>
            <a:ext cx="640080" cy="158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rot="10800000">
            <a:off x="5857884" y="5072074"/>
            <a:ext cx="2000264" cy="1588"/>
          </a:xfrm>
          <a:prstGeom prst="line">
            <a:avLst/>
          </a:prstGeom>
        </p:spPr>
        <p:style>
          <a:lnRef idx="3">
            <a:schemeClr val="accent2"/>
          </a:lnRef>
          <a:fillRef idx="0">
            <a:schemeClr val="accent2"/>
          </a:fillRef>
          <a:effectRef idx="2">
            <a:schemeClr val="accent2"/>
          </a:effectRef>
          <a:fontRef idx="minor">
            <a:schemeClr val="tx1"/>
          </a:fontRef>
        </p:style>
      </p:cxnSp>
      <p:pic>
        <p:nvPicPr>
          <p:cNvPr id="16387" name="Picture 3"/>
          <p:cNvPicPr>
            <a:picLocks noChangeAspect="1" noChangeArrowheads="1"/>
          </p:cNvPicPr>
          <p:nvPr/>
        </p:nvPicPr>
        <p:blipFill>
          <a:blip r:embed="rId5" cstate="print"/>
          <a:srcRect/>
          <a:stretch>
            <a:fillRect/>
          </a:stretch>
        </p:blipFill>
        <p:spPr bwMode="auto">
          <a:xfrm>
            <a:off x="6357950" y="4725824"/>
            <a:ext cx="928694" cy="250998"/>
          </a:xfrm>
          <a:prstGeom prst="rect">
            <a:avLst/>
          </a:prstGeom>
          <a:noFill/>
          <a:ln w="9525">
            <a:solidFill>
              <a:srgbClr val="7030A0"/>
            </a:solidFill>
            <a:miter lim="800000"/>
            <a:headEnd/>
            <a:tailEnd/>
          </a:ln>
          <a:effectLst/>
        </p:spPr>
      </p:pic>
      <p:pic>
        <p:nvPicPr>
          <p:cNvPr id="16388"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85786" y="2420888"/>
            <a:ext cx="2000263" cy="488614"/>
          </a:xfrm>
          <a:prstGeom prst="rect">
            <a:avLst/>
          </a:prstGeom>
          <a:noFill/>
          <a:ln w="9525">
            <a:noFill/>
            <a:miter lim="800000"/>
            <a:headEnd/>
            <a:tailEnd/>
          </a:ln>
          <a:effectLst/>
        </p:spPr>
      </p:pic>
      <p:pic>
        <p:nvPicPr>
          <p:cNvPr id="1638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262" y="2852936"/>
            <a:ext cx="5397834" cy="1138239"/>
          </a:xfrm>
          <a:prstGeom prst="rect">
            <a:avLst/>
          </a:prstGeom>
          <a:noFill/>
          <a:ln w="9525">
            <a:noFill/>
            <a:miter lim="800000"/>
            <a:headEnd/>
            <a:tailEnd/>
          </a:ln>
          <a:effectLst/>
        </p:spPr>
      </p:pic>
      <p:pic>
        <p:nvPicPr>
          <p:cNvPr id="16390"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85720" y="4214818"/>
            <a:ext cx="4963596" cy="400051"/>
          </a:xfrm>
          <a:prstGeom prst="rect">
            <a:avLst/>
          </a:prstGeom>
          <a:noFill/>
          <a:ln w="9525">
            <a:noFill/>
            <a:miter lim="800000"/>
            <a:headEnd/>
            <a:tailEnd/>
          </a:ln>
          <a:effectLst/>
        </p:spPr>
      </p:pic>
      <p:pic>
        <p:nvPicPr>
          <p:cNvPr id="16391"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72586" y="4786322"/>
            <a:ext cx="4343430" cy="571504"/>
          </a:xfrm>
          <a:prstGeom prst="rect">
            <a:avLst/>
          </a:prstGeom>
          <a:noFill/>
          <a:ln w="9525">
            <a:noFill/>
            <a:miter lim="800000"/>
            <a:headEnd/>
            <a:tailEnd/>
          </a:ln>
          <a:effectLst/>
        </p:spPr>
      </p:pic>
      <p:pic>
        <p:nvPicPr>
          <p:cNvPr id="16392"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85899" y="5500702"/>
            <a:ext cx="5410237" cy="571504"/>
          </a:xfrm>
          <a:prstGeom prst="rect">
            <a:avLst/>
          </a:prstGeom>
          <a:noFill/>
          <a:ln w="9525">
            <a:noFill/>
            <a:miter lim="800000"/>
            <a:headEnd/>
            <a:tailEnd/>
          </a:ln>
          <a:effectLst/>
        </p:spPr>
      </p:pic>
      <p:sp>
        <p:nvSpPr>
          <p:cNvPr id="15" name="TextBox 14"/>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EXAMPLE 1</a:t>
            </a:r>
          </a:p>
        </p:txBody>
      </p:sp>
      <p:sp>
        <p:nvSpPr>
          <p:cNvPr id="16"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62</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Box 16"/>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8" name="Straight Connector 17"/>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randombar(horizontal)">
                                      <p:cBhvr>
                                        <p:cTn id="7" dur="500"/>
                                        <p:tgtEl>
                                          <p:spTgt spid="1638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389"/>
                                        </p:tgtEl>
                                        <p:attrNameLst>
                                          <p:attrName>style.visibility</p:attrName>
                                        </p:attrNameLst>
                                      </p:cBhvr>
                                      <p:to>
                                        <p:strVal val="visible"/>
                                      </p:to>
                                    </p:set>
                                    <p:animEffect transition="in" filter="randombar(horizontal)">
                                      <p:cBhvr>
                                        <p:cTn id="11" dur="500"/>
                                        <p:tgtEl>
                                          <p:spTgt spid="1638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nodeType="withEffect">
                                  <p:stCondLst>
                                    <p:cond delay="0"/>
                                  </p:stCondLst>
                                  <p:childTnLst>
                                    <p:set>
                                      <p:cBhvr>
                                        <p:cTn id="26" dur="1" fill="hold">
                                          <p:stCondLst>
                                            <p:cond delay="0"/>
                                          </p:stCondLst>
                                        </p:cTn>
                                        <p:tgtEl>
                                          <p:spTgt spid="16387"/>
                                        </p:tgtEl>
                                        <p:attrNameLst>
                                          <p:attrName>style.visibility</p:attrName>
                                        </p:attrNameLst>
                                      </p:cBhvr>
                                      <p:to>
                                        <p:strVal val="visible"/>
                                      </p:to>
                                    </p:set>
                                    <p:animEffect transition="in" filter="randombar(horizontal)">
                                      <p:cBhvr>
                                        <p:cTn id="27" dur="500"/>
                                        <p:tgtEl>
                                          <p:spTgt spid="1638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390"/>
                                        </p:tgtEl>
                                        <p:attrNameLst>
                                          <p:attrName>style.visibility</p:attrName>
                                        </p:attrNameLst>
                                      </p:cBhvr>
                                      <p:to>
                                        <p:strVal val="visible"/>
                                      </p:to>
                                    </p:set>
                                    <p:animEffect transition="in" filter="blinds(horizontal)">
                                      <p:cBhvr>
                                        <p:cTn id="32" dur="500"/>
                                        <p:tgtEl>
                                          <p:spTgt spid="1639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391"/>
                                        </p:tgtEl>
                                        <p:attrNameLst>
                                          <p:attrName>style.visibility</p:attrName>
                                        </p:attrNameLst>
                                      </p:cBhvr>
                                      <p:to>
                                        <p:strVal val="visible"/>
                                      </p:to>
                                    </p:set>
                                    <p:animEffect transition="in" filter="blinds(horizontal)">
                                      <p:cBhvr>
                                        <p:cTn id="37" dur="500"/>
                                        <p:tgtEl>
                                          <p:spTgt spid="1639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6392"/>
                                        </p:tgtEl>
                                        <p:attrNameLst>
                                          <p:attrName>style.visibility</p:attrName>
                                        </p:attrNameLst>
                                      </p:cBhvr>
                                      <p:to>
                                        <p:strVal val="visible"/>
                                      </p:to>
                                    </p:set>
                                    <p:animEffect transition="in" filter="blinds(horizontal)">
                                      <p:cBhvr>
                                        <p:cTn id="42"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9512" y="1196752"/>
            <a:ext cx="8429684" cy="1837419"/>
          </a:xfrm>
          <a:prstGeom prst="rect">
            <a:avLst/>
          </a:prstGeom>
          <a:noFill/>
          <a:ln w="9525">
            <a:noFill/>
            <a:miter lim="800000"/>
            <a:headEnd/>
            <a:tailEnd/>
          </a:ln>
          <a:effectLst/>
        </p:spPr>
      </p:pic>
      <p:sp>
        <p:nvSpPr>
          <p:cNvPr id="8" name="Rectangle 7"/>
          <p:cNvSpPr/>
          <p:nvPr/>
        </p:nvSpPr>
        <p:spPr>
          <a:xfrm>
            <a:off x="6643702" y="3208986"/>
            <a:ext cx="571504" cy="2357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01024" y="2708920"/>
            <a:ext cx="500066" cy="3286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86578" y="5709316"/>
            <a:ext cx="214314" cy="2143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1</a:t>
            </a:r>
            <a:endParaRPr lang="en-US" dirty="0">
              <a:solidFill>
                <a:srgbClr val="FF0000"/>
              </a:solidFill>
            </a:endParaRPr>
          </a:p>
        </p:txBody>
      </p:sp>
      <p:sp>
        <p:nvSpPr>
          <p:cNvPr id="11" name="Oval 10"/>
          <p:cNvSpPr/>
          <p:nvPr/>
        </p:nvSpPr>
        <p:spPr>
          <a:xfrm>
            <a:off x="8143900" y="6209358"/>
            <a:ext cx="214314" cy="2143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2</a:t>
            </a:r>
            <a:endParaRPr lang="en-US" dirty="0">
              <a:solidFill>
                <a:srgbClr val="FF0000"/>
              </a:solidFill>
            </a:endParaRPr>
          </a:p>
        </p:txBody>
      </p:sp>
      <p:pic>
        <p:nvPicPr>
          <p:cNvPr id="1741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4348" y="3573016"/>
            <a:ext cx="4997260" cy="1019178"/>
          </a:xfrm>
          <a:prstGeom prst="rect">
            <a:avLst/>
          </a:prstGeom>
          <a:noFill/>
          <a:ln w="9525">
            <a:noFill/>
            <a:miter lim="800000"/>
            <a:headEnd/>
            <a:tailEnd/>
          </a:ln>
          <a:effectLst/>
        </p:spPr>
      </p:pic>
      <p:sp>
        <p:nvSpPr>
          <p:cNvPr id="13" name="Rectangle 12"/>
          <p:cNvSpPr/>
          <p:nvPr/>
        </p:nvSpPr>
        <p:spPr>
          <a:xfrm>
            <a:off x="428596" y="3214686"/>
            <a:ext cx="6429420" cy="369332"/>
          </a:xfrm>
          <a:prstGeom prst="rect">
            <a:avLst/>
          </a:prstGeom>
        </p:spPr>
        <p:txBody>
          <a:bodyPr wrap="square">
            <a:spAutoFit/>
          </a:bodyPr>
          <a:lstStyle/>
          <a:p>
            <a:r>
              <a:rPr lang="en-US" b="1" dirty="0" smtClean="0">
                <a:solidFill>
                  <a:srgbClr val="00B0F0"/>
                </a:solidFill>
              </a:rPr>
              <a:t>First, let us calculate </a:t>
            </a:r>
            <a:r>
              <a:rPr lang="en-US" b="1" i="1" dirty="0" smtClean="0">
                <a:solidFill>
                  <a:srgbClr val="00B0F0"/>
                </a:solidFill>
              </a:rPr>
              <a:t>C</a:t>
            </a:r>
            <a:r>
              <a:rPr lang="en-US" b="1" i="1" baseline="-25000" dirty="0" smtClean="0">
                <a:solidFill>
                  <a:srgbClr val="00B0F0"/>
                </a:solidFill>
              </a:rPr>
              <a:t>L  </a:t>
            </a:r>
            <a:r>
              <a:rPr lang="en-US" b="1" i="1" dirty="0" smtClean="0">
                <a:solidFill>
                  <a:srgbClr val="00B0F0"/>
                </a:solidFill>
              </a:rPr>
              <a:t>for the wing with aspect ratio 6</a:t>
            </a:r>
          </a:p>
        </p:txBody>
      </p:sp>
      <p:pic>
        <p:nvPicPr>
          <p:cNvPr id="1741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43240" y="4437112"/>
            <a:ext cx="1505447" cy="490539"/>
          </a:xfrm>
          <a:prstGeom prst="rect">
            <a:avLst/>
          </a:prstGeom>
          <a:noFill/>
          <a:ln w="9525">
            <a:noFill/>
            <a:miter lim="800000"/>
            <a:headEnd/>
            <a:tailEnd/>
          </a:ln>
          <a:effectLst/>
        </p:spPr>
      </p:pic>
      <p:sp>
        <p:nvSpPr>
          <p:cNvPr id="15" name="Right Arrow 14"/>
          <p:cNvSpPr/>
          <p:nvPr/>
        </p:nvSpPr>
        <p:spPr>
          <a:xfrm>
            <a:off x="1857356" y="4579988"/>
            <a:ext cx="92869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0034" y="5013176"/>
            <a:ext cx="4216988" cy="369332"/>
          </a:xfrm>
          <a:prstGeom prst="rect">
            <a:avLst/>
          </a:prstGeom>
        </p:spPr>
        <p:txBody>
          <a:bodyPr wrap="none">
            <a:spAutoFit/>
          </a:bodyPr>
          <a:lstStyle/>
          <a:p>
            <a:r>
              <a:rPr lang="en-US" b="1" dirty="0" smtClean="0">
                <a:solidFill>
                  <a:srgbClr val="00B0F0"/>
                </a:solidFill>
              </a:rPr>
              <a:t>The lift slope of this wing is therefore</a:t>
            </a:r>
          </a:p>
        </p:txBody>
      </p:sp>
      <p:pic>
        <p:nvPicPr>
          <p:cNvPr id="17414"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8596" y="5517232"/>
            <a:ext cx="5937292" cy="857256"/>
          </a:xfrm>
          <a:prstGeom prst="rect">
            <a:avLst/>
          </a:prstGeom>
          <a:noFill/>
          <a:ln w="9525">
            <a:noFill/>
            <a:miter lim="800000"/>
            <a:headEnd/>
            <a:tailEnd/>
          </a:ln>
          <a:effectLst/>
        </p:spPr>
      </p:pic>
      <p:sp>
        <p:nvSpPr>
          <p:cNvPr id="17" name="TextBox 16"/>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EXAMPLE 2</a:t>
            </a:r>
          </a:p>
        </p:txBody>
      </p:sp>
      <p:sp>
        <p:nvSpPr>
          <p:cNvPr id="18"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63</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Box 1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20" name="Straight Connector 1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7412"/>
                                        </p:tgtEl>
                                        <p:attrNameLst>
                                          <p:attrName>style.visibility</p:attrName>
                                        </p:attrNameLst>
                                      </p:cBhvr>
                                      <p:to>
                                        <p:strVal val="visible"/>
                                      </p:to>
                                    </p:set>
                                    <p:animEffect transition="in" filter="blinds(horizontal)">
                                      <p:cBhvr>
                                        <p:cTn id="11" dur="500"/>
                                        <p:tgtEl>
                                          <p:spTgt spid="174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nodeType="withEffect">
                                  <p:stCondLst>
                                    <p:cond delay="0"/>
                                  </p:stCondLst>
                                  <p:childTnLst>
                                    <p:set>
                                      <p:cBhvr>
                                        <p:cTn id="18" dur="1" fill="hold">
                                          <p:stCondLst>
                                            <p:cond delay="0"/>
                                          </p:stCondLst>
                                        </p:cTn>
                                        <p:tgtEl>
                                          <p:spTgt spid="17413"/>
                                        </p:tgtEl>
                                        <p:attrNameLst>
                                          <p:attrName>style.visibility</p:attrName>
                                        </p:attrNameLst>
                                      </p:cBhvr>
                                      <p:to>
                                        <p:strVal val="visible"/>
                                      </p:to>
                                    </p:set>
                                    <p:animEffect transition="in" filter="blinds(horizontal)">
                                      <p:cBhvr>
                                        <p:cTn id="19" dur="500"/>
                                        <p:tgtEl>
                                          <p:spTgt spid="1741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17414"/>
                                        </p:tgtEl>
                                        <p:attrNameLst>
                                          <p:attrName>style.visibility</p:attrName>
                                        </p:attrNameLst>
                                      </p:cBhvr>
                                      <p:to>
                                        <p:strVal val="visible"/>
                                      </p:to>
                                    </p:set>
                                    <p:animEffect transition="in" filter="blinds(horizontal)">
                                      <p:cBhvr>
                                        <p:cTn id="28"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331476"/>
            <a:ext cx="7786742" cy="369332"/>
          </a:xfrm>
          <a:prstGeom prst="rect">
            <a:avLst/>
          </a:prstGeom>
        </p:spPr>
        <p:txBody>
          <a:bodyPr wrap="square">
            <a:spAutoFit/>
          </a:bodyPr>
          <a:lstStyle/>
          <a:p>
            <a:r>
              <a:rPr lang="en-US" dirty="0" smtClean="0">
                <a:solidFill>
                  <a:schemeClr val="tx1">
                    <a:lumMod val="95000"/>
                    <a:lumOff val="5000"/>
                  </a:schemeClr>
                </a:solidFill>
                <a:latin typeface="Constantia" pitchFamily="18" charset="0"/>
              </a:rPr>
              <a:t>The lift slope for the airfoil (the infinite wing) can be obtained</a:t>
            </a:r>
          </a:p>
        </p:txBody>
      </p:sp>
      <p:pic>
        <p:nvPicPr>
          <p:cNvPr id="1843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50347" y="1714488"/>
            <a:ext cx="3643306" cy="800098"/>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96558" y="2643182"/>
            <a:ext cx="5550885" cy="785818"/>
          </a:xfrm>
          <a:prstGeom prst="rect">
            <a:avLst/>
          </a:prstGeom>
          <a:noFill/>
          <a:ln w="9525">
            <a:noFill/>
            <a:miter lim="800000"/>
            <a:headEnd/>
            <a:tailEnd/>
          </a:ln>
          <a:effectLst/>
        </p:spPr>
      </p:pic>
      <p:pic>
        <p:nvPicPr>
          <p:cNvPr id="1843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77971" y="3645024"/>
            <a:ext cx="1585917" cy="352426"/>
          </a:xfrm>
          <a:prstGeom prst="rect">
            <a:avLst/>
          </a:prstGeom>
          <a:noFill/>
          <a:ln w="9525">
            <a:noFill/>
            <a:miter lim="800000"/>
            <a:headEnd/>
            <a:tailEnd/>
          </a:ln>
          <a:effectLst/>
        </p:spPr>
      </p:pic>
      <p:sp>
        <p:nvSpPr>
          <p:cNvPr id="9" name="Right Arrow 8"/>
          <p:cNvSpPr/>
          <p:nvPr/>
        </p:nvSpPr>
        <p:spPr>
          <a:xfrm>
            <a:off x="4143372" y="3714752"/>
            <a:ext cx="85725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nstantia" pitchFamily="18" charset="0"/>
            </a:endParaRPr>
          </a:p>
        </p:txBody>
      </p:sp>
      <p:pic>
        <p:nvPicPr>
          <p:cNvPr id="1843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81694" y="3571876"/>
            <a:ext cx="2458658" cy="500066"/>
          </a:xfrm>
          <a:prstGeom prst="rect">
            <a:avLst/>
          </a:prstGeom>
          <a:noFill/>
          <a:ln w="9525">
            <a:noFill/>
            <a:miter lim="800000"/>
            <a:headEnd/>
            <a:tailEnd/>
          </a:ln>
          <a:effectLst/>
        </p:spPr>
      </p:pic>
      <p:sp>
        <p:nvSpPr>
          <p:cNvPr id="11" name="Rectangle 10"/>
          <p:cNvSpPr/>
          <p:nvPr/>
        </p:nvSpPr>
        <p:spPr>
          <a:xfrm>
            <a:off x="357158" y="4429132"/>
            <a:ext cx="8429684" cy="369332"/>
          </a:xfrm>
          <a:prstGeom prst="rect">
            <a:avLst/>
          </a:prstGeom>
        </p:spPr>
        <p:txBody>
          <a:bodyPr wrap="square">
            <a:spAutoFit/>
          </a:bodyPr>
          <a:lstStyle/>
          <a:p>
            <a:r>
              <a:rPr lang="en-US" dirty="0" smtClean="0">
                <a:solidFill>
                  <a:schemeClr val="tx1">
                    <a:lumMod val="95000"/>
                    <a:lumOff val="5000"/>
                  </a:schemeClr>
                </a:solidFill>
                <a:latin typeface="Constantia" pitchFamily="18" charset="0"/>
              </a:rPr>
              <a:t>Since the second wing (with AR = 10) has the same airfoil section, then:</a:t>
            </a:r>
          </a:p>
        </p:txBody>
      </p:sp>
      <p:pic>
        <p:nvPicPr>
          <p:cNvPr id="18439"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4278" y="4807412"/>
            <a:ext cx="8135445" cy="1285884"/>
          </a:xfrm>
          <a:prstGeom prst="rect">
            <a:avLst/>
          </a:prstGeom>
          <a:noFill/>
          <a:ln w="9525">
            <a:noFill/>
            <a:miter lim="800000"/>
            <a:headEnd/>
            <a:tailEnd/>
          </a:ln>
          <a:effectLst/>
        </p:spPr>
      </p:pic>
      <p:sp>
        <p:nvSpPr>
          <p:cNvPr id="13" name="TextBox 12"/>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EXAMPLE 2</a:t>
            </a:r>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(CONT.)</a:t>
            </a:r>
            <a:endPar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1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64</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Box 14"/>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6" name="Straight Connector 15"/>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blinds(horizontal)">
                                      <p:cBhvr>
                                        <p:cTn id="11" dur="500"/>
                                        <p:tgtEl>
                                          <p:spTgt spid="1843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8435"/>
                                        </p:tgtEl>
                                        <p:attrNameLst>
                                          <p:attrName>style.visibility</p:attrName>
                                        </p:attrNameLst>
                                      </p:cBhvr>
                                      <p:to>
                                        <p:strVal val="visible"/>
                                      </p:to>
                                    </p:set>
                                    <p:animEffect transition="in" filter="blinds(horizontal)">
                                      <p:cBhvr>
                                        <p:cTn id="16" dur="500"/>
                                        <p:tgtEl>
                                          <p:spTgt spid="1843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8436"/>
                                        </p:tgtEl>
                                        <p:attrNameLst>
                                          <p:attrName>style.visibility</p:attrName>
                                        </p:attrNameLst>
                                      </p:cBhvr>
                                      <p:to>
                                        <p:strVal val="visible"/>
                                      </p:to>
                                    </p:set>
                                    <p:animEffect transition="in" filter="blinds(horizontal)">
                                      <p:cBhvr>
                                        <p:cTn id="21" dur="500"/>
                                        <p:tgtEl>
                                          <p:spTgt spid="1843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nodeType="with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blinds(horizontal)">
                                      <p:cBhvr>
                                        <p:cTn id="27" dur="500"/>
                                        <p:tgtEl>
                                          <p:spTgt spid="184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439"/>
                                        </p:tgtEl>
                                        <p:attrNameLst>
                                          <p:attrName>style.visibility</p:attrName>
                                        </p:attrNameLst>
                                      </p:cBhvr>
                                      <p:to>
                                        <p:strVal val="visible"/>
                                      </p:to>
                                    </p:set>
                                    <p:animEffect transition="in" filter="blinds(horizontal)">
                                      <p:cBhvr>
                                        <p:cTn id="3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05458" y="2064838"/>
            <a:ext cx="4933084" cy="500066"/>
          </a:xfrm>
          <a:prstGeom prst="rect">
            <a:avLst/>
          </a:prstGeom>
          <a:noFill/>
          <a:ln w="9525">
            <a:noFill/>
            <a:miter lim="800000"/>
            <a:headEnd/>
            <a:tailEnd/>
          </a:ln>
          <a:effectLst/>
        </p:spPr>
      </p:pic>
      <p:sp>
        <p:nvSpPr>
          <p:cNvPr id="5" name="Rectangle 4"/>
          <p:cNvSpPr/>
          <p:nvPr/>
        </p:nvSpPr>
        <p:spPr>
          <a:xfrm>
            <a:off x="251520" y="1372706"/>
            <a:ext cx="6286544" cy="400110"/>
          </a:xfrm>
          <a:prstGeom prst="rect">
            <a:avLst/>
          </a:prstGeom>
        </p:spPr>
        <p:txBody>
          <a:bodyPr wrap="square">
            <a:spAutoFit/>
          </a:bodyPr>
          <a:lstStyle/>
          <a:p>
            <a:r>
              <a:rPr lang="en-US" sz="2000" dirty="0" smtClean="0">
                <a:solidFill>
                  <a:schemeClr val="tx1">
                    <a:lumMod val="95000"/>
                    <a:lumOff val="5000"/>
                  </a:schemeClr>
                </a:solidFill>
                <a:latin typeface="Constantia" pitchFamily="18" charset="0"/>
              </a:rPr>
              <a:t>The lift coefficient for the second wing is therefore</a:t>
            </a:r>
          </a:p>
        </p:txBody>
      </p:sp>
      <p:pic>
        <p:nvPicPr>
          <p:cNvPr id="1945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47671" y="3435840"/>
            <a:ext cx="5448659" cy="857256"/>
          </a:xfrm>
          <a:prstGeom prst="rect">
            <a:avLst/>
          </a:prstGeom>
          <a:noFill/>
          <a:ln w="9525">
            <a:noFill/>
            <a:miter lim="800000"/>
            <a:headEnd/>
            <a:tailEnd/>
          </a:ln>
          <a:effectLst/>
        </p:spPr>
      </p:pic>
      <p:sp>
        <p:nvSpPr>
          <p:cNvPr id="7" name="Rectangle 6"/>
          <p:cNvSpPr/>
          <p:nvPr/>
        </p:nvSpPr>
        <p:spPr>
          <a:xfrm>
            <a:off x="251520" y="2740858"/>
            <a:ext cx="4572032" cy="400110"/>
          </a:xfrm>
          <a:prstGeom prst="rect">
            <a:avLst/>
          </a:prstGeom>
        </p:spPr>
        <p:txBody>
          <a:bodyPr wrap="square">
            <a:spAutoFit/>
          </a:bodyPr>
          <a:lstStyle/>
          <a:p>
            <a:r>
              <a:rPr lang="en-US" sz="2000" dirty="0" smtClean="0">
                <a:solidFill>
                  <a:schemeClr val="tx1">
                    <a:lumMod val="95000"/>
                    <a:lumOff val="5000"/>
                  </a:schemeClr>
                </a:solidFill>
                <a:latin typeface="Constantia" pitchFamily="18" charset="0"/>
              </a:rPr>
              <a:t>The induced drag coefficient is</a:t>
            </a:r>
          </a:p>
        </p:txBody>
      </p:sp>
      <p:sp>
        <p:nvSpPr>
          <p:cNvPr id="8" name="TextBox 7"/>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EXAMPLE 2</a:t>
            </a:r>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(CONT.)</a:t>
            </a:r>
            <a:endPar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9"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65</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1" name="Straight Connector 10"/>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9459"/>
                                        </p:tgtEl>
                                        <p:attrNameLst>
                                          <p:attrName>style.visibility</p:attrName>
                                        </p:attrNameLst>
                                      </p:cBhvr>
                                      <p:to>
                                        <p:strVal val="visible"/>
                                      </p:to>
                                    </p:set>
                                    <p:animEffect transition="in" filter="blinds(horizontal)">
                                      <p:cBhvr>
                                        <p:cTn id="16"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285860"/>
            <a:ext cx="8640960" cy="1323439"/>
          </a:xfrm>
          <a:prstGeom prst="rect">
            <a:avLst/>
          </a:prstGeom>
        </p:spPr>
        <p:txBody>
          <a:bodyPr wrap="square">
            <a:spAutoFit/>
          </a:bodyPr>
          <a:lstStyle/>
          <a:p>
            <a:pPr algn="just"/>
            <a:r>
              <a:rPr lang="en-US" sz="2000" dirty="0" smtClean="0">
                <a:latin typeface="Constantia" pitchFamily="18" charset="0"/>
                <a:cs typeface="Arial" pitchFamily="34" charset="0"/>
              </a:rPr>
              <a:t>Consider an airplane that with </a:t>
            </a:r>
            <a:r>
              <a:rPr lang="el-GR" sz="2000" dirty="0" smtClean="0">
                <a:latin typeface="Constantia" pitchFamily="18" charset="0"/>
                <a:cs typeface="Arial" pitchFamily="34" charset="0"/>
              </a:rPr>
              <a:t>α</a:t>
            </a:r>
            <a:r>
              <a:rPr lang="en-US" sz="2000" baseline="-25000" dirty="0" smtClean="0">
                <a:latin typeface="Constantia" pitchFamily="18" charset="0"/>
                <a:cs typeface="Arial" pitchFamily="34" charset="0"/>
              </a:rPr>
              <a:t>L=0</a:t>
            </a:r>
            <a:r>
              <a:rPr lang="en-US" sz="2000" dirty="0" smtClean="0">
                <a:latin typeface="Constantia" pitchFamily="18" charset="0"/>
                <a:cs typeface="Arial" pitchFamily="34" charset="0"/>
              </a:rPr>
              <a:t>=-2°, the lift slope of the airfoil section is 0.1 per degree, the lift efficiency factor  </a:t>
            </a:r>
            <a:r>
              <a:rPr lang="el-GR" sz="2000" dirty="0" smtClean="0">
                <a:latin typeface="Constantia" pitchFamily="18" charset="0"/>
                <a:cs typeface="Arial" pitchFamily="34" charset="0"/>
              </a:rPr>
              <a:t>τ</a:t>
            </a:r>
            <a:r>
              <a:rPr lang="en-US" sz="2000" dirty="0" smtClean="0">
                <a:latin typeface="Constantia" pitchFamily="18" charset="0"/>
                <a:cs typeface="Arial" pitchFamily="34" charset="0"/>
              </a:rPr>
              <a:t> = 0.04, and the wing aspect ratio is 7.96.  At the cruising condition,</a:t>
            </a:r>
            <a:r>
              <a:rPr lang="en-US" sz="2000" dirty="0" smtClean="0">
                <a:latin typeface="Constantia" pitchFamily="18" charset="0"/>
              </a:rPr>
              <a:t> </a:t>
            </a:r>
            <a:r>
              <a:rPr lang="en-US" sz="2000" dirty="0" smtClean="0">
                <a:latin typeface="Constantia" pitchFamily="18" charset="0"/>
                <a:cs typeface="Arial" pitchFamily="34" charset="0"/>
              </a:rPr>
              <a:t>the lift coefficient equal to 0.21.</a:t>
            </a:r>
          </a:p>
          <a:p>
            <a:pPr algn="just"/>
            <a:r>
              <a:rPr lang="en-US" sz="2000" dirty="0" smtClean="0">
                <a:latin typeface="Constantia" pitchFamily="18" charset="0"/>
                <a:cs typeface="Arial" pitchFamily="34" charset="0"/>
              </a:rPr>
              <a:t>Calculate the angle of attack of the airplane.</a:t>
            </a:r>
          </a:p>
        </p:txBody>
      </p:sp>
      <p:sp>
        <p:nvSpPr>
          <p:cNvPr id="7" name="Rectangle 6"/>
          <p:cNvSpPr/>
          <p:nvPr/>
        </p:nvSpPr>
        <p:spPr>
          <a:xfrm>
            <a:off x="214282" y="2708920"/>
            <a:ext cx="6572280" cy="400110"/>
          </a:xfrm>
          <a:prstGeom prst="rect">
            <a:avLst/>
          </a:prstGeom>
        </p:spPr>
        <p:txBody>
          <a:bodyPr wrap="square">
            <a:spAutoFit/>
          </a:bodyPr>
          <a:lstStyle/>
          <a:p>
            <a:r>
              <a:rPr lang="en-US" sz="2000" dirty="0" smtClean="0">
                <a:solidFill>
                  <a:schemeClr val="tx1">
                    <a:lumMod val="95000"/>
                    <a:lumOff val="5000"/>
                  </a:schemeClr>
                </a:solidFill>
                <a:latin typeface="Constantia" pitchFamily="18" charset="0"/>
              </a:rPr>
              <a:t>The lift slope of the airfoil section in radians is:</a:t>
            </a:r>
          </a:p>
        </p:txBody>
      </p:sp>
      <p:pic>
        <p:nvPicPr>
          <p:cNvPr id="2048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75019" y="3068960"/>
            <a:ext cx="5193962" cy="571504"/>
          </a:xfrm>
          <a:prstGeom prst="rect">
            <a:avLst/>
          </a:prstGeom>
          <a:noFill/>
          <a:ln w="9525">
            <a:noFill/>
            <a:miter lim="800000"/>
            <a:headEnd/>
            <a:tailEnd/>
          </a:ln>
          <a:effectLst/>
        </p:spPr>
      </p:pic>
      <p:pic>
        <p:nvPicPr>
          <p:cNvPr id="2048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1520" y="3645024"/>
            <a:ext cx="3212941" cy="828677"/>
          </a:xfrm>
          <a:prstGeom prst="rect">
            <a:avLst/>
          </a:prstGeom>
          <a:noFill/>
          <a:ln w="9525">
            <a:noFill/>
            <a:miter lim="800000"/>
            <a:headEnd/>
            <a:tailEnd/>
          </a:ln>
          <a:effectLst/>
        </p:spPr>
      </p:pic>
      <p:pic>
        <p:nvPicPr>
          <p:cNvPr id="2048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35896" y="3588430"/>
            <a:ext cx="4929161" cy="1928802"/>
          </a:xfrm>
          <a:prstGeom prst="rect">
            <a:avLst/>
          </a:prstGeom>
          <a:noFill/>
          <a:ln w="9525">
            <a:noFill/>
            <a:miter lim="800000"/>
            <a:headEnd/>
            <a:tailEnd/>
          </a:ln>
          <a:effectLst/>
        </p:spPr>
      </p:pic>
      <p:pic>
        <p:nvPicPr>
          <p:cNvPr id="2048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11560" y="5084994"/>
            <a:ext cx="6572264" cy="1440350"/>
          </a:xfrm>
          <a:prstGeom prst="rect">
            <a:avLst/>
          </a:prstGeom>
          <a:noFill/>
          <a:ln w="9525">
            <a:noFill/>
            <a:miter lim="800000"/>
            <a:headEnd/>
            <a:tailEnd/>
          </a:ln>
          <a:effectLst/>
        </p:spPr>
      </p:pic>
      <p:sp>
        <p:nvSpPr>
          <p:cNvPr id="12" name="TextBox 11"/>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EXAMPLE 3</a:t>
            </a:r>
          </a:p>
        </p:txBody>
      </p:sp>
      <p:sp>
        <p:nvSpPr>
          <p:cNvPr id="13"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66</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Box 13"/>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5" name="Straight Connector 1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blinds(horizontal)">
                                      <p:cBhvr>
                                        <p:cTn id="11" dur="500"/>
                                        <p:tgtEl>
                                          <p:spTgt spid="2048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0484"/>
                                        </p:tgtEl>
                                        <p:attrNameLst>
                                          <p:attrName>style.visibility</p:attrName>
                                        </p:attrNameLst>
                                      </p:cBhvr>
                                      <p:to>
                                        <p:strVal val="visible"/>
                                      </p:to>
                                    </p:set>
                                    <p:animEffect transition="in" filter="blinds(horizontal)">
                                      <p:cBhvr>
                                        <p:cTn id="16" dur="500"/>
                                        <p:tgtEl>
                                          <p:spTgt spid="2048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485"/>
                                        </p:tgtEl>
                                        <p:attrNameLst>
                                          <p:attrName>style.visibility</p:attrName>
                                        </p:attrNameLst>
                                      </p:cBhvr>
                                      <p:to>
                                        <p:strVal val="visible"/>
                                      </p:to>
                                    </p:set>
                                    <p:animEffect transition="in" filter="blinds(horizontal)">
                                      <p:cBhvr>
                                        <p:cTn id="21" dur="500"/>
                                        <p:tgtEl>
                                          <p:spTgt spid="2048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0486"/>
                                        </p:tgtEl>
                                        <p:attrNameLst>
                                          <p:attrName>style.visibility</p:attrName>
                                        </p:attrNameLst>
                                      </p:cBhvr>
                                      <p:to>
                                        <p:strVal val="visible"/>
                                      </p:to>
                                    </p:set>
                                    <p:animEffect transition="in" filter="blinds(horizontal)">
                                      <p:cBhvr>
                                        <p:cTn id="26"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spect="1" noChangeArrowheads="1"/>
          </p:cNvPicPr>
          <p:nvPr/>
        </p:nvPicPr>
        <p:blipFill>
          <a:blip r:embed="rId3" cstate="print"/>
          <a:srcRect/>
          <a:stretch>
            <a:fillRect/>
          </a:stretch>
        </p:blipFill>
        <p:spPr bwMode="auto">
          <a:xfrm>
            <a:off x="2214546" y="3429000"/>
            <a:ext cx="4408574" cy="2659061"/>
          </a:xfrm>
          <a:prstGeom prst="rect">
            <a:avLst/>
          </a:prstGeom>
          <a:noFill/>
          <a:ln w="9525">
            <a:noFill/>
            <a:miter lim="800000"/>
            <a:headEnd/>
            <a:tailEnd/>
          </a:ln>
          <a:effectLst/>
        </p:spPr>
      </p:pic>
      <p:sp>
        <p:nvSpPr>
          <p:cNvPr id="7" name="Rectangle 6"/>
          <p:cNvSpPr/>
          <p:nvPr/>
        </p:nvSpPr>
        <p:spPr>
          <a:xfrm>
            <a:off x="179512" y="1110223"/>
            <a:ext cx="8712968" cy="2139047"/>
          </a:xfrm>
          <a:prstGeom prst="rect">
            <a:avLst/>
          </a:prstGeom>
        </p:spPr>
        <p:txBody>
          <a:bodyPr wrap="square">
            <a:spAutoFit/>
          </a:bodyPr>
          <a:lstStyle/>
          <a:p>
            <a:pPr algn="just"/>
            <a:r>
              <a:rPr lang="en-US" sz="1900" dirty="0" smtClean="0">
                <a:latin typeface="Constantia" pitchFamily="18" charset="0"/>
                <a:cs typeface="Arial" pitchFamily="34" charset="0"/>
              </a:rPr>
              <a:t>We considered the </a:t>
            </a:r>
            <a:r>
              <a:rPr lang="en-US" sz="1900" dirty="0" err="1" smtClean="0">
                <a:latin typeface="Constantia" pitchFamily="18" charset="0"/>
                <a:cs typeface="Arial" pitchFamily="34" charset="0"/>
              </a:rPr>
              <a:t>Beechcraft</a:t>
            </a:r>
            <a:r>
              <a:rPr lang="en-US" sz="1900" dirty="0" smtClean="0">
                <a:latin typeface="Constantia" pitchFamily="18" charset="0"/>
                <a:cs typeface="Arial" pitchFamily="34" charset="0"/>
              </a:rPr>
              <a:t> Baron 58 flying such that the wing is at a 4-degree angle of attack. The wing of this airplane has an NACA 23015 airfoil at the root, tapering to a 23010 airfoil at the tip. The data for the NACA 23015 airfoil is available. The airfoil lift and drag coefficients at </a:t>
            </a:r>
            <a:r>
              <a:rPr lang="el-GR" sz="1900" dirty="0" smtClean="0">
                <a:latin typeface="Constantia" pitchFamily="18" charset="0"/>
                <a:cs typeface="Arial" pitchFamily="34" charset="0"/>
              </a:rPr>
              <a:t>α</a:t>
            </a:r>
            <a:r>
              <a:rPr lang="en-US" sz="1900" dirty="0" smtClean="0">
                <a:latin typeface="Constantia" pitchFamily="18" charset="0"/>
                <a:cs typeface="Arial" pitchFamily="34" charset="0"/>
              </a:rPr>
              <a:t> = 4°, namely, c</a:t>
            </a:r>
            <a:r>
              <a:rPr lang="en-US" sz="1900" baseline="-25000" dirty="0" smtClean="0">
                <a:latin typeface="Constantia" pitchFamily="18" charset="0"/>
                <a:cs typeface="Arial" pitchFamily="34" charset="0"/>
              </a:rPr>
              <a:t>l</a:t>
            </a:r>
            <a:r>
              <a:rPr lang="en-US" sz="1900" dirty="0" smtClean="0">
                <a:latin typeface="Constantia" pitchFamily="18" charset="0"/>
                <a:cs typeface="Arial" pitchFamily="34" charset="0"/>
              </a:rPr>
              <a:t> = 0.54 and </a:t>
            </a:r>
            <a:r>
              <a:rPr lang="en-US" sz="1900" i="1" dirty="0" err="1" smtClean="0">
                <a:latin typeface="Constantia" pitchFamily="18" charset="0"/>
                <a:cs typeface="Arial" pitchFamily="34" charset="0"/>
              </a:rPr>
              <a:t>c</a:t>
            </a:r>
            <a:r>
              <a:rPr lang="en-US" sz="1900" i="1" baseline="-25000" dirty="0" err="1" smtClean="0">
                <a:latin typeface="Constantia" pitchFamily="18" charset="0"/>
                <a:cs typeface="Arial" pitchFamily="34" charset="0"/>
              </a:rPr>
              <a:t>d</a:t>
            </a:r>
            <a:r>
              <a:rPr lang="en-US" sz="1900" i="1" dirty="0" smtClean="0">
                <a:latin typeface="Constantia" pitchFamily="18" charset="0"/>
                <a:cs typeface="Arial" pitchFamily="34" charset="0"/>
              </a:rPr>
              <a:t> = 0.0068, </a:t>
            </a:r>
            <a:r>
              <a:rPr lang="en-US" sz="1900" dirty="0" smtClean="0">
                <a:latin typeface="Constantia" pitchFamily="18" charset="0"/>
                <a:cs typeface="Arial" pitchFamily="34" charset="0"/>
              </a:rPr>
              <a:t>Consider the wing of the </a:t>
            </a:r>
            <a:r>
              <a:rPr lang="en-US" sz="1900" i="1" dirty="0" smtClean="0">
                <a:latin typeface="Constantia" pitchFamily="18" charset="0"/>
                <a:cs typeface="Arial" pitchFamily="34" charset="0"/>
              </a:rPr>
              <a:t>a</a:t>
            </a:r>
            <a:r>
              <a:rPr lang="en-US" sz="1900" dirty="0" smtClean="0">
                <a:latin typeface="Constantia" pitchFamily="18" charset="0"/>
                <a:cs typeface="Arial" pitchFamily="34" charset="0"/>
              </a:rPr>
              <a:t>irplane at a 4-degree angle of attack. The wing has an aspect ratio of 7.61 and a taper ratio of 0.45. Calculate </a:t>
            </a:r>
            <a:r>
              <a:rPr lang="en-US" sz="1900" i="1" dirty="0" smtClean="0">
                <a:latin typeface="Constantia" pitchFamily="18" charset="0"/>
                <a:cs typeface="Arial" pitchFamily="34" charset="0"/>
              </a:rPr>
              <a:t>C</a:t>
            </a:r>
            <a:r>
              <a:rPr lang="en-US" sz="1900" i="1" baseline="-25000" dirty="0" smtClean="0">
                <a:latin typeface="Constantia" pitchFamily="18" charset="0"/>
                <a:cs typeface="Arial" pitchFamily="34" charset="0"/>
              </a:rPr>
              <a:t>L</a:t>
            </a:r>
            <a:r>
              <a:rPr lang="en-US" sz="1900" i="1" dirty="0" smtClean="0">
                <a:latin typeface="Constantia" pitchFamily="18" charset="0"/>
                <a:cs typeface="Arial" pitchFamily="34" charset="0"/>
              </a:rPr>
              <a:t> and C</a:t>
            </a:r>
            <a:r>
              <a:rPr lang="en-US" sz="1900" i="1" baseline="-25000" dirty="0" smtClean="0">
                <a:latin typeface="Constantia" pitchFamily="18" charset="0"/>
                <a:cs typeface="Arial" pitchFamily="34" charset="0"/>
              </a:rPr>
              <a:t>D</a:t>
            </a:r>
            <a:r>
              <a:rPr lang="en-US" sz="1900" i="1" dirty="0" smtClean="0">
                <a:latin typeface="Constantia" pitchFamily="18" charset="0"/>
                <a:cs typeface="Arial" pitchFamily="34" charset="0"/>
              </a:rPr>
              <a:t> for the wing.</a:t>
            </a:r>
          </a:p>
        </p:txBody>
      </p:sp>
      <p:sp>
        <p:nvSpPr>
          <p:cNvPr id="8" name="TextBox 7"/>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EXAMPLE 4</a:t>
            </a:r>
          </a:p>
        </p:txBody>
      </p:sp>
      <p:sp>
        <p:nvSpPr>
          <p:cNvPr id="9"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67</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1" name="Straight Connector 10"/>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cstate="print"/>
          <a:srcRect/>
          <a:stretch>
            <a:fillRect/>
          </a:stretch>
        </p:blipFill>
        <p:spPr bwMode="auto">
          <a:xfrm>
            <a:off x="4572000" y="1571612"/>
            <a:ext cx="3905250" cy="4705350"/>
          </a:xfrm>
          <a:prstGeom prst="rect">
            <a:avLst/>
          </a:prstGeom>
          <a:noFill/>
          <a:ln w="9525">
            <a:noFill/>
            <a:miter lim="800000"/>
            <a:headEnd/>
            <a:tailEnd/>
          </a:ln>
          <a:effectLst/>
        </p:spPr>
      </p:pic>
      <p:cxnSp>
        <p:nvCxnSpPr>
          <p:cNvPr id="8" name="Straight Connector 7"/>
          <p:cNvCxnSpPr/>
          <p:nvPr/>
        </p:nvCxnSpPr>
        <p:spPr>
          <a:xfrm>
            <a:off x="5072066" y="3571876"/>
            <a:ext cx="178595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rot="16200000" flipH="1">
            <a:off x="5786446" y="4643446"/>
            <a:ext cx="2214578" cy="7143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22532" name="Picture 4"/>
          <p:cNvPicPr>
            <a:picLocks noChangeAspect="1" noChangeArrowheads="1"/>
          </p:cNvPicPr>
          <p:nvPr/>
        </p:nvPicPr>
        <p:blipFill>
          <a:blip r:embed="rId4" cstate="print"/>
          <a:srcRect/>
          <a:stretch>
            <a:fillRect/>
          </a:stretch>
        </p:blipFill>
        <p:spPr bwMode="auto">
          <a:xfrm>
            <a:off x="5286380" y="2786058"/>
            <a:ext cx="1243014" cy="414338"/>
          </a:xfrm>
          <a:prstGeom prst="rect">
            <a:avLst/>
          </a:prstGeom>
          <a:noFill/>
          <a:ln w="9525">
            <a:noFill/>
            <a:miter lim="800000"/>
            <a:headEnd/>
            <a:tailEnd/>
          </a:ln>
          <a:effectLst/>
        </p:spPr>
      </p:pic>
      <p:cxnSp>
        <p:nvCxnSpPr>
          <p:cNvPr id="13" name="Straight Connector 12"/>
          <p:cNvCxnSpPr/>
          <p:nvPr/>
        </p:nvCxnSpPr>
        <p:spPr>
          <a:xfrm rot="5400000" flipH="1" flipV="1">
            <a:off x="5750727" y="4179099"/>
            <a:ext cx="321471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5000628" y="2573332"/>
            <a:ext cx="2357454" cy="69850"/>
          </a:xfrm>
          <a:prstGeom prst="line">
            <a:avLst/>
          </a:prstGeom>
        </p:spPr>
        <p:style>
          <a:lnRef idx="3">
            <a:schemeClr val="accent2"/>
          </a:lnRef>
          <a:fillRef idx="0">
            <a:schemeClr val="accent2"/>
          </a:fillRef>
          <a:effectRef idx="2">
            <a:schemeClr val="accent2"/>
          </a:effectRef>
          <a:fontRef idx="minor">
            <a:schemeClr val="tx1"/>
          </a:fontRef>
        </p:style>
      </p:cxnSp>
      <p:pic>
        <p:nvPicPr>
          <p:cNvPr id="22533" name="Picture 5"/>
          <p:cNvPicPr>
            <a:picLocks noChangeAspect="1" noChangeArrowheads="1"/>
          </p:cNvPicPr>
          <p:nvPr/>
        </p:nvPicPr>
        <p:blipFill>
          <a:blip r:embed="rId5" cstate="print"/>
          <a:srcRect/>
          <a:stretch>
            <a:fillRect/>
          </a:stretch>
        </p:blipFill>
        <p:spPr bwMode="auto">
          <a:xfrm>
            <a:off x="5072066" y="1643050"/>
            <a:ext cx="3308947" cy="500066"/>
          </a:xfrm>
          <a:prstGeom prst="rect">
            <a:avLst/>
          </a:prstGeom>
          <a:noFill/>
          <a:ln w="9525">
            <a:noFill/>
            <a:miter lim="800000"/>
            <a:headEnd/>
            <a:tailEnd/>
          </a:ln>
          <a:effectLst/>
        </p:spPr>
      </p:pic>
      <p:pic>
        <p:nvPicPr>
          <p:cNvPr id="22"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5720" y="3564097"/>
            <a:ext cx="3709253" cy="2889239"/>
          </a:xfrm>
          <a:prstGeom prst="rect">
            <a:avLst/>
          </a:prstGeom>
          <a:noFill/>
          <a:ln w="9525">
            <a:noFill/>
            <a:miter lim="800000"/>
            <a:headEnd/>
            <a:tailEnd/>
          </a:ln>
          <a:effectLst/>
        </p:spPr>
      </p:pic>
      <p:pic>
        <p:nvPicPr>
          <p:cNvPr id="22534"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0034" y="1278081"/>
            <a:ext cx="3474948" cy="642942"/>
          </a:xfrm>
          <a:prstGeom prst="rect">
            <a:avLst/>
          </a:prstGeom>
          <a:noFill/>
          <a:ln w="9525">
            <a:noFill/>
            <a:miter lim="800000"/>
            <a:headEnd/>
            <a:tailEnd/>
          </a:ln>
          <a:effectLst/>
        </p:spPr>
      </p:pic>
      <p:pic>
        <p:nvPicPr>
          <p:cNvPr id="22535"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85852" y="3849849"/>
            <a:ext cx="2476500" cy="285750"/>
          </a:xfrm>
          <a:prstGeom prst="rect">
            <a:avLst/>
          </a:prstGeom>
          <a:noFill/>
          <a:ln w="9525">
            <a:noFill/>
            <a:miter lim="800000"/>
            <a:headEnd/>
            <a:tailEnd/>
          </a:ln>
          <a:effectLst/>
        </p:spPr>
      </p:pic>
      <p:cxnSp>
        <p:nvCxnSpPr>
          <p:cNvPr id="32" name="Straight Connector 31"/>
          <p:cNvCxnSpPr/>
          <p:nvPr/>
        </p:nvCxnSpPr>
        <p:spPr>
          <a:xfrm>
            <a:off x="928662" y="5921551"/>
            <a:ext cx="1143008"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rot="5400000">
            <a:off x="2036745" y="5957270"/>
            <a:ext cx="70644" cy="79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22536"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785918" y="4278477"/>
            <a:ext cx="1217890" cy="490539"/>
          </a:xfrm>
          <a:prstGeom prst="rect">
            <a:avLst/>
          </a:prstGeom>
          <a:noFill/>
          <a:ln w="9525">
            <a:noFill/>
            <a:miter lim="800000"/>
            <a:headEnd/>
            <a:tailEnd/>
          </a:ln>
          <a:effectLst/>
        </p:spPr>
      </p:pic>
      <p:pic>
        <p:nvPicPr>
          <p:cNvPr id="22537" name="Picture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85786" y="2063899"/>
            <a:ext cx="2815986" cy="1071570"/>
          </a:xfrm>
          <a:prstGeom prst="rect">
            <a:avLst/>
          </a:prstGeom>
          <a:noFill/>
          <a:ln w="9525">
            <a:noFill/>
            <a:miter lim="800000"/>
            <a:headEnd/>
            <a:tailEnd/>
          </a:ln>
          <a:effectLst/>
        </p:spPr>
      </p:pic>
      <p:sp>
        <p:nvSpPr>
          <p:cNvPr id="18" name="TextBox 17"/>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EXAMPLE 4 (CONT.)</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19"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68</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TextBox 19"/>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21" name="Straight Connector 20"/>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blinds(horizontal)">
                                      <p:cBhvr>
                                        <p:cTn id="15" dur="500"/>
                                        <p:tgtEl>
                                          <p:spTgt spid="2253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2533"/>
                                        </p:tgtEl>
                                        <p:attrNameLst>
                                          <p:attrName>style.visibility</p:attrName>
                                        </p:attrNameLst>
                                      </p:cBhvr>
                                      <p:to>
                                        <p:strVal val="visible"/>
                                      </p:to>
                                    </p:set>
                                    <p:animEffect transition="in" filter="blinds(horizontal)">
                                      <p:cBhvr>
                                        <p:cTn id="28" dur="500"/>
                                        <p:tgtEl>
                                          <p:spTgt spid="2253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2534"/>
                                        </p:tgtEl>
                                        <p:attrNameLst>
                                          <p:attrName>style.visibility</p:attrName>
                                        </p:attrNameLst>
                                      </p:cBhvr>
                                      <p:to>
                                        <p:strVal val="visible"/>
                                      </p:to>
                                    </p:set>
                                    <p:animEffect transition="in" filter="blinds(horizontal)">
                                      <p:cBhvr>
                                        <p:cTn id="33" dur="500"/>
                                        <p:tgtEl>
                                          <p:spTgt spid="2253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blinds(horizontal)">
                                      <p:cBhvr>
                                        <p:cTn id="43" dur="500"/>
                                        <p:tgtEl>
                                          <p:spTgt spid="34"/>
                                        </p:tgtEl>
                                      </p:cBhvr>
                                    </p:animEffect>
                                  </p:childTnLst>
                                </p:cTn>
                              </p:par>
                              <p:par>
                                <p:cTn id="44" presetID="3" presetClass="entr" presetSubtype="1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cTn>
                              </p:par>
                              <p:par>
                                <p:cTn id="47" presetID="3" presetClass="entr" presetSubtype="10" fill="hold" nodeType="withEffect">
                                  <p:stCondLst>
                                    <p:cond delay="0"/>
                                  </p:stCondLst>
                                  <p:childTnLst>
                                    <p:set>
                                      <p:cBhvr>
                                        <p:cTn id="48" dur="1" fill="hold">
                                          <p:stCondLst>
                                            <p:cond delay="0"/>
                                          </p:stCondLst>
                                        </p:cTn>
                                        <p:tgtEl>
                                          <p:spTgt spid="22535"/>
                                        </p:tgtEl>
                                        <p:attrNameLst>
                                          <p:attrName>style.visibility</p:attrName>
                                        </p:attrNameLst>
                                      </p:cBhvr>
                                      <p:to>
                                        <p:strVal val="visible"/>
                                      </p:to>
                                    </p:set>
                                    <p:animEffect transition="in" filter="blinds(horizontal)">
                                      <p:cBhvr>
                                        <p:cTn id="49" dur="500"/>
                                        <p:tgtEl>
                                          <p:spTgt spid="2253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2536"/>
                                        </p:tgtEl>
                                        <p:attrNameLst>
                                          <p:attrName>style.visibility</p:attrName>
                                        </p:attrNameLst>
                                      </p:cBhvr>
                                      <p:to>
                                        <p:strVal val="visible"/>
                                      </p:to>
                                    </p:set>
                                    <p:animEffect transition="in" filter="blinds(horizontal)">
                                      <p:cBhvr>
                                        <p:cTn id="54" dur="500"/>
                                        <p:tgtEl>
                                          <p:spTgt spid="2253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2537"/>
                                        </p:tgtEl>
                                        <p:attrNameLst>
                                          <p:attrName>style.visibility</p:attrName>
                                        </p:attrNameLst>
                                      </p:cBhvr>
                                      <p:to>
                                        <p:strVal val="visible"/>
                                      </p:to>
                                    </p:set>
                                    <p:animEffect transition="in" filter="blinds(horizontal)">
                                      <p:cBhvr>
                                        <p:cTn id="59"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321" y="1196752"/>
            <a:ext cx="1906849" cy="509589"/>
          </a:xfrm>
          <a:prstGeom prst="rect">
            <a:avLst/>
          </a:prstGeom>
          <a:noFill/>
          <a:ln w="9525">
            <a:noFill/>
            <a:miter lim="800000"/>
            <a:headEnd/>
            <a:tailEnd/>
          </a:ln>
          <a:effectLst/>
        </p:spPr>
      </p:pic>
      <p:pic>
        <p:nvPicPr>
          <p:cNvPr id="2355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88947" y="1100619"/>
            <a:ext cx="2639237" cy="1000132"/>
          </a:xfrm>
          <a:prstGeom prst="rect">
            <a:avLst/>
          </a:prstGeom>
          <a:noFill/>
          <a:ln w="9525">
            <a:noFill/>
            <a:miter lim="800000"/>
            <a:headEnd/>
            <a:tailEnd/>
          </a:ln>
          <a:effectLst/>
        </p:spPr>
      </p:pic>
      <p:pic>
        <p:nvPicPr>
          <p:cNvPr id="2355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7544" y="1988840"/>
            <a:ext cx="2745064" cy="1066802"/>
          </a:xfrm>
          <a:prstGeom prst="rect">
            <a:avLst/>
          </a:prstGeom>
          <a:noFill/>
          <a:ln w="9525">
            <a:noFill/>
            <a:miter lim="800000"/>
            <a:headEnd/>
            <a:tailEnd/>
          </a:ln>
          <a:effectLst/>
        </p:spPr>
      </p:pic>
      <p:pic>
        <p:nvPicPr>
          <p:cNvPr id="23558"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49725" y="2204864"/>
            <a:ext cx="3838699" cy="669382"/>
          </a:xfrm>
          <a:prstGeom prst="rect">
            <a:avLst/>
          </a:prstGeom>
          <a:noFill/>
          <a:ln w="9525">
            <a:noFill/>
            <a:miter lim="800000"/>
            <a:headEnd/>
            <a:tailEnd/>
          </a:ln>
          <a:effectLst/>
        </p:spPr>
      </p:pic>
      <p:pic>
        <p:nvPicPr>
          <p:cNvPr id="23559"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72000" y="2852936"/>
            <a:ext cx="3171848" cy="642942"/>
          </a:xfrm>
          <a:prstGeom prst="rect">
            <a:avLst/>
          </a:prstGeom>
          <a:noFill/>
          <a:ln w="9525">
            <a:noFill/>
            <a:miter lim="800000"/>
            <a:headEnd/>
            <a:tailEnd/>
          </a:ln>
          <a:effectLst/>
        </p:spPr>
      </p:pic>
      <p:pic>
        <p:nvPicPr>
          <p:cNvPr id="23560"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7544" y="3284984"/>
            <a:ext cx="2318673" cy="571504"/>
          </a:xfrm>
          <a:prstGeom prst="rect">
            <a:avLst/>
          </a:prstGeom>
          <a:noFill/>
          <a:ln w="9525">
            <a:noFill/>
            <a:miter lim="800000"/>
            <a:headEnd/>
            <a:tailEnd/>
          </a:ln>
          <a:effectLst/>
        </p:spPr>
      </p:pic>
      <p:pic>
        <p:nvPicPr>
          <p:cNvPr id="23561"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67544" y="3802150"/>
            <a:ext cx="7014663" cy="1643074"/>
          </a:xfrm>
          <a:prstGeom prst="rect">
            <a:avLst/>
          </a:prstGeom>
          <a:noFill/>
          <a:ln w="9525">
            <a:noFill/>
            <a:miter lim="800000"/>
            <a:headEnd/>
            <a:tailEnd/>
          </a:ln>
          <a:effectLst/>
        </p:spPr>
      </p:pic>
      <p:pic>
        <p:nvPicPr>
          <p:cNvPr id="23562"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263841" y="5373216"/>
            <a:ext cx="2270131" cy="714377"/>
          </a:xfrm>
          <a:prstGeom prst="rect">
            <a:avLst/>
          </a:prstGeom>
          <a:noFill/>
          <a:ln w="9525">
            <a:noFill/>
            <a:miter lim="800000"/>
            <a:headEnd/>
            <a:tailEnd/>
          </a:ln>
          <a:effectLst/>
        </p:spPr>
      </p:pic>
      <p:sp>
        <p:nvSpPr>
          <p:cNvPr id="12" name="Right Arrow 11"/>
          <p:cNvSpPr/>
          <p:nvPr/>
        </p:nvSpPr>
        <p:spPr>
          <a:xfrm>
            <a:off x="2562046" y="1243495"/>
            <a:ext cx="78581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491880" y="2348880"/>
            <a:ext cx="78581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EXAMPLE 4 (CONT.)</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15"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69</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Box 15"/>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7" name="Straight Connector 16"/>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blinds(horizontal)">
                                      <p:cBhvr>
                                        <p:cTn id="10" dur="500"/>
                                        <p:tgtEl>
                                          <p:spTgt spid="2355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557"/>
                                        </p:tgtEl>
                                        <p:attrNameLst>
                                          <p:attrName>style.visibility</p:attrName>
                                        </p:attrNameLst>
                                      </p:cBhvr>
                                      <p:to>
                                        <p:strVal val="visible"/>
                                      </p:to>
                                    </p:set>
                                    <p:animEffect transition="in" filter="blinds(horizontal)">
                                      <p:cBhvr>
                                        <p:cTn id="15" dur="500"/>
                                        <p:tgtEl>
                                          <p:spTgt spid="2355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3558"/>
                                        </p:tgtEl>
                                        <p:attrNameLst>
                                          <p:attrName>style.visibility</p:attrName>
                                        </p:attrNameLst>
                                      </p:cBhvr>
                                      <p:to>
                                        <p:strVal val="visible"/>
                                      </p:to>
                                    </p:set>
                                    <p:animEffect transition="in" filter="blinds(horizontal)">
                                      <p:cBhvr>
                                        <p:cTn id="20" dur="500"/>
                                        <p:tgtEl>
                                          <p:spTgt spid="2355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3559"/>
                                        </p:tgtEl>
                                        <p:attrNameLst>
                                          <p:attrName>style.visibility</p:attrName>
                                        </p:attrNameLst>
                                      </p:cBhvr>
                                      <p:to>
                                        <p:strVal val="visible"/>
                                      </p:to>
                                    </p:set>
                                    <p:animEffect transition="in" filter="blinds(horizontal)">
                                      <p:cBhvr>
                                        <p:cTn id="28" dur="500"/>
                                        <p:tgtEl>
                                          <p:spTgt spid="2355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3560"/>
                                        </p:tgtEl>
                                        <p:attrNameLst>
                                          <p:attrName>style.visibility</p:attrName>
                                        </p:attrNameLst>
                                      </p:cBhvr>
                                      <p:to>
                                        <p:strVal val="visible"/>
                                      </p:to>
                                    </p:set>
                                    <p:animEffect transition="in" filter="blinds(horizontal)">
                                      <p:cBhvr>
                                        <p:cTn id="33" dur="500"/>
                                        <p:tgtEl>
                                          <p:spTgt spid="2356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3561"/>
                                        </p:tgtEl>
                                        <p:attrNameLst>
                                          <p:attrName>style.visibility</p:attrName>
                                        </p:attrNameLst>
                                      </p:cBhvr>
                                      <p:to>
                                        <p:strVal val="visible"/>
                                      </p:to>
                                    </p:set>
                                    <p:animEffect transition="in" filter="blinds(horizontal)">
                                      <p:cBhvr>
                                        <p:cTn id="38" dur="500"/>
                                        <p:tgtEl>
                                          <p:spTgt spid="2356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3562"/>
                                        </p:tgtEl>
                                        <p:attrNameLst>
                                          <p:attrName>style.visibility</p:attrName>
                                        </p:attrNameLst>
                                      </p:cBhvr>
                                      <p:to>
                                        <p:strVal val="visible"/>
                                      </p:to>
                                    </p:set>
                                    <p:animEffect transition="in" filter="blinds(horizontal)">
                                      <p:cBhvr>
                                        <p:cTn id="43"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7</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sp>
        <p:nvSpPr>
          <p:cNvPr id="39" name="TextBox 38"/>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WING-TIP VORTEX</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cxnSp>
        <p:nvCxnSpPr>
          <p:cNvPr id="25" name="Straight Connector 2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51520" y="1268760"/>
            <a:ext cx="8568952" cy="5093702"/>
          </a:xfrm>
          <a:prstGeom prst="rect">
            <a:avLst/>
          </a:prstGeom>
          <a:noFill/>
        </p:spPr>
        <p:txBody>
          <a:bodyPr wrap="square" rtlCol="0">
            <a:spAutoFit/>
          </a:bodyPr>
          <a:lstStyle/>
          <a:p>
            <a:pPr algn="just">
              <a:buSzPct val="85000"/>
              <a:buFont typeface="Courier New" pitchFamily="49" charset="0"/>
              <a:buChar char="o"/>
            </a:pPr>
            <a:r>
              <a:rPr lang="en-GB" sz="2500" dirty="0" smtClean="0">
                <a:latin typeface="Constantia" pitchFamily="18" charset="0"/>
              </a:rPr>
              <a:t> </a:t>
            </a:r>
            <a:r>
              <a:rPr lang="en-US" sz="2500" dirty="0" smtClean="0">
                <a:latin typeface="Constantia" pitchFamily="18" charset="0"/>
              </a:rPr>
              <a:t>As a result, on the top surface of the wing, there is generally a </a:t>
            </a:r>
            <a:r>
              <a:rPr lang="en-US" sz="2500" dirty="0" err="1" smtClean="0">
                <a:latin typeface="Constantia" pitchFamily="18" charset="0"/>
              </a:rPr>
              <a:t>spanwise</a:t>
            </a:r>
            <a:r>
              <a:rPr lang="en-US" sz="2500" dirty="0" smtClean="0">
                <a:latin typeface="Constantia" pitchFamily="18" charset="0"/>
              </a:rPr>
              <a:t> component of flow from the tip toward the wing root, causing the streamlines over the top surface to bend toward the root.</a:t>
            </a:r>
          </a:p>
          <a:p>
            <a:pPr algn="just">
              <a:buSzPct val="85000"/>
              <a:buFont typeface="Courier New" pitchFamily="49" charset="0"/>
              <a:buChar char="o"/>
            </a:pPr>
            <a:endParaRPr lang="en-US" sz="2500" dirty="0" smtClean="0">
              <a:latin typeface="Constantia" pitchFamily="18" charset="0"/>
            </a:endParaRPr>
          </a:p>
          <a:p>
            <a:pPr algn="just">
              <a:buSzPct val="85000"/>
              <a:buFont typeface="Courier New" pitchFamily="49" charset="0"/>
              <a:buChar char="o"/>
            </a:pPr>
            <a:r>
              <a:rPr lang="en-GB" sz="2500" dirty="0" smtClean="0">
                <a:latin typeface="Constantia" pitchFamily="18" charset="0"/>
              </a:rPr>
              <a:t> </a:t>
            </a:r>
            <a:r>
              <a:rPr lang="en-US" sz="2500" dirty="0" smtClean="0">
                <a:latin typeface="Constantia" pitchFamily="18" charset="0"/>
              </a:rPr>
              <a:t>On the bottom surface of</a:t>
            </a:r>
          </a:p>
          <a:p>
            <a:pPr algn="just">
              <a:buSzPct val="85000"/>
            </a:pPr>
            <a:r>
              <a:rPr lang="en-US" sz="2500" dirty="0" smtClean="0">
                <a:latin typeface="Constantia" pitchFamily="18" charset="0"/>
              </a:rPr>
              <a:t>the wing, there is generally</a:t>
            </a:r>
          </a:p>
          <a:p>
            <a:pPr algn="just">
              <a:buSzPct val="85000"/>
            </a:pPr>
            <a:r>
              <a:rPr lang="en-US" sz="2500" dirty="0" smtClean="0">
                <a:latin typeface="Constantia" pitchFamily="18" charset="0"/>
              </a:rPr>
              <a:t>a </a:t>
            </a:r>
            <a:r>
              <a:rPr lang="en-US" sz="2500" dirty="0" err="1" smtClean="0">
                <a:latin typeface="Constantia" pitchFamily="18" charset="0"/>
              </a:rPr>
              <a:t>spanwise</a:t>
            </a:r>
            <a:r>
              <a:rPr lang="en-US" sz="2500" dirty="0" smtClean="0">
                <a:latin typeface="Constantia" pitchFamily="18" charset="0"/>
              </a:rPr>
              <a:t> component of </a:t>
            </a:r>
          </a:p>
          <a:p>
            <a:pPr algn="just">
              <a:buSzPct val="85000"/>
            </a:pPr>
            <a:r>
              <a:rPr lang="en-US" sz="2500" dirty="0" smtClean="0">
                <a:latin typeface="Constantia" pitchFamily="18" charset="0"/>
              </a:rPr>
              <a:t>flow from the root toward</a:t>
            </a:r>
          </a:p>
          <a:p>
            <a:pPr algn="just">
              <a:buSzPct val="85000"/>
            </a:pPr>
            <a:r>
              <a:rPr lang="en-US" sz="2500" dirty="0" smtClean="0">
                <a:latin typeface="Constantia" pitchFamily="18" charset="0"/>
              </a:rPr>
              <a:t>the tip, causing the </a:t>
            </a:r>
          </a:p>
          <a:p>
            <a:pPr algn="just">
              <a:buSzPct val="85000"/>
            </a:pPr>
            <a:r>
              <a:rPr lang="en-US" sz="2500" dirty="0" smtClean="0">
                <a:latin typeface="Constantia" pitchFamily="18" charset="0"/>
              </a:rPr>
              <a:t>streamlines over the bottom</a:t>
            </a:r>
          </a:p>
          <a:p>
            <a:pPr algn="just">
              <a:buSzPct val="85000"/>
            </a:pPr>
            <a:r>
              <a:rPr lang="en-US" sz="2500" dirty="0" smtClean="0">
                <a:latin typeface="Constantia" pitchFamily="18" charset="0"/>
              </a:rPr>
              <a:t>surface to bend toward the</a:t>
            </a:r>
          </a:p>
          <a:p>
            <a:pPr algn="just">
              <a:buSzPct val="85000"/>
            </a:pPr>
            <a:r>
              <a:rPr lang="en-US" sz="2500" dirty="0" smtClean="0">
                <a:latin typeface="Constantia" pitchFamily="18" charset="0"/>
              </a:rPr>
              <a:t>tip.</a:t>
            </a:r>
            <a:endParaRPr lang="en-GB" sz="2500" dirty="0" smtClean="0">
              <a:latin typeface="Constantia" pitchFamily="18" charset="0"/>
            </a:endParaRPr>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11960" y="2636912"/>
            <a:ext cx="4752528" cy="329935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7" dur="500"/>
                                        <p:tgtEl>
                                          <p:spTgt spid="30">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randombar(horizontal)">
                                      <p:cBhvr>
                                        <p:cTn id="11" dur="5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16" dur="500"/>
                                        <p:tgtEl>
                                          <p:spTgt spid="30">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animEffect transition="in" filter="randombar(horizontal)">
                                      <p:cBhvr>
                                        <p:cTn id="19" dur="500"/>
                                        <p:tgtEl>
                                          <p:spTgt spid="30">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randombar(horizontal)">
                                      <p:cBhvr>
                                        <p:cTn id="22" dur="500"/>
                                        <p:tgtEl>
                                          <p:spTgt spid="30">
                                            <p:txEl>
                                              <p:pRg st="4" end="4"/>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0">
                                            <p:txEl>
                                              <p:pRg st="5" end="5"/>
                                            </p:txEl>
                                          </p:spTgt>
                                        </p:tgtEl>
                                        <p:attrNameLst>
                                          <p:attrName>style.visibility</p:attrName>
                                        </p:attrNameLst>
                                      </p:cBhvr>
                                      <p:to>
                                        <p:strVal val="visible"/>
                                      </p:to>
                                    </p:set>
                                    <p:animEffect transition="in" filter="randombar(horizontal)">
                                      <p:cBhvr>
                                        <p:cTn id="25" dur="500"/>
                                        <p:tgtEl>
                                          <p:spTgt spid="30">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0">
                                            <p:txEl>
                                              <p:pRg st="6" end="6"/>
                                            </p:txEl>
                                          </p:spTgt>
                                        </p:tgtEl>
                                        <p:attrNameLst>
                                          <p:attrName>style.visibility</p:attrName>
                                        </p:attrNameLst>
                                      </p:cBhvr>
                                      <p:to>
                                        <p:strVal val="visible"/>
                                      </p:to>
                                    </p:set>
                                    <p:animEffect transition="in" filter="randombar(horizontal)">
                                      <p:cBhvr>
                                        <p:cTn id="28" dur="500"/>
                                        <p:tgtEl>
                                          <p:spTgt spid="30">
                                            <p:txEl>
                                              <p:pRg st="6" end="6"/>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0">
                                            <p:txEl>
                                              <p:pRg st="7" end="7"/>
                                            </p:txEl>
                                          </p:spTgt>
                                        </p:tgtEl>
                                        <p:attrNameLst>
                                          <p:attrName>style.visibility</p:attrName>
                                        </p:attrNameLst>
                                      </p:cBhvr>
                                      <p:to>
                                        <p:strVal val="visible"/>
                                      </p:to>
                                    </p:set>
                                    <p:animEffect transition="in" filter="randombar(horizontal)">
                                      <p:cBhvr>
                                        <p:cTn id="31" dur="500"/>
                                        <p:tgtEl>
                                          <p:spTgt spid="30">
                                            <p:txEl>
                                              <p:pRg st="7" end="7"/>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0">
                                            <p:txEl>
                                              <p:pRg st="8" end="8"/>
                                            </p:txEl>
                                          </p:spTgt>
                                        </p:tgtEl>
                                        <p:attrNameLst>
                                          <p:attrName>style.visibility</p:attrName>
                                        </p:attrNameLst>
                                      </p:cBhvr>
                                      <p:to>
                                        <p:strVal val="visible"/>
                                      </p:to>
                                    </p:set>
                                    <p:animEffect transition="in" filter="randombar(horizontal)">
                                      <p:cBhvr>
                                        <p:cTn id="34" dur="500"/>
                                        <p:tgtEl>
                                          <p:spTgt spid="30">
                                            <p:txEl>
                                              <p:pRg st="8" end="8"/>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0">
                                            <p:txEl>
                                              <p:pRg st="9" end="9"/>
                                            </p:txEl>
                                          </p:spTgt>
                                        </p:tgtEl>
                                        <p:attrNameLst>
                                          <p:attrName>style.visibility</p:attrName>
                                        </p:attrNameLst>
                                      </p:cBhvr>
                                      <p:to>
                                        <p:strVal val="visible"/>
                                      </p:to>
                                    </p:set>
                                    <p:animEffect transition="in" filter="randombar(horizontal)">
                                      <p:cBhvr>
                                        <p:cTn id="37" dur="500"/>
                                        <p:tgtEl>
                                          <p:spTgt spid="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776D0F-7D94-4DFA-B3DA-3F8B4CA7C1F7}" type="slidenum">
              <a:rPr lang="en-US" smtClean="0"/>
              <a:pPr/>
              <a:t>70</a:t>
            </a:fld>
            <a:endParaRPr lang="en-US"/>
          </a:p>
        </p:txBody>
      </p:sp>
      <p:sp>
        <p:nvSpPr>
          <p:cNvPr id="4" name="Rectangle 3"/>
          <p:cNvSpPr/>
          <p:nvPr/>
        </p:nvSpPr>
        <p:spPr>
          <a:xfrm>
            <a:off x="179512" y="1028343"/>
            <a:ext cx="8750206" cy="2523768"/>
          </a:xfrm>
          <a:prstGeom prst="rect">
            <a:avLst/>
          </a:prstGeom>
        </p:spPr>
        <p:txBody>
          <a:bodyPr wrap="square">
            <a:spAutoFit/>
          </a:bodyPr>
          <a:lstStyle/>
          <a:p>
            <a:pPr algn="just"/>
            <a:r>
              <a:rPr lang="en-US" sz="2000" dirty="0" smtClean="0">
                <a:latin typeface="Constantia" pitchFamily="18" charset="0"/>
                <a:cs typeface="Arial" pitchFamily="34" charset="0"/>
              </a:rPr>
              <a:t>Here, </a:t>
            </a:r>
            <a:r>
              <a:rPr lang="en-US" sz="2000" i="1" dirty="0" err="1" smtClean="0">
                <a:latin typeface="Constantia" pitchFamily="18" charset="0"/>
                <a:cs typeface="Arial" pitchFamily="34" charset="0"/>
              </a:rPr>
              <a:t>c</a:t>
            </a:r>
            <a:r>
              <a:rPr lang="en-US" sz="2000" i="1" baseline="-25000" dirty="0" err="1" smtClean="0">
                <a:latin typeface="Constantia" pitchFamily="18" charset="0"/>
                <a:cs typeface="Arial" pitchFamily="34" charset="0"/>
              </a:rPr>
              <a:t>d</a:t>
            </a:r>
            <a:r>
              <a:rPr lang="en-US" sz="2000" i="1" dirty="0" smtClean="0">
                <a:latin typeface="Constantia" pitchFamily="18" charset="0"/>
                <a:cs typeface="Arial" pitchFamily="34" charset="0"/>
              </a:rPr>
              <a:t> </a:t>
            </a:r>
            <a:r>
              <a:rPr lang="en-US" sz="2000" dirty="0" smtClean="0">
                <a:latin typeface="Constantia" pitchFamily="18" charset="0"/>
                <a:cs typeface="Arial" pitchFamily="34" charset="0"/>
              </a:rPr>
              <a:t>is the section drag coefficient given in data</a:t>
            </a:r>
            <a:r>
              <a:rPr lang="en-US" sz="2000" i="1" dirty="0" smtClean="0">
                <a:latin typeface="Constantia" pitchFamily="18" charset="0"/>
                <a:cs typeface="Arial" pitchFamily="34" charset="0"/>
              </a:rPr>
              <a:t>. </a:t>
            </a:r>
            <a:r>
              <a:rPr lang="en-US" sz="2000" dirty="0" smtClean="0">
                <a:latin typeface="Constantia" pitchFamily="18" charset="0"/>
                <a:cs typeface="Arial" pitchFamily="34" charset="0"/>
              </a:rPr>
              <a:t>Note that in data</a:t>
            </a:r>
            <a:r>
              <a:rPr lang="en-US" sz="2000" i="1" dirty="0" smtClean="0">
                <a:latin typeface="Constantia" pitchFamily="18" charset="0"/>
                <a:cs typeface="Arial" pitchFamily="34" charset="0"/>
              </a:rPr>
              <a:t>, </a:t>
            </a:r>
            <a:r>
              <a:rPr lang="en-US" sz="2000" i="1" dirty="0" err="1" smtClean="0">
                <a:latin typeface="Constantia" pitchFamily="18" charset="0"/>
                <a:cs typeface="Arial" pitchFamily="34" charset="0"/>
              </a:rPr>
              <a:t>c</a:t>
            </a:r>
            <a:r>
              <a:rPr lang="en-US" sz="2000" i="1" baseline="-25000" dirty="0" err="1" smtClean="0">
                <a:latin typeface="Constantia" pitchFamily="18" charset="0"/>
                <a:cs typeface="Arial" pitchFamily="34" charset="0"/>
              </a:rPr>
              <a:t>d</a:t>
            </a:r>
            <a:r>
              <a:rPr lang="en-US" sz="2000" i="1" dirty="0" smtClean="0">
                <a:latin typeface="Constantia" pitchFamily="18" charset="0"/>
                <a:cs typeface="Arial" pitchFamily="34" charset="0"/>
              </a:rPr>
              <a:t>  </a:t>
            </a:r>
            <a:r>
              <a:rPr lang="en-US" sz="2000" dirty="0" smtClean="0">
                <a:latin typeface="Constantia" pitchFamily="18" charset="0"/>
                <a:cs typeface="Arial" pitchFamily="34" charset="0"/>
              </a:rPr>
              <a:t>is plotted versus the section lift coefficient </a:t>
            </a:r>
            <a:r>
              <a:rPr lang="en-US" sz="2000" i="1" dirty="0" smtClean="0">
                <a:latin typeface="Constantia" pitchFamily="18" charset="0"/>
                <a:cs typeface="Arial" pitchFamily="34" charset="0"/>
              </a:rPr>
              <a:t>c</a:t>
            </a:r>
            <a:r>
              <a:rPr lang="en-US" sz="2000" i="1" baseline="-25000" dirty="0" smtClean="0">
                <a:latin typeface="Constantia" pitchFamily="18" charset="0"/>
                <a:cs typeface="Arial" pitchFamily="34" charset="0"/>
              </a:rPr>
              <a:t>l</a:t>
            </a:r>
            <a:r>
              <a:rPr lang="en-US" sz="2000" dirty="0" smtClean="0">
                <a:latin typeface="Constantia" pitchFamily="18" charset="0"/>
                <a:cs typeface="Arial" pitchFamily="34" charset="0"/>
              </a:rPr>
              <a:t>. To accurately read </a:t>
            </a:r>
            <a:r>
              <a:rPr lang="en-US" sz="2000" i="1" dirty="0" err="1" smtClean="0">
                <a:latin typeface="Constantia" pitchFamily="18" charset="0"/>
                <a:cs typeface="Arial" pitchFamily="34" charset="0"/>
              </a:rPr>
              <a:t>c</a:t>
            </a:r>
            <a:r>
              <a:rPr lang="en-US" sz="2000" i="1" baseline="-25000" dirty="0" err="1" smtClean="0">
                <a:latin typeface="Constantia" pitchFamily="18" charset="0"/>
                <a:cs typeface="Arial" pitchFamily="34" charset="0"/>
              </a:rPr>
              <a:t>d</a:t>
            </a:r>
            <a:r>
              <a:rPr lang="en-US" sz="2000" i="1" dirty="0" smtClean="0">
                <a:latin typeface="Constantia" pitchFamily="18" charset="0"/>
                <a:cs typeface="Arial" pitchFamily="34" charset="0"/>
              </a:rPr>
              <a:t> </a:t>
            </a:r>
            <a:r>
              <a:rPr lang="en-US" sz="2000" dirty="0" smtClean="0">
                <a:latin typeface="Constantia" pitchFamily="18" charset="0"/>
                <a:cs typeface="Arial" pitchFamily="34" charset="0"/>
              </a:rPr>
              <a:t>from data, we need to know the value of </a:t>
            </a:r>
            <a:r>
              <a:rPr lang="en-US" sz="2000" i="1" dirty="0" err="1" smtClean="0">
                <a:latin typeface="Constantia" pitchFamily="18" charset="0"/>
                <a:cs typeface="Arial" pitchFamily="34" charset="0"/>
              </a:rPr>
              <a:t>c</a:t>
            </a:r>
            <a:r>
              <a:rPr lang="en-US" sz="2000" i="1" baseline="-25000" dirty="0" err="1" smtClean="0">
                <a:latin typeface="Constantia" pitchFamily="18" charset="0"/>
                <a:cs typeface="Arial" pitchFamily="34" charset="0"/>
              </a:rPr>
              <a:t>l</a:t>
            </a:r>
            <a:r>
              <a:rPr lang="en-US" sz="2000" dirty="0" smtClean="0">
                <a:latin typeface="Constantia" pitchFamily="18" charset="0"/>
                <a:cs typeface="Arial" pitchFamily="34" charset="0"/>
              </a:rPr>
              <a:t> actually sensed by the airfoil section on the finite wing, that is, the value of the airfoil </a:t>
            </a:r>
            <a:r>
              <a:rPr lang="en-US" sz="2000" i="1" dirty="0" smtClean="0">
                <a:latin typeface="Constantia" pitchFamily="18" charset="0"/>
                <a:cs typeface="Arial" pitchFamily="34" charset="0"/>
              </a:rPr>
              <a:t>c</a:t>
            </a:r>
            <a:r>
              <a:rPr lang="en-US" sz="2000" i="1" baseline="-25000" dirty="0" smtClean="0">
                <a:latin typeface="Constantia" pitchFamily="18" charset="0"/>
                <a:cs typeface="Arial" pitchFamily="34" charset="0"/>
              </a:rPr>
              <a:t>l</a:t>
            </a:r>
            <a:r>
              <a:rPr lang="en-US" sz="2000" i="1" dirty="0" smtClean="0">
                <a:latin typeface="Constantia" pitchFamily="18" charset="0"/>
                <a:cs typeface="Arial" pitchFamily="34" charset="0"/>
              </a:rPr>
              <a:t>  </a:t>
            </a:r>
            <a:r>
              <a:rPr lang="en-US" sz="2000" dirty="0" smtClean="0">
                <a:latin typeface="Constantia" pitchFamily="18" charset="0"/>
                <a:cs typeface="Arial" pitchFamily="34" charset="0"/>
              </a:rPr>
              <a:t>for the airfoil at its effective angle of attack,</a:t>
            </a:r>
            <a:r>
              <a:rPr lang="en-US" sz="2000" i="1" dirty="0" smtClean="0">
                <a:latin typeface="Constantia" pitchFamily="18" charset="0"/>
                <a:cs typeface="Arial" pitchFamily="34" charset="0"/>
              </a:rPr>
              <a:t> </a:t>
            </a:r>
            <a:r>
              <a:rPr lang="el-GR" sz="2000" i="1" dirty="0" smtClean="0">
                <a:latin typeface="Constantia" pitchFamily="18" charset="0"/>
                <a:cs typeface="Arial" pitchFamily="34" charset="0"/>
              </a:rPr>
              <a:t>α</a:t>
            </a:r>
            <a:r>
              <a:rPr lang="en-US" sz="2000" i="1" baseline="-25000" dirty="0" smtClean="0">
                <a:latin typeface="Constantia" pitchFamily="18" charset="0"/>
                <a:cs typeface="Arial" pitchFamily="34" charset="0"/>
              </a:rPr>
              <a:t>eff</a:t>
            </a:r>
            <a:r>
              <a:rPr lang="en-US" sz="2000" i="1" dirty="0" smtClean="0">
                <a:latin typeface="Constantia" pitchFamily="18" charset="0"/>
                <a:cs typeface="Arial" pitchFamily="34" charset="0"/>
              </a:rPr>
              <a:t>. </a:t>
            </a:r>
            <a:r>
              <a:rPr lang="en-US" sz="2000" dirty="0" smtClean="0">
                <a:latin typeface="Constantia" pitchFamily="18" charset="0"/>
                <a:cs typeface="Arial" pitchFamily="34" charset="0"/>
              </a:rPr>
              <a:t>To estimate </a:t>
            </a:r>
            <a:r>
              <a:rPr lang="el-GR" sz="2000" i="1" dirty="0" smtClean="0">
                <a:latin typeface="Constantia" pitchFamily="18" charset="0"/>
                <a:cs typeface="Arial" pitchFamily="34" charset="0"/>
              </a:rPr>
              <a:t>α</a:t>
            </a:r>
            <a:r>
              <a:rPr lang="en-US" sz="2000" i="1" baseline="-25000" dirty="0" err="1" smtClean="0">
                <a:latin typeface="Constantia" pitchFamily="18" charset="0"/>
                <a:cs typeface="Arial" pitchFamily="34" charset="0"/>
              </a:rPr>
              <a:t>eff</a:t>
            </a:r>
            <a:r>
              <a:rPr lang="en-US" sz="2000" i="1" baseline="-25000" dirty="0" smtClean="0">
                <a:latin typeface="Constantia" pitchFamily="18" charset="0"/>
                <a:cs typeface="Arial" pitchFamily="34" charset="0"/>
              </a:rPr>
              <a:t>  </a:t>
            </a:r>
            <a:r>
              <a:rPr lang="en-US" sz="2000" dirty="0" smtClean="0">
                <a:latin typeface="Constantia" pitchFamily="18" charset="0"/>
                <a:cs typeface="Arial" pitchFamily="34" charset="0"/>
              </a:rPr>
              <a:t>we will assume an elliptical lift distribution over the wing. We know this is not quite correct, but with a value of </a:t>
            </a:r>
            <a:r>
              <a:rPr lang="el-GR" sz="2000" i="1" dirty="0" smtClean="0">
                <a:latin typeface="Constantia" pitchFamily="18" charset="0"/>
                <a:cs typeface="Arial" pitchFamily="34" charset="0"/>
              </a:rPr>
              <a:t>δ</a:t>
            </a:r>
            <a:r>
              <a:rPr lang="en-US" sz="2000" i="1" dirty="0" smtClean="0">
                <a:latin typeface="Constantia" pitchFamily="18" charset="0"/>
                <a:cs typeface="Arial" pitchFamily="34" charset="0"/>
              </a:rPr>
              <a:t> = 0.01, </a:t>
            </a:r>
            <a:r>
              <a:rPr lang="en-US" sz="2000" dirty="0" smtClean="0">
                <a:latin typeface="Constantia" pitchFamily="18" charset="0"/>
                <a:cs typeface="Arial" pitchFamily="34" charset="0"/>
              </a:rPr>
              <a:t>it is not very far off. for an elliptical lift distribution, the induced angle of attack is:</a:t>
            </a:r>
          </a:p>
          <a:p>
            <a:endParaRPr lang="en-US" b="1" i="1" dirty="0" smtClean="0">
              <a:latin typeface="Arial" pitchFamily="34" charset="0"/>
              <a:cs typeface="Arial" pitchFamily="34" charset="0"/>
            </a:endParaRPr>
          </a:p>
        </p:txBody>
      </p:sp>
      <p:pic>
        <p:nvPicPr>
          <p:cNvPr id="2457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43174" y="3286124"/>
            <a:ext cx="3786214" cy="760701"/>
          </a:xfrm>
          <a:prstGeom prst="rect">
            <a:avLst/>
          </a:prstGeom>
          <a:noFill/>
          <a:ln w="9525">
            <a:noFill/>
            <a:miter lim="800000"/>
            <a:headEnd/>
            <a:tailEnd/>
          </a:ln>
          <a:effectLst/>
        </p:spPr>
      </p:pic>
      <p:pic>
        <p:nvPicPr>
          <p:cNvPr id="2458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2910" y="3990736"/>
            <a:ext cx="3143272" cy="423020"/>
          </a:xfrm>
          <a:prstGeom prst="rect">
            <a:avLst/>
          </a:prstGeom>
          <a:noFill/>
          <a:ln w="9525">
            <a:noFill/>
            <a:miter lim="800000"/>
            <a:headEnd/>
            <a:tailEnd/>
          </a:ln>
          <a:effectLst/>
        </p:spPr>
      </p:pic>
      <p:pic>
        <p:nvPicPr>
          <p:cNvPr id="2458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00562" y="3933056"/>
            <a:ext cx="4455134" cy="500066"/>
          </a:xfrm>
          <a:prstGeom prst="rect">
            <a:avLst/>
          </a:prstGeom>
          <a:noFill/>
          <a:ln w="9525">
            <a:noFill/>
            <a:miter lim="800000"/>
            <a:headEnd/>
            <a:tailEnd/>
          </a:ln>
          <a:effectLst/>
        </p:spPr>
      </p:pic>
      <p:sp>
        <p:nvSpPr>
          <p:cNvPr id="9" name="Right Arrow 8"/>
          <p:cNvSpPr/>
          <p:nvPr/>
        </p:nvSpPr>
        <p:spPr>
          <a:xfrm>
            <a:off x="3786182" y="4075932"/>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69455" y="4581128"/>
            <a:ext cx="5482865" cy="1071570"/>
          </a:xfrm>
          <a:prstGeom prst="rect">
            <a:avLst/>
          </a:prstGeom>
          <a:noFill/>
          <a:ln w="9525">
            <a:noFill/>
            <a:miter lim="800000"/>
            <a:headEnd/>
            <a:tailEnd/>
          </a:ln>
          <a:effectLst/>
        </p:spPr>
      </p:pic>
      <p:sp>
        <p:nvSpPr>
          <p:cNvPr id="10" name="TextBox 9"/>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EXAMPLE 4 (CONT.)</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11" name="Slide Number Placeholder 3"/>
          <p:cNvSpPr txBox="1">
            <a:spLocks/>
          </p:cNvSpPr>
          <p:nvPr/>
        </p:nvSpPr>
        <p:spPr>
          <a:xfrm>
            <a:off x="8551490" y="6389122"/>
            <a:ext cx="504057"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747A9E4-C7B3-400F-9120-A23606BE4312}" type="slidenum">
              <a:rPr kumimoji="0" lang="en-US" sz="1200" b="1"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en-US" sz="1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2" name="TextBox 11"/>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3" name="Straight Connector 12"/>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blinds(horizontal)">
                                      <p:cBhvr>
                                        <p:cTn id="12" dur="5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blinds(horizontal)">
                                      <p:cBhvr>
                                        <p:cTn id="17" dur="500"/>
                                        <p:tgtEl>
                                          <p:spTgt spid="2458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582"/>
                                        </p:tgtEl>
                                        <p:attrNameLst>
                                          <p:attrName>style.visibility</p:attrName>
                                        </p:attrNameLst>
                                      </p:cBhvr>
                                      <p:to>
                                        <p:strVal val="visible"/>
                                      </p:to>
                                    </p:set>
                                    <p:animEffect transition="in" filter="blinds(horizontal)">
                                      <p:cBhvr>
                                        <p:cTn id="25"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5429256" y="785794"/>
            <a:ext cx="3581400" cy="5734050"/>
          </a:xfrm>
          <a:prstGeom prst="rect">
            <a:avLst/>
          </a:prstGeom>
          <a:noFill/>
          <a:ln w="9525">
            <a:noFill/>
            <a:miter lim="800000"/>
            <a:headEnd/>
            <a:tailEnd/>
          </a:ln>
          <a:effectLst/>
        </p:spPr>
      </p:pic>
      <p:pic>
        <p:nvPicPr>
          <p:cNvPr id="2560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45511" y="1446977"/>
            <a:ext cx="1494241" cy="432070"/>
          </a:xfrm>
          <a:prstGeom prst="rect">
            <a:avLst/>
          </a:prstGeom>
          <a:noFill/>
          <a:ln w="9525">
            <a:noFill/>
            <a:miter lim="800000"/>
            <a:headEnd/>
            <a:tailEnd/>
          </a:ln>
          <a:effectLst/>
        </p:spPr>
      </p:pic>
      <p:cxnSp>
        <p:nvCxnSpPr>
          <p:cNvPr id="7" name="Straight Connector 6"/>
          <p:cNvCxnSpPr/>
          <p:nvPr/>
        </p:nvCxnSpPr>
        <p:spPr>
          <a:xfrm rot="5400000" flipH="1" flipV="1">
            <a:off x="6750065" y="5107793"/>
            <a:ext cx="1786744" cy="794"/>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rot="10800000">
            <a:off x="5857884" y="4214818"/>
            <a:ext cx="1785950" cy="1588"/>
          </a:xfrm>
          <a:prstGeom prst="line">
            <a:avLst/>
          </a:prstGeom>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224004" y="1947042"/>
            <a:ext cx="5068076" cy="707886"/>
          </a:xfrm>
          <a:prstGeom prst="rect">
            <a:avLst/>
          </a:prstGeom>
        </p:spPr>
        <p:txBody>
          <a:bodyPr wrap="square">
            <a:spAutoFit/>
          </a:bodyPr>
          <a:lstStyle/>
          <a:p>
            <a:r>
              <a:rPr lang="en-US" sz="2000" dirty="0" smtClean="0">
                <a:latin typeface="Constantia" pitchFamily="18" charset="0"/>
              </a:rPr>
              <a:t>taking the data at the highest Reynolds number shown:</a:t>
            </a:r>
          </a:p>
        </p:txBody>
      </p:sp>
      <p:pic>
        <p:nvPicPr>
          <p:cNvPr id="25604"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3568" y="2780928"/>
            <a:ext cx="1785950" cy="642942"/>
          </a:xfrm>
          <a:prstGeom prst="rect">
            <a:avLst/>
          </a:prstGeom>
          <a:noFill/>
          <a:ln w="9525">
            <a:noFill/>
            <a:miter lim="800000"/>
            <a:headEnd/>
            <a:tailEnd/>
          </a:ln>
          <a:effectLst/>
        </p:spPr>
      </p:pic>
      <p:pic>
        <p:nvPicPr>
          <p:cNvPr id="2560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8596" y="3447240"/>
            <a:ext cx="4587172" cy="2286016"/>
          </a:xfrm>
          <a:prstGeom prst="rect">
            <a:avLst/>
          </a:prstGeom>
          <a:noFill/>
          <a:ln w="9525">
            <a:noFill/>
            <a:miter lim="800000"/>
            <a:headEnd/>
            <a:tailEnd/>
          </a:ln>
          <a:effectLst/>
        </p:spPr>
      </p:pic>
      <p:sp>
        <p:nvSpPr>
          <p:cNvPr id="12" name="TextBox 11"/>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EXAMPLE 4 (CONT.)</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13"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71</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Box 13"/>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5" name="Straight Connector 1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horizontal)">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5604"/>
                                        </p:tgtEl>
                                        <p:attrNameLst>
                                          <p:attrName>style.visibility</p:attrName>
                                        </p:attrNameLst>
                                      </p:cBhvr>
                                      <p:to>
                                        <p:strVal val="visible"/>
                                      </p:to>
                                    </p:set>
                                    <p:animEffect transition="in" filter="blinds(horizontal)">
                                      <p:cBhvr>
                                        <p:cTn id="23" dur="500"/>
                                        <p:tgtEl>
                                          <p:spTgt spid="2560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5605"/>
                                        </p:tgtEl>
                                        <p:attrNameLst>
                                          <p:attrName>style.visibility</p:attrName>
                                        </p:attrNameLst>
                                      </p:cBhvr>
                                      <p:to>
                                        <p:strVal val="visible"/>
                                      </p:to>
                                    </p:set>
                                    <p:animEffect transition="in" filter="blinds(horizontal)">
                                      <p:cBhvr>
                                        <p:cTn id="28"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214422"/>
            <a:ext cx="8712968" cy="1938992"/>
          </a:xfrm>
          <a:prstGeom prst="rect">
            <a:avLst/>
          </a:prstGeom>
        </p:spPr>
        <p:txBody>
          <a:bodyPr wrap="square">
            <a:spAutoFit/>
          </a:bodyPr>
          <a:lstStyle/>
          <a:p>
            <a:pPr algn="just"/>
            <a:r>
              <a:rPr lang="en-US" sz="2000" dirty="0" smtClean="0">
                <a:latin typeface="Constantia" pitchFamily="18" charset="0"/>
              </a:rPr>
              <a:t>Consider the most general case of a finite wing of given </a:t>
            </a:r>
            <a:r>
              <a:rPr lang="en-US" sz="2000" dirty="0" err="1" smtClean="0">
                <a:latin typeface="Constantia" pitchFamily="18" charset="0"/>
              </a:rPr>
              <a:t>planform</a:t>
            </a:r>
            <a:r>
              <a:rPr lang="en-US" sz="2000" dirty="0" smtClean="0">
                <a:latin typeface="Constantia" pitchFamily="18" charset="0"/>
              </a:rPr>
              <a:t> and geometric twist, with different airfoil sections at different </a:t>
            </a:r>
            <a:r>
              <a:rPr lang="en-US" sz="2000" dirty="0" err="1" smtClean="0">
                <a:latin typeface="Constantia" pitchFamily="18" charset="0"/>
              </a:rPr>
              <a:t>spanwise</a:t>
            </a:r>
            <a:r>
              <a:rPr lang="en-US" sz="2000" dirty="0" smtClean="0">
                <a:latin typeface="Constantia" pitchFamily="18" charset="0"/>
              </a:rPr>
              <a:t> stations. Assume that we have experimental data for the lift curves of the airfoil sections, including the  nonlinear regime (i.e., assume we have the conditions of  the following Figure for all the given airfoil sections). A numerical iterative solution for the finite-wing properties can be obtained as follows:</a:t>
            </a:r>
          </a:p>
        </p:txBody>
      </p:sp>
      <p:pic>
        <p:nvPicPr>
          <p:cNvPr id="266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3109171"/>
            <a:ext cx="5786446" cy="3488181"/>
          </a:xfrm>
          <a:prstGeom prst="rect">
            <a:avLst/>
          </a:prstGeom>
          <a:noFill/>
          <a:ln w="9525">
            <a:noFill/>
            <a:miter lim="800000"/>
            <a:headEnd/>
            <a:tailEnd/>
          </a:ln>
          <a:effectLst/>
        </p:spPr>
      </p:pic>
      <p:sp>
        <p:nvSpPr>
          <p:cNvPr id="7" name="TextBox 6"/>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A NUMERICAL NONLINEAR</a:t>
            </a:r>
          </a:p>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LIFTING-LINE METHOD</a:t>
            </a:r>
          </a:p>
        </p:txBody>
      </p:sp>
      <p:sp>
        <p:nvSpPr>
          <p:cNvPr id="8"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72</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0" name="Straight Connector 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6626"/>
                                        </p:tgtEl>
                                        <p:attrNameLst>
                                          <p:attrName>style.visibility</p:attrName>
                                        </p:attrNameLst>
                                      </p:cBhvr>
                                      <p:to>
                                        <p:strVal val="visible"/>
                                      </p:to>
                                    </p:set>
                                    <p:animEffect transition="in" filter="blinds(horizontal)">
                                      <p:cBhvr>
                                        <p:cTn id="11"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072" y="1065510"/>
            <a:ext cx="8651408" cy="5016758"/>
          </a:xfrm>
          <a:prstGeom prst="rect">
            <a:avLst/>
          </a:prstGeom>
        </p:spPr>
        <p:txBody>
          <a:bodyPr wrap="square">
            <a:spAutoFit/>
          </a:bodyPr>
          <a:lstStyle/>
          <a:p>
            <a:pPr marL="457200" indent="-457200"/>
            <a:r>
              <a:rPr lang="en-US" sz="2000" dirty="0" smtClean="0">
                <a:latin typeface="Constantia" pitchFamily="18" charset="0"/>
                <a:cs typeface="Arial" pitchFamily="34" charset="0"/>
              </a:rPr>
              <a:t>1. Divide the wing into a number of </a:t>
            </a:r>
            <a:r>
              <a:rPr lang="en-US" sz="2000" dirty="0" err="1" smtClean="0">
                <a:latin typeface="Constantia" pitchFamily="18" charset="0"/>
                <a:cs typeface="Arial" pitchFamily="34" charset="0"/>
              </a:rPr>
              <a:t>spanwise</a:t>
            </a:r>
            <a:r>
              <a:rPr lang="en-US" sz="2000" dirty="0" smtClean="0">
                <a:latin typeface="Constantia" pitchFamily="18" charset="0"/>
                <a:cs typeface="Arial" pitchFamily="34" charset="0"/>
              </a:rPr>
              <a:t> stations, as shown in The following Figure. Here </a:t>
            </a:r>
            <a:r>
              <a:rPr lang="en-US" sz="2000" i="1" dirty="0" smtClean="0">
                <a:latin typeface="Constantia" pitchFamily="18" charset="0"/>
                <a:cs typeface="Arial" pitchFamily="34" charset="0"/>
              </a:rPr>
              <a:t>k + 1 </a:t>
            </a:r>
            <a:r>
              <a:rPr lang="en-US" sz="2000" dirty="0" smtClean="0">
                <a:latin typeface="Constantia" pitchFamily="18" charset="0"/>
                <a:cs typeface="Arial" pitchFamily="34" charset="0"/>
              </a:rPr>
              <a:t>stations are shown, with n designating any specific station.</a:t>
            </a:r>
          </a:p>
          <a:p>
            <a:pPr marL="457200" indent="-457200">
              <a:buAutoNum type="arabicPeriod"/>
            </a:pPr>
            <a:endParaRPr lang="en-GB" sz="2000" dirty="0" smtClean="0">
              <a:latin typeface="Constantia" pitchFamily="18" charset="0"/>
              <a:cs typeface="Arial" pitchFamily="34" charset="0"/>
            </a:endParaRPr>
          </a:p>
          <a:p>
            <a:pPr marL="457200" indent="-457200">
              <a:buAutoNum type="arabicPeriod"/>
            </a:pPr>
            <a:endParaRPr lang="en-GB" sz="2000" dirty="0" smtClean="0">
              <a:latin typeface="Constantia" pitchFamily="18" charset="0"/>
              <a:cs typeface="Arial" pitchFamily="34" charset="0"/>
            </a:endParaRPr>
          </a:p>
          <a:p>
            <a:pPr marL="457200" indent="-457200">
              <a:buAutoNum type="arabicPeriod"/>
            </a:pPr>
            <a:endParaRPr lang="en-GB" sz="2000" dirty="0" smtClean="0">
              <a:latin typeface="Constantia" pitchFamily="18" charset="0"/>
              <a:cs typeface="Arial" pitchFamily="34" charset="0"/>
            </a:endParaRPr>
          </a:p>
          <a:p>
            <a:pPr marL="457200" indent="-457200">
              <a:buAutoNum type="arabicPeriod"/>
            </a:pPr>
            <a:endParaRPr lang="en-GB" sz="2000" dirty="0" smtClean="0">
              <a:latin typeface="Constantia" pitchFamily="18" charset="0"/>
              <a:cs typeface="Arial" pitchFamily="34" charset="0"/>
            </a:endParaRPr>
          </a:p>
          <a:p>
            <a:pPr marL="457200" indent="-457200">
              <a:buAutoNum type="arabicPeriod"/>
            </a:pPr>
            <a:endParaRPr lang="en-GB" sz="2000" dirty="0" smtClean="0">
              <a:latin typeface="Constantia" pitchFamily="18" charset="0"/>
              <a:cs typeface="Arial" pitchFamily="34" charset="0"/>
            </a:endParaRPr>
          </a:p>
          <a:p>
            <a:pPr marL="457200" indent="-457200">
              <a:buAutoNum type="arabicPeriod"/>
            </a:pPr>
            <a:endParaRPr lang="en-GB" sz="2000" dirty="0" smtClean="0">
              <a:latin typeface="Constantia" pitchFamily="18" charset="0"/>
              <a:cs typeface="Arial" pitchFamily="34" charset="0"/>
            </a:endParaRPr>
          </a:p>
          <a:p>
            <a:pPr marL="457200" indent="-457200">
              <a:buAutoNum type="arabicPeriod"/>
            </a:pPr>
            <a:endParaRPr lang="en-GB" sz="2000" dirty="0" smtClean="0">
              <a:latin typeface="Constantia" pitchFamily="18" charset="0"/>
              <a:cs typeface="Arial" pitchFamily="34" charset="0"/>
            </a:endParaRPr>
          </a:p>
          <a:p>
            <a:pPr marL="457200" indent="-457200">
              <a:buAutoNum type="arabicPeriod"/>
            </a:pPr>
            <a:endParaRPr lang="en-GB" sz="2000" dirty="0" smtClean="0">
              <a:latin typeface="Constantia" pitchFamily="18" charset="0"/>
              <a:cs typeface="Arial" pitchFamily="34" charset="0"/>
            </a:endParaRPr>
          </a:p>
          <a:p>
            <a:pPr marL="457200" indent="-457200">
              <a:buAutoNum type="arabicPeriod"/>
            </a:pPr>
            <a:endParaRPr lang="en-GB" sz="2000" dirty="0" smtClean="0">
              <a:latin typeface="Constantia" pitchFamily="18" charset="0"/>
              <a:cs typeface="Arial" pitchFamily="34" charset="0"/>
            </a:endParaRPr>
          </a:p>
          <a:p>
            <a:pPr marL="457200" indent="-457200">
              <a:buAutoNum type="arabicPeriod"/>
            </a:pPr>
            <a:endParaRPr lang="en-GB" sz="2000" dirty="0" smtClean="0">
              <a:latin typeface="Constantia" pitchFamily="18" charset="0"/>
              <a:cs typeface="Arial" pitchFamily="34" charset="0"/>
            </a:endParaRPr>
          </a:p>
          <a:p>
            <a:pPr marL="457200" indent="-457200"/>
            <a:r>
              <a:rPr lang="en-US" sz="2000" dirty="0" smtClean="0">
                <a:latin typeface="Constantia" pitchFamily="18" charset="0"/>
                <a:cs typeface="Arial" pitchFamily="34" charset="0"/>
              </a:rPr>
              <a:t>2. For the given wing at a given a, assume the lift distribution along the span; that is, assume values for </a:t>
            </a:r>
            <a:r>
              <a:rPr lang="el-GR" sz="2000" dirty="0" smtClean="0">
                <a:latin typeface="Constantia" pitchFamily="18" charset="0"/>
                <a:cs typeface="Arial" pitchFamily="34" charset="0"/>
              </a:rPr>
              <a:t>Γ</a:t>
            </a:r>
            <a:r>
              <a:rPr lang="en-US" sz="2000" dirty="0" smtClean="0">
                <a:latin typeface="Constantia" pitchFamily="18" charset="0"/>
                <a:cs typeface="Arial" pitchFamily="34" charset="0"/>
              </a:rPr>
              <a:t> at all the stations </a:t>
            </a:r>
            <a:r>
              <a:rPr lang="el-GR" sz="2000" i="1" dirty="0" smtClean="0">
                <a:latin typeface="Constantia" pitchFamily="18" charset="0"/>
                <a:cs typeface="Arial" pitchFamily="34" charset="0"/>
              </a:rPr>
              <a:t>Γ</a:t>
            </a:r>
            <a:r>
              <a:rPr lang="en-GB" sz="2000" i="1" baseline="-25000" dirty="0" smtClean="0">
                <a:latin typeface="Constantia" pitchFamily="18" charset="0"/>
                <a:cs typeface="Arial" pitchFamily="34" charset="0"/>
              </a:rPr>
              <a:t>1</a:t>
            </a:r>
            <a:r>
              <a:rPr lang="en-GB" sz="2000" i="1" dirty="0" smtClean="0">
                <a:latin typeface="Constantia" pitchFamily="18" charset="0"/>
                <a:cs typeface="Arial" pitchFamily="34" charset="0"/>
              </a:rPr>
              <a:t>,</a:t>
            </a:r>
            <a:r>
              <a:rPr lang="en-GB" sz="2000" dirty="0" smtClean="0">
                <a:latin typeface="Constantia" pitchFamily="18" charset="0"/>
                <a:cs typeface="Arial" pitchFamily="34" charset="0"/>
              </a:rPr>
              <a:t> </a:t>
            </a:r>
            <a:r>
              <a:rPr lang="el-GR" sz="2000" i="1" dirty="0" smtClean="0">
                <a:latin typeface="Constantia" pitchFamily="18" charset="0"/>
                <a:cs typeface="Arial" pitchFamily="34" charset="0"/>
              </a:rPr>
              <a:t>Γ</a:t>
            </a:r>
            <a:r>
              <a:rPr lang="en-GB" sz="2000" i="1" baseline="-25000" dirty="0" smtClean="0">
                <a:latin typeface="Constantia" pitchFamily="18" charset="0"/>
                <a:cs typeface="Arial" pitchFamily="34" charset="0"/>
              </a:rPr>
              <a:t>2</a:t>
            </a:r>
            <a:r>
              <a:rPr lang="en-GB" sz="2000" dirty="0" smtClean="0">
                <a:latin typeface="Constantia" pitchFamily="18" charset="0"/>
                <a:cs typeface="Arial" pitchFamily="34" charset="0"/>
              </a:rPr>
              <a:t>,…, </a:t>
            </a:r>
            <a:r>
              <a:rPr lang="el-GR" sz="2000" i="1" dirty="0" smtClean="0">
                <a:latin typeface="Constantia" pitchFamily="18" charset="0"/>
                <a:cs typeface="Arial" pitchFamily="34" charset="0"/>
              </a:rPr>
              <a:t>Γ</a:t>
            </a:r>
            <a:r>
              <a:rPr lang="en-GB" sz="2000" i="1" baseline="-25000" dirty="0" smtClean="0">
                <a:latin typeface="Constantia" pitchFamily="18" charset="0"/>
                <a:cs typeface="Arial" pitchFamily="34" charset="0"/>
              </a:rPr>
              <a:t>n</a:t>
            </a:r>
            <a:r>
              <a:rPr lang="en-GB" sz="2000" dirty="0" smtClean="0">
                <a:latin typeface="Constantia" pitchFamily="18" charset="0"/>
                <a:cs typeface="Arial" pitchFamily="34" charset="0"/>
              </a:rPr>
              <a:t> ,… ,</a:t>
            </a:r>
            <a:r>
              <a:rPr lang="el-GR" sz="2000" dirty="0" smtClean="0">
                <a:latin typeface="Constantia" pitchFamily="18" charset="0"/>
                <a:cs typeface="Arial" pitchFamily="34" charset="0"/>
              </a:rPr>
              <a:t> </a:t>
            </a:r>
            <a:r>
              <a:rPr lang="el-GR" sz="2000" i="1" dirty="0" smtClean="0">
                <a:latin typeface="Constantia" pitchFamily="18" charset="0"/>
                <a:cs typeface="Arial" pitchFamily="34" charset="0"/>
              </a:rPr>
              <a:t>Γ</a:t>
            </a:r>
            <a:r>
              <a:rPr lang="en-GB" sz="2000" i="1" baseline="-25000" dirty="0" smtClean="0">
                <a:latin typeface="Constantia" pitchFamily="18" charset="0"/>
                <a:cs typeface="Arial" pitchFamily="34" charset="0"/>
              </a:rPr>
              <a:t>k+1</a:t>
            </a:r>
            <a:r>
              <a:rPr lang="en-GB" sz="2000" dirty="0" smtClean="0">
                <a:latin typeface="Constantia" pitchFamily="18" charset="0"/>
                <a:cs typeface="Arial" pitchFamily="34" charset="0"/>
              </a:rPr>
              <a:t>.</a:t>
            </a:r>
            <a:r>
              <a:rPr lang="en-US" sz="2000" dirty="0" smtClean="0">
                <a:latin typeface="Constantia" pitchFamily="18" charset="0"/>
                <a:cs typeface="Arial" pitchFamily="34" charset="0"/>
              </a:rPr>
              <a:t> An elliptical lift distribution is satisfactory for such an assumed distribution.</a:t>
            </a:r>
          </a:p>
        </p:txBody>
      </p:sp>
      <p:sp>
        <p:nvSpPr>
          <p:cNvPr id="7" name="TextBox 6"/>
          <p:cNvSpPr txBox="1"/>
          <p:nvPr/>
        </p:nvSpPr>
        <p:spPr>
          <a:xfrm>
            <a:off x="107504" y="188640"/>
            <a:ext cx="7992888" cy="1384995"/>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A NUMERICAL NONLINEAR</a:t>
            </a:r>
          </a:p>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LIFTING-LINE METHOD</a:t>
            </a:r>
          </a:p>
          <a:p>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sp>
        <p:nvSpPr>
          <p:cNvPr id="8"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73</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0" name="Straight Connector 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1536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3500" y="2066925"/>
            <a:ext cx="6477000" cy="27241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randombar(horizontal)">
                                      <p:cBhvr>
                                        <p:cTn id="11" dur="500"/>
                                        <p:tgtEl>
                                          <p:spTgt spid="1536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1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41072" y="1279788"/>
            <a:ext cx="8651408" cy="4093428"/>
          </a:xfrm>
          <a:prstGeom prst="rect">
            <a:avLst/>
          </a:prstGeom>
        </p:spPr>
        <p:txBody>
          <a:bodyPr wrap="square">
            <a:spAutoFit/>
          </a:bodyPr>
          <a:lstStyle/>
          <a:p>
            <a:pPr marL="457200" indent="-457200"/>
            <a:r>
              <a:rPr lang="en-US" sz="2000" dirty="0" smtClean="0">
                <a:latin typeface="Constantia" pitchFamily="18" charset="0"/>
                <a:cs typeface="Arial" pitchFamily="34" charset="0"/>
              </a:rPr>
              <a:t>3. With this assumed variation of  </a:t>
            </a:r>
            <a:r>
              <a:rPr lang="el-GR" sz="2000" dirty="0" smtClean="0">
                <a:latin typeface="Constantia" pitchFamily="18" charset="0"/>
                <a:cs typeface="Arial" pitchFamily="34" charset="0"/>
              </a:rPr>
              <a:t>Γ</a:t>
            </a:r>
            <a:r>
              <a:rPr lang="en-US" sz="2000" dirty="0" smtClean="0">
                <a:latin typeface="Constantia" pitchFamily="18" charset="0"/>
                <a:cs typeface="Arial" pitchFamily="34" charset="0"/>
              </a:rPr>
              <a:t>, calculate the induced angle of attack </a:t>
            </a:r>
            <a:r>
              <a:rPr lang="el-GR" sz="2000" dirty="0" smtClean="0">
                <a:latin typeface="Constantia" pitchFamily="18" charset="0"/>
                <a:cs typeface="Arial" pitchFamily="34" charset="0"/>
              </a:rPr>
              <a:t>α</a:t>
            </a:r>
            <a:r>
              <a:rPr lang="en-US" sz="2000" baseline="-25000" dirty="0" err="1" smtClean="0">
                <a:latin typeface="Constantia" pitchFamily="18" charset="0"/>
                <a:cs typeface="Arial" pitchFamily="34" charset="0"/>
              </a:rPr>
              <a:t>i</a:t>
            </a:r>
            <a:r>
              <a:rPr lang="en-US" sz="2000" dirty="0" smtClean="0">
                <a:latin typeface="Constantia" pitchFamily="18" charset="0"/>
                <a:cs typeface="Arial" pitchFamily="34" charset="0"/>
              </a:rPr>
              <a:t> at each of the stations:</a:t>
            </a:r>
          </a:p>
          <a:p>
            <a:pPr marL="457200" indent="-457200">
              <a:buAutoNum type="arabicPeriod"/>
            </a:pPr>
            <a:endParaRPr lang="en-GB" sz="2000" dirty="0" smtClean="0">
              <a:latin typeface="Constantia" pitchFamily="18" charset="0"/>
              <a:cs typeface="Arial" pitchFamily="34" charset="0"/>
            </a:endParaRPr>
          </a:p>
          <a:p>
            <a:pPr marL="457200" indent="-457200">
              <a:buAutoNum type="arabicPeriod"/>
            </a:pPr>
            <a:endParaRPr lang="en-GB" sz="2000" dirty="0" smtClean="0">
              <a:latin typeface="Constantia" pitchFamily="18" charset="0"/>
              <a:cs typeface="Arial" pitchFamily="34" charset="0"/>
            </a:endParaRPr>
          </a:p>
          <a:p>
            <a:pPr marL="457200" indent="-457200">
              <a:buAutoNum type="arabicPeriod"/>
            </a:pPr>
            <a:endParaRPr lang="en-GB" sz="2000" dirty="0" smtClean="0">
              <a:latin typeface="Constantia" pitchFamily="18" charset="0"/>
              <a:cs typeface="Arial" pitchFamily="34" charset="0"/>
            </a:endParaRPr>
          </a:p>
          <a:p>
            <a:pPr marL="457200" indent="-457200"/>
            <a:r>
              <a:rPr lang="en-US" sz="2000" dirty="0" smtClean="0">
                <a:latin typeface="Constantia" pitchFamily="18" charset="0"/>
                <a:cs typeface="Arial" pitchFamily="34" charset="0"/>
              </a:rPr>
              <a:t>The integral is evaluated numerically. If Simpson's rule is used</a:t>
            </a:r>
          </a:p>
          <a:p>
            <a:pPr marL="457200" indent="-457200"/>
            <a:endParaRPr lang="en-GB" sz="2000" dirty="0" smtClean="0">
              <a:latin typeface="Constantia" pitchFamily="18" charset="0"/>
              <a:cs typeface="Arial" pitchFamily="34" charset="0"/>
            </a:endParaRPr>
          </a:p>
          <a:p>
            <a:pPr marL="457200" indent="-457200"/>
            <a:endParaRPr lang="en-US" sz="2000" dirty="0" smtClean="0">
              <a:latin typeface="Constantia" pitchFamily="18" charset="0"/>
              <a:cs typeface="Arial" pitchFamily="34" charset="0"/>
            </a:endParaRPr>
          </a:p>
          <a:p>
            <a:pPr marL="457200" indent="-457200"/>
            <a:endParaRPr lang="en-US" sz="2000" dirty="0" smtClean="0">
              <a:latin typeface="Constantia" pitchFamily="18" charset="0"/>
              <a:cs typeface="Arial" pitchFamily="34" charset="0"/>
            </a:endParaRPr>
          </a:p>
          <a:p>
            <a:pPr marL="457200" indent="-457200"/>
            <a:r>
              <a:rPr lang="en-US" sz="2000" dirty="0" smtClean="0">
                <a:latin typeface="Constantia" pitchFamily="18" charset="0"/>
                <a:cs typeface="Arial" pitchFamily="34" charset="0"/>
              </a:rPr>
              <a:t>where </a:t>
            </a:r>
            <a:r>
              <a:rPr lang="el-GR" sz="2000" dirty="0" smtClean="0">
                <a:latin typeface="Constantia" pitchFamily="18" charset="0"/>
                <a:cs typeface="Arial" pitchFamily="34" charset="0"/>
              </a:rPr>
              <a:t>Δ</a:t>
            </a:r>
            <a:r>
              <a:rPr lang="en-US" sz="2000" dirty="0" smtClean="0">
                <a:latin typeface="Constantia" pitchFamily="18" charset="0"/>
                <a:cs typeface="Arial" pitchFamily="34" charset="0"/>
              </a:rPr>
              <a:t>y is the distance between stations.</a:t>
            </a:r>
          </a:p>
          <a:p>
            <a:pPr marL="457200" indent="-457200"/>
            <a:r>
              <a:rPr lang="en-US" sz="2000" dirty="0" smtClean="0">
                <a:latin typeface="Constantia" pitchFamily="18" charset="0"/>
                <a:cs typeface="Arial" pitchFamily="34" charset="0"/>
              </a:rPr>
              <a:t>when </a:t>
            </a:r>
            <a:r>
              <a:rPr lang="en-US" sz="2000" i="1" dirty="0" err="1" smtClean="0">
                <a:latin typeface="Constantia" pitchFamily="18" charset="0"/>
                <a:cs typeface="Arial" pitchFamily="34" charset="0"/>
              </a:rPr>
              <a:t>y</a:t>
            </a:r>
            <a:r>
              <a:rPr lang="en-US" sz="2000" i="1" baseline="-25000" dirty="0" err="1" smtClean="0">
                <a:latin typeface="Constantia" pitchFamily="18" charset="0"/>
                <a:cs typeface="Arial" pitchFamily="34" charset="0"/>
              </a:rPr>
              <a:t>n</a:t>
            </a:r>
            <a:r>
              <a:rPr lang="en-US" sz="2000" i="1" dirty="0" smtClean="0">
                <a:latin typeface="Constantia" pitchFamily="18" charset="0"/>
                <a:cs typeface="Arial" pitchFamily="34" charset="0"/>
              </a:rPr>
              <a:t> = y</a:t>
            </a:r>
            <a:r>
              <a:rPr lang="en-US" sz="2000" i="1" baseline="-25000" dirty="0" smtClean="0">
                <a:latin typeface="Constantia" pitchFamily="18" charset="0"/>
                <a:cs typeface="Arial" pitchFamily="34" charset="0"/>
              </a:rPr>
              <a:t>j-1</a:t>
            </a:r>
            <a:r>
              <a:rPr lang="en-US" sz="2000" dirty="0" smtClean="0">
                <a:latin typeface="Constantia" pitchFamily="18" charset="0"/>
                <a:cs typeface="Arial" pitchFamily="34" charset="0"/>
              </a:rPr>
              <a:t>, </a:t>
            </a:r>
            <a:r>
              <a:rPr lang="en-US" sz="2000" i="1" dirty="0" err="1" smtClean="0">
                <a:latin typeface="Constantia" pitchFamily="18" charset="0"/>
                <a:cs typeface="Arial" pitchFamily="34" charset="0"/>
              </a:rPr>
              <a:t>y</a:t>
            </a:r>
            <a:r>
              <a:rPr lang="en-US" sz="2000" i="1" baseline="-25000" dirty="0" err="1" smtClean="0">
                <a:latin typeface="Constantia" pitchFamily="18" charset="0"/>
                <a:cs typeface="Arial" pitchFamily="34" charset="0"/>
              </a:rPr>
              <a:t>j</a:t>
            </a:r>
            <a:r>
              <a:rPr lang="en-US" sz="2000" dirty="0" smtClean="0">
                <a:latin typeface="Constantia" pitchFamily="18" charset="0"/>
                <a:cs typeface="Arial" pitchFamily="34" charset="0"/>
              </a:rPr>
              <a:t>, or </a:t>
            </a:r>
            <a:r>
              <a:rPr lang="en-US" sz="2000" i="1" dirty="0" smtClean="0">
                <a:latin typeface="Constantia" pitchFamily="18" charset="0"/>
                <a:cs typeface="Arial" pitchFamily="34" charset="0"/>
              </a:rPr>
              <a:t>y</a:t>
            </a:r>
            <a:r>
              <a:rPr lang="en-US" sz="2000" i="1" baseline="-25000" dirty="0" smtClean="0">
                <a:latin typeface="Constantia" pitchFamily="18" charset="0"/>
                <a:cs typeface="Arial" pitchFamily="34" charset="0"/>
              </a:rPr>
              <a:t>j+1</a:t>
            </a:r>
            <a:r>
              <a:rPr lang="en-US" sz="2000" dirty="0" smtClean="0">
                <a:latin typeface="Constantia" pitchFamily="18" charset="0"/>
                <a:cs typeface="Arial" pitchFamily="34" charset="0"/>
              </a:rPr>
              <a:t>, a singularity occurs (a denominator goes to zero). </a:t>
            </a:r>
          </a:p>
          <a:p>
            <a:pPr marL="457200" indent="-457200"/>
            <a:r>
              <a:rPr lang="en-US" sz="2000" dirty="0" smtClean="0">
                <a:latin typeface="Constantia" pitchFamily="18" charset="0"/>
                <a:cs typeface="Arial" pitchFamily="34" charset="0"/>
              </a:rPr>
              <a:t>When this singularity occurs, it can be avoided by replacing the given term by </a:t>
            </a:r>
          </a:p>
          <a:p>
            <a:pPr marL="457200" indent="-457200"/>
            <a:r>
              <a:rPr lang="en-US" sz="2000" dirty="0" smtClean="0">
                <a:latin typeface="Constantia" pitchFamily="18" charset="0"/>
                <a:cs typeface="Arial" pitchFamily="34" charset="0"/>
              </a:rPr>
              <a:t>its average value based on the two adjacent sections.</a:t>
            </a:r>
          </a:p>
        </p:txBody>
      </p:sp>
      <p:sp>
        <p:nvSpPr>
          <p:cNvPr id="13" name="TextBox 12"/>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A NUMERICAL NONLINEAR</a:t>
            </a:r>
          </a:p>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LIFTING-LINE METHOD</a:t>
            </a:r>
          </a:p>
        </p:txBody>
      </p:sp>
      <p:sp>
        <p:nvSpPr>
          <p:cNvPr id="1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74</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Box 14"/>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6" name="Straight Connector 15"/>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1638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43807" y="1988840"/>
            <a:ext cx="3636911" cy="792088"/>
          </a:xfrm>
          <a:prstGeom prst="rect">
            <a:avLst/>
          </a:prstGeom>
          <a:noFill/>
          <a:ln w="9525">
            <a:noFill/>
            <a:miter lim="800000"/>
            <a:headEnd/>
            <a:tailEnd/>
          </a:ln>
        </p:spPr>
      </p:pic>
      <p:pic>
        <p:nvPicPr>
          <p:cNvPr id="1638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32957" y="3211066"/>
            <a:ext cx="6939443" cy="86600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7" dur="500"/>
                                        <p:tgtEl>
                                          <p:spTgt spid="17">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randombar(horizontal)">
                                      <p:cBhvr>
                                        <p:cTn id="11" dur="500"/>
                                        <p:tgtEl>
                                          <p:spTgt spid="1638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16" dur="500"/>
                                        <p:tgtEl>
                                          <p:spTgt spid="17">
                                            <p:txEl>
                                              <p:pRg st="4" end="4"/>
                                            </p:txEl>
                                          </p:spTgt>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16387"/>
                                        </p:tgtEl>
                                        <p:attrNameLst>
                                          <p:attrName>style.visibility</p:attrName>
                                        </p:attrNameLst>
                                      </p:cBhvr>
                                      <p:to>
                                        <p:strVal val="visible"/>
                                      </p:to>
                                    </p:set>
                                    <p:animEffect transition="in" filter="randombar(horizontal)">
                                      <p:cBhvr>
                                        <p:cTn id="20" dur="500"/>
                                        <p:tgtEl>
                                          <p:spTgt spid="16387"/>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17">
                                            <p:txEl>
                                              <p:pRg st="8" end="8"/>
                                            </p:txEl>
                                          </p:spTgt>
                                        </p:tgtEl>
                                        <p:attrNameLst>
                                          <p:attrName>style.visibility</p:attrName>
                                        </p:attrNameLst>
                                      </p:cBhvr>
                                      <p:to>
                                        <p:strVal val="visible"/>
                                      </p:to>
                                    </p:set>
                                    <p:animEffect transition="in" filter="randombar(horizontal)">
                                      <p:cBhvr>
                                        <p:cTn id="24" dur="500"/>
                                        <p:tgtEl>
                                          <p:spTgt spid="17">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9" end="9"/>
                                            </p:txEl>
                                          </p:spTgt>
                                        </p:tgtEl>
                                        <p:attrNameLst>
                                          <p:attrName>style.visibility</p:attrName>
                                        </p:attrNameLst>
                                      </p:cBhvr>
                                      <p:to>
                                        <p:strVal val="visible"/>
                                      </p:to>
                                    </p:set>
                                    <p:animEffect transition="in" filter="randombar(horizontal)">
                                      <p:cBhvr>
                                        <p:cTn id="29" dur="500"/>
                                        <p:tgtEl>
                                          <p:spTgt spid="17">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10" end="10"/>
                                            </p:txEl>
                                          </p:spTgt>
                                        </p:tgtEl>
                                        <p:attrNameLst>
                                          <p:attrName>style.visibility</p:attrName>
                                        </p:attrNameLst>
                                      </p:cBhvr>
                                      <p:to>
                                        <p:strVal val="visible"/>
                                      </p:to>
                                    </p:set>
                                    <p:animEffect transition="in" filter="randombar(horizontal)">
                                      <p:cBhvr>
                                        <p:cTn id="34" dur="500"/>
                                        <p:tgtEl>
                                          <p:spTgt spid="17">
                                            <p:txEl>
                                              <p:pRg st="10" end="10"/>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7">
                                            <p:txEl>
                                              <p:pRg st="11" end="11"/>
                                            </p:txEl>
                                          </p:spTgt>
                                        </p:tgtEl>
                                        <p:attrNameLst>
                                          <p:attrName>style.visibility</p:attrName>
                                        </p:attrNameLst>
                                      </p:cBhvr>
                                      <p:to>
                                        <p:strVal val="visible"/>
                                      </p:to>
                                    </p:set>
                                    <p:animEffect transition="in" filter="randombar(horizontal)">
                                      <p:cBhvr>
                                        <p:cTn id="37" dur="500"/>
                                        <p:tgtEl>
                                          <p:spTgt spid="1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4282" y="1129164"/>
            <a:ext cx="8715404" cy="1147708"/>
          </a:xfrm>
          <a:prstGeom prst="rect">
            <a:avLst/>
          </a:prstGeom>
          <a:noFill/>
          <a:ln w="9525">
            <a:noFill/>
            <a:miter lim="800000"/>
            <a:headEnd/>
            <a:tailEnd/>
          </a:ln>
          <a:effectLst/>
        </p:spPr>
      </p:pic>
      <p:pic>
        <p:nvPicPr>
          <p:cNvPr id="2969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1895" y="2356290"/>
            <a:ext cx="8822593" cy="928694"/>
          </a:xfrm>
          <a:prstGeom prst="rect">
            <a:avLst/>
          </a:prstGeom>
          <a:noFill/>
          <a:ln w="9525">
            <a:noFill/>
            <a:miter lim="800000"/>
            <a:headEnd/>
            <a:tailEnd/>
          </a:ln>
          <a:effectLst/>
        </p:spPr>
      </p:pic>
      <p:pic>
        <p:nvPicPr>
          <p:cNvPr id="2970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0743" y="3643314"/>
            <a:ext cx="8835753" cy="714380"/>
          </a:xfrm>
          <a:prstGeom prst="rect">
            <a:avLst/>
          </a:prstGeom>
          <a:noFill/>
          <a:ln w="9525">
            <a:noFill/>
            <a:miter lim="800000"/>
            <a:headEnd/>
            <a:tailEnd/>
          </a:ln>
          <a:effectLst/>
        </p:spPr>
      </p:pic>
      <p:pic>
        <p:nvPicPr>
          <p:cNvPr id="2970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42976" y="4365104"/>
            <a:ext cx="6309923" cy="1000132"/>
          </a:xfrm>
          <a:prstGeom prst="rect">
            <a:avLst/>
          </a:prstGeom>
          <a:noFill/>
          <a:ln w="9525">
            <a:noFill/>
            <a:miter lim="800000"/>
            <a:headEnd/>
            <a:tailEnd/>
          </a:ln>
          <a:effectLst/>
        </p:spPr>
      </p:pic>
      <p:pic>
        <p:nvPicPr>
          <p:cNvPr id="29702"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9512" y="5445224"/>
            <a:ext cx="8486834" cy="642942"/>
          </a:xfrm>
          <a:prstGeom prst="rect">
            <a:avLst/>
          </a:prstGeom>
          <a:noFill/>
          <a:ln w="9525">
            <a:noFill/>
            <a:miter lim="800000"/>
            <a:headEnd/>
            <a:tailEnd/>
          </a:ln>
          <a:effectLst/>
        </p:spPr>
      </p:pic>
      <p:sp>
        <p:nvSpPr>
          <p:cNvPr id="9" name="TextBox 8"/>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A NUMERICAL NONLINEAR</a:t>
            </a:r>
          </a:p>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LIFTING-LINE METHOD</a:t>
            </a:r>
          </a:p>
        </p:txBody>
      </p:sp>
      <p:sp>
        <p:nvSpPr>
          <p:cNvPr id="10"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75</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2" name="Straight Connector 11"/>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blinds(horizontal)">
                                      <p:cBhvr>
                                        <p:cTn id="12" dur="500"/>
                                        <p:tgtEl>
                                          <p:spTgt spid="296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700"/>
                                        </p:tgtEl>
                                        <p:attrNameLst>
                                          <p:attrName>style.visibility</p:attrName>
                                        </p:attrNameLst>
                                      </p:cBhvr>
                                      <p:to>
                                        <p:strVal val="visible"/>
                                      </p:to>
                                    </p:set>
                                    <p:animEffect transition="in" filter="blinds(horizontal)">
                                      <p:cBhvr>
                                        <p:cTn id="17" dur="500"/>
                                        <p:tgtEl>
                                          <p:spTgt spid="2970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701"/>
                                        </p:tgtEl>
                                        <p:attrNameLst>
                                          <p:attrName>style.visibility</p:attrName>
                                        </p:attrNameLst>
                                      </p:cBhvr>
                                      <p:to>
                                        <p:strVal val="visible"/>
                                      </p:to>
                                    </p:set>
                                    <p:animEffect transition="in" filter="blinds(horizontal)">
                                      <p:cBhvr>
                                        <p:cTn id="22" dur="500"/>
                                        <p:tgtEl>
                                          <p:spTgt spid="2970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9702"/>
                                        </p:tgtEl>
                                        <p:attrNameLst>
                                          <p:attrName>style.visibility</p:attrName>
                                        </p:attrNameLst>
                                      </p:cBhvr>
                                      <p:to>
                                        <p:strVal val="visible"/>
                                      </p:to>
                                    </p:set>
                                    <p:animEffect transition="in" filter="blinds(horizontal)">
                                      <p:cBhvr>
                                        <p:cTn id="27"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5536" y="1196752"/>
            <a:ext cx="8084400" cy="1500198"/>
          </a:xfrm>
          <a:prstGeom prst="rect">
            <a:avLst/>
          </a:prstGeom>
          <a:noFill/>
          <a:ln w="9525">
            <a:noFill/>
            <a:miter lim="800000"/>
            <a:headEnd/>
            <a:tailEnd/>
          </a:ln>
          <a:effectLst/>
        </p:spPr>
      </p:pic>
      <p:pic>
        <p:nvPicPr>
          <p:cNvPr id="3072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5786" y="2420888"/>
            <a:ext cx="7500990" cy="1883227"/>
          </a:xfrm>
          <a:prstGeom prst="rect">
            <a:avLst/>
          </a:prstGeom>
          <a:noFill/>
          <a:ln w="9525">
            <a:noFill/>
            <a:miter lim="800000"/>
            <a:headEnd/>
            <a:tailEnd/>
          </a:ln>
          <a:effectLst/>
        </p:spPr>
      </p:pic>
      <p:pic>
        <p:nvPicPr>
          <p:cNvPr id="30724"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5536" y="4509120"/>
            <a:ext cx="7858180" cy="1428760"/>
          </a:xfrm>
          <a:prstGeom prst="rect">
            <a:avLst/>
          </a:prstGeom>
          <a:noFill/>
          <a:ln w="9525">
            <a:noFill/>
            <a:miter lim="800000"/>
            <a:headEnd/>
            <a:tailEnd/>
          </a:ln>
          <a:effectLst/>
        </p:spPr>
      </p:pic>
      <p:sp>
        <p:nvSpPr>
          <p:cNvPr id="7" name="TextBox 6"/>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A NUMERICAL NONLINEAR</a:t>
            </a:r>
          </a:p>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LIFTING-LINE METHOD</a:t>
            </a:r>
          </a:p>
        </p:txBody>
      </p:sp>
      <p:sp>
        <p:nvSpPr>
          <p:cNvPr id="8"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76</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0" name="Straight Connector 9"/>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linds(horizontal)">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blinds(horizontal)">
                                      <p:cBhvr>
                                        <p:cTn id="12" dur="500"/>
                                        <p:tgtEl>
                                          <p:spTgt spid="307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24"/>
                                        </p:tgtEl>
                                        <p:attrNameLst>
                                          <p:attrName>style.visibility</p:attrName>
                                        </p:attrNameLst>
                                      </p:cBhvr>
                                      <p:to>
                                        <p:strVal val="visible"/>
                                      </p:to>
                                    </p:set>
                                    <p:animEffect transition="in" filter="blinds(horizontal)">
                                      <p:cBhvr>
                                        <p:cTn id="1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528" y="1336374"/>
            <a:ext cx="8554701" cy="285752"/>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842" y="1979316"/>
            <a:ext cx="3413984" cy="857256"/>
          </a:xfrm>
          <a:prstGeom prst="rect">
            <a:avLst/>
          </a:prstGeom>
          <a:noFill/>
          <a:ln w="9525">
            <a:noFill/>
            <a:miter lim="800000"/>
            <a:headEnd/>
            <a:tailEnd/>
          </a:ln>
          <a:effectLst/>
        </p:spPr>
      </p:pic>
      <p:pic>
        <p:nvPicPr>
          <p:cNvPr id="3174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52618" y="1979316"/>
            <a:ext cx="4589611" cy="685804"/>
          </a:xfrm>
          <a:prstGeom prst="rect">
            <a:avLst/>
          </a:prstGeom>
          <a:noFill/>
          <a:ln w="9525">
            <a:noFill/>
            <a:miter lim="800000"/>
            <a:headEnd/>
            <a:tailEnd/>
          </a:ln>
          <a:effectLst/>
        </p:spPr>
      </p:pic>
      <p:pic>
        <p:nvPicPr>
          <p:cNvPr id="3174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842" y="2855786"/>
            <a:ext cx="2678925" cy="357190"/>
          </a:xfrm>
          <a:prstGeom prst="rect">
            <a:avLst/>
          </a:prstGeom>
          <a:noFill/>
          <a:ln w="9525">
            <a:noFill/>
            <a:miter lim="800000"/>
            <a:headEnd/>
            <a:tailEnd/>
          </a:ln>
          <a:effectLst/>
        </p:spPr>
      </p:pic>
      <p:pic>
        <p:nvPicPr>
          <p:cNvPr id="3175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81048" y="2908010"/>
            <a:ext cx="5471291" cy="295276"/>
          </a:xfrm>
          <a:prstGeom prst="rect">
            <a:avLst/>
          </a:prstGeom>
          <a:noFill/>
          <a:ln w="9525">
            <a:noFill/>
            <a:miter lim="800000"/>
            <a:headEnd/>
            <a:tailEnd/>
          </a:ln>
          <a:effectLst/>
        </p:spPr>
      </p:pic>
      <p:sp>
        <p:nvSpPr>
          <p:cNvPr id="13" name="TextBox 12"/>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A NUMERICAL NONLINEAR</a:t>
            </a:r>
          </a:p>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LIFTING-LINE METHOD</a:t>
            </a:r>
          </a:p>
        </p:txBody>
      </p:sp>
      <p:sp>
        <p:nvSpPr>
          <p:cNvPr id="1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77</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Box 14"/>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6" name="Straight Connector 15"/>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par>
                                <p:cTn id="8" presetID="3" presetClass="entr" presetSubtype="10" fill="hold" nodeType="withEffect">
                                  <p:stCondLst>
                                    <p:cond delay="0"/>
                                  </p:stCondLst>
                                  <p:childTnLst>
                                    <p:set>
                                      <p:cBhvr>
                                        <p:cTn id="9" dur="1" fill="hold">
                                          <p:stCondLst>
                                            <p:cond delay="0"/>
                                          </p:stCondLst>
                                        </p:cTn>
                                        <p:tgtEl>
                                          <p:spTgt spid="31747"/>
                                        </p:tgtEl>
                                        <p:attrNameLst>
                                          <p:attrName>style.visibility</p:attrName>
                                        </p:attrNameLst>
                                      </p:cBhvr>
                                      <p:to>
                                        <p:strVal val="visible"/>
                                      </p:to>
                                    </p:set>
                                    <p:animEffect transition="in" filter="blinds(horizontal)">
                                      <p:cBhvr>
                                        <p:cTn id="10" dur="500"/>
                                        <p:tgtEl>
                                          <p:spTgt spid="31747"/>
                                        </p:tgtEl>
                                      </p:cBhvr>
                                    </p:animEffect>
                                  </p:childTnLst>
                                </p:cTn>
                              </p:par>
                              <p:par>
                                <p:cTn id="11" presetID="3" presetClass="entr" presetSubtype="10" fill="hold" nodeType="withEffect">
                                  <p:stCondLst>
                                    <p:cond delay="0"/>
                                  </p:stCondLst>
                                  <p:childTnLst>
                                    <p:set>
                                      <p:cBhvr>
                                        <p:cTn id="12" dur="1" fill="hold">
                                          <p:stCondLst>
                                            <p:cond delay="0"/>
                                          </p:stCondLst>
                                        </p:cTn>
                                        <p:tgtEl>
                                          <p:spTgt spid="31748"/>
                                        </p:tgtEl>
                                        <p:attrNameLst>
                                          <p:attrName>style.visibility</p:attrName>
                                        </p:attrNameLst>
                                      </p:cBhvr>
                                      <p:to>
                                        <p:strVal val="visible"/>
                                      </p:to>
                                    </p:set>
                                    <p:animEffect transition="in" filter="blinds(horizontal)">
                                      <p:cBhvr>
                                        <p:cTn id="13" dur="500"/>
                                        <p:tgtEl>
                                          <p:spTgt spid="31748"/>
                                        </p:tgtEl>
                                      </p:cBhvr>
                                    </p:animEffect>
                                  </p:childTnLst>
                                </p:cTn>
                              </p:par>
                              <p:par>
                                <p:cTn id="14" presetID="3" presetClass="entr" presetSubtype="10" fill="hold" nodeType="withEffect">
                                  <p:stCondLst>
                                    <p:cond delay="0"/>
                                  </p:stCondLst>
                                  <p:childTnLst>
                                    <p:set>
                                      <p:cBhvr>
                                        <p:cTn id="15" dur="1" fill="hold">
                                          <p:stCondLst>
                                            <p:cond delay="0"/>
                                          </p:stCondLst>
                                        </p:cTn>
                                        <p:tgtEl>
                                          <p:spTgt spid="31749"/>
                                        </p:tgtEl>
                                        <p:attrNameLst>
                                          <p:attrName>style.visibility</p:attrName>
                                        </p:attrNameLst>
                                      </p:cBhvr>
                                      <p:to>
                                        <p:strVal val="visible"/>
                                      </p:to>
                                    </p:set>
                                    <p:animEffect transition="in" filter="blinds(horizontal)">
                                      <p:cBhvr>
                                        <p:cTn id="16" dur="500"/>
                                        <p:tgtEl>
                                          <p:spTgt spid="31749"/>
                                        </p:tgtEl>
                                      </p:cBhvr>
                                    </p:animEffect>
                                  </p:childTnLst>
                                </p:cTn>
                              </p:par>
                              <p:par>
                                <p:cTn id="17" presetID="3" presetClass="entr" presetSubtype="10" fill="hold" nodeType="withEffect">
                                  <p:stCondLst>
                                    <p:cond delay="0"/>
                                  </p:stCondLst>
                                  <p:childTnLst>
                                    <p:set>
                                      <p:cBhvr>
                                        <p:cTn id="18" dur="1" fill="hold">
                                          <p:stCondLst>
                                            <p:cond delay="0"/>
                                          </p:stCondLst>
                                        </p:cTn>
                                        <p:tgtEl>
                                          <p:spTgt spid="31750"/>
                                        </p:tgtEl>
                                        <p:attrNameLst>
                                          <p:attrName>style.visibility</p:attrName>
                                        </p:attrNameLst>
                                      </p:cBhvr>
                                      <p:to>
                                        <p:strVal val="visible"/>
                                      </p:to>
                                    </p:set>
                                    <p:animEffect transition="in" filter="blinds(horizontal)">
                                      <p:cBhvr>
                                        <p:cTn id="19"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a:off x="576824" y="3020892"/>
            <a:ext cx="2214578" cy="1500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51"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87824" y="1663570"/>
            <a:ext cx="5447148" cy="4357718"/>
          </a:xfrm>
          <a:prstGeom prst="rect">
            <a:avLst/>
          </a:prstGeom>
          <a:noFill/>
          <a:ln w="9525">
            <a:noFill/>
            <a:miter lim="800000"/>
            <a:headEnd/>
            <a:tailEnd/>
          </a:ln>
          <a:effectLst/>
        </p:spPr>
      </p:pic>
      <p:sp>
        <p:nvSpPr>
          <p:cNvPr id="11" name="Rectangle 10"/>
          <p:cNvSpPr/>
          <p:nvPr/>
        </p:nvSpPr>
        <p:spPr>
          <a:xfrm>
            <a:off x="648262" y="3598494"/>
            <a:ext cx="1749903" cy="369332"/>
          </a:xfrm>
          <a:prstGeom prst="rect">
            <a:avLst/>
          </a:prstGeom>
        </p:spPr>
        <p:txBody>
          <a:bodyPr wrap="none">
            <a:spAutoFit/>
          </a:bodyPr>
          <a:lstStyle/>
          <a:p>
            <a:r>
              <a:rPr lang="en-US" b="1" dirty="0" smtClean="0">
                <a:solidFill>
                  <a:srgbClr val="FFFF00"/>
                </a:solidFill>
                <a:effectLst>
                  <a:outerShdw blurRad="38100" dist="38100" dir="2700000" algn="tl">
                    <a:srgbClr val="000000">
                      <a:alpha val="43137"/>
                    </a:srgbClr>
                  </a:outerShdw>
                </a:effectLst>
              </a:rPr>
              <a:t>Typical results</a:t>
            </a:r>
          </a:p>
        </p:txBody>
      </p:sp>
      <p:sp>
        <p:nvSpPr>
          <p:cNvPr id="13" name="TextBox 12"/>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A NUMERICAL NONLINEAR</a:t>
            </a:r>
          </a:p>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LIFTING-LINE METHOD</a:t>
            </a:r>
          </a:p>
        </p:txBody>
      </p:sp>
      <p:sp>
        <p:nvSpPr>
          <p:cNvPr id="1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78</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Box 14"/>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6" name="Straight Connector 15"/>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31751"/>
                                        </p:tgtEl>
                                        <p:attrNameLst>
                                          <p:attrName>style.visibility</p:attrName>
                                        </p:attrNameLst>
                                      </p:cBhvr>
                                      <p:to>
                                        <p:strVal val="visible"/>
                                      </p:to>
                                    </p:set>
                                    <p:animEffect transition="in" filter="blinds(horizontal)">
                                      <p:cBhvr>
                                        <p:cTn id="13"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270501"/>
            <a:ext cx="8749636" cy="646331"/>
          </a:xfrm>
          <a:prstGeom prst="rect">
            <a:avLst/>
          </a:prstGeom>
        </p:spPr>
        <p:txBody>
          <a:bodyPr wrap="square">
            <a:spAutoFit/>
          </a:bodyPr>
          <a:lstStyle/>
          <a:p>
            <a:r>
              <a:rPr lang="en-US" dirty="0" smtClean="0">
                <a:latin typeface="Constantia" pitchFamily="18" charset="0"/>
              </a:rPr>
              <a:t>An example of the use of the numerical method for the nonlinear regime is shown in this figure:</a:t>
            </a:r>
          </a:p>
        </p:txBody>
      </p:sp>
      <p:sp>
        <p:nvSpPr>
          <p:cNvPr id="5" name="Rectangle 4"/>
          <p:cNvSpPr/>
          <p:nvPr/>
        </p:nvSpPr>
        <p:spPr>
          <a:xfrm>
            <a:off x="251520" y="5373216"/>
            <a:ext cx="8858312" cy="646331"/>
          </a:xfrm>
          <a:prstGeom prst="rect">
            <a:avLst/>
          </a:prstGeom>
        </p:spPr>
        <p:txBody>
          <a:bodyPr wrap="square">
            <a:spAutoFit/>
          </a:bodyPr>
          <a:lstStyle/>
          <a:p>
            <a:r>
              <a:rPr lang="en-US" dirty="0" smtClean="0">
                <a:latin typeface="Constantia" pitchFamily="18" charset="0"/>
              </a:rPr>
              <a:t>The numerical lifting-line solution at high angle of attack agrees with the experiment to within 20 percent, and much closer for many cases.</a:t>
            </a:r>
          </a:p>
        </p:txBody>
      </p:sp>
      <p:pic>
        <p:nvPicPr>
          <p:cNvPr id="327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6172" y="1838298"/>
            <a:ext cx="7806356" cy="3390902"/>
          </a:xfrm>
          <a:prstGeom prst="rect">
            <a:avLst/>
          </a:prstGeom>
          <a:noFill/>
          <a:ln w="9525">
            <a:noFill/>
            <a:miter lim="800000"/>
            <a:headEnd/>
            <a:tailEnd/>
          </a:ln>
          <a:effectLst/>
        </p:spPr>
      </p:pic>
      <p:sp>
        <p:nvSpPr>
          <p:cNvPr id="7" name="TextBox 6"/>
          <p:cNvSpPr txBox="1"/>
          <p:nvPr/>
        </p:nvSpPr>
        <p:spPr>
          <a:xfrm>
            <a:off x="107504" y="188640"/>
            <a:ext cx="7992888" cy="954107"/>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A NUMERICAL NONLINEAR</a:t>
            </a:r>
          </a:p>
          <a:p>
            <a:r>
              <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	LIFTING-LINE METHOD</a:t>
            </a:r>
          </a:p>
        </p:txBody>
      </p:sp>
      <p:sp>
        <p:nvSpPr>
          <p:cNvPr id="9"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79</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cxnSp>
        <p:nvCxnSpPr>
          <p:cNvPr id="11" name="Straight Connector 10"/>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2770"/>
                                        </p:tgtEl>
                                        <p:attrNameLst>
                                          <p:attrName>style.visibility</p:attrName>
                                        </p:attrNameLst>
                                      </p:cBhvr>
                                      <p:to>
                                        <p:strVal val="visible"/>
                                      </p:to>
                                    </p:set>
                                    <p:animEffect transition="in" filter="blinds(horizontal)">
                                      <p:cBhvr>
                                        <p:cTn id="11" dur="500"/>
                                        <p:tgtEl>
                                          <p:spTgt spid="3277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8</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sp>
        <p:nvSpPr>
          <p:cNvPr id="39" name="TextBox 38"/>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WING-TIP VORTEX</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cxnSp>
        <p:nvCxnSpPr>
          <p:cNvPr id="25" name="Straight Connector 2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51520" y="1268760"/>
            <a:ext cx="8568952" cy="1631216"/>
          </a:xfrm>
          <a:prstGeom prst="rect">
            <a:avLst/>
          </a:prstGeom>
          <a:noFill/>
        </p:spPr>
        <p:txBody>
          <a:bodyPr wrap="square" rtlCol="0">
            <a:spAutoFit/>
          </a:bodyPr>
          <a:lstStyle/>
          <a:p>
            <a:pPr algn="just">
              <a:buSzPct val="85000"/>
              <a:buFont typeface="Courier New" pitchFamily="49" charset="0"/>
              <a:buChar char="o"/>
            </a:pPr>
            <a:r>
              <a:rPr lang="en-GB" sz="2500" dirty="0" smtClean="0">
                <a:latin typeface="Constantia" pitchFamily="18" charset="0"/>
              </a:rPr>
              <a:t> </a:t>
            </a:r>
            <a:r>
              <a:rPr lang="en-US" sz="2500" dirty="0" smtClean="0">
                <a:latin typeface="Constantia" pitchFamily="18" charset="0"/>
              </a:rPr>
              <a:t>The tendency for the flow to "leak" around the wing tips establishes a circulatory motion that trails downstream of the wing; that is, a trailing </a:t>
            </a:r>
            <a:r>
              <a:rPr lang="en-US" sz="2500" i="1" dirty="0" smtClean="0">
                <a:latin typeface="Constantia" pitchFamily="18" charset="0"/>
              </a:rPr>
              <a:t>vortex</a:t>
            </a:r>
            <a:r>
              <a:rPr lang="en-US" sz="2500" dirty="0" smtClean="0">
                <a:latin typeface="Constantia" pitchFamily="18" charset="0"/>
              </a:rPr>
              <a:t> is created at each wing tip.</a:t>
            </a:r>
          </a:p>
          <a:p>
            <a:pPr algn="just">
              <a:buSzPct val="85000"/>
              <a:buFont typeface="Courier New" pitchFamily="49" charset="0"/>
              <a:buChar char="o"/>
            </a:pPr>
            <a:endParaRPr lang="en-GB" sz="2500" dirty="0" smtClean="0">
              <a:latin typeface="Constantia" pitchFamily="18" charset="0"/>
            </a:endParaRPr>
          </a:p>
        </p:txBody>
      </p:sp>
      <p:pic>
        <p:nvPicPr>
          <p:cNvPr id="512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11760" y="2564904"/>
            <a:ext cx="4536504" cy="389980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randombar(horizontal)">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1490" y="6389122"/>
            <a:ext cx="504057" cy="365125"/>
          </a:xfrm>
        </p:spPr>
        <p:txBody>
          <a:bodyPr/>
          <a:lstStyle/>
          <a:p>
            <a:pPr algn="ctr"/>
            <a:fld id="{4747A9E4-C7B3-400F-9120-A23606BE4312}"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9</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5076056" y="6524119"/>
            <a:ext cx="3441526" cy="323165"/>
          </a:xfrm>
          <a:prstGeom prst="rect">
            <a:avLst/>
          </a:prstGeom>
          <a:noFill/>
        </p:spPr>
        <p:txBody>
          <a:bodyPr wrap="square" rtlCol="0">
            <a:spAutoFit/>
            <a:scene3d>
              <a:camera prst="orthographicFront"/>
              <a:lightRig rig="threePt" dir="t"/>
            </a:scene3d>
            <a:sp3d extrusionH="57150">
              <a:bevelT w="38100" h="38100"/>
            </a:sp3d>
          </a:bodyPr>
          <a:lstStyle/>
          <a:p>
            <a:pPr algn="r"/>
            <a:r>
              <a:rPr lang="en-GB" sz="1500" b="1" dirty="0" smtClean="0">
                <a:solidFill>
                  <a:schemeClr val="accent1">
                    <a:lumMod val="75000"/>
                  </a:schemeClr>
                </a:solidFill>
                <a:effectLst>
                  <a:glow rad="228600">
                    <a:schemeClr val="bg1">
                      <a:alpha val="40000"/>
                    </a:schemeClr>
                  </a:glow>
                  <a:outerShdw blurRad="38100" dist="38100" dir="2700000" algn="tl">
                    <a:srgbClr val="000000">
                      <a:alpha val="43137"/>
                    </a:srgbClr>
                  </a:outerShdw>
                </a:effectLst>
              </a:rPr>
              <a:t>Incompressible Flow over Finite Wings</a:t>
            </a:r>
            <a:endParaRPr lang="en-US" sz="1500" b="1" dirty="0">
              <a:solidFill>
                <a:schemeClr val="accent1">
                  <a:lumMod val="75000"/>
                </a:schemeClr>
              </a:solidFill>
              <a:effectLst>
                <a:glow rad="228600">
                  <a:schemeClr val="bg1">
                    <a:alpha val="40000"/>
                  </a:schemeClr>
                </a:glow>
                <a:outerShdw blurRad="38100" dist="38100" dir="2700000" algn="tl">
                  <a:srgbClr val="000000">
                    <a:alpha val="43137"/>
                  </a:srgbClr>
                </a:outerShdw>
              </a:effectLst>
            </a:endParaRPr>
          </a:p>
        </p:txBody>
      </p:sp>
      <p:sp>
        <p:nvSpPr>
          <p:cNvPr id="39" name="TextBox 38"/>
          <p:cNvSpPr txBox="1"/>
          <p:nvPr/>
        </p:nvSpPr>
        <p:spPr>
          <a:xfrm>
            <a:off x="107504" y="188640"/>
            <a:ext cx="7992888" cy="523220"/>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GB"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rPr>
              <a:t>WING-TIP VORTEX</a:t>
            </a:r>
            <a:endParaRPr lang="en-US" sz="2800" b="1" i="1" spc="50" dirty="0" smtClean="0">
              <a:ln w="11430"/>
              <a:solidFill>
                <a:schemeClr val="tx1">
                  <a:lumMod val="95000"/>
                  <a:lumOff val="5000"/>
                </a:schemeClr>
              </a:solidFill>
              <a:effectLst>
                <a:glow rad="139700">
                  <a:schemeClr val="accent3">
                    <a:lumMod val="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cxnSp>
        <p:nvCxnSpPr>
          <p:cNvPr id="25" name="Straight Connector 24"/>
          <p:cNvCxnSpPr/>
          <p:nvPr/>
        </p:nvCxnSpPr>
        <p:spPr>
          <a:xfrm>
            <a:off x="5965552" y="6565602"/>
            <a:ext cx="259228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51520" y="1268760"/>
            <a:ext cx="8568952" cy="5478423"/>
          </a:xfrm>
          <a:prstGeom prst="rect">
            <a:avLst/>
          </a:prstGeom>
          <a:noFill/>
        </p:spPr>
        <p:txBody>
          <a:bodyPr wrap="square" rtlCol="0">
            <a:spAutoFit/>
          </a:bodyPr>
          <a:lstStyle/>
          <a:p>
            <a:pPr algn="just">
              <a:buSzPct val="85000"/>
              <a:buFont typeface="Courier New" pitchFamily="49" charset="0"/>
              <a:buChar char="o"/>
            </a:pPr>
            <a:r>
              <a:rPr lang="en-US" sz="2500" dirty="0" smtClean="0">
                <a:latin typeface="Constantia" pitchFamily="18" charset="0"/>
              </a:rPr>
              <a:t> The tip vortices are essentially weak "tornadoes“ that trail downstream of the finite wing.</a:t>
            </a:r>
          </a:p>
          <a:p>
            <a:pPr algn="just">
              <a:buSzPct val="85000"/>
              <a:buFont typeface="Courier New" pitchFamily="49" charset="0"/>
              <a:buChar char="o"/>
            </a:pPr>
            <a:endParaRPr lang="en-GB" sz="2500" dirty="0" smtClean="0">
              <a:latin typeface="Constantia" pitchFamily="18" charset="0"/>
            </a:endParaRPr>
          </a:p>
          <a:p>
            <a:pPr algn="just">
              <a:buSzPct val="85000"/>
              <a:buFont typeface="Courier New" pitchFamily="49" charset="0"/>
              <a:buChar char="o"/>
            </a:pPr>
            <a:r>
              <a:rPr lang="en-GB" sz="2500" dirty="0" smtClean="0">
                <a:latin typeface="Constantia" pitchFamily="18" charset="0"/>
              </a:rPr>
              <a:t> </a:t>
            </a:r>
            <a:r>
              <a:rPr lang="en-US" sz="2500" dirty="0" smtClean="0">
                <a:latin typeface="Constantia" pitchFamily="18" charset="0"/>
              </a:rPr>
              <a:t>For large airplanes such as </a:t>
            </a:r>
          </a:p>
          <a:p>
            <a:pPr algn="just">
              <a:buSzPct val="85000"/>
            </a:pPr>
            <a:r>
              <a:rPr lang="en-US" sz="2500" dirty="0" smtClean="0">
                <a:latin typeface="Constantia" pitchFamily="18" charset="0"/>
              </a:rPr>
              <a:t>a Boeing 747, these tip vortices</a:t>
            </a:r>
          </a:p>
          <a:p>
            <a:pPr algn="just">
              <a:buSzPct val="85000"/>
            </a:pPr>
            <a:r>
              <a:rPr lang="en-US" sz="2500" dirty="0" smtClean="0">
                <a:latin typeface="Constantia" pitchFamily="18" charset="0"/>
              </a:rPr>
              <a:t>can be powerful enough to </a:t>
            </a:r>
          </a:p>
          <a:p>
            <a:pPr algn="just">
              <a:buSzPct val="85000"/>
            </a:pPr>
            <a:r>
              <a:rPr lang="en-US" sz="2500" dirty="0" smtClean="0">
                <a:latin typeface="Constantia" pitchFamily="18" charset="0"/>
              </a:rPr>
              <a:t>cause light airplanes </a:t>
            </a:r>
          </a:p>
          <a:p>
            <a:pPr algn="just">
              <a:buSzPct val="85000"/>
            </a:pPr>
            <a:r>
              <a:rPr lang="en-US" sz="2500" dirty="0" smtClean="0">
                <a:latin typeface="Constantia" pitchFamily="18" charset="0"/>
              </a:rPr>
              <a:t>following too closely to go </a:t>
            </a:r>
          </a:p>
          <a:p>
            <a:pPr algn="just">
              <a:buSzPct val="85000"/>
            </a:pPr>
            <a:r>
              <a:rPr lang="en-US" sz="2500" dirty="0" smtClean="0">
                <a:latin typeface="Constantia" pitchFamily="18" charset="0"/>
              </a:rPr>
              <a:t>out of control.</a:t>
            </a:r>
          </a:p>
          <a:p>
            <a:pPr algn="just">
              <a:buSzPct val="85000"/>
            </a:pPr>
            <a:endParaRPr lang="en-US" sz="2500" dirty="0" smtClean="0">
              <a:latin typeface="Constantia" pitchFamily="18" charset="0"/>
            </a:endParaRPr>
          </a:p>
          <a:p>
            <a:pPr algn="just">
              <a:buSzPct val="85000"/>
              <a:buFont typeface="Courier New" pitchFamily="49" charset="0"/>
              <a:buChar char="o"/>
            </a:pPr>
            <a:endParaRPr lang="en-GB" sz="2500" dirty="0" smtClean="0">
              <a:latin typeface="Constantia" pitchFamily="18" charset="0"/>
            </a:endParaRPr>
          </a:p>
          <a:p>
            <a:pPr algn="just">
              <a:buSzPct val="85000"/>
              <a:buFont typeface="Courier New" pitchFamily="49" charset="0"/>
              <a:buChar char="o"/>
            </a:pPr>
            <a:r>
              <a:rPr lang="en-GB" sz="2500" dirty="0" smtClean="0">
                <a:latin typeface="Constantia" pitchFamily="18" charset="0"/>
              </a:rPr>
              <a:t> T</a:t>
            </a:r>
            <a:r>
              <a:rPr lang="en-US" sz="2500" dirty="0" smtClean="0">
                <a:latin typeface="Constantia" pitchFamily="18" charset="0"/>
              </a:rPr>
              <a:t>his is one reason for large </a:t>
            </a:r>
            <a:r>
              <a:rPr lang="en-US" sz="2500" dirty="0" err="1" smtClean="0">
                <a:latin typeface="Constantia" pitchFamily="18" charset="0"/>
              </a:rPr>
              <a:t>spacings</a:t>
            </a:r>
            <a:r>
              <a:rPr lang="en-US" sz="2500" dirty="0" smtClean="0">
                <a:latin typeface="Constantia" pitchFamily="18" charset="0"/>
              </a:rPr>
              <a:t> between aircraft landing or taking off consecutively at airports.</a:t>
            </a:r>
          </a:p>
          <a:p>
            <a:pPr algn="just">
              <a:buSzPct val="85000"/>
            </a:pPr>
            <a:endParaRPr lang="en-GB" sz="2500" dirty="0" smtClean="0">
              <a:latin typeface="Constantia" pitchFamily="18" charset="0"/>
            </a:endParaRPr>
          </a:p>
        </p:txBody>
      </p:sp>
      <p:pic>
        <p:nvPicPr>
          <p:cNvPr id="9" name="Picture 4" descr="ECN-3831"/>
          <p:cNvPicPr>
            <a:picLocks noChangeAspect="1" noChangeArrowheads="1"/>
          </p:cNvPicPr>
          <p:nvPr/>
        </p:nvPicPr>
        <p:blipFill>
          <a:blip r:embed="rId2" cstate="print"/>
          <a:srcRect l="26530" t="14699" b="28587"/>
          <a:stretch>
            <a:fillRect/>
          </a:stretch>
        </p:blipFill>
        <p:spPr bwMode="auto">
          <a:xfrm>
            <a:off x="4644008" y="2348880"/>
            <a:ext cx="4273550" cy="283845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7" dur="500"/>
                                        <p:tgtEl>
                                          <p:spTgt spid="30">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16" dur="500"/>
                                        <p:tgtEl>
                                          <p:spTgt spid="30">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animEffect transition="in" filter="randombar(horizontal)">
                                      <p:cBhvr>
                                        <p:cTn id="19" dur="500"/>
                                        <p:tgtEl>
                                          <p:spTgt spid="30">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randombar(horizontal)">
                                      <p:cBhvr>
                                        <p:cTn id="22" dur="500"/>
                                        <p:tgtEl>
                                          <p:spTgt spid="30">
                                            <p:txEl>
                                              <p:pRg st="4" end="4"/>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0">
                                            <p:txEl>
                                              <p:pRg st="5" end="5"/>
                                            </p:txEl>
                                          </p:spTgt>
                                        </p:tgtEl>
                                        <p:attrNameLst>
                                          <p:attrName>style.visibility</p:attrName>
                                        </p:attrNameLst>
                                      </p:cBhvr>
                                      <p:to>
                                        <p:strVal val="visible"/>
                                      </p:to>
                                    </p:set>
                                    <p:animEffect transition="in" filter="randombar(horizontal)">
                                      <p:cBhvr>
                                        <p:cTn id="25" dur="500"/>
                                        <p:tgtEl>
                                          <p:spTgt spid="30">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0">
                                            <p:txEl>
                                              <p:pRg st="6" end="6"/>
                                            </p:txEl>
                                          </p:spTgt>
                                        </p:tgtEl>
                                        <p:attrNameLst>
                                          <p:attrName>style.visibility</p:attrName>
                                        </p:attrNameLst>
                                      </p:cBhvr>
                                      <p:to>
                                        <p:strVal val="visible"/>
                                      </p:to>
                                    </p:set>
                                    <p:animEffect transition="in" filter="randombar(horizontal)">
                                      <p:cBhvr>
                                        <p:cTn id="28" dur="500"/>
                                        <p:tgtEl>
                                          <p:spTgt spid="30">
                                            <p:txEl>
                                              <p:pRg st="6" end="6"/>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0">
                                            <p:txEl>
                                              <p:pRg st="7" end="7"/>
                                            </p:txEl>
                                          </p:spTgt>
                                        </p:tgtEl>
                                        <p:attrNameLst>
                                          <p:attrName>style.visibility</p:attrName>
                                        </p:attrNameLst>
                                      </p:cBhvr>
                                      <p:to>
                                        <p:strVal val="visible"/>
                                      </p:to>
                                    </p:set>
                                    <p:animEffect transition="in" filter="randombar(horizontal)">
                                      <p:cBhvr>
                                        <p:cTn id="31" dur="500"/>
                                        <p:tgtEl>
                                          <p:spTgt spid="30">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0">
                                            <p:txEl>
                                              <p:pRg st="10" end="10"/>
                                            </p:txEl>
                                          </p:spTgt>
                                        </p:tgtEl>
                                        <p:attrNameLst>
                                          <p:attrName>style.visibility</p:attrName>
                                        </p:attrNameLst>
                                      </p:cBhvr>
                                      <p:to>
                                        <p:strVal val="visible"/>
                                      </p:to>
                                    </p:set>
                                    <p:animEffect transition="in" filter="randombar(horizontal)">
                                      <p:cBhvr>
                                        <p:cTn id="36" dur="500"/>
                                        <p:tgtEl>
                                          <p:spTgt spid="3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4476</TotalTime>
  <Words>2870</Words>
  <Application>Microsoft Office PowerPoint</Application>
  <PresentationFormat>On-screen Show (4:3)</PresentationFormat>
  <Paragraphs>502</Paragraphs>
  <Slides>79</Slides>
  <Notes>68</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SabeR</dc:creator>
  <cp:lastModifiedBy>Saber</cp:lastModifiedBy>
  <cp:revision>293</cp:revision>
  <dcterms:created xsi:type="dcterms:W3CDTF">2010-09-08T12:28:06Z</dcterms:created>
  <dcterms:modified xsi:type="dcterms:W3CDTF">2010-11-29T19:10:21Z</dcterms:modified>
</cp:coreProperties>
</file>