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4"/>
  </p:notesMasterIdLst>
  <p:sldIdLst>
    <p:sldId id="373" r:id="rId2"/>
    <p:sldId id="374" r:id="rId3"/>
    <p:sldId id="375" r:id="rId4"/>
    <p:sldId id="378" r:id="rId5"/>
    <p:sldId id="376" r:id="rId6"/>
    <p:sldId id="377" r:id="rId7"/>
    <p:sldId id="379" r:id="rId8"/>
    <p:sldId id="380" r:id="rId9"/>
    <p:sldId id="381" r:id="rId10"/>
    <p:sldId id="382" r:id="rId11"/>
    <p:sldId id="383" r:id="rId12"/>
    <p:sldId id="384" r:id="rId13"/>
    <p:sldId id="390" r:id="rId14"/>
    <p:sldId id="385" r:id="rId15"/>
    <p:sldId id="386" r:id="rId16"/>
    <p:sldId id="387" r:id="rId17"/>
    <p:sldId id="388" r:id="rId18"/>
    <p:sldId id="391" r:id="rId19"/>
    <p:sldId id="392" r:id="rId20"/>
    <p:sldId id="393" r:id="rId21"/>
    <p:sldId id="394" r:id="rId22"/>
    <p:sldId id="39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12" autoAdjust="0"/>
    <p:restoredTop sz="82716" autoAdjust="0"/>
  </p:normalViewPr>
  <p:slideViewPr>
    <p:cSldViewPr>
      <p:cViewPr varScale="1">
        <p:scale>
          <a:sx n="61" d="100"/>
          <a:sy n="61" d="100"/>
        </p:scale>
        <p:origin x="-2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9BC44D1-FB34-4023-A105-284FCC031334}" type="datetimeFigureOut">
              <a:rPr lang="fa-IR" smtClean="0"/>
              <a:pPr/>
              <a:t>1429/12/26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C63D303-9CC0-40DC-85E6-E100FA1EAB2F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</a:t>
            </a:fld>
            <a:endParaRPr lang="fa-I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10</a:t>
            </a:fld>
            <a:endParaRPr lang="fa-I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11</a:t>
            </a:fld>
            <a:endParaRPr lang="fa-I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12</a:t>
            </a:fld>
            <a:endParaRPr lang="fa-I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13</a:t>
            </a:fld>
            <a:endParaRPr lang="fa-I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14</a:t>
            </a:fld>
            <a:endParaRPr lang="fa-I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15</a:t>
            </a:fld>
            <a:endParaRPr lang="fa-I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16</a:t>
            </a:fld>
            <a:endParaRPr lang="fa-I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17</a:t>
            </a:fld>
            <a:endParaRPr lang="fa-I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18</a:t>
            </a:fld>
            <a:endParaRPr lang="fa-I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19</a:t>
            </a:fld>
            <a:endParaRPr lang="fa-I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2</a:t>
            </a:fld>
            <a:endParaRPr lang="fa-I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20</a:t>
            </a:fld>
            <a:endParaRPr lang="fa-I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9E31C-2609-4D59-9B03-06FE4A86848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9E31C-2609-4D59-9B03-06FE4A86848D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3</a:t>
            </a:fld>
            <a:endParaRPr lang="fa-I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4</a:t>
            </a:fld>
            <a:endParaRPr lang="fa-I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5</a:t>
            </a:fld>
            <a:endParaRPr lang="fa-I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6</a:t>
            </a:fld>
            <a:endParaRPr lang="fa-I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7</a:t>
            </a:fld>
            <a:endParaRPr lang="fa-I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8</a:t>
            </a:fld>
            <a:endParaRPr lang="fa-I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63D303-9CC0-40DC-85E6-E100FA1EAB2F}" type="slidenum">
              <a:rPr lang="fa-IR" smtClean="0"/>
              <a:pPr/>
              <a:t>9</a:t>
            </a:fld>
            <a:endParaRPr lang="fa-I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C43B0-33CC-4419-B220-91272E7F2CEA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B15D4-06CA-49C4-9D1A-BBA9335E4694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58654-93C5-4EAF-9A98-DA0AD809A906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0B6-9BDA-4929-9C12-4C882AD6553A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DBD9F-C08C-4C53-8922-C9A74DBB239B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6BF44-D8FE-4E9E-AF16-53F054448414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90DC-BAA5-478B-8894-934C0D675D67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99F2-65DE-42C0-9CA8-E255FF67220D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6689C-73A3-4A36-9181-B7467750BD6A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D37A4-353E-4F0D-A57E-F1ACDCFE2BEF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7000"/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B4390C-DC2F-4893-87C0-99C63CD743FD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Masoud Mirzaei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776D0F-7D94-4DFA-B3DA-3F8B4CA7C1F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3" Type="http://schemas.openxmlformats.org/officeDocument/2006/relationships/image" Target="../media/image52.png"/><Relationship Id="rId7" Type="http://schemas.openxmlformats.org/officeDocument/2006/relationships/image" Target="../media/image5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0B6-9BDA-4929-9C12-4C882AD6553A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00034" y="714356"/>
            <a:ext cx="67151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Introduction to Three-Dimensional Incompressible  Flows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85720" y="2071678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To this point in our aerodynamic discussions, we have been working mainly </a:t>
            </a:r>
            <a:r>
              <a:rPr lang="en-US" sz="2400" dirty="0" smtClean="0"/>
              <a:t>in a </a:t>
            </a:r>
            <a:r>
              <a:rPr lang="en-US" sz="2400" dirty="0" smtClean="0"/>
              <a:t>two-dimensional world;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14282" y="3071810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Fortunately, the two-dimensional analyses go a long way toward understanding many practical flows, but they also have distinct limitations.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4282" y="4429132"/>
            <a:ext cx="89297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real world of aerodynamic applications is </a:t>
            </a:r>
            <a:r>
              <a:rPr lang="en-US" sz="2400" dirty="0" smtClean="0"/>
              <a:t>three- dimensional</a:t>
            </a:r>
            <a:r>
              <a:rPr lang="en-US" sz="2400" dirty="0" smtClean="0"/>
              <a:t>. However</a:t>
            </a:r>
            <a:r>
              <a:rPr lang="en-US" sz="2400" dirty="0" smtClean="0"/>
              <a:t>, because </a:t>
            </a:r>
            <a:r>
              <a:rPr lang="en-US" sz="2400" dirty="0" smtClean="0"/>
              <a:t>of the addition of one more independent variable, the analyses generally</a:t>
            </a:r>
          </a:p>
          <a:p>
            <a:r>
              <a:rPr lang="en-US" sz="2400" dirty="0" smtClean="0"/>
              <a:t>become more complex.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14282" y="857232"/>
            <a:ext cx="7358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</a:t>
            </a:r>
            <a:r>
              <a:rPr lang="en-US" sz="2400" dirty="0" smtClean="0"/>
              <a:t>spherical coordinates of the </a:t>
            </a:r>
            <a:r>
              <a:rPr lang="en-US" sz="2400" dirty="0" err="1" smtClean="0"/>
              <a:t>freestream</a:t>
            </a:r>
            <a:r>
              <a:rPr lang="en-US" sz="2400" dirty="0" smtClean="0"/>
              <a:t> </a:t>
            </a:r>
            <a:r>
              <a:rPr lang="en-US" sz="2400" dirty="0" smtClean="0"/>
              <a:t>are:</a:t>
            </a:r>
            <a:endParaRPr lang="en-US" sz="2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0" y="1500174"/>
            <a:ext cx="2199870" cy="1327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500034" y="3071810"/>
            <a:ext cx="22598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combined </a:t>
            </a:r>
            <a:r>
              <a:rPr lang="en-US" sz="2400" dirty="0" smtClean="0"/>
              <a:t>flow:</a:t>
            </a:r>
            <a:endParaRPr lang="en-US" sz="2400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3714752"/>
            <a:ext cx="6918703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5720" y="714356"/>
            <a:ext cx="55106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To find the stagnation points in the flow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1500174"/>
            <a:ext cx="1802307" cy="32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2428868"/>
            <a:ext cx="2786082" cy="75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472" y="2571744"/>
            <a:ext cx="1428760" cy="370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00825" y="2285992"/>
            <a:ext cx="2477971" cy="904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ight Arrow 8"/>
          <p:cNvSpPr/>
          <p:nvPr/>
        </p:nvSpPr>
        <p:spPr>
          <a:xfrm>
            <a:off x="2214546" y="2643182"/>
            <a:ext cx="85725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5857884" y="2714620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28794" y="3643314"/>
            <a:ext cx="308907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29388" y="3643314"/>
            <a:ext cx="1916919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ight Arrow 12"/>
          <p:cNvSpPr/>
          <p:nvPr/>
        </p:nvSpPr>
        <p:spPr>
          <a:xfrm>
            <a:off x="5572132" y="3643314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28596" y="4429132"/>
            <a:ext cx="77867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Hence, there are two stagnation points, both on the </a:t>
            </a:r>
            <a:r>
              <a:rPr lang="en-US" sz="2400" i="1" dirty="0" smtClean="0"/>
              <a:t>z axis</a:t>
            </a:r>
            <a:r>
              <a:rPr lang="en-US" i="1" dirty="0" smtClean="0"/>
              <a:t>,</a:t>
            </a:r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285852" y="5143512"/>
            <a:ext cx="6471897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571480"/>
            <a:ext cx="2341185" cy="838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1643050"/>
            <a:ext cx="353377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ight Arrow 5"/>
          <p:cNvSpPr/>
          <p:nvPr/>
        </p:nvSpPr>
        <p:spPr>
          <a:xfrm rot="5400000">
            <a:off x="3019658" y="-1448077"/>
            <a:ext cx="3125521" cy="6450256"/>
          </a:xfrm>
          <a:prstGeom prst="rightArrow">
            <a:avLst>
              <a:gd name="adj1" fmla="val 50000"/>
              <a:gd name="adj2" fmla="val 5738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3357562"/>
            <a:ext cx="76581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571604" y="4929198"/>
            <a:ext cx="6562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500034" y="5715016"/>
            <a:ext cx="80724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precisely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flow-tangency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condition for flow over a sphere of radius 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1928802"/>
            <a:ext cx="8715375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reeform 7"/>
          <p:cNvSpPr/>
          <p:nvPr/>
        </p:nvSpPr>
        <p:spPr>
          <a:xfrm>
            <a:off x="3890075" y="3223647"/>
            <a:ext cx="1968284" cy="421038"/>
          </a:xfrm>
          <a:custGeom>
            <a:avLst/>
            <a:gdLst>
              <a:gd name="connsiteX0" fmla="*/ 0 w 1968284"/>
              <a:gd name="connsiteY0" fmla="*/ 30997 h 421038"/>
              <a:gd name="connsiteX1" fmla="*/ 108488 w 1968284"/>
              <a:gd name="connsiteY1" fmla="*/ 185980 h 421038"/>
              <a:gd name="connsiteX2" fmla="*/ 232474 w 1968284"/>
              <a:gd name="connsiteY2" fmla="*/ 278970 h 421038"/>
              <a:gd name="connsiteX3" fmla="*/ 449450 w 1968284"/>
              <a:gd name="connsiteY3" fmla="*/ 340963 h 421038"/>
              <a:gd name="connsiteX4" fmla="*/ 681925 w 1968284"/>
              <a:gd name="connsiteY4" fmla="*/ 402956 h 421038"/>
              <a:gd name="connsiteX5" fmla="*/ 836908 w 1968284"/>
              <a:gd name="connsiteY5" fmla="*/ 418455 h 421038"/>
              <a:gd name="connsiteX6" fmla="*/ 1100379 w 1968284"/>
              <a:gd name="connsiteY6" fmla="*/ 418455 h 421038"/>
              <a:gd name="connsiteX7" fmla="*/ 1317356 w 1968284"/>
              <a:gd name="connsiteY7" fmla="*/ 402956 h 421038"/>
              <a:gd name="connsiteX8" fmla="*/ 1534332 w 1968284"/>
              <a:gd name="connsiteY8" fmla="*/ 356461 h 421038"/>
              <a:gd name="connsiteX9" fmla="*/ 1828800 w 1968284"/>
              <a:gd name="connsiteY9" fmla="*/ 247973 h 421038"/>
              <a:gd name="connsiteX10" fmla="*/ 1937288 w 1968284"/>
              <a:gd name="connsiteY10" fmla="*/ 123987 h 421038"/>
              <a:gd name="connsiteX11" fmla="*/ 1968284 w 1968284"/>
              <a:gd name="connsiteY11" fmla="*/ 0 h 42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68284" h="421038">
                <a:moveTo>
                  <a:pt x="0" y="30997"/>
                </a:moveTo>
                <a:cubicBezTo>
                  <a:pt x="34871" y="87824"/>
                  <a:pt x="69742" y="144651"/>
                  <a:pt x="108488" y="185980"/>
                </a:cubicBezTo>
                <a:cubicBezTo>
                  <a:pt x="147234" y="227309"/>
                  <a:pt x="175647" y="253140"/>
                  <a:pt x="232474" y="278970"/>
                </a:cubicBezTo>
                <a:cubicBezTo>
                  <a:pt x="289301" y="304800"/>
                  <a:pt x="449450" y="340963"/>
                  <a:pt x="449450" y="340963"/>
                </a:cubicBezTo>
                <a:cubicBezTo>
                  <a:pt x="524358" y="361627"/>
                  <a:pt x="617349" y="390041"/>
                  <a:pt x="681925" y="402956"/>
                </a:cubicBezTo>
                <a:cubicBezTo>
                  <a:pt x="746501" y="415871"/>
                  <a:pt x="767166" y="415872"/>
                  <a:pt x="836908" y="418455"/>
                </a:cubicBezTo>
                <a:cubicBezTo>
                  <a:pt x="906650" y="421038"/>
                  <a:pt x="1020304" y="421038"/>
                  <a:pt x="1100379" y="418455"/>
                </a:cubicBezTo>
                <a:cubicBezTo>
                  <a:pt x="1180454" y="415872"/>
                  <a:pt x="1245031" y="413288"/>
                  <a:pt x="1317356" y="402956"/>
                </a:cubicBezTo>
                <a:cubicBezTo>
                  <a:pt x="1389681" y="392624"/>
                  <a:pt x="1449091" y="382291"/>
                  <a:pt x="1534332" y="356461"/>
                </a:cubicBezTo>
                <a:cubicBezTo>
                  <a:pt x="1619573" y="330631"/>
                  <a:pt x="1761641" y="286719"/>
                  <a:pt x="1828800" y="247973"/>
                </a:cubicBezTo>
                <a:cubicBezTo>
                  <a:pt x="1895959" y="209227"/>
                  <a:pt x="1914041" y="165316"/>
                  <a:pt x="1937288" y="123987"/>
                </a:cubicBezTo>
                <a:cubicBezTo>
                  <a:pt x="1960535" y="82658"/>
                  <a:pt x="1964409" y="41329"/>
                  <a:pt x="1968284" y="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 rot="10800000">
            <a:off x="3857620" y="2857496"/>
            <a:ext cx="1968284" cy="421038"/>
          </a:xfrm>
          <a:custGeom>
            <a:avLst/>
            <a:gdLst>
              <a:gd name="connsiteX0" fmla="*/ 0 w 1968284"/>
              <a:gd name="connsiteY0" fmla="*/ 30997 h 421038"/>
              <a:gd name="connsiteX1" fmla="*/ 108488 w 1968284"/>
              <a:gd name="connsiteY1" fmla="*/ 185980 h 421038"/>
              <a:gd name="connsiteX2" fmla="*/ 232474 w 1968284"/>
              <a:gd name="connsiteY2" fmla="*/ 278970 h 421038"/>
              <a:gd name="connsiteX3" fmla="*/ 449450 w 1968284"/>
              <a:gd name="connsiteY3" fmla="*/ 340963 h 421038"/>
              <a:gd name="connsiteX4" fmla="*/ 681925 w 1968284"/>
              <a:gd name="connsiteY4" fmla="*/ 402956 h 421038"/>
              <a:gd name="connsiteX5" fmla="*/ 836908 w 1968284"/>
              <a:gd name="connsiteY5" fmla="*/ 418455 h 421038"/>
              <a:gd name="connsiteX6" fmla="*/ 1100379 w 1968284"/>
              <a:gd name="connsiteY6" fmla="*/ 418455 h 421038"/>
              <a:gd name="connsiteX7" fmla="*/ 1317356 w 1968284"/>
              <a:gd name="connsiteY7" fmla="*/ 402956 h 421038"/>
              <a:gd name="connsiteX8" fmla="*/ 1534332 w 1968284"/>
              <a:gd name="connsiteY8" fmla="*/ 356461 h 421038"/>
              <a:gd name="connsiteX9" fmla="*/ 1828800 w 1968284"/>
              <a:gd name="connsiteY9" fmla="*/ 247973 h 421038"/>
              <a:gd name="connsiteX10" fmla="*/ 1937288 w 1968284"/>
              <a:gd name="connsiteY10" fmla="*/ 123987 h 421038"/>
              <a:gd name="connsiteX11" fmla="*/ 1968284 w 1968284"/>
              <a:gd name="connsiteY11" fmla="*/ 0 h 421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68284" h="421038">
                <a:moveTo>
                  <a:pt x="0" y="30997"/>
                </a:moveTo>
                <a:cubicBezTo>
                  <a:pt x="34871" y="87824"/>
                  <a:pt x="69742" y="144651"/>
                  <a:pt x="108488" y="185980"/>
                </a:cubicBezTo>
                <a:cubicBezTo>
                  <a:pt x="147234" y="227309"/>
                  <a:pt x="175647" y="253140"/>
                  <a:pt x="232474" y="278970"/>
                </a:cubicBezTo>
                <a:cubicBezTo>
                  <a:pt x="289301" y="304800"/>
                  <a:pt x="449450" y="340963"/>
                  <a:pt x="449450" y="340963"/>
                </a:cubicBezTo>
                <a:cubicBezTo>
                  <a:pt x="524358" y="361627"/>
                  <a:pt x="617349" y="390041"/>
                  <a:pt x="681925" y="402956"/>
                </a:cubicBezTo>
                <a:cubicBezTo>
                  <a:pt x="746501" y="415871"/>
                  <a:pt x="767166" y="415872"/>
                  <a:pt x="836908" y="418455"/>
                </a:cubicBezTo>
                <a:cubicBezTo>
                  <a:pt x="906650" y="421038"/>
                  <a:pt x="1020304" y="421038"/>
                  <a:pt x="1100379" y="418455"/>
                </a:cubicBezTo>
                <a:cubicBezTo>
                  <a:pt x="1180454" y="415872"/>
                  <a:pt x="1245031" y="413288"/>
                  <a:pt x="1317356" y="402956"/>
                </a:cubicBezTo>
                <a:cubicBezTo>
                  <a:pt x="1389681" y="392624"/>
                  <a:pt x="1449091" y="382291"/>
                  <a:pt x="1534332" y="356461"/>
                </a:cubicBezTo>
                <a:cubicBezTo>
                  <a:pt x="1619573" y="330631"/>
                  <a:pt x="1761641" y="286719"/>
                  <a:pt x="1828800" y="247973"/>
                </a:cubicBezTo>
                <a:cubicBezTo>
                  <a:pt x="1895959" y="209227"/>
                  <a:pt x="1914041" y="165316"/>
                  <a:pt x="1937288" y="123987"/>
                </a:cubicBezTo>
                <a:cubicBezTo>
                  <a:pt x="1960535" y="82658"/>
                  <a:pt x="1964409" y="41329"/>
                  <a:pt x="1968284" y="0"/>
                </a:cubicBezTo>
              </a:path>
            </a:pathLst>
          </a:custGeom>
          <a:ln>
            <a:prstDash val="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own Arrow 7"/>
          <p:cNvSpPr/>
          <p:nvPr/>
        </p:nvSpPr>
        <p:spPr>
          <a:xfrm>
            <a:off x="2071670" y="1214422"/>
            <a:ext cx="7072330" cy="2428892"/>
          </a:xfrm>
          <a:prstGeom prst="downArrow">
            <a:avLst>
              <a:gd name="adj1" fmla="val 69284"/>
              <a:gd name="adj2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6116" y="1428736"/>
            <a:ext cx="4500594" cy="1097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214414" y="1571612"/>
            <a:ext cx="8572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/>
              <a:t>r= R</a:t>
            </a:r>
            <a:endParaRPr lang="en-US" sz="2800" i="1" dirty="0" smtClean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571744"/>
            <a:ext cx="1934779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6248" y="2500306"/>
            <a:ext cx="2281814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7554" y="3786190"/>
            <a:ext cx="4500594" cy="1009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857620" y="5072074"/>
            <a:ext cx="344093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ight Arrow 10"/>
          <p:cNvSpPr/>
          <p:nvPr/>
        </p:nvSpPr>
        <p:spPr>
          <a:xfrm>
            <a:off x="2428860" y="1785926"/>
            <a:ext cx="92869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2428860" y="2643182"/>
            <a:ext cx="107157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  <p:bldP spid="5" grpId="1"/>
      <p:bldP spid="11" grpId="0" animBg="1"/>
      <p:bldP spid="11" grpId="1" animBg="1"/>
      <p:bldP spid="12" grpId="0" animBg="1"/>
      <p:bldP spid="1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/>
        </p:nvSpPr>
        <p:spPr>
          <a:xfrm rot="5400000">
            <a:off x="3178959" y="-2178883"/>
            <a:ext cx="2786082" cy="8572560"/>
          </a:xfrm>
          <a:prstGeom prst="homePlate">
            <a:avLst>
              <a:gd name="adj" fmla="val 34981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0034" y="785794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The maximum velocity occurs at the top and bottom points of the sphere, and its magnitude is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( 3/2)V</a:t>
            </a:r>
            <a:r>
              <a:rPr lang="en-US" sz="24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∞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28596" y="1857364"/>
            <a:ext cx="87154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For the two-dimensional flow, the maximum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velocity is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2V</a:t>
            </a:r>
            <a:r>
              <a:rPr lang="en-US" sz="24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∞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214414" y="3714752"/>
            <a:ext cx="67814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solidFill>
                  <a:srgbClr val="0070C0"/>
                </a:solidFill>
              </a:rPr>
              <a:t>Three-dimensional </a:t>
            </a:r>
            <a:r>
              <a:rPr lang="en-US" sz="3200" b="1" i="1" dirty="0" smtClean="0">
                <a:solidFill>
                  <a:srgbClr val="0070C0"/>
                </a:solidFill>
              </a:rPr>
              <a:t>relieving effect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8501090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pressure distribution on the surface of the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sphere:</a:t>
            </a:r>
            <a:endParaRPr lang="en-US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57232"/>
            <a:ext cx="5236983" cy="1081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26902" y="714356"/>
            <a:ext cx="3317098" cy="1000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ight Arrow 6"/>
          <p:cNvSpPr/>
          <p:nvPr/>
        </p:nvSpPr>
        <p:spPr>
          <a:xfrm>
            <a:off x="5072066" y="1214422"/>
            <a:ext cx="50006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85852" y="1785926"/>
            <a:ext cx="5877011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28596" y="500042"/>
            <a:ext cx="69294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THREE-DIMENSIONAL FLOWS:</a:t>
            </a:r>
          </a:p>
          <a:p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PANEL TECHNIQUES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57158" y="1285860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Three-dimensional</a:t>
            </a:r>
            <a:r>
              <a:rPr lang="en-US" sz="2400" dirty="0" smtClean="0"/>
              <a:t>, </a:t>
            </a:r>
            <a:r>
              <a:rPr lang="en-US" sz="2400" dirty="0" err="1" smtClean="0"/>
              <a:t>inviscid</a:t>
            </a:r>
            <a:r>
              <a:rPr lang="en-US" sz="2400" dirty="0" smtClean="0"/>
              <a:t>, </a:t>
            </a:r>
            <a:r>
              <a:rPr lang="en-US" sz="2400" dirty="0" smtClean="0"/>
              <a:t>incompressible flows </a:t>
            </a:r>
            <a:r>
              <a:rPr lang="en-US" sz="2400" dirty="0" smtClean="0"/>
              <a:t>are almost always calculated by means of numerical panel techniques.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357158" y="2357430"/>
            <a:ext cx="835824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The general idea behind all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3 D panel methods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is to cover the three-dimensional body with panels over which there is an unknown distribution of singularities (such as point sources, doublets, or vortices).</a:t>
            </a:r>
          </a:p>
          <a:p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357158" y="4429132"/>
            <a:ext cx="85725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For a </a:t>
            </a:r>
            <a:r>
              <a:rPr lang="en-US" sz="2400" dirty="0" err="1" smtClean="0"/>
              <a:t>nonlifting</a:t>
            </a:r>
            <a:r>
              <a:rPr lang="en-US" sz="2400" dirty="0" smtClean="0"/>
              <a:t> body such as illustrated in </a:t>
            </a:r>
            <a:r>
              <a:rPr lang="en-US" sz="2400" dirty="0" smtClean="0"/>
              <a:t> the following figure, a distribution </a:t>
            </a:r>
            <a:r>
              <a:rPr lang="en-US" sz="2400" dirty="0" smtClean="0"/>
              <a:t>of source panels is sufficient. However, for a lifting body, both </a:t>
            </a:r>
            <a:r>
              <a:rPr lang="en-US" sz="2400" dirty="0" smtClean="0"/>
              <a:t>source and </a:t>
            </a:r>
            <a:r>
              <a:rPr lang="en-US" sz="2400" dirty="0" smtClean="0"/>
              <a:t>vortex panels (or their equivalent) are necessary.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28604"/>
            <a:ext cx="7715304" cy="6073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14290"/>
            <a:ext cx="7795853" cy="5191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500034" y="5643578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Panel distribution for the analysis of the Boeing 747 carrying the space </a:t>
            </a:r>
            <a:r>
              <a:rPr lang="en-US" b="1" dirty="0" smtClean="0"/>
              <a:t>shuttle orbiter</a:t>
            </a:r>
            <a:r>
              <a:rPr lang="en-US" b="1" dirty="0" smtClean="0"/>
              <a:t>. </a:t>
            </a:r>
            <a:endParaRPr lang="en-US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030B6-9BDA-4929-9C12-4C882AD6553A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14282" y="500042"/>
            <a:ext cx="8929718" cy="120032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dirty="0" smtClean="0"/>
              <a:t>The real world of aerodynamic applications is three-dimensional. However</a:t>
            </a:r>
            <a:r>
              <a:rPr lang="en-US" sz="2400" dirty="0" smtClean="0"/>
              <a:t>, because </a:t>
            </a:r>
            <a:r>
              <a:rPr lang="en-US" sz="2400" dirty="0" smtClean="0"/>
              <a:t>of the addition of one more independent variable, the analyses </a:t>
            </a:r>
            <a:r>
              <a:rPr lang="en-US" sz="2400" dirty="0" smtClean="0"/>
              <a:t>generally become </a:t>
            </a:r>
            <a:r>
              <a:rPr lang="en-US" sz="2400" dirty="0" smtClean="0"/>
              <a:t>more complex.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57488" y="2000240"/>
            <a:ext cx="378621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Governing Equation</a:t>
            </a:r>
            <a:endParaRPr lang="fa-IR" sz="32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8992" y="2786058"/>
            <a:ext cx="18097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357126" y="3857628"/>
            <a:ext cx="87868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For flow over a body must satisfy the flow-tangency  boundary condition on the body, that is: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8992" y="5072074"/>
            <a:ext cx="20859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500002" y="5786454"/>
            <a:ext cx="86439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i="1" dirty="0" smtClean="0">
                <a:solidFill>
                  <a:srgbClr val="0070C0"/>
                </a:solidFill>
              </a:rPr>
              <a:t>φ</a:t>
            </a:r>
            <a:r>
              <a:rPr lang="en-US" sz="2400" b="1" i="1" dirty="0" smtClean="0">
                <a:solidFill>
                  <a:srgbClr val="0070C0"/>
                </a:solidFill>
              </a:rPr>
              <a:t> is, in general, a function of three-dimensional 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5720" y="428604"/>
            <a:ext cx="571504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APPLIED AERODYNAMICS: THE FLOW OVER</a:t>
            </a:r>
          </a:p>
          <a:p>
            <a:r>
              <a:rPr lang="en-US" b="1" dirty="0" smtClean="0"/>
              <a:t>A SPHERE—THE REAL CASE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09930"/>
            <a:ext cx="8455428" cy="4848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1142984"/>
            <a:ext cx="1601234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36" y="1714488"/>
            <a:ext cx="1657350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929058" y="2357430"/>
            <a:ext cx="3571900" cy="1196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34050" y="3286124"/>
            <a:ext cx="340995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072330" y="4286256"/>
            <a:ext cx="18478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 Box 58"/>
          <p:cNvSpPr txBox="1">
            <a:spLocks noChangeArrowheads="1"/>
          </p:cNvSpPr>
          <p:nvPr/>
        </p:nvSpPr>
        <p:spPr bwMode="auto">
          <a:xfrm>
            <a:off x="8000992" y="5214950"/>
            <a:ext cx="1143008" cy="95410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0" dirty="0">
                <a:solidFill>
                  <a:schemeClr val="tx1"/>
                </a:solidFill>
                <a:latin typeface="Times New Roman" pitchFamily="18" charset="0"/>
              </a:rPr>
              <a:t>turbulent BL</a:t>
            </a:r>
          </a:p>
          <a:p>
            <a:pPr algn="ctr"/>
            <a:r>
              <a:rPr lang="en-US" sz="1400" b="0" dirty="0">
                <a:solidFill>
                  <a:schemeClr val="tx1"/>
                </a:solidFill>
                <a:latin typeface="Times New Roman" pitchFamily="18" charset="0"/>
              </a:rPr>
              <a:t>narrow turbulent wake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5400000">
            <a:off x="1500166" y="2714620"/>
            <a:ext cx="1000132" cy="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2428860" y="3429000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3715538" y="4142586"/>
            <a:ext cx="128588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5822165" y="4607727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7215206" y="5357826"/>
            <a:ext cx="571504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ACBC7-296A-407F-A898-5C3391FD3789}" type="slidenum">
              <a:rPr lang="en-US"/>
              <a:pPr/>
              <a:t>21</a:t>
            </a:fld>
            <a:endParaRPr lang="en-US"/>
          </a:p>
        </p:txBody>
      </p:sp>
      <p:pic>
        <p:nvPicPr>
          <p:cNvPr id="80900" name="Picture 4" descr="C:\Documents and Settings\ab\Desktop\Image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14942" y="1214422"/>
            <a:ext cx="3304540" cy="4857784"/>
          </a:xfrm>
          <a:prstGeom prst="rect">
            <a:avLst/>
          </a:prstGeom>
          <a:noFill/>
        </p:spPr>
      </p:pic>
      <p:sp>
        <p:nvSpPr>
          <p:cNvPr id="80903" name="Rectangle 7"/>
          <p:cNvSpPr>
            <a:spLocks noGrp="1" noChangeArrowheads="1"/>
          </p:cNvSpPr>
          <p:nvPr>
            <p:ph type="title"/>
          </p:nvPr>
        </p:nvSpPr>
        <p:spPr>
          <a:xfrm>
            <a:off x="28572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Tripping the boundary layer</a:t>
            </a:r>
          </a:p>
        </p:txBody>
      </p:sp>
      <p:sp>
        <p:nvSpPr>
          <p:cNvPr id="80904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000" dirty="0"/>
              <a:t>Here we see how the addition of a trip wire to induce transition to turbulence changes the separation line further to the rear of the sphere, reducing the size of the wake and thus drastically diminishing overall drag.</a:t>
            </a:r>
          </a:p>
          <a:p>
            <a:r>
              <a:rPr lang="en-US" sz="2000" dirty="0"/>
              <a:t>This well-known fact can be taken advantage of in a number of applications, such as dimples in golf balls and turbulence generation devices on airfoils.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2" name="Picture 4" descr="C:\Documents and Settings\ab\Desktop\Image1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965200"/>
            <a:ext cx="4343400" cy="2768600"/>
          </a:xfrm>
          <a:prstGeom prst="rect">
            <a:avLst/>
          </a:prstGeom>
          <a:noFill/>
        </p:spPr>
      </p:pic>
      <p:sp>
        <p:nvSpPr>
          <p:cNvPr id="83978" name="Rectangle 10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7143768" cy="714356"/>
          </a:xfrm>
        </p:spPr>
        <p:txBody>
          <a:bodyPr>
            <a:normAutofit/>
          </a:bodyPr>
          <a:lstStyle/>
          <a:p>
            <a:r>
              <a:rPr lang="en-US" sz="4000" dirty="0"/>
              <a:t>Sports balls</a:t>
            </a:r>
          </a:p>
        </p:txBody>
      </p:sp>
      <p:sp>
        <p:nvSpPr>
          <p:cNvPr id="83979" name="Rectangle 11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928670"/>
            <a:ext cx="4038600" cy="4434840"/>
          </a:xfrm>
        </p:spPr>
        <p:txBody>
          <a:bodyPr>
            <a:noAutofit/>
          </a:bodyPr>
          <a:lstStyle/>
          <a:p>
            <a:r>
              <a:rPr lang="en-US" sz="2000" dirty="0">
                <a:latin typeface="Arial" pitchFamily="34" charset="0"/>
                <a:cs typeface="Arial" pitchFamily="34" charset="0"/>
              </a:rPr>
              <a:t>Many games involve balls designed to use drag reduction brought about by surface roughness. 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Many sports balls have some type of surface roughness, such as the seams on baseballs or cricket balls and the fuzz on tennis balls. </a:t>
            </a:r>
          </a:p>
          <a:p>
            <a:r>
              <a:rPr lang="en-US" sz="2000" dirty="0">
                <a:latin typeface="Arial" pitchFamily="34" charset="0"/>
                <a:cs typeface="Arial" pitchFamily="34" charset="0"/>
              </a:rPr>
              <a:t>It is the Reynolds number (not the speed, per se) that determines whether the boundary layer is laminar or turbulent. Thus, the larger the ball, the lower the speed at which a rough surface can be of help in reducing the drag. </a:t>
            </a:r>
          </a:p>
        </p:txBody>
      </p:sp>
      <p:sp>
        <p:nvSpPr>
          <p:cNvPr id="83980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3886200"/>
            <a:ext cx="4271962" cy="2471758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Typically sports ball games that use surface roughness to promote an early transition of the boundary layer from a laminar to a turbulent flow are played over a Reynolds number range that is near the “trough” of the </a:t>
            </a:r>
            <a:r>
              <a:rPr lang="en-US" sz="2000" dirty="0" err="1"/>
              <a:t>Cd</a:t>
            </a:r>
            <a:r>
              <a:rPr lang="en-US" sz="2000" dirty="0"/>
              <a:t> versus Re curve, where drag is lowest.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214290"/>
            <a:ext cx="82868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 elementary three-dimensional incompressible flows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596" y="1214422"/>
            <a:ext cx="36963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THREE-DIMENSIONAL SOURCE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63586" y="2786058"/>
            <a:ext cx="4680414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3500438"/>
            <a:ext cx="1928826" cy="1034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214282" y="2928934"/>
            <a:ext cx="53976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Consider the velocity potential given by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5720" y="471488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where </a:t>
            </a:r>
            <a:r>
              <a:rPr lang="en-US" sz="2400" i="1" dirty="0" smtClean="0"/>
              <a:t>C is a constant and r is the radial coordinate from the origin.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0034" y="1500174"/>
            <a:ext cx="69294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Return to Laplace's equation written in spherical coordinates,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596" y="1857364"/>
            <a:ext cx="74961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142984"/>
            <a:ext cx="7038059" cy="1588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3429000"/>
            <a:ext cx="2927126" cy="979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3143248"/>
            <a:ext cx="154305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ight Arrow 6"/>
          <p:cNvSpPr/>
          <p:nvPr/>
        </p:nvSpPr>
        <p:spPr>
          <a:xfrm>
            <a:off x="4143372" y="3643314"/>
            <a:ext cx="114300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own Arrow 14"/>
          <p:cNvSpPr/>
          <p:nvPr/>
        </p:nvSpPr>
        <p:spPr>
          <a:xfrm>
            <a:off x="2285984" y="2500306"/>
            <a:ext cx="4286280" cy="1928826"/>
          </a:xfrm>
          <a:prstGeom prst="downArrow">
            <a:avLst>
              <a:gd name="adj1" fmla="val 64352"/>
              <a:gd name="adj2" fmla="val 5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Oval 6"/>
          <p:cNvSpPr/>
          <p:nvPr/>
        </p:nvSpPr>
        <p:spPr>
          <a:xfrm>
            <a:off x="6715140" y="1928802"/>
            <a:ext cx="1143008" cy="114300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5720" y="428604"/>
            <a:ext cx="53578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evaluate the constant </a:t>
            </a:r>
            <a:r>
              <a:rPr lang="en-US" sz="32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142984"/>
            <a:ext cx="4963111" cy="1223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val 5"/>
          <p:cNvSpPr/>
          <p:nvPr/>
        </p:nvSpPr>
        <p:spPr>
          <a:xfrm>
            <a:off x="6715140" y="2285992"/>
            <a:ext cx="1143008" cy="428628"/>
          </a:xfrm>
          <a:prstGeom prst="ellipse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cxnSp>
        <p:nvCxnSpPr>
          <p:cNvPr id="9" name="Straight Arrow Connector 8"/>
          <p:cNvCxnSpPr>
            <a:endCxn id="7" idx="7"/>
          </p:cNvCxnSpPr>
          <p:nvPr/>
        </p:nvCxnSpPr>
        <p:spPr>
          <a:xfrm rot="5400000" flipH="1" flipV="1">
            <a:off x="7286644" y="2096192"/>
            <a:ext cx="404114" cy="4041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86644" y="2000240"/>
            <a:ext cx="21431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r</a:t>
            </a:r>
            <a:endParaRPr lang="fa-I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2571744"/>
            <a:ext cx="215265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285720" y="2571744"/>
            <a:ext cx="24811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volume flow: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68" y="3357562"/>
            <a:ext cx="1643074" cy="631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488" y="4429132"/>
            <a:ext cx="2476500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4429132"/>
            <a:ext cx="1438275" cy="733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Right Arrow 16"/>
          <p:cNvSpPr/>
          <p:nvPr/>
        </p:nvSpPr>
        <p:spPr>
          <a:xfrm>
            <a:off x="5572132" y="4643446"/>
            <a:ext cx="78581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643306" y="5072074"/>
            <a:ext cx="2071702" cy="119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Rectangle 18"/>
          <p:cNvSpPr/>
          <p:nvPr/>
        </p:nvSpPr>
        <p:spPr>
          <a:xfrm>
            <a:off x="1428728" y="6334780"/>
            <a:ext cx="63780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i="1" dirty="0" smtClean="0">
                <a:solidFill>
                  <a:srgbClr val="FF0000"/>
                </a:solidFill>
              </a:rPr>
              <a:t>λ</a:t>
            </a:r>
            <a:r>
              <a:rPr lang="en-US" sz="2800" i="1" dirty="0" smtClean="0">
                <a:solidFill>
                  <a:srgbClr val="FF0000"/>
                </a:solidFill>
              </a:rPr>
              <a:t> is defined as the strength of the source.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6" grpId="0" animBg="1"/>
      <p:bldP spid="10" grpId="0"/>
      <p:bldP spid="17" grpId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85720" y="357166"/>
            <a:ext cx="5259901" cy="46166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THREE-DIMENSIONAL   DOUBLET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4" y="1428735"/>
            <a:ext cx="4833964" cy="3230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57158" y="1000108"/>
            <a:ext cx="61436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Consider  a  sink  and  source  of  equal  but opposite strength located at points </a:t>
            </a:r>
            <a:r>
              <a:rPr lang="en-US" sz="2400" i="1" dirty="0" smtClean="0"/>
              <a:t>O </a:t>
            </a:r>
            <a:r>
              <a:rPr lang="en-US" sz="2400" dirty="0" smtClean="0"/>
              <a:t>and A</a:t>
            </a:r>
          </a:p>
        </p:txBody>
      </p:sp>
      <p:sp>
        <p:nvSpPr>
          <p:cNvPr id="7" name="Rectangle 6"/>
          <p:cNvSpPr/>
          <p:nvPr/>
        </p:nvSpPr>
        <p:spPr>
          <a:xfrm>
            <a:off x="571472" y="2571744"/>
            <a:ext cx="39845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The velocity potential at </a:t>
            </a:r>
            <a:r>
              <a:rPr lang="en-US" sz="2400" i="1" dirty="0" smtClean="0"/>
              <a:t>P is:</a:t>
            </a:r>
            <a:endParaRPr lang="en-US" i="1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286124"/>
            <a:ext cx="337358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5786" y="5143512"/>
            <a:ext cx="3017942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Down Arrow 9"/>
          <p:cNvSpPr/>
          <p:nvPr/>
        </p:nvSpPr>
        <p:spPr>
          <a:xfrm>
            <a:off x="2214546" y="4429132"/>
            <a:ext cx="571504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357686" y="5357826"/>
            <a:ext cx="4369268" cy="619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12/26/2008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071546"/>
            <a:ext cx="8072494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1857364"/>
            <a:ext cx="5160533" cy="976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28992" y="3071810"/>
            <a:ext cx="2748151" cy="1171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472" y="3357562"/>
            <a:ext cx="1752265" cy="481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ight Arrow 7"/>
          <p:cNvSpPr/>
          <p:nvPr/>
        </p:nvSpPr>
        <p:spPr>
          <a:xfrm>
            <a:off x="2571736" y="3429000"/>
            <a:ext cx="78581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57224" y="4643446"/>
            <a:ext cx="7500990" cy="1057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Connector 10"/>
          <p:cNvCxnSpPr/>
          <p:nvPr/>
        </p:nvCxnSpPr>
        <p:spPr>
          <a:xfrm rot="5400000">
            <a:off x="7322363" y="2607463"/>
            <a:ext cx="1714512" cy="928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7500958" y="2786058"/>
            <a:ext cx="1714512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715272" y="3929066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>
            <a:off x="7786710" y="3857628"/>
            <a:ext cx="28575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00958" y="3786190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500958" y="3571876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8715404" y="1857364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143900" y="3786190"/>
            <a:ext cx="142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8358214" y="2928934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858148" y="285749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7715272" y="392906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9" grpId="0"/>
      <p:bldP spid="20" grpId="0"/>
      <p:bldP spid="21" grpId="0"/>
      <p:bldP spid="22" grpId="0"/>
      <p:bldP spid="23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500042"/>
            <a:ext cx="6000792" cy="4475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785786" y="5357826"/>
            <a:ext cx="79296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</a:t>
            </a:r>
            <a:r>
              <a:rPr lang="en-US" sz="2400" dirty="0" smtClean="0"/>
              <a:t>velocity field depends only on </a:t>
            </a:r>
            <a:r>
              <a:rPr lang="en-US" sz="2400" i="1" dirty="0" smtClean="0">
                <a:solidFill>
                  <a:srgbClr val="FF0000"/>
                </a:solidFill>
              </a:rPr>
              <a:t>r </a:t>
            </a:r>
            <a:r>
              <a:rPr lang="en-US" sz="2400" i="1" dirty="0" smtClean="0">
                <a:solidFill>
                  <a:srgbClr val="FF0000"/>
                </a:solidFill>
              </a:rPr>
              <a:t>and </a:t>
            </a:r>
            <a:r>
              <a:rPr lang="el-GR" sz="2400" i="1" dirty="0" smtClean="0">
                <a:solidFill>
                  <a:srgbClr val="FF0000"/>
                </a:solidFill>
              </a:rPr>
              <a:t>θ</a:t>
            </a:r>
            <a:r>
              <a:rPr lang="en-US" sz="2400" i="1" dirty="0" smtClean="0"/>
              <a:t>. </a:t>
            </a:r>
            <a:r>
              <a:rPr lang="en-US" sz="2400" i="1" dirty="0" smtClean="0"/>
              <a:t>Such a flow is </a:t>
            </a:r>
            <a:r>
              <a:rPr lang="en-US" sz="2400" i="1" dirty="0" smtClean="0"/>
              <a:t>defined </a:t>
            </a:r>
            <a:r>
              <a:rPr lang="en-US" sz="2400" dirty="0" smtClean="0"/>
              <a:t>as  </a:t>
            </a:r>
            <a:r>
              <a:rPr lang="en-US" sz="2400" i="1" dirty="0" err="1" smtClean="0">
                <a:solidFill>
                  <a:srgbClr val="FF0000"/>
                </a:solidFill>
              </a:rPr>
              <a:t>axisymmetric</a:t>
            </a:r>
            <a:r>
              <a:rPr lang="en-US" sz="2400" i="1" dirty="0" smtClean="0"/>
              <a:t>  flow</a:t>
            </a:r>
            <a:r>
              <a:rPr lang="en-US" sz="2400" i="1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6A2E3-C95F-41F5-956A-CD92B6373FA8}" type="datetime1">
              <a:rPr lang="en-US" smtClean="0"/>
              <a:pPr/>
              <a:t>12/24/2008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76D0F-7D94-4DFA-B3DA-3F8B4CA7C1F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28596" y="642918"/>
            <a:ext cx="40389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FLOW OVER A SPHER</a:t>
            </a:r>
            <a:r>
              <a:rPr lang="en-US" sz="2400" b="1" dirty="0" smtClean="0">
                <a:solidFill>
                  <a:srgbClr val="FF0000"/>
                </a:solidFill>
              </a:rPr>
              <a:t>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2500306"/>
            <a:ext cx="4929222" cy="38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214282" y="1428736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superposition of a </a:t>
            </a:r>
            <a:r>
              <a:rPr lang="en-US" sz="2400" b="1" dirty="0" smtClean="0"/>
              <a:t>uniform flow </a:t>
            </a:r>
            <a:r>
              <a:rPr lang="en-US" sz="2400" b="1" dirty="0" smtClean="0"/>
              <a:t>and a three-dimensional doublet.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11108</TotalTime>
  <Words>760</Words>
  <Application>Microsoft Office PowerPoint</Application>
  <PresentationFormat>On-screen Show (4:3)</PresentationFormat>
  <Paragraphs>123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Tripping the boundary layer</vt:lpstr>
      <vt:lpstr>Sports balls</vt:lpstr>
    </vt:vector>
  </TitlesOfParts>
  <Company>ebaY!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Dear User!</dc:creator>
  <cp:lastModifiedBy>Mirzaei</cp:lastModifiedBy>
  <cp:revision>207</cp:revision>
  <dcterms:created xsi:type="dcterms:W3CDTF">2008-09-24T18:26:19Z</dcterms:created>
  <dcterms:modified xsi:type="dcterms:W3CDTF">2008-12-26T09:47:01Z</dcterms:modified>
</cp:coreProperties>
</file>