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1" r:id="rId10"/>
    <p:sldId id="280" r:id="rId11"/>
    <p:sldId id="283" r:id="rId12"/>
    <p:sldId id="284" r:id="rId13"/>
    <p:sldId id="282" r:id="rId14"/>
    <p:sldId id="286" r:id="rId15"/>
    <p:sldId id="285" r:id="rId16"/>
    <p:sldId id="288" r:id="rId17"/>
    <p:sldId id="287" r:id="rId18"/>
    <p:sldId id="290" r:id="rId19"/>
    <p:sldId id="291" r:id="rId20"/>
    <p:sldId id="28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5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9/18/2010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9/18/2010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WHAT IS AERODYNAMICS?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“A branch of dynamics that deals with the motion of air and other gaseous fluids, and with the forces acting on bodies in motion relative to such fluids.”</a:t>
            </a:r>
          </a:p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r">
              <a:buSzPct val="85000"/>
            </a:pPr>
            <a:r>
              <a:rPr lang="en-GB" dirty="0" smtClean="0">
                <a:latin typeface="Constantia" pitchFamily="18" charset="0"/>
              </a:rPr>
              <a:t>… Webster’s </a:t>
            </a:r>
            <a:r>
              <a:rPr lang="en-GB" dirty="0" smtClean="0">
                <a:latin typeface="Constantia" pitchFamily="18" charset="0"/>
              </a:rPr>
              <a:t>Dictionary</a:t>
            </a:r>
            <a:endParaRPr lang="en-GB" dirty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LET’S DISCUSS…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What does “</a:t>
            </a:r>
            <a:r>
              <a:rPr lang="en-GB" sz="2500" b="1" dirty="0" smtClean="0">
                <a:latin typeface="Constantia" pitchFamily="18" charset="0"/>
              </a:rPr>
              <a:t>Aerodynamics</a:t>
            </a:r>
            <a:r>
              <a:rPr lang="en-GB" sz="2500" dirty="0" smtClean="0">
                <a:latin typeface="Constantia" pitchFamily="18" charset="0"/>
              </a:rPr>
              <a:t>” mean to you?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In what other areas or products besides airplanes does aerodynamics matter?</a:t>
            </a:r>
            <a:endParaRPr lang="en-GB" dirty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AERODYNAMICS MATTERS…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0787" y="1052736"/>
            <a:ext cx="9169400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SOURCE OF AERODYNAMIC FORCES…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“Theoretical and experimental  aerodynamicists </a:t>
            </a:r>
            <a:r>
              <a:rPr lang="en-GB" sz="2500" dirty="0" err="1" smtClean="0">
                <a:latin typeface="Constantia" pitchFamily="18" charset="0"/>
              </a:rPr>
              <a:t>labor</a:t>
            </a:r>
            <a:r>
              <a:rPr lang="en-GB" sz="2500" dirty="0" smtClean="0">
                <a:latin typeface="Constantia" pitchFamily="18" charset="0"/>
              </a:rPr>
              <a:t> to calculate and measure flow fields of many types”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… Because “ the aerodynamic forces exerted by the airflow on the surface of an airplane, missile, etc., stems from only two simple natural sources: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dirty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</a:t>
            </a:r>
            <a:r>
              <a:rPr lang="en-GB" b="1" dirty="0" smtClean="0">
                <a:latin typeface="Constantia" pitchFamily="18" charset="0"/>
              </a:rPr>
              <a:t>Pressure distribution </a:t>
            </a:r>
            <a:r>
              <a:rPr lang="en-GB" dirty="0" smtClean="0">
                <a:latin typeface="Constantia" pitchFamily="18" charset="0"/>
              </a:rPr>
              <a:t>over the surface (normal to surface)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>
                <a:latin typeface="Constantia" pitchFamily="18" charset="0"/>
              </a:rPr>
              <a:t> </a:t>
            </a:r>
            <a:r>
              <a:rPr lang="en-GB" b="1" dirty="0" smtClean="0">
                <a:latin typeface="Constantia" pitchFamily="18" charset="0"/>
              </a:rPr>
              <a:t>Shear stress (friction) </a:t>
            </a:r>
            <a:r>
              <a:rPr lang="en-GB" dirty="0" smtClean="0">
                <a:latin typeface="Constantia" pitchFamily="18" charset="0"/>
              </a:rPr>
              <a:t>over the surface (tangential to surface)</a:t>
            </a:r>
            <a:endParaRPr lang="en-GB" dirty="0">
              <a:latin typeface="Constantia" pitchFamily="18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 l="850" t="53172" r="6787" b="6946"/>
          <a:stretch>
            <a:fillRect/>
          </a:stretch>
        </p:blipFill>
        <p:spPr bwMode="auto">
          <a:xfrm>
            <a:off x="647564" y="4293096"/>
            <a:ext cx="784887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SOURCE OF AERODYNAMIC FORCES…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1010" y="1143000"/>
            <a:ext cx="4643438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808" y="3429000"/>
            <a:ext cx="4267200" cy="2907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“LIFT” AND “DRAG” COMPONENTS OF AERODYNAMIC FORCE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564904"/>
            <a:ext cx="7559675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4267200" y="4419600"/>
            <a:ext cx="2667000" cy="76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3390900" y="3543300"/>
            <a:ext cx="1754188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6934200" y="426720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Drag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 rot="-5400000">
            <a:off x="3712468" y="2971428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Lift</a:t>
            </a:r>
          </a:p>
        </p:txBody>
      </p:sp>
      <p:cxnSp>
        <p:nvCxnSpPr>
          <p:cNvPr id="14" name="Straight Connector 13"/>
          <p:cNvCxnSpPr>
            <a:endCxn id="12" idx="1"/>
          </p:cNvCxnSpPr>
          <p:nvPr/>
        </p:nvCxnSpPr>
        <p:spPr>
          <a:xfrm rot="5400000">
            <a:off x="6040439" y="3560763"/>
            <a:ext cx="1790699" cy="3175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>
            <a:off x="4267200" y="2667000"/>
            <a:ext cx="2667000" cy="1588"/>
          </a:xfrm>
          <a:prstGeom prst="line">
            <a:avLst/>
          </a:prstGeom>
          <a:ln>
            <a:prstDash val="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3384240" y="3159832"/>
            <a:ext cx="2142728" cy="3768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267200" y="4419600"/>
            <a:ext cx="2249016" cy="37755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644008" y="2276872"/>
            <a:ext cx="2290192" cy="390128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5696136" y="3487080"/>
            <a:ext cx="2058144" cy="417984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283968" y="1916832"/>
            <a:ext cx="1219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Normal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38800" y="4848200"/>
            <a:ext cx="1219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Axial</a:t>
            </a:r>
            <a:endParaRPr lang="en-US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Arc 22"/>
          <p:cNvSpPr/>
          <p:nvPr/>
        </p:nvSpPr>
        <p:spPr>
          <a:xfrm>
            <a:off x="3657600" y="4419600"/>
            <a:ext cx="533400" cy="4572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>
            <a:off x="2819400" y="3657600"/>
            <a:ext cx="1143000" cy="1134868"/>
          </a:xfrm>
          <a:prstGeom prst="arc">
            <a:avLst>
              <a:gd name="adj1" fmla="val 3997320"/>
              <a:gd name="adj2" fmla="val 0"/>
            </a:avLst>
          </a:prstGeom>
          <a:ln w="76200"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352800" y="3733800"/>
            <a:ext cx="825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M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AERODYNAMICS…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Deals with calculations  of Forces and Moments  due to  body-air relative movement for all range of speeds. From very low speed to  several times more than speed of sound</a:t>
            </a:r>
            <a:endParaRPr lang="en-GB" dirty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AERODYNAMICS CLASSIFICATION-1…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40857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Low speed (Incompressible)</a:t>
            </a:r>
          </a:p>
          <a:p>
            <a:pPr algn="just">
              <a:lnSpc>
                <a:spcPct val="150000"/>
              </a:lnSpc>
              <a:buSzPct val="85000"/>
              <a:buBlip>
                <a:blip r:embed="rId2"/>
              </a:buBlip>
            </a:pPr>
            <a:r>
              <a:rPr lang="en-US" sz="2500" dirty="0" smtClean="0">
                <a:latin typeface="Constantia" pitchFamily="18" charset="0"/>
              </a:rPr>
              <a:t> Subsonic</a:t>
            </a:r>
          </a:p>
          <a:p>
            <a:pPr algn="just">
              <a:lnSpc>
                <a:spcPct val="150000"/>
              </a:lnSpc>
              <a:buSzPct val="85000"/>
              <a:buBlip>
                <a:blip r:embed="rId2"/>
              </a:buBlip>
            </a:pPr>
            <a:r>
              <a:rPr lang="en-US" sz="2500" dirty="0" smtClean="0">
                <a:latin typeface="Constantia" pitchFamily="18" charset="0"/>
              </a:rPr>
              <a:t> Transonic</a:t>
            </a:r>
          </a:p>
          <a:p>
            <a:pPr algn="just">
              <a:lnSpc>
                <a:spcPct val="150000"/>
              </a:lnSpc>
              <a:buSzPct val="85000"/>
              <a:buBlip>
                <a:blip r:embed="rId2"/>
              </a:buBlip>
            </a:pPr>
            <a:r>
              <a:rPr lang="en-US" sz="2500" dirty="0" smtClean="0">
                <a:latin typeface="Constantia" pitchFamily="18" charset="0"/>
              </a:rPr>
              <a:t> Supersonic</a:t>
            </a:r>
          </a:p>
          <a:p>
            <a:pPr algn="just">
              <a:lnSpc>
                <a:spcPct val="150000"/>
              </a:lnSpc>
              <a:buSzPct val="85000"/>
              <a:buBlip>
                <a:blip r:embed="rId2"/>
              </a:buBlip>
            </a:pPr>
            <a:r>
              <a:rPr lang="en-US" sz="2500" dirty="0" smtClean="0">
                <a:latin typeface="Constantia" pitchFamily="18" charset="0"/>
              </a:rPr>
              <a:t> Hypersonic</a:t>
            </a:r>
          </a:p>
          <a:p>
            <a:pPr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endParaRPr lang="en-GB" dirty="0">
              <a:latin typeface="Constantia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76300" y="4425280"/>
            <a:ext cx="7391400" cy="1524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Classification is based on:</a:t>
            </a:r>
          </a:p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Compressibility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DEFINITION OF COMPRESSIBLE FLOW…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US" sz="2500" dirty="0" smtClean="0">
                <a:latin typeface="Constantia" pitchFamily="18" charset="0"/>
              </a:rPr>
              <a:t> Compressible flow is routinely defined as variable density flow.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905919" y="3501008"/>
          <a:ext cx="3332163" cy="1812925"/>
        </p:xfrm>
        <a:graphic>
          <a:graphicData uri="http://schemas.openxmlformats.org/presentationml/2006/ole">
            <p:oleObj spid="_x0000_s1026" name="Equation" r:id="rId4" imgW="1815840" imgH="990360" progId="Equation.DSMT4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1743075" y="5491163"/>
          <a:ext cx="5657850" cy="817562"/>
        </p:xfrm>
        <a:graphic>
          <a:graphicData uri="http://schemas.openxmlformats.org/presentationml/2006/ole">
            <p:oleObj spid="_x0000_s1030" name="Equation" r:id="rId5" imgW="3340080" imgH="482400" progId="Equation.DSMT4">
              <p:embed/>
            </p:oleObj>
          </a:graphicData>
        </a:graphic>
      </p:graphicFrame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762000" y="2514600"/>
            <a:ext cx="1600200" cy="1066800"/>
            <a:chOff x="3810000" y="3200400"/>
            <a:chExt cx="1600200" cy="1066800"/>
          </a:xfrm>
        </p:grpSpPr>
        <p:sp>
          <p:nvSpPr>
            <p:cNvPr id="41" name="Flowchart: Direct Access Storage 40"/>
            <p:cNvSpPr/>
            <p:nvPr/>
          </p:nvSpPr>
          <p:spPr>
            <a:xfrm>
              <a:off x="3810000" y="3200400"/>
              <a:ext cx="1600200" cy="1066800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114800" y="3505200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62000" y="2514600"/>
            <a:ext cx="1981200" cy="1066800"/>
            <a:chOff x="838200" y="3200400"/>
            <a:chExt cx="1981200" cy="1066800"/>
          </a:xfrm>
        </p:grpSpPr>
        <p:grpSp>
          <p:nvGrpSpPr>
            <p:cNvPr id="44" name="Group 29"/>
            <p:cNvGrpSpPr/>
            <p:nvPr/>
          </p:nvGrpSpPr>
          <p:grpSpPr>
            <a:xfrm>
              <a:off x="838200" y="3200400"/>
              <a:ext cx="1981200" cy="1066800"/>
              <a:chOff x="6705600" y="4495800"/>
              <a:chExt cx="1981200" cy="1066800"/>
            </a:xfrm>
          </p:grpSpPr>
          <p:grpSp>
            <p:nvGrpSpPr>
              <p:cNvPr id="46" name="Group 25"/>
              <p:cNvGrpSpPr/>
              <p:nvPr/>
            </p:nvGrpSpPr>
            <p:grpSpPr>
              <a:xfrm>
                <a:off x="6705600" y="4495800"/>
                <a:ext cx="1828800" cy="1066800"/>
                <a:chOff x="6781800" y="3581400"/>
                <a:chExt cx="1828800" cy="1066800"/>
              </a:xfrm>
            </p:grpSpPr>
            <p:sp>
              <p:nvSpPr>
                <p:cNvPr id="48" name="Flowchart: Direct Access Storage 47"/>
                <p:cNvSpPr/>
                <p:nvPr/>
              </p:nvSpPr>
              <p:spPr>
                <a:xfrm>
                  <a:off x="6781800" y="3581400"/>
                  <a:ext cx="1143000" cy="1066800"/>
                </a:xfrm>
                <a:prstGeom prst="flowChartMagneticDrum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9" name="Straight Arrow Connector 48"/>
                <p:cNvCxnSpPr/>
                <p:nvPr/>
              </p:nvCxnSpPr>
              <p:spPr>
                <a:xfrm rot="10800000">
                  <a:off x="7772400" y="4114800"/>
                  <a:ext cx="838200" cy="1588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" name="TextBox 46"/>
              <p:cNvSpPr txBox="1"/>
              <p:nvPr/>
            </p:nvSpPr>
            <p:spPr>
              <a:xfrm>
                <a:off x="8077200" y="5029200"/>
                <a:ext cx="60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dp</a:t>
                </a:r>
                <a:endParaRPr lang="en-US" sz="28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914400" y="3505200"/>
              <a:ext cx="685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v-</a:t>
              </a:r>
              <a:r>
                <a:rPr lang="en-US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dv</a:t>
              </a:r>
              <a:endPara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DEFINITION OF COMPRESSIBLE FLOW…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r>
              <a:rPr lang="en-GB" sz="2500" dirty="0" smtClean="0">
                <a:latin typeface="Constantia" pitchFamily="18" charset="0"/>
              </a:rPr>
              <a:t> 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US" sz="2500" dirty="0" smtClean="0">
                <a:latin typeface="Constantia" pitchFamily="18" charset="0"/>
              </a:rPr>
              <a:t> For the flow of gases with their attendant large values of  Compressibility, moderate to strong pressure gradients lead to substantial changes in the density.</a:t>
            </a:r>
          </a:p>
          <a:p>
            <a:pPr algn="just">
              <a:buSzPct val="85000"/>
              <a:buBlip>
                <a:blip r:embed="rId3"/>
              </a:buBlip>
            </a:pPr>
            <a:endParaRPr lang="en-US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US" sz="2500" dirty="0" smtClean="0">
                <a:latin typeface="Constantia" pitchFamily="18" charset="0"/>
              </a:rPr>
              <a:t> At the same time, such pressure gradients create large velocity changes in the gas.</a:t>
            </a:r>
          </a:p>
          <a:p>
            <a:pPr algn="just">
              <a:buSzPct val="85000"/>
              <a:buBlip>
                <a:blip r:embed="rId3"/>
              </a:buBlip>
            </a:pPr>
            <a:endParaRPr lang="en-US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US" sz="2500" dirty="0" smtClean="0">
                <a:latin typeface="Constantia" pitchFamily="18" charset="0"/>
              </a:rPr>
              <a:t> Such flows are defined as compressible flows, where density is a variable. </a:t>
            </a:r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1310461" y="1412776"/>
          <a:ext cx="6523078" cy="720080"/>
        </p:xfrm>
        <a:graphic>
          <a:graphicData uri="http://schemas.openxmlformats.org/presentationml/2006/ole">
            <p:oleObj spid="_x0000_s2051" name="Equation" r:id="rId4" imgW="3911400" imgH="431640" progId="Equation.DSMT4">
              <p:embed/>
            </p:oleObj>
          </a:graphicData>
        </a:graphic>
      </p:graphicFrame>
      <p:sp>
        <p:nvSpPr>
          <p:cNvPr id="11" name="Striped Right Arrow 10"/>
          <p:cNvSpPr/>
          <p:nvPr/>
        </p:nvSpPr>
        <p:spPr>
          <a:xfrm>
            <a:off x="2483768" y="1628800"/>
            <a:ext cx="576064" cy="216024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riped Right Arrow 11"/>
          <p:cNvSpPr/>
          <p:nvPr/>
        </p:nvSpPr>
        <p:spPr>
          <a:xfrm>
            <a:off x="5436096" y="1628800"/>
            <a:ext cx="576064" cy="216024"/>
          </a:xfrm>
          <a:prstGeom prst="strip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EXAMPLE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Consider the low-speed flow of air over an airplane wing at standard conditions: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>
                <a:latin typeface="Constantia" pitchFamily="18" charset="0"/>
              </a:rPr>
              <a:t> </a:t>
            </a:r>
            <a:r>
              <a:rPr lang="en-US" sz="2500" dirty="0" smtClean="0">
                <a:latin typeface="Constantia" pitchFamily="18" charset="0"/>
              </a:rPr>
              <a:t>the percentage change in pressure is </a:t>
            </a:r>
            <a:r>
              <a:rPr lang="en-US" sz="2500" b="1" dirty="0" smtClean="0">
                <a:latin typeface="Constantia" pitchFamily="18" charset="0"/>
              </a:rPr>
              <a:t>1.5% 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7763" y="2016621"/>
            <a:ext cx="68484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830067" y="4005064"/>
          <a:ext cx="7483867" cy="700906"/>
        </p:xfrm>
        <a:graphic>
          <a:graphicData uri="http://schemas.openxmlformats.org/presentationml/2006/ole">
            <p:oleObj spid="_x0000_s3074" name="Equation" r:id="rId5" imgW="4203360" imgH="393480" progId="Equation.DSMT4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3221003" y="4797152"/>
          <a:ext cx="2701995" cy="791964"/>
        </p:xfrm>
        <a:graphic>
          <a:graphicData uri="http://schemas.openxmlformats.org/presentationml/2006/ole">
            <p:oleObj spid="_x0000_s3075" name="Equation" r:id="rId6" imgW="1473120" imgH="43164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EXTENDED CONSTANT-DENSITY FLOWS 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Mach number is defined as the ratio of the local flow velocity to the speed of sound: </a:t>
            </a:r>
            <a:endParaRPr lang="en-GB" dirty="0">
              <a:latin typeface="Constantia" pitchFamily="18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588224" y="1700808"/>
          <a:ext cx="936104" cy="725481"/>
        </p:xfrm>
        <a:graphic>
          <a:graphicData uri="http://schemas.openxmlformats.org/presentationml/2006/ole">
            <p:oleObj spid="_x0000_s4098" name="Equation" r:id="rId4" imgW="507960" imgH="393480" progId="Equation.DSMT4">
              <p:embed/>
            </p:oleObj>
          </a:graphicData>
        </a:graphic>
      </p:graphicFrame>
      <p:pic>
        <p:nvPicPr>
          <p:cNvPr id="9" name="Picture 6" descr="Compressible C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2564904" y="2132856"/>
            <a:ext cx="4014192" cy="43460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INCOMPRESSIBLE - SUBSONIC FLOWS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dirty="0">
              <a:latin typeface="Constantia" pitchFamily="18" charset="0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101850" y="1535113"/>
          <a:ext cx="4940300" cy="838200"/>
        </p:xfrm>
        <a:graphic>
          <a:graphicData uri="http://schemas.openxmlformats.org/presentationml/2006/ole">
            <p:oleObj spid="_x0000_s5122" name="Equation" r:id="rId4" imgW="2692080" imgH="457200" progId="Equation.DSMT4">
              <p:embed/>
            </p:oleObj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lum bright="20000" contrast="40000"/>
          </a:blip>
          <a:srcRect/>
          <a:stretch>
            <a:fillRect/>
          </a:stretch>
        </p:blipFill>
        <p:spPr bwMode="auto">
          <a:xfrm>
            <a:off x="794986" y="2801119"/>
            <a:ext cx="7554029" cy="242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TRANSONIC FLOW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764704"/>
            <a:ext cx="2895600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22512" y="1450504"/>
            <a:ext cx="31432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7512" y="2441104"/>
            <a:ext cx="30765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3937" y="3431704"/>
            <a:ext cx="30765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32312" y="4041304"/>
            <a:ext cx="260191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512" y="3196754"/>
            <a:ext cx="3402013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TRANSONIC FLOW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948" y="890736"/>
            <a:ext cx="7652104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SUPERSONIC FLOW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55576" y="1484784"/>
            <a:ext cx="7719204" cy="4495800"/>
          </a:xfrm>
          <a:prstGeom prst="rect">
            <a:avLst/>
          </a:prstGeom>
          <a:noFill/>
        </p:spPr>
      </p:pic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467544" y="1556792"/>
          <a:ext cx="1264907" cy="474340"/>
        </p:xfrm>
        <a:graphic>
          <a:graphicData uri="http://schemas.openxmlformats.org/presentationml/2006/ole">
            <p:oleObj spid="_x0000_s6146" name="Equation" r:id="rId4" imgW="609480" imgH="22860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HYPERSONIC FLOW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4920" y="2483768"/>
            <a:ext cx="4267793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shuttleentry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636168"/>
            <a:ext cx="41148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9720" y="1944875"/>
            <a:ext cx="6705600" cy="227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323528" y="1484784"/>
          <a:ext cx="1120124" cy="504056"/>
        </p:xfrm>
        <a:graphic>
          <a:graphicData uri="http://schemas.openxmlformats.org/presentationml/2006/ole">
            <p:oleObj spid="_x0000_s7170" name="Equation" r:id="rId6" imgW="507960" imgH="228600" progId="Equation.DSMT4">
              <p:embed/>
            </p:oleObj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SUPERCAVITATION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2"/>
              </a:buBlip>
            </a:pPr>
            <a:endParaRPr lang="en-GB" dirty="0">
              <a:latin typeface="Constantia" pitchFamily="18" charset="0"/>
            </a:endParaRPr>
          </a:p>
        </p:txBody>
      </p:sp>
      <p:pic>
        <p:nvPicPr>
          <p:cNvPr id="7" name="Picture 2" descr="http://www.valdostamuseum.org/hamsmith/supercav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7155042" cy="3791744"/>
          </a:xfrm>
          <a:prstGeom prst="rect">
            <a:avLst/>
          </a:prstGeom>
          <a:noFill/>
        </p:spPr>
      </p:pic>
      <p:pic>
        <p:nvPicPr>
          <p:cNvPr id="9" name="Picture 4" descr="http://www.tonyrogers.com/weapons/russian/shkval_04_560p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2895600"/>
            <a:ext cx="8220029" cy="30384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20000" contrast="40000"/>
          </a:blip>
          <a:srcRect/>
          <a:stretch>
            <a:fillRect/>
          </a:stretch>
        </p:blipFill>
        <p:spPr bwMode="auto">
          <a:xfrm>
            <a:off x="1752843" y="476672"/>
            <a:ext cx="563831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AERODYNAMICS?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FLOW CLASSIFICATION - 2</a:t>
            </a:r>
            <a:endParaRPr lang="en-US" sz="2800" b="1" i="1" spc="5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1520" y="1268760"/>
            <a:ext cx="8568952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</a:t>
            </a:r>
            <a:r>
              <a:rPr lang="en-GB" sz="2500" dirty="0" err="1" smtClean="0">
                <a:latin typeface="Constantia" pitchFamily="18" charset="0"/>
              </a:rPr>
              <a:t>Inviscid</a:t>
            </a:r>
            <a:r>
              <a:rPr lang="en-GB" sz="2500" dirty="0" smtClean="0">
                <a:latin typeface="Constantia" pitchFamily="18" charset="0"/>
              </a:rPr>
              <a:t> flow: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Rotational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</a:t>
            </a:r>
            <a:r>
              <a:rPr lang="en-GB" dirty="0" err="1" smtClean="0">
                <a:latin typeface="Constantia" pitchFamily="18" charset="0"/>
              </a:rPr>
              <a:t>Irrotational</a:t>
            </a: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2"/>
              </a:buBlip>
            </a:pPr>
            <a:r>
              <a:rPr lang="en-GB" sz="2500" dirty="0" smtClean="0">
                <a:latin typeface="Constantia" pitchFamily="18" charset="0"/>
              </a:rPr>
              <a:t> Viscous flow: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Laminar</a:t>
            </a:r>
          </a:p>
          <a:p>
            <a:pPr lvl="1" algn="just">
              <a:buSzPct val="85000"/>
              <a:buBlip>
                <a:blip r:embed="rId2"/>
              </a:buBlip>
            </a:pPr>
            <a:r>
              <a:rPr lang="en-GB" dirty="0" smtClean="0">
                <a:latin typeface="Constantia" pitchFamily="18" charset="0"/>
              </a:rPr>
              <a:t> Turbulent</a:t>
            </a:r>
          </a:p>
          <a:p>
            <a:pPr lvl="1" algn="just">
              <a:buSzPct val="85000"/>
              <a:buBlip>
                <a:blip r:embed="rId2"/>
              </a:buBlip>
            </a:pPr>
            <a:endParaRPr lang="en-GB" dirty="0" smtClean="0">
              <a:latin typeface="Constantia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487</Words>
  <Application>Microsoft Office PowerPoint</Application>
  <PresentationFormat>On-screen Show (4:3)</PresentationFormat>
  <Paragraphs>123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SabeR</cp:lastModifiedBy>
  <cp:revision>51</cp:revision>
  <dcterms:created xsi:type="dcterms:W3CDTF">2010-09-08T12:28:06Z</dcterms:created>
  <dcterms:modified xsi:type="dcterms:W3CDTF">2010-09-18T18:38:45Z</dcterms:modified>
</cp:coreProperties>
</file>