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70" r:id="rId2"/>
    <p:sldId id="396" r:id="rId3"/>
    <p:sldId id="397" r:id="rId4"/>
    <p:sldId id="371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93" r:id="rId27"/>
    <p:sldId id="398" r:id="rId28"/>
    <p:sldId id="39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11/18/2010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</a:t>
            </a:fld>
            <a:endParaRPr 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</a:t>
            </a:fld>
            <a:endParaRPr 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3</a:t>
            </a:fld>
            <a:endParaRPr lang="fa-I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4</a:t>
            </a:fld>
            <a:endParaRPr 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5</a:t>
            </a:fld>
            <a:endParaRPr lang="fa-I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6</a:t>
            </a:fld>
            <a:endParaRPr lang="fa-I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7</a:t>
            </a:fld>
            <a:endParaRPr lang="fa-I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8</a:t>
            </a:fld>
            <a:endParaRPr lang="fa-I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9</a:t>
            </a:fld>
            <a:endParaRPr lang="fa-I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10</a:t>
            </a:fld>
            <a:endParaRPr lang="fa-I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11</a:t>
            </a:fld>
            <a:endParaRPr lang="fa-I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12</a:t>
            </a:fld>
            <a:endParaRPr lang="fa-I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13</a:t>
            </a:fld>
            <a:endParaRPr lang="fa-I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14</a:t>
            </a:fld>
            <a:endParaRPr lang="fa-I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15</a:t>
            </a:fld>
            <a:endParaRPr lang="fa-I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16</a:t>
            </a:fld>
            <a:endParaRPr lang="fa-I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17</a:t>
            </a:fld>
            <a:endParaRPr lang="fa-I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18</a:t>
            </a:fld>
            <a:endParaRPr lang="fa-I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19</a:t>
            </a:fld>
            <a:endParaRPr lang="fa-I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20</a:t>
            </a:fld>
            <a:endParaRPr lang="fa-I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21</a:t>
            </a:fld>
            <a:endParaRPr lang="fa-I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22</a:t>
            </a:fld>
            <a:endParaRPr lang="fa-I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23</a:t>
            </a:fld>
            <a:endParaRPr lang="fa-I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24</a:t>
            </a:fld>
            <a:endParaRPr lang="fa-I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25</a:t>
            </a:fld>
            <a:endParaRPr lang="fa-I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26</a:t>
            </a:fld>
            <a:endParaRPr lang="fa-I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27</a:t>
            </a:fld>
            <a:endParaRPr lang="fa-I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3D303-9CC0-40DC-85E6-E100FA1EAB2F}" type="slidenum">
              <a:rPr lang="fa-IR" smtClean="0"/>
              <a:pPr/>
              <a:t>28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11/18/2010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41.png"/><Relationship Id="rId5" Type="http://schemas.openxmlformats.org/officeDocument/2006/relationships/image" Target="../media/image20.png"/><Relationship Id="rId10" Type="http://schemas.openxmlformats.org/officeDocument/2006/relationships/image" Target="../media/image40.png"/><Relationship Id="rId4" Type="http://schemas.openxmlformats.org/officeDocument/2006/relationships/image" Target="../media/image19.pn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93725" y="1560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</a:t>
            </a:fld>
            <a:endParaRPr lang="en-US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1484784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The thin airfoil theory applies only to thin airfoils at small angles of attack.</a:t>
            </a:r>
          </a:p>
        </p:txBody>
      </p:sp>
      <p:sp>
        <p:nvSpPr>
          <p:cNvPr id="8" name="Rectangle 7"/>
          <p:cNvSpPr/>
          <p:nvPr/>
        </p:nvSpPr>
        <p:spPr>
          <a:xfrm>
            <a:off x="248482" y="2651428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The advantage of thin airfoil theory is that closed-form expressions are obtained for the aerodynamic coefficients. Moreover, the results compare favorably with experimental data for airfoils of about </a:t>
            </a:r>
            <a:r>
              <a:rPr lang="en-US" sz="2400" dirty="0" smtClean="0">
                <a:solidFill>
                  <a:srgbClr val="FF0000"/>
                </a:solidFill>
                <a:latin typeface="Constantia" pitchFamily="18" charset="0"/>
              </a:rPr>
              <a:t>12 percent thickness or less.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4509120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We need a method that allows us to calculate the aerodynamic characteristics of bodies of arbitrary shape, thickness, and orientation.</a:t>
            </a: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LIFTING FLOWS OVER ARBITRARY BODIES: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THE VORTEX PANEL NUMERICAL METHOD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93725" y="1560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2</a:t>
            </a:fld>
            <a:endParaRPr lang="en-US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1268760"/>
            <a:ext cx="86409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Approximate the surface of a given body by a series of panels.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Place distributions of singularities (such as sources, vortices or doublets) on each panel.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The problem is to find the values of the unknown strengths of the singularities for the given geometry. Find the unknown strengths by solving a linear set of algebraic equations. </a:t>
            </a:r>
          </a:p>
          <a:p>
            <a:pPr marL="457200" indent="-457200">
              <a:buAutoNum type="arabicPeriod"/>
            </a:pPr>
            <a:endParaRPr lang="en-GB" sz="2400" dirty="0" smtClean="0">
              <a:latin typeface="Constantia" pitchFamily="18" charset="0"/>
            </a:endParaRPr>
          </a:p>
          <a:p>
            <a:pPr marL="457200" indent="-457200"/>
            <a:r>
              <a:rPr lang="en-GB" sz="2400" dirty="0" smtClean="0">
                <a:latin typeface="Constantia" pitchFamily="18" charset="0"/>
              </a:rPr>
              <a:t>With the aid of panel methods, the requirement to find the solution over the entire </a:t>
            </a:r>
            <a:r>
              <a:rPr lang="en-GB" sz="2400" dirty="0" err="1" smtClean="0">
                <a:latin typeface="Constantia" pitchFamily="18" charset="0"/>
              </a:rPr>
              <a:t>flowfield</a:t>
            </a:r>
            <a:r>
              <a:rPr lang="en-GB" sz="2400" dirty="0" smtClean="0">
                <a:latin typeface="Constantia" pitchFamily="18" charset="0"/>
              </a:rPr>
              <a:t> (a 3D problem) is replaced with the problem of finding the solution for the singularity distribution over a surface (a 2D problem).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REVIEW OF PANEL METHOD BASIC IDEAS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93725" y="1560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3</a:t>
            </a:fld>
            <a:endParaRPr lang="en-US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1268760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GB" sz="2400" dirty="0" smtClean="0">
                <a:latin typeface="Constantia" pitchFamily="18" charset="0"/>
              </a:rPr>
              <a:t>Possible differences in panel methods are in:</a:t>
            </a:r>
          </a:p>
          <a:p>
            <a:pPr marL="457200" indent="-457200"/>
            <a:endParaRPr lang="en-GB" sz="2400" dirty="0" smtClean="0">
              <a:latin typeface="Constantia" pitchFamily="18" charset="0"/>
            </a:endParaRP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Using various types of singularities (sources, doublets and vortices or any combination of them)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Using various distributions of singularity strength over each panel (zero-, first-, second-order, etc.).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Using various panel geometries.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REVIEW OF PANEL METHOD BASIC IDEAS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4</a:t>
            </a:fld>
            <a:endParaRPr lang="en-US">
              <a:latin typeface="Constant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1219399"/>
            <a:ext cx="85011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We treat the </a:t>
            </a:r>
            <a:r>
              <a:rPr lang="en-US" sz="24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vortex panel method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, which is a numerical technique that has come into widespread use since the early 1970s.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364" y="2033553"/>
            <a:ext cx="87131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The vortex panel method is directly analogous to the source panel method. However, because a source has zero circulation, source panels are useful only for  </a:t>
            </a:r>
            <a:r>
              <a:rPr lang="en-US" sz="2000" dirty="0" err="1" smtClean="0">
                <a:latin typeface="Constantia" pitchFamily="18" charset="0"/>
                <a:cs typeface="Arial" pitchFamily="34" charset="0"/>
              </a:rPr>
              <a:t>nonlifting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 cases. In contrast, vortices have circulation, and hence vortex panels can be used for lifting cases.</a:t>
            </a:r>
            <a:endParaRPr lang="en-US" dirty="0" smtClean="0">
              <a:latin typeface="Constant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8482" y="3441194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The philosophy of covering a body surface with a vortex sheet of such a</a:t>
            </a:r>
          </a:p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strength to make the surface a streamline of the flow was discussed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149080"/>
            <a:ext cx="4515513" cy="62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5013176"/>
            <a:ext cx="34671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72025" y="4158580"/>
            <a:ext cx="43719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Conformal Mapping in Aerodynamics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580676" y="1838244"/>
            <a:ext cx="7092639" cy="3186751"/>
            <a:chOff x="500066" y="2167720"/>
            <a:chExt cx="7092639" cy="3186751"/>
          </a:xfrm>
        </p:grpSpPr>
        <p:sp>
          <p:nvSpPr>
            <p:cNvPr id="7" name="Freeform 6"/>
            <p:cNvSpPr/>
            <p:nvPr/>
          </p:nvSpPr>
          <p:spPr>
            <a:xfrm>
              <a:off x="1965278" y="2167720"/>
              <a:ext cx="5627427" cy="3186751"/>
            </a:xfrm>
            <a:custGeom>
              <a:avLst/>
              <a:gdLst>
                <a:gd name="connsiteX0" fmla="*/ 0 w 5627427"/>
                <a:gd name="connsiteY0" fmla="*/ 1640005 h 3186751"/>
                <a:gd name="connsiteX1" fmla="*/ 109182 w 5627427"/>
                <a:gd name="connsiteY1" fmla="*/ 1298811 h 3186751"/>
                <a:gd name="connsiteX2" fmla="*/ 109182 w 5627427"/>
                <a:gd name="connsiteY2" fmla="*/ 1298811 h 3186751"/>
                <a:gd name="connsiteX3" fmla="*/ 341194 w 5627427"/>
                <a:gd name="connsiteY3" fmla="*/ 875731 h 3186751"/>
                <a:gd name="connsiteX4" fmla="*/ 736979 w 5627427"/>
                <a:gd name="connsiteY4" fmla="*/ 493593 h 3186751"/>
                <a:gd name="connsiteX5" fmla="*/ 1023582 w 5627427"/>
                <a:gd name="connsiteY5" fmla="*/ 302525 h 3186751"/>
                <a:gd name="connsiteX6" fmla="*/ 1514901 w 5627427"/>
                <a:gd name="connsiteY6" fmla="*/ 111456 h 3186751"/>
                <a:gd name="connsiteX7" fmla="*/ 1910686 w 5627427"/>
                <a:gd name="connsiteY7" fmla="*/ 43217 h 3186751"/>
                <a:gd name="connsiteX8" fmla="*/ 2320119 w 5627427"/>
                <a:gd name="connsiteY8" fmla="*/ 2274 h 3186751"/>
                <a:gd name="connsiteX9" fmla="*/ 2674961 w 5627427"/>
                <a:gd name="connsiteY9" fmla="*/ 29570 h 3186751"/>
                <a:gd name="connsiteX10" fmla="*/ 3166280 w 5627427"/>
                <a:gd name="connsiteY10" fmla="*/ 111456 h 3186751"/>
                <a:gd name="connsiteX11" fmla="*/ 3562065 w 5627427"/>
                <a:gd name="connsiteY11" fmla="*/ 220638 h 3186751"/>
                <a:gd name="connsiteX12" fmla="*/ 4176215 w 5627427"/>
                <a:gd name="connsiteY12" fmla="*/ 425355 h 3186751"/>
                <a:gd name="connsiteX13" fmla="*/ 4558352 w 5627427"/>
                <a:gd name="connsiteY13" fmla="*/ 630071 h 3186751"/>
                <a:gd name="connsiteX14" fmla="*/ 5022376 w 5627427"/>
                <a:gd name="connsiteY14" fmla="*/ 930322 h 3186751"/>
                <a:gd name="connsiteX15" fmla="*/ 5404513 w 5627427"/>
                <a:gd name="connsiteY15" fmla="*/ 1339755 h 3186751"/>
                <a:gd name="connsiteX16" fmla="*/ 5595582 w 5627427"/>
                <a:gd name="connsiteY16" fmla="*/ 1530823 h 3186751"/>
                <a:gd name="connsiteX17" fmla="*/ 5595582 w 5627427"/>
                <a:gd name="connsiteY17" fmla="*/ 1585414 h 3186751"/>
                <a:gd name="connsiteX18" fmla="*/ 5486400 w 5627427"/>
                <a:gd name="connsiteY18" fmla="*/ 1803779 h 3186751"/>
                <a:gd name="connsiteX19" fmla="*/ 5308979 w 5627427"/>
                <a:gd name="connsiteY19" fmla="*/ 1994847 h 3186751"/>
                <a:gd name="connsiteX20" fmla="*/ 5063319 w 5627427"/>
                <a:gd name="connsiteY20" fmla="*/ 2240507 h 3186751"/>
                <a:gd name="connsiteX21" fmla="*/ 4844955 w 5627427"/>
                <a:gd name="connsiteY21" fmla="*/ 2431576 h 3186751"/>
                <a:gd name="connsiteX22" fmla="*/ 4599295 w 5627427"/>
                <a:gd name="connsiteY22" fmla="*/ 2595349 h 3186751"/>
                <a:gd name="connsiteX23" fmla="*/ 4121623 w 5627427"/>
                <a:gd name="connsiteY23" fmla="*/ 2827361 h 3186751"/>
                <a:gd name="connsiteX24" fmla="*/ 3766782 w 5627427"/>
                <a:gd name="connsiteY24" fmla="*/ 2936543 h 3186751"/>
                <a:gd name="connsiteX25" fmla="*/ 3248167 w 5627427"/>
                <a:gd name="connsiteY25" fmla="*/ 3073020 h 3186751"/>
                <a:gd name="connsiteX26" fmla="*/ 2893325 w 5627427"/>
                <a:gd name="connsiteY26" fmla="*/ 3141259 h 3186751"/>
                <a:gd name="connsiteX27" fmla="*/ 2483892 w 5627427"/>
                <a:gd name="connsiteY27" fmla="*/ 3182202 h 3186751"/>
                <a:gd name="connsiteX28" fmla="*/ 2074459 w 5627427"/>
                <a:gd name="connsiteY28" fmla="*/ 3168555 h 3186751"/>
                <a:gd name="connsiteX29" fmla="*/ 1651379 w 5627427"/>
                <a:gd name="connsiteY29" fmla="*/ 3113964 h 3186751"/>
                <a:gd name="connsiteX30" fmla="*/ 1296537 w 5627427"/>
                <a:gd name="connsiteY30" fmla="*/ 3004781 h 3186751"/>
                <a:gd name="connsiteX31" fmla="*/ 955343 w 5627427"/>
                <a:gd name="connsiteY31" fmla="*/ 2854656 h 3186751"/>
                <a:gd name="connsiteX32" fmla="*/ 668740 w 5627427"/>
                <a:gd name="connsiteY32" fmla="*/ 2677235 h 3186751"/>
                <a:gd name="connsiteX33" fmla="*/ 409432 w 5627427"/>
                <a:gd name="connsiteY33" fmla="*/ 2431576 h 3186751"/>
                <a:gd name="connsiteX34" fmla="*/ 218364 w 5627427"/>
                <a:gd name="connsiteY34" fmla="*/ 2144973 h 3186751"/>
                <a:gd name="connsiteX35" fmla="*/ 109182 w 5627427"/>
                <a:gd name="connsiteY35" fmla="*/ 1940256 h 3186751"/>
                <a:gd name="connsiteX36" fmla="*/ 54591 w 5627427"/>
                <a:gd name="connsiteY36" fmla="*/ 1749187 h 3186751"/>
                <a:gd name="connsiteX37" fmla="*/ 0 w 5627427"/>
                <a:gd name="connsiteY37" fmla="*/ 1640005 h 318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627427" h="3186751">
                  <a:moveTo>
                    <a:pt x="0" y="1640005"/>
                  </a:moveTo>
                  <a:lnTo>
                    <a:pt x="109182" y="1298811"/>
                  </a:lnTo>
                  <a:lnTo>
                    <a:pt x="109182" y="1298811"/>
                  </a:lnTo>
                  <a:cubicBezTo>
                    <a:pt x="147851" y="1228298"/>
                    <a:pt x="236561" y="1009934"/>
                    <a:pt x="341194" y="875731"/>
                  </a:cubicBezTo>
                  <a:cubicBezTo>
                    <a:pt x="445827" y="741528"/>
                    <a:pt x="623248" y="589127"/>
                    <a:pt x="736979" y="493593"/>
                  </a:cubicBezTo>
                  <a:cubicBezTo>
                    <a:pt x="850710" y="398059"/>
                    <a:pt x="893928" y="366214"/>
                    <a:pt x="1023582" y="302525"/>
                  </a:cubicBezTo>
                  <a:cubicBezTo>
                    <a:pt x="1153236" y="238836"/>
                    <a:pt x="1367050" y="154674"/>
                    <a:pt x="1514901" y="111456"/>
                  </a:cubicBezTo>
                  <a:cubicBezTo>
                    <a:pt x="1662752" y="68238"/>
                    <a:pt x="1776483" y="61414"/>
                    <a:pt x="1910686" y="43217"/>
                  </a:cubicBezTo>
                  <a:cubicBezTo>
                    <a:pt x="2044889" y="25020"/>
                    <a:pt x="2192740" y="4549"/>
                    <a:pt x="2320119" y="2274"/>
                  </a:cubicBezTo>
                  <a:cubicBezTo>
                    <a:pt x="2447498" y="0"/>
                    <a:pt x="2533934" y="11373"/>
                    <a:pt x="2674961" y="29570"/>
                  </a:cubicBezTo>
                  <a:cubicBezTo>
                    <a:pt x="2815988" y="47767"/>
                    <a:pt x="3018429" y="79611"/>
                    <a:pt x="3166280" y="111456"/>
                  </a:cubicBezTo>
                  <a:cubicBezTo>
                    <a:pt x="3314131" y="143301"/>
                    <a:pt x="3393743" y="168322"/>
                    <a:pt x="3562065" y="220638"/>
                  </a:cubicBezTo>
                  <a:cubicBezTo>
                    <a:pt x="3730387" y="272954"/>
                    <a:pt x="4010167" y="357116"/>
                    <a:pt x="4176215" y="425355"/>
                  </a:cubicBezTo>
                  <a:cubicBezTo>
                    <a:pt x="4342263" y="493594"/>
                    <a:pt x="4417325" y="545910"/>
                    <a:pt x="4558352" y="630071"/>
                  </a:cubicBezTo>
                  <a:cubicBezTo>
                    <a:pt x="4699379" y="714232"/>
                    <a:pt x="4881349" y="812041"/>
                    <a:pt x="5022376" y="930322"/>
                  </a:cubicBezTo>
                  <a:cubicBezTo>
                    <a:pt x="5163403" y="1048603"/>
                    <a:pt x="5308979" y="1239671"/>
                    <a:pt x="5404513" y="1339755"/>
                  </a:cubicBezTo>
                  <a:cubicBezTo>
                    <a:pt x="5500047" y="1439839"/>
                    <a:pt x="5563737" y="1489880"/>
                    <a:pt x="5595582" y="1530823"/>
                  </a:cubicBezTo>
                  <a:cubicBezTo>
                    <a:pt x="5627427" y="1571766"/>
                    <a:pt x="5613779" y="1539921"/>
                    <a:pt x="5595582" y="1585414"/>
                  </a:cubicBezTo>
                  <a:cubicBezTo>
                    <a:pt x="5577385" y="1630907"/>
                    <a:pt x="5534167" y="1735540"/>
                    <a:pt x="5486400" y="1803779"/>
                  </a:cubicBezTo>
                  <a:cubicBezTo>
                    <a:pt x="5438633" y="1872018"/>
                    <a:pt x="5379493" y="1922059"/>
                    <a:pt x="5308979" y="1994847"/>
                  </a:cubicBezTo>
                  <a:cubicBezTo>
                    <a:pt x="5238466" y="2067635"/>
                    <a:pt x="5140656" y="2167719"/>
                    <a:pt x="5063319" y="2240507"/>
                  </a:cubicBezTo>
                  <a:cubicBezTo>
                    <a:pt x="4985982" y="2313295"/>
                    <a:pt x="4922292" y="2372436"/>
                    <a:pt x="4844955" y="2431576"/>
                  </a:cubicBezTo>
                  <a:cubicBezTo>
                    <a:pt x="4767618" y="2490716"/>
                    <a:pt x="4719850" y="2529385"/>
                    <a:pt x="4599295" y="2595349"/>
                  </a:cubicBezTo>
                  <a:cubicBezTo>
                    <a:pt x="4478740" y="2661313"/>
                    <a:pt x="4260375" y="2770495"/>
                    <a:pt x="4121623" y="2827361"/>
                  </a:cubicBezTo>
                  <a:cubicBezTo>
                    <a:pt x="3982871" y="2884227"/>
                    <a:pt x="3912358" y="2895600"/>
                    <a:pt x="3766782" y="2936543"/>
                  </a:cubicBezTo>
                  <a:cubicBezTo>
                    <a:pt x="3621206" y="2977486"/>
                    <a:pt x="3393743" y="3038901"/>
                    <a:pt x="3248167" y="3073020"/>
                  </a:cubicBezTo>
                  <a:cubicBezTo>
                    <a:pt x="3102591" y="3107139"/>
                    <a:pt x="3020704" y="3123062"/>
                    <a:pt x="2893325" y="3141259"/>
                  </a:cubicBezTo>
                  <a:cubicBezTo>
                    <a:pt x="2765946" y="3159456"/>
                    <a:pt x="2620369" y="3177653"/>
                    <a:pt x="2483892" y="3182202"/>
                  </a:cubicBezTo>
                  <a:cubicBezTo>
                    <a:pt x="2347415" y="3186751"/>
                    <a:pt x="2213211" y="3179928"/>
                    <a:pt x="2074459" y="3168555"/>
                  </a:cubicBezTo>
                  <a:cubicBezTo>
                    <a:pt x="1935707" y="3157182"/>
                    <a:pt x="1781033" y="3141260"/>
                    <a:pt x="1651379" y="3113964"/>
                  </a:cubicBezTo>
                  <a:cubicBezTo>
                    <a:pt x="1521725" y="3086668"/>
                    <a:pt x="1412543" y="3047999"/>
                    <a:pt x="1296537" y="3004781"/>
                  </a:cubicBezTo>
                  <a:cubicBezTo>
                    <a:pt x="1180531" y="2961563"/>
                    <a:pt x="1059976" y="2909247"/>
                    <a:pt x="955343" y="2854656"/>
                  </a:cubicBezTo>
                  <a:cubicBezTo>
                    <a:pt x="850710" y="2800065"/>
                    <a:pt x="759725" y="2747748"/>
                    <a:pt x="668740" y="2677235"/>
                  </a:cubicBezTo>
                  <a:cubicBezTo>
                    <a:pt x="577755" y="2606722"/>
                    <a:pt x="484495" y="2520286"/>
                    <a:pt x="409432" y="2431576"/>
                  </a:cubicBezTo>
                  <a:cubicBezTo>
                    <a:pt x="334369" y="2342866"/>
                    <a:pt x="268406" y="2226860"/>
                    <a:pt x="218364" y="2144973"/>
                  </a:cubicBezTo>
                  <a:cubicBezTo>
                    <a:pt x="168322" y="2063086"/>
                    <a:pt x="136478" y="2006220"/>
                    <a:pt x="109182" y="1940256"/>
                  </a:cubicBezTo>
                  <a:cubicBezTo>
                    <a:pt x="81886" y="1874292"/>
                    <a:pt x="75063" y="1799229"/>
                    <a:pt x="54591" y="1749187"/>
                  </a:cubicBezTo>
                  <a:cubicBezTo>
                    <a:pt x="34119" y="1699145"/>
                    <a:pt x="10235" y="1669575"/>
                    <a:pt x="0" y="1640005"/>
                  </a:cubicBezTo>
                  <a:close/>
                </a:path>
              </a:pathLst>
            </a:custGeom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7"/>
            </p:cNvCxnSpPr>
            <p:nvPr/>
          </p:nvCxnSpPr>
          <p:spPr>
            <a:xfrm flipH="1">
              <a:off x="500066" y="3753135"/>
              <a:ext cx="7060795" cy="57659"/>
            </a:xfrm>
            <a:prstGeom prst="line">
              <a:avLst/>
            </a:prstGeom>
            <a:ln w="31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 rot="5400000" flipH="1" flipV="1">
            <a:off x="1795090" y="3456714"/>
            <a:ext cx="857256" cy="158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2187999" y="2206549"/>
            <a:ext cx="857256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09536" y="1885078"/>
            <a:ext cx="1214446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223982" y="1885078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38494" y="2170830"/>
            <a:ext cx="1702977" cy="1252829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795618" y="3456714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4223982" y="4742598"/>
            <a:ext cx="1571636" cy="21431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3009536" y="4671160"/>
            <a:ext cx="1214446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2223718" y="3885342"/>
            <a:ext cx="785818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80842" y="217083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795090" y="2456582"/>
            <a:ext cx="365277" cy="1020838"/>
          </a:xfrm>
          <a:custGeom>
            <a:avLst/>
            <a:gdLst>
              <a:gd name="connsiteX0" fmla="*/ 0 w 365277"/>
              <a:gd name="connsiteY0" fmla="*/ 1020838 h 1020838"/>
              <a:gd name="connsiteX1" fmla="*/ 58057 w 365277"/>
              <a:gd name="connsiteY1" fmla="*/ 716038 h 1020838"/>
              <a:gd name="connsiteX2" fmla="*/ 159657 w 365277"/>
              <a:gd name="connsiteY2" fmla="*/ 425753 h 1020838"/>
              <a:gd name="connsiteX3" fmla="*/ 333829 w 365277"/>
              <a:gd name="connsiteY3" fmla="*/ 62895 h 1020838"/>
              <a:gd name="connsiteX4" fmla="*/ 348343 w 365277"/>
              <a:gd name="connsiteY4" fmla="*/ 48381 h 102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277" h="1020838">
                <a:moveTo>
                  <a:pt x="0" y="1020838"/>
                </a:moveTo>
                <a:cubicBezTo>
                  <a:pt x="15724" y="918028"/>
                  <a:pt x="31448" y="815219"/>
                  <a:pt x="58057" y="716038"/>
                </a:cubicBezTo>
                <a:cubicBezTo>
                  <a:pt x="84666" y="616857"/>
                  <a:pt x="113695" y="534610"/>
                  <a:pt x="159657" y="425753"/>
                </a:cubicBezTo>
                <a:cubicBezTo>
                  <a:pt x="205619" y="316896"/>
                  <a:pt x="302381" y="125790"/>
                  <a:pt x="333829" y="62895"/>
                </a:cubicBezTo>
                <a:cubicBezTo>
                  <a:pt x="365277" y="0"/>
                  <a:pt x="356810" y="24190"/>
                  <a:pt x="348343" y="48381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152280" y="338527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80908" y="252802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09602" y="2027954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938362" y="195651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652874" y="267089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652874" y="4028218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938362" y="481403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581040" y="481403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580908" y="424253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581436" y="517122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366626" y="312412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23816" y="248118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95518" y="212399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95684" y="359959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66692" y="383850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Oval 35"/>
          <p:cNvSpPr/>
          <p:nvPr/>
        </p:nvSpPr>
        <p:spPr>
          <a:xfrm>
            <a:off x="6581468" y="1052426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724344" y="98098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38460" y="112386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5509898" y="1623930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67088" y="133817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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6938626" y="502835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Points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38626" y="548158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Boundary points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Oval 56"/>
          <p:cNvSpPr/>
          <p:nvPr/>
        </p:nvSpPr>
        <p:spPr>
          <a:xfrm>
            <a:off x="6581436" y="5599854"/>
            <a:ext cx="142876" cy="1428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>
            <a:endCxn id="36" idx="2"/>
          </p:cNvCxnSpPr>
          <p:nvPr/>
        </p:nvCxnSpPr>
        <p:spPr>
          <a:xfrm flipV="1">
            <a:off x="4581204" y="1123864"/>
            <a:ext cx="200026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09238" y="3767070"/>
            <a:ext cx="1214446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66428" y="355275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37800" y="4410012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∞</a:t>
            </a:r>
            <a:endParaRPr lang="en-US" sz="2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/>
      <p:bldP spid="31" grpId="0"/>
      <p:bldP spid="32" grpId="0"/>
      <p:bldP spid="33" grpId="0"/>
      <p:bldP spid="34" grpId="0"/>
      <p:bldP spid="36" grpId="0" animBg="1"/>
      <p:bldP spid="37" grpId="0"/>
      <p:bldP spid="38" grpId="0"/>
      <p:bldP spid="40" grpId="0"/>
      <p:bldP spid="55" grpId="0"/>
      <p:bldP spid="56" grpId="0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 rot="19550017">
            <a:off x="5978903" y="4687437"/>
            <a:ext cx="2277961" cy="8696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543423">
            <a:off x="4303222" y="2710161"/>
            <a:ext cx="1786875" cy="357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4357654" y="2547141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072034" y="2618579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>
            <a:stCxn id="52" idx="0"/>
          </p:cNvCxnSpPr>
          <p:nvPr/>
        </p:nvCxnSpPr>
        <p:spPr>
          <a:xfrm rot="5400000" flipH="1" flipV="1">
            <a:off x="5403999" y="1168241"/>
            <a:ext cx="857256" cy="1949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715140" y="1714489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858016" y="1643051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14942" y="1857365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pj</a:t>
            </a:r>
            <a:endParaRPr lang="en-US" baseline="-25000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5643570" y="2285993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000760" y="192880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</a:t>
            </a:r>
            <a:r>
              <a:rPr lang="en-US" baseline="-25000" dirty="0" err="1" smtClean="0"/>
              <a:t>pj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072066" y="2786059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 rot="420118">
            <a:off x="4730861" y="2631048"/>
            <a:ext cx="195606" cy="56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357686" y="2428868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572000" y="257174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ds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sp>
        <p:nvSpPr>
          <p:cNvPr id="53" name="TextBox 52"/>
          <p:cNvSpPr txBox="1"/>
          <p:nvPr/>
        </p:nvSpPr>
        <p:spPr>
          <a:xfrm>
            <a:off x="7000892" y="164305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57" name="Straight Connector 56"/>
          <p:cNvCxnSpPr/>
          <p:nvPr/>
        </p:nvCxnSpPr>
        <p:spPr>
          <a:xfrm rot="10800000" flipV="1">
            <a:off x="5929290" y="4118776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6786546" y="469028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6429356" y="426165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rot="5400000" flipH="1" flipV="1">
            <a:off x="4893471" y="3178967"/>
            <a:ext cx="3378510" cy="449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9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571744"/>
            <a:ext cx="30004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9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576873">
            <a:off x="5643570" y="5643578"/>
            <a:ext cx="447677" cy="44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277880"/>
            <a:ext cx="316151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90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086" y="2769838"/>
            <a:ext cx="3071802" cy="80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901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595" y="3789040"/>
            <a:ext cx="3026261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9015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020586"/>
            <a:ext cx="450887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9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99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9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29224" y="3261521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143604" y="3332959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86578" y="407194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</a:t>
            </a:r>
            <a:r>
              <a:rPr lang="en-US" baseline="-25000" dirty="0" err="1" smtClean="0"/>
              <a:t>ij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6286512" y="3357562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 rot="420118">
            <a:off x="5802431" y="3345428"/>
            <a:ext cx="195606" cy="56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429256" y="3143248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43570" y="328612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ds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7000860" y="4833156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858116" y="5404660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001024" y="485776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Straight Arrow Connector 26"/>
          <p:cNvCxnSpPr>
            <a:endCxn id="21" idx="5"/>
          </p:cNvCxnSpPr>
          <p:nvPr/>
        </p:nvCxnSpPr>
        <p:spPr>
          <a:xfrm rot="16200000" flipH="1">
            <a:off x="5905889" y="3452433"/>
            <a:ext cx="2097612" cy="20507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724385"/>
            <a:ext cx="5120554" cy="23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627259"/>
            <a:ext cx="2433098" cy="100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" name="Group 5"/>
          <p:cNvGrpSpPr/>
          <p:nvPr/>
        </p:nvGrpSpPr>
        <p:grpSpPr>
          <a:xfrm>
            <a:off x="857224" y="3429000"/>
            <a:ext cx="7572428" cy="3186751"/>
            <a:chOff x="71406" y="2167720"/>
            <a:chExt cx="7572428" cy="3186751"/>
          </a:xfrm>
        </p:grpSpPr>
        <p:sp>
          <p:nvSpPr>
            <p:cNvPr id="7" name="Freeform 6"/>
            <p:cNvSpPr/>
            <p:nvPr/>
          </p:nvSpPr>
          <p:spPr>
            <a:xfrm>
              <a:off x="1965278" y="2167720"/>
              <a:ext cx="5627427" cy="3186751"/>
            </a:xfrm>
            <a:custGeom>
              <a:avLst/>
              <a:gdLst>
                <a:gd name="connsiteX0" fmla="*/ 0 w 5627427"/>
                <a:gd name="connsiteY0" fmla="*/ 1640005 h 3186751"/>
                <a:gd name="connsiteX1" fmla="*/ 109182 w 5627427"/>
                <a:gd name="connsiteY1" fmla="*/ 1298811 h 3186751"/>
                <a:gd name="connsiteX2" fmla="*/ 109182 w 5627427"/>
                <a:gd name="connsiteY2" fmla="*/ 1298811 h 3186751"/>
                <a:gd name="connsiteX3" fmla="*/ 341194 w 5627427"/>
                <a:gd name="connsiteY3" fmla="*/ 875731 h 3186751"/>
                <a:gd name="connsiteX4" fmla="*/ 736979 w 5627427"/>
                <a:gd name="connsiteY4" fmla="*/ 493593 h 3186751"/>
                <a:gd name="connsiteX5" fmla="*/ 1023582 w 5627427"/>
                <a:gd name="connsiteY5" fmla="*/ 302525 h 3186751"/>
                <a:gd name="connsiteX6" fmla="*/ 1514901 w 5627427"/>
                <a:gd name="connsiteY6" fmla="*/ 111456 h 3186751"/>
                <a:gd name="connsiteX7" fmla="*/ 1910686 w 5627427"/>
                <a:gd name="connsiteY7" fmla="*/ 43217 h 3186751"/>
                <a:gd name="connsiteX8" fmla="*/ 2320119 w 5627427"/>
                <a:gd name="connsiteY8" fmla="*/ 2274 h 3186751"/>
                <a:gd name="connsiteX9" fmla="*/ 2674961 w 5627427"/>
                <a:gd name="connsiteY9" fmla="*/ 29570 h 3186751"/>
                <a:gd name="connsiteX10" fmla="*/ 3166280 w 5627427"/>
                <a:gd name="connsiteY10" fmla="*/ 111456 h 3186751"/>
                <a:gd name="connsiteX11" fmla="*/ 3562065 w 5627427"/>
                <a:gd name="connsiteY11" fmla="*/ 220638 h 3186751"/>
                <a:gd name="connsiteX12" fmla="*/ 4176215 w 5627427"/>
                <a:gd name="connsiteY12" fmla="*/ 425355 h 3186751"/>
                <a:gd name="connsiteX13" fmla="*/ 4558352 w 5627427"/>
                <a:gd name="connsiteY13" fmla="*/ 630071 h 3186751"/>
                <a:gd name="connsiteX14" fmla="*/ 5022376 w 5627427"/>
                <a:gd name="connsiteY14" fmla="*/ 930322 h 3186751"/>
                <a:gd name="connsiteX15" fmla="*/ 5404513 w 5627427"/>
                <a:gd name="connsiteY15" fmla="*/ 1339755 h 3186751"/>
                <a:gd name="connsiteX16" fmla="*/ 5595582 w 5627427"/>
                <a:gd name="connsiteY16" fmla="*/ 1530823 h 3186751"/>
                <a:gd name="connsiteX17" fmla="*/ 5595582 w 5627427"/>
                <a:gd name="connsiteY17" fmla="*/ 1585414 h 3186751"/>
                <a:gd name="connsiteX18" fmla="*/ 5486400 w 5627427"/>
                <a:gd name="connsiteY18" fmla="*/ 1803779 h 3186751"/>
                <a:gd name="connsiteX19" fmla="*/ 5308979 w 5627427"/>
                <a:gd name="connsiteY19" fmla="*/ 1994847 h 3186751"/>
                <a:gd name="connsiteX20" fmla="*/ 5063319 w 5627427"/>
                <a:gd name="connsiteY20" fmla="*/ 2240507 h 3186751"/>
                <a:gd name="connsiteX21" fmla="*/ 4844955 w 5627427"/>
                <a:gd name="connsiteY21" fmla="*/ 2431576 h 3186751"/>
                <a:gd name="connsiteX22" fmla="*/ 4599295 w 5627427"/>
                <a:gd name="connsiteY22" fmla="*/ 2595349 h 3186751"/>
                <a:gd name="connsiteX23" fmla="*/ 4121623 w 5627427"/>
                <a:gd name="connsiteY23" fmla="*/ 2827361 h 3186751"/>
                <a:gd name="connsiteX24" fmla="*/ 3766782 w 5627427"/>
                <a:gd name="connsiteY24" fmla="*/ 2936543 h 3186751"/>
                <a:gd name="connsiteX25" fmla="*/ 3248167 w 5627427"/>
                <a:gd name="connsiteY25" fmla="*/ 3073020 h 3186751"/>
                <a:gd name="connsiteX26" fmla="*/ 2893325 w 5627427"/>
                <a:gd name="connsiteY26" fmla="*/ 3141259 h 3186751"/>
                <a:gd name="connsiteX27" fmla="*/ 2483892 w 5627427"/>
                <a:gd name="connsiteY27" fmla="*/ 3182202 h 3186751"/>
                <a:gd name="connsiteX28" fmla="*/ 2074459 w 5627427"/>
                <a:gd name="connsiteY28" fmla="*/ 3168555 h 3186751"/>
                <a:gd name="connsiteX29" fmla="*/ 1651379 w 5627427"/>
                <a:gd name="connsiteY29" fmla="*/ 3113964 h 3186751"/>
                <a:gd name="connsiteX30" fmla="*/ 1296537 w 5627427"/>
                <a:gd name="connsiteY30" fmla="*/ 3004781 h 3186751"/>
                <a:gd name="connsiteX31" fmla="*/ 955343 w 5627427"/>
                <a:gd name="connsiteY31" fmla="*/ 2854656 h 3186751"/>
                <a:gd name="connsiteX32" fmla="*/ 668740 w 5627427"/>
                <a:gd name="connsiteY32" fmla="*/ 2677235 h 3186751"/>
                <a:gd name="connsiteX33" fmla="*/ 409432 w 5627427"/>
                <a:gd name="connsiteY33" fmla="*/ 2431576 h 3186751"/>
                <a:gd name="connsiteX34" fmla="*/ 218364 w 5627427"/>
                <a:gd name="connsiteY34" fmla="*/ 2144973 h 3186751"/>
                <a:gd name="connsiteX35" fmla="*/ 109182 w 5627427"/>
                <a:gd name="connsiteY35" fmla="*/ 1940256 h 3186751"/>
                <a:gd name="connsiteX36" fmla="*/ 54591 w 5627427"/>
                <a:gd name="connsiteY36" fmla="*/ 1749187 h 3186751"/>
                <a:gd name="connsiteX37" fmla="*/ 0 w 5627427"/>
                <a:gd name="connsiteY37" fmla="*/ 1640005 h 318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627427" h="3186751">
                  <a:moveTo>
                    <a:pt x="0" y="1640005"/>
                  </a:moveTo>
                  <a:lnTo>
                    <a:pt x="109182" y="1298811"/>
                  </a:lnTo>
                  <a:lnTo>
                    <a:pt x="109182" y="1298811"/>
                  </a:lnTo>
                  <a:cubicBezTo>
                    <a:pt x="147851" y="1228298"/>
                    <a:pt x="236561" y="1009934"/>
                    <a:pt x="341194" y="875731"/>
                  </a:cubicBezTo>
                  <a:cubicBezTo>
                    <a:pt x="445827" y="741528"/>
                    <a:pt x="623248" y="589127"/>
                    <a:pt x="736979" y="493593"/>
                  </a:cubicBezTo>
                  <a:cubicBezTo>
                    <a:pt x="850710" y="398059"/>
                    <a:pt x="893928" y="366214"/>
                    <a:pt x="1023582" y="302525"/>
                  </a:cubicBezTo>
                  <a:cubicBezTo>
                    <a:pt x="1153236" y="238836"/>
                    <a:pt x="1367050" y="154674"/>
                    <a:pt x="1514901" y="111456"/>
                  </a:cubicBezTo>
                  <a:cubicBezTo>
                    <a:pt x="1662752" y="68238"/>
                    <a:pt x="1776483" y="61414"/>
                    <a:pt x="1910686" y="43217"/>
                  </a:cubicBezTo>
                  <a:cubicBezTo>
                    <a:pt x="2044889" y="25020"/>
                    <a:pt x="2192740" y="4549"/>
                    <a:pt x="2320119" y="2274"/>
                  </a:cubicBezTo>
                  <a:cubicBezTo>
                    <a:pt x="2447498" y="0"/>
                    <a:pt x="2533934" y="11373"/>
                    <a:pt x="2674961" y="29570"/>
                  </a:cubicBezTo>
                  <a:cubicBezTo>
                    <a:pt x="2815988" y="47767"/>
                    <a:pt x="3018429" y="79611"/>
                    <a:pt x="3166280" y="111456"/>
                  </a:cubicBezTo>
                  <a:cubicBezTo>
                    <a:pt x="3314131" y="143301"/>
                    <a:pt x="3393743" y="168322"/>
                    <a:pt x="3562065" y="220638"/>
                  </a:cubicBezTo>
                  <a:cubicBezTo>
                    <a:pt x="3730387" y="272954"/>
                    <a:pt x="4010167" y="357116"/>
                    <a:pt x="4176215" y="425355"/>
                  </a:cubicBezTo>
                  <a:cubicBezTo>
                    <a:pt x="4342263" y="493594"/>
                    <a:pt x="4417325" y="545910"/>
                    <a:pt x="4558352" y="630071"/>
                  </a:cubicBezTo>
                  <a:cubicBezTo>
                    <a:pt x="4699379" y="714232"/>
                    <a:pt x="4881349" y="812041"/>
                    <a:pt x="5022376" y="930322"/>
                  </a:cubicBezTo>
                  <a:cubicBezTo>
                    <a:pt x="5163403" y="1048603"/>
                    <a:pt x="5308979" y="1239671"/>
                    <a:pt x="5404513" y="1339755"/>
                  </a:cubicBezTo>
                  <a:cubicBezTo>
                    <a:pt x="5500047" y="1439839"/>
                    <a:pt x="5563737" y="1489880"/>
                    <a:pt x="5595582" y="1530823"/>
                  </a:cubicBezTo>
                  <a:cubicBezTo>
                    <a:pt x="5627427" y="1571766"/>
                    <a:pt x="5613779" y="1539921"/>
                    <a:pt x="5595582" y="1585414"/>
                  </a:cubicBezTo>
                  <a:cubicBezTo>
                    <a:pt x="5577385" y="1630907"/>
                    <a:pt x="5534167" y="1735540"/>
                    <a:pt x="5486400" y="1803779"/>
                  </a:cubicBezTo>
                  <a:cubicBezTo>
                    <a:pt x="5438633" y="1872018"/>
                    <a:pt x="5379493" y="1922059"/>
                    <a:pt x="5308979" y="1994847"/>
                  </a:cubicBezTo>
                  <a:cubicBezTo>
                    <a:pt x="5238466" y="2067635"/>
                    <a:pt x="5140656" y="2167719"/>
                    <a:pt x="5063319" y="2240507"/>
                  </a:cubicBezTo>
                  <a:cubicBezTo>
                    <a:pt x="4985982" y="2313295"/>
                    <a:pt x="4922292" y="2372436"/>
                    <a:pt x="4844955" y="2431576"/>
                  </a:cubicBezTo>
                  <a:cubicBezTo>
                    <a:pt x="4767618" y="2490716"/>
                    <a:pt x="4719850" y="2529385"/>
                    <a:pt x="4599295" y="2595349"/>
                  </a:cubicBezTo>
                  <a:cubicBezTo>
                    <a:pt x="4478740" y="2661313"/>
                    <a:pt x="4260375" y="2770495"/>
                    <a:pt x="4121623" y="2827361"/>
                  </a:cubicBezTo>
                  <a:cubicBezTo>
                    <a:pt x="3982871" y="2884227"/>
                    <a:pt x="3912358" y="2895600"/>
                    <a:pt x="3766782" y="2936543"/>
                  </a:cubicBezTo>
                  <a:cubicBezTo>
                    <a:pt x="3621206" y="2977486"/>
                    <a:pt x="3393743" y="3038901"/>
                    <a:pt x="3248167" y="3073020"/>
                  </a:cubicBezTo>
                  <a:cubicBezTo>
                    <a:pt x="3102591" y="3107139"/>
                    <a:pt x="3020704" y="3123062"/>
                    <a:pt x="2893325" y="3141259"/>
                  </a:cubicBezTo>
                  <a:cubicBezTo>
                    <a:pt x="2765946" y="3159456"/>
                    <a:pt x="2620369" y="3177653"/>
                    <a:pt x="2483892" y="3182202"/>
                  </a:cubicBezTo>
                  <a:cubicBezTo>
                    <a:pt x="2347415" y="3186751"/>
                    <a:pt x="2213211" y="3179928"/>
                    <a:pt x="2074459" y="3168555"/>
                  </a:cubicBezTo>
                  <a:cubicBezTo>
                    <a:pt x="1935707" y="3157182"/>
                    <a:pt x="1781033" y="3141260"/>
                    <a:pt x="1651379" y="3113964"/>
                  </a:cubicBezTo>
                  <a:cubicBezTo>
                    <a:pt x="1521725" y="3086668"/>
                    <a:pt x="1412543" y="3047999"/>
                    <a:pt x="1296537" y="3004781"/>
                  </a:cubicBezTo>
                  <a:cubicBezTo>
                    <a:pt x="1180531" y="2961563"/>
                    <a:pt x="1059976" y="2909247"/>
                    <a:pt x="955343" y="2854656"/>
                  </a:cubicBezTo>
                  <a:cubicBezTo>
                    <a:pt x="850710" y="2800065"/>
                    <a:pt x="759725" y="2747748"/>
                    <a:pt x="668740" y="2677235"/>
                  </a:cubicBezTo>
                  <a:cubicBezTo>
                    <a:pt x="577755" y="2606722"/>
                    <a:pt x="484495" y="2520286"/>
                    <a:pt x="409432" y="2431576"/>
                  </a:cubicBezTo>
                  <a:cubicBezTo>
                    <a:pt x="334369" y="2342866"/>
                    <a:pt x="268406" y="2226860"/>
                    <a:pt x="218364" y="2144973"/>
                  </a:cubicBezTo>
                  <a:cubicBezTo>
                    <a:pt x="168322" y="2063086"/>
                    <a:pt x="136478" y="2006220"/>
                    <a:pt x="109182" y="1940256"/>
                  </a:cubicBezTo>
                  <a:cubicBezTo>
                    <a:pt x="81886" y="1874292"/>
                    <a:pt x="75063" y="1799229"/>
                    <a:pt x="54591" y="1749187"/>
                  </a:cubicBezTo>
                  <a:cubicBezTo>
                    <a:pt x="34119" y="1699145"/>
                    <a:pt x="10235" y="1669575"/>
                    <a:pt x="0" y="1640005"/>
                  </a:cubicBez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rot="10800000">
              <a:off x="71406" y="3810794"/>
              <a:ext cx="7572428" cy="1588"/>
            </a:xfrm>
            <a:prstGeom prst="line">
              <a:avLst/>
            </a:prstGeom>
            <a:ln w="31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 rot="5400000" flipH="1" flipV="1">
            <a:off x="2500298" y="5047470"/>
            <a:ext cx="857256" cy="158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2893207" y="3797305"/>
            <a:ext cx="857256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14744" y="3475834"/>
            <a:ext cx="1214446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29190" y="3475834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43702" y="3761586"/>
            <a:ext cx="1702977" cy="1252829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6500826" y="5047470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4929190" y="6333354"/>
            <a:ext cx="1571636" cy="21431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3714744" y="6261916"/>
            <a:ext cx="1214446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2928926" y="5476098"/>
            <a:ext cx="785818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86050" y="376158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500298" y="4047338"/>
            <a:ext cx="365277" cy="1020838"/>
          </a:xfrm>
          <a:custGeom>
            <a:avLst/>
            <a:gdLst>
              <a:gd name="connsiteX0" fmla="*/ 0 w 365277"/>
              <a:gd name="connsiteY0" fmla="*/ 1020838 h 1020838"/>
              <a:gd name="connsiteX1" fmla="*/ 58057 w 365277"/>
              <a:gd name="connsiteY1" fmla="*/ 716038 h 1020838"/>
              <a:gd name="connsiteX2" fmla="*/ 159657 w 365277"/>
              <a:gd name="connsiteY2" fmla="*/ 425753 h 1020838"/>
              <a:gd name="connsiteX3" fmla="*/ 333829 w 365277"/>
              <a:gd name="connsiteY3" fmla="*/ 62895 h 1020838"/>
              <a:gd name="connsiteX4" fmla="*/ 348343 w 365277"/>
              <a:gd name="connsiteY4" fmla="*/ 48381 h 102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277" h="1020838">
                <a:moveTo>
                  <a:pt x="0" y="1020838"/>
                </a:moveTo>
                <a:cubicBezTo>
                  <a:pt x="15724" y="918028"/>
                  <a:pt x="31448" y="815219"/>
                  <a:pt x="58057" y="716038"/>
                </a:cubicBezTo>
                <a:cubicBezTo>
                  <a:pt x="84666" y="616857"/>
                  <a:pt x="113695" y="534610"/>
                  <a:pt x="159657" y="425753"/>
                </a:cubicBezTo>
                <a:cubicBezTo>
                  <a:pt x="205619" y="316896"/>
                  <a:pt x="302381" y="125790"/>
                  <a:pt x="333829" y="62895"/>
                </a:cubicBezTo>
                <a:cubicBezTo>
                  <a:pt x="365277" y="0"/>
                  <a:pt x="356810" y="24190"/>
                  <a:pt x="348343" y="48381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857488" y="497603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286116" y="411877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214810" y="361871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43570" y="354727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358082" y="426165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358082" y="5618974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643570" y="640479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286248" y="640479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286116" y="5833288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286248" y="378619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43768" y="421481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rot="5400000" flipH="1" flipV="1">
            <a:off x="7429520" y="3214686"/>
            <a:ext cx="1143008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286776" y="271462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7643802" y="3857628"/>
            <a:ext cx="1285916" cy="428628"/>
          </a:xfrm>
          <a:prstGeom prst="straightConnector1">
            <a:avLst/>
          </a:prstGeom>
          <a:ln>
            <a:solidFill>
              <a:srgbClr val="00206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786710" y="378619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7030A0"/>
                </a:solidFill>
              </a:rPr>
              <a:t>β</a:t>
            </a:r>
            <a:r>
              <a:rPr lang="en-US" baseline="-25000" dirty="0" smtClean="0">
                <a:solidFill>
                  <a:srgbClr val="7030A0"/>
                </a:solidFill>
              </a:rPr>
              <a:t>i</a:t>
            </a:r>
            <a:endParaRPr lang="en-US" baseline="-25000" dirty="0">
              <a:solidFill>
                <a:srgbClr val="7030A0"/>
              </a:solidFill>
            </a:endParaRPr>
          </a:p>
        </p:txBody>
      </p:sp>
      <p:cxnSp>
        <p:nvCxnSpPr>
          <p:cNvPr id="85" name="Straight Arrow Connector 84"/>
          <p:cNvCxnSpPr>
            <a:endCxn id="24" idx="1"/>
          </p:cNvCxnSpPr>
          <p:nvPr/>
        </p:nvCxnSpPr>
        <p:spPr>
          <a:xfrm>
            <a:off x="4071934" y="3714752"/>
            <a:ext cx="3307072" cy="5678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137537"/>
            <a:ext cx="1802759" cy="85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Pentagon 53"/>
          <p:cNvSpPr/>
          <p:nvPr/>
        </p:nvSpPr>
        <p:spPr>
          <a:xfrm rot="5400000">
            <a:off x="4073644" y="-377734"/>
            <a:ext cx="1496778" cy="4357718"/>
          </a:xfrm>
          <a:prstGeom prst="homePlat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928662" y="5143512"/>
            <a:ext cx="1214446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071538" y="51435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8679653" y="3429000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∞</a:t>
            </a:r>
            <a:endParaRPr lang="en-US" sz="2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7429520" y="4357694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00034" y="5786454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∞</a:t>
            </a:r>
            <a:endParaRPr lang="en-US" sz="2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72462" y="400050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00B050"/>
                </a:solidFill>
              </a:rPr>
              <a:t>α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3" name="Arc 62"/>
          <p:cNvSpPr/>
          <p:nvPr/>
        </p:nvSpPr>
        <p:spPr>
          <a:xfrm rot="1840059">
            <a:off x="7527077" y="4003410"/>
            <a:ext cx="428628" cy="500066"/>
          </a:xfrm>
          <a:prstGeom prst="arc">
            <a:avLst>
              <a:gd name="adj1" fmla="val 13655151"/>
              <a:gd name="adj2" fmla="val 21430570"/>
            </a:avLst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Arc 66"/>
          <p:cNvSpPr/>
          <p:nvPr/>
        </p:nvSpPr>
        <p:spPr>
          <a:xfrm>
            <a:off x="8001024" y="4143380"/>
            <a:ext cx="142876" cy="428628"/>
          </a:xfrm>
          <a:prstGeom prst="arc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89473" y="1008534"/>
            <a:ext cx="3914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600325"/>
            <a:ext cx="48482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389761"/>
            <a:ext cx="3714776" cy="88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058" y="2231901"/>
            <a:ext cx="4171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232173"/>
            <a:ext cx="48482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9</a:t>
            </a:fld>
            <a:endParaRPr lang="en-US">
              <a:latin typeface="Constantia" pitchFamily="18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998653" y="1061855"/>
            <a:ext cx="1357323" cy="1143009"/>
          </a:xfrm>
          <a:custGeom>
            <a:avLst/>
            <a:gdLst>
              <a:gd name="connsiteX0" fmla="*/ 138752 w 2008496"/>
              <a:gd name="connsiteY0" fmla="*/ 1237397 h 1357952"/>
              <a:gd name="connsiteX1" fmla="*/ 206991 w 2008496"/>
              <a:gd name="connsiteY1" fmla="*/ 514065 h 1357952"/>
              <a:gd name="connsiteX2" fmla="*/ 384412 w 2008496"/>
              <a:gd name="connsiteY2" fmla="*/ 77337 h 1357952"/>
              <a:gd name="connsiteX3" fmla="*/ 834788 w 2008496"/>
              <a:gd name="connsiteY3" fmla="*/ 50041 h 1357952"/>
              <a:gd name="connsiteX4" fmla="*/ 1476233 w 2008496"/>
              <a:gd name="connsiteY4" fmla="*/ 118280 h 1357952"/>
              <a:gd name="connsiteX5" fmla="*/ 1858370 w 2008496"/>
              <a:gd name="connsiteY5" fmla="*/ 322997 h 1357952"/>
              <a:gd name="connsiteX6" fmla="*/ 1872018 w 2008496"/>
              <a:gd name="connsiteY6" fmla="*/ 991737 h 1357952"/>
              <a:gd name="connsiteX7" fmla="*/ 1039504 w 2008496"/>
              <a:gd name="connsiteY7" fmla="*/ 1237397 h 1357952"/>
              <a:gd name="connsiteX8" fmla="*/ 138752 w 2008496"/>
              <a:gd name="connsiteY8" fmla="*/ 1237397 h 135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496" h="1357952">
                <a:moveTo>
                  <a:pt x="138752" y="1237397"/>
                </a:moveTo>
                <a:cubicBezTo>
                  <a:pt x="0" y="1116842"/>
                  <a:pt x="166048" y="707408"/>
                  <a:pt x="206991" y="514065"/>
                </a:cubicBezTo>
                <a:cubicBezTo>
                  <a:pt x="247934" y="320722"/>
                  <a:pt x="279779" y="154674"/>
                  <a:pt x="384412" y="77337"/>
                </a:cubicBezTo>
                <a:cubicBezTo>
                  <a:pt x="489045" y="0"/>
                  <a:pt x="652818" y="43217"/>
                  <a:pt x="834788" y="50041"/>
                </a:cubicBezTo>
                <a:cubicBezTo>
                  <a:pt x="1016758" y="56865"/>
                  <a:pt x="1305636" y="72787"/>
                  <a:pt x="1476233" y="118280"/>
                </a:cubicBezTo>
                <a:cubicBezTo>
                  <a:pt x="1646830" y="163773"/>
                  <a:pt x="1792406" y="177421"/>
                  <a:pt x="1858370" y="322997"/>
                </a:cubicBezTo>
                <a:cubicBezTo>
                  <a:pt x="1924334" y="468573"/>
                  <a:pt x="2008496" y="839337"/>
                  <a:pt x="1872018" y="991737"/>
                </a:cubicBezTo>
                <a:cubicBezTo>
                  <a:pt x="1735540" y="1144137"/>
                  <a:pt x="1328382" y="1198728"/>
                  <a:pt x="1039504" y="1237397"/>
                </a:cubicBezTo>
                <a:cubicBezTo>
                  <a:pt x="750626" y="1276066"/>
                  <a:pt x="277504" y="1357952"/>
                  <a:pt x="138752" y="123739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cxnSp>
        <p:nvCxnSpPr>
          <p:cNvPr id="11" name="Straight Arrow Connector 10"/>
          <p:cNvCxnSpPr>
            <a:stCxn id="10" idx="7"/>
          </p:cNvCxnSpPr>
          <p:nvPr/>
        </p:nvCxnSpPr>
        <p:spPr>
          <a:xfrm>
            <a:off x="3701140" y="2103391"/>
            <a:ext cx="6764" cy="3895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1520" y="3214686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</a:rPr>
              <a:t>The above  equation is a linear  algebraic equation  with </a:t>
            </a:r>
            <a:r>
              <a:rPr lang="en-US" sz="2000" i="1" dirty="0" smtClean="0">
                <a:latin typeface="Constantia" pitchFamily="18" charset="0"/>
              </a:rPr>
              <a:t>n unknowns, </a:t>
            </a:r>
            <a:r>
              <a:rPr lang="el-GR" sz="2000" i="1" dirty="0" smtClean="0">
                <a:latin typeface="Constantia" pitchFamily="18" charset="0"/>
              </a:rPr>
              <a:t>γ</a:t>
            </a:r>
            <a:r>
              <a:rPr lang="en-US" sz="2000" i="1" baseline="-25000" dirty="0" smtClean="0">
                <a:latin typeface="Constantia" pitchFamily="18" charset="0"/>
              </a:rPr>
              <a:t>1   </a:t>
            </a:r>
            <a:r>
              <a:rPr lang="en-US" sz="2000" i="1" dirty="0" smtClean="0">
                <a:latin typeface="Constantia" pitchFamily="18" charset="0"/>
              </a:rPr>
              <a:t>, </a:t>
            </a:r>
            <a:r>
              <a:rPr lang="el-GR" sz="2000" i="1" dirty="0" smtClean="0">
                <a:latin typeface="Constantia" pitchFamily="18" charset="0"/>
              </a:rPr>
              <a:t>γ</a:t>
            </a:r>
            <a:r>
              <a:rPr lang="en-US" sz="2000" i="1" baseline="-25000" dirty="0" smtClean="0">
                <a:latin typeface="Constantia" pitchFamily="18" charset="0"/>
              </a:rPr>
              <a:t>2 </a:t>
            </a:r>
            <a:r>
              <a:rPr lang="en-US" sz="2000" b="1" i="1" dirty="0" smtClean="0">
                <a:latin typeface="Constantia" pitchFamily="18" charset="0"/>
              </a:rPr>
              <a:t>, …, </a:t>
            </a:r>
            <a:r>
              <a:rPr lang="el-GR" sz="2000" i="1" dirty="0" smtClean="0">
                <a:latin typeface="Constantia" pitchFamily="18" charset="0"/>
              </a:rPr>
              <a:t>γ</a:t>
            </a:r>
            <a:r>
              <a:rPr lang="en-US" sz="2000" i="1" baseline="-25000" dirty="0" smtClean="0">
                <a:latin typeface="Constantia" pitchFamily="18" charset="0"/>
              </a:rPr>
              <a:t>n  </a:t>
            </a:r>
            <a:r>
              <a:rPr lang="en-US" sz="2000" dirty="0" smtClean="0">
                <a:latin typeface="Constantia" pitchFamily="18" charset="0"/>
              </a:rPr>
              <a:t>It represents the flow boundary condition evaluated at the control point of the </a:t>
            </a:r>
            <a:r>
              <a:rPr lang="en-US" sz="2000" i="1" dirty="0" err="1" smtClean="0">
                <a:latin typeface="Constantia" pitchFamily="18" charset="0"/>
              </a:rPr>
              <a:t>ith</a:t>
            </a:r>
            <a:r>
              <a:rPr lang="en-US" sz="2000" dirty="0" smtClean="0">
                <a:latin typeface="Constantia" pitchFamily="18" charset="0"/>
              </a:rPr>
              <a:t> panel.</a:t>
            </a:r>
          </a:p>
          <a:p>
            <a:r>
              <a:rPr lang="en-US" sz="2000" dirty="0" smtClean="0">
                <a:latin typeface="Constantia" pitchFamily="18" charset="0"/>
              </a:rPr>
              <a:t>If  the equation is applied to the control points of </a:t>
            </a:r>
            <a:r>
              <a:rPr lang="en-US" sz="2000" i="1" dirty="0" smtClean="0">
                <a:latin typeface="Constantia" pitchFamily="18" charset="0"/>
              </a:rPr>
              <a:t>all the panels, we </a:t>
            </a:r>
            <a:r>
              <a:rPr lang="en-US" sz="2000" dirty="0" smtClean="0">
                <a:latin typeface="Constantia" pitchFamily="18" charset="0"/>
              </a:rPr>
              <a:t>obtain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a system of </a:t>
            </a:r>
            <a:r>
              <a:rPr lang="en-US" sz="2000" i="1" dirty="0" smtClean="0">
                <a:solidFill>
                  <a:srgbClr val="FF0000"/>
                </a:solidFill>
                <a:latin typeface="Constantia" pitchFamily="18" charset="0"/>
              </a:rPr>
              <a:t>n linear equations with n unknowns.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1520" y="5000636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To this point, we have been deliberately paralleling the discussion of the</a:t>
            </a:r>
          </a:p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source panel method; however, the similarity stops here.</a:t>
            </a:r>
          </a:p>
        </p:txBody>
      </p:sp>
      <p:sp>
        <p:nvSpPr>
          <p:cNvPr id="19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052736"/>
            <a:ext cx="4139952" cy="2938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8651" y="1235515"/>
            <a:ext cx="1816103" cy="57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ight Arrow 9"/>
          <p:cNvSpPr/>
          <p:nvPr/>
        </p:nvSpPr>
        <p:spPr>
          <a:xfrm>
            <a:off x="6844601" y="1378391"/>
            <a:ext cx="50006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16105" y="1235515"/>
            <a:ext cx="14763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0287" y="2092771"/>
            <a:ext cx="1743077" cy="194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8651" y="2592837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7279" y="5664671"/>
            <a:ext cx="28384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3682580"/>
            <a:ext cx="3571868" cy="610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034" y="5566370"/>
            <a:ext cx="37909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 rot="5400000">
            <a:off x="3679819" y="4821247"/>
            <a:ext cx="26432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01593" y="4021597"/>
            <a:ext cx="297698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Down Arrow 20"/>
          <p:cNvSpPr/>
          <p:nvPr/>
        </p:nvSpPr>
        <p:spPr>
          <a:xfrm>
            <a:off x="428596" y="4373654"/>
            <a:ext cx="4214842" cy="107157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513683"/>
            <a:ext cx="1816103" cy="57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11</a:t>
            </a:fld>
            <a:endParaRPr lang="en-US">
              <a:latin typeface="Constant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1268760"/>
            <a:ext cx="845716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357158" y="2500306"/>
            <a:ext cx="4409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Replace the derivatives with their values: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220956"/>
            <a:ext cx="755814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506" y="4500570"/>
            <a:ext cx="813294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12</a:t>
            </a:fld>
            <a:endParaRPr lang="en-US">
              <a:latin typeface="Constant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292567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  <a:latin typeface="Constantia" pitchFamily="18" charset="0"/>
              </a:rPr>
              <a:t>For the source panel method, the </a:t>
            </a:r>
            <a:r>
              <a:rPr lang="en-US" sz="2000" i="1" dirty="0" smtClean="0">
                <a:solidFill>
                  <a:srgbClr val="00B050"/>
                </a:solidFill>
                <a:latin typeface="Constantia" pitchFamily="18" charset="0"/>
              </a:rPr>
              <a:t>n equations for the n unknown source strengths </a:t>
            </a:r>
            <a:r>
              <a:rPr lang="en-US" sz="2000" dirty="0" smtClean="0">
                <a:solidFill>
                  <a:srgbClr val="00B050"/>
                </a:solidFill>
                <a:latin typeface="Constantia" pitchFamily="18" charset="0"/>
              </a:rPr>
              <a:t>are</a:t>
            </a:r>
            <a:r>
              <a:rPr lang="en-US" sz="2000" i="1" dirty="0" smtClean="0">
                <a:solidFill>
                  <a:srgbClr val="00B050"/>
                </a:solidFill>
                <a:latin typeface="Constantia" pitchFamily="18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Constantia" pitchFamily="18" charset="0"/>
              </a:rPr>
              <a:t>routinely solved, giving the flow over a </a:t>
            </a:r>
            <a:r>
              <a:rPr lang="en-US" sz="2000" dirty="0" err="1" smtClean="0">
                <a:solidFill>
                  <a:srgbClr val="00B050"/>
                </a:solidFill>
                <a:latin typeface="Constantia" pitchFamily="18" charset="0"/>
              </a:rPr>
              <a:t>nonlifting</a:t>
            </a:r>
            <a:r>
              <a:rPr lang="en-US" sz="2000" dirty="0" smtClean="0">
                <a:solidFill>
                  <a:srgbClr val="00B050"/>
                </a:solidFill>
                <a:latin typeface="Constantia" pitchFamily="18" charset="0"/>
              </a:rPr>
              <a:t> body. </a:t>
            </a:r>
            <a:r>
              <a:rPr lang="en-US" sz="2000" dirty="0" smtClean="0">
                <a:latin typeface="Constantia" pitchFamily="18" charset="0"/>
              </a:rPr>
              <a:t>In contrast, for the lifting case with vortex panels, in addition to the </a:t>
            </a:r>
            <a:r>
              <a:rPr lang="en-US" sz="2000" i="1" dirty="0" smtClean="0">
                <a:latin typeface="Constantia" pitchFamily="18" charset="0"/>
              </a:rPr>
              <a:t>n</a:t>
            </a:r>
            <a:r>
              <a:rPr lang="en-US" sz="2000" dirty="0" smtClean="0">
                <a:latin typeface="Constantia" pitchFamily="18" charset="0"/>
              </a:rPr>
              <a:t> equations  applied at all the panels, we must also satisfy </a:t>
            </a: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the </a:t>
            </a:r>
            <a:r>
              <a:rPr lang="en-US" sz="2000" dirty="0" err="1" smtClean="0">
                <a:solidFill>
                  <a:srgbClr val="FF0000"/>
                </a:solidFill>
                <a:latin typeface="Constantia" pitchFamily="18" charset="0"/>
              </a:rPr>
              <a:t>Kutta</a:t>
            </a: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 condition.</a:t>
            </a:r>
          </a:p>
        </p:txBody>
      </p:sp>
      <p:pic>
        <p:nvPicPr>
          <p:cNvPr id="30208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935384"/>
            <a:ext cx="3380491" cy="250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915816" y="2782669"/>
            <a:ext cx="578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To approximate this numerically, if points </a:t>
            </a:r>
            <a:r>
              <a:rPr lang="en-US" i="1" dirty="0" err="1" smtClean="0">
                <a:latin typeface="Constantia" pitchFamily="18" charset="0"/>
              </a:rPr>
              <a:t>i</a:t>
            </a:r>
            <a:r>
              <a:rPr lang="en-US" i="1" dirty="0" smtClean="0">
                <a:latin typeface="Constantia" pitchFamily="18" charset="0"/>
              </a:rPr>
              <a:t> and </a:t>
            </a:r>
            <a:r>
              <a:rPr lang="en-US" i="1" dirty="0" err="1" smtClean="0">
                <a:latin typeface="Constantia" pitchFamily="18" charset="0"/>
              </a:rPr>
              <a:t>i</a:t>
            </a:r>
            <a:r>
              <a:rPr lang="en-US" i="1" dirty="0" smtClean="0">
                <a:latin typeface="Constantia" pitchFamily="18" charset="0"/>
              </a:rPr>
              <a:t> - 1 are</a:t>
            </a:r>
          </a:p>
          <a:p>
            <a:r>
              <a:rPr lang="en-US" dirty="0" smtClean="0">
                <a:latin typeface="Constantia" pitchFamily="18" charset="0"/>
              </a:rPr>
              <a:t>close enough to the trailing edge, we can write: </a:t>
            </a:r>
          </a:p>
        </p:txBody>
      </p:sp>
      <p:pic>
        <p:nvPicPr>
          <p:cNvPr id="3020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933056"/>
            <a:ext cx="176809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105870" y="5085184"/>
            <a:ext cx="6786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Such that the strengths of the two vortex panels </a:t>
            </a:r>
            <a:r>
              <a:rPr lang="en-US" dirty="0" err="1" smtClean="0">
                <a:latin typeface="Constantia" pitchFamily="18" charset="0"/>
              </a:rPr>
              <a:t>i</a:t>
            </a:r>
            <a:r>
              <a:rPr lang="en-US" dirty="0" smtClean="0">
                <a:latin typeface="Constantia" pitchFamily="18" charset="0"/>
              </a:rPr>
              <a:t> and </a:t>
            </a:r>
            <a:r>
              <a:rPr lang="en-US" dirty="0" err="1" smtClean="0">
                <a:latin typeface="Constantia" pitchFamily="18" charset="0"/>
              </a:rPr>
              <a:t>i</a:t>
            </a:r>
            <a:r>
              <a:rPr lang="en-US" dirty="0" smtClean="0">
                <a:latin typeface="Constantia" pitchFamily="18" charset="0"/>
              </a:rPr>
              <a:t> - 1 exactly cancel at the point where they touch at the trailing edge. Thus, in order to impose the </a:t>
            </a:r>
            <a:r>
              <a:rPr lang="en-US" dirty="0" err="1" smtClean="0">
                <a:latin typeface="Constantia" pitchFamily="18" charset="0"/>
              </a:rPr>
              <a:t>Kutta</a:t>
            </a:r>
            <a:r>
              <a:rPr lang="en-US" dirty="0" smtClean="0">
                <a:latin typeface="Constantia" pitchFamily="18" charset="0"/>
              </a:rPr>
              <a:t> condition on the solution of the flow</a:t>
            </a: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KUTTA CONDITION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13</a:t>
            </a:fld>
            <a:endParaRPr lang="en-US">
              <a:latin typeface="Constant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629" y="1357298"/>
            <a:ext cx="7786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B0F0"/>
                </a:solidFill>
                <a:latin typeface="Constantia" pitchFamily="18" charset="0"/>
              </a:rPr>
              <a:t>An </a:t>
            </a:r>
            <a:r>
              <a:rPr lang="en-US" sz="2000" i="1" dirty="0" err="1" smtClean="0">
                <a:solidFill>
                  <a:srgbClr val="FF0000"/>
                </a:solidFill>
                <a:latin typeface="Constantia" pitchFamily="18" charset="0"/>
              </a:rPr>
              <a:t>overdetermined</a:t>
            </a:r>
            <a:r>
              <a:rPr lang="en-US" sz="2000" i="1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US" sz="2000" i="1" dirty="0" smtClean="0">
                <a:solidFill>
                  <a:srgbClr val="00B0F0"/>
                </a:solidFill>
                <a:latin typeface="Constantia" pitchFamily="18" charset="0"/>
              </a:rPr>
              <a:t>system of  n unknowns with </a:t>
            </a:r>
            <a:r>
              <a:rPr lang="en-US" sz="2000" dirty="0" smtClean="0">
                <a:solidFill>
                  <a:srgbClr val="00B0F0"/>
                </a:solidFill>
                <a:latin typeface="Constantia" pitchFamily="18" charset="0"/>
              </a:rPr>
              <a:t>n + 1 equations.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2071678"/>
            <a:ext cx="8429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We choose to ignore  one of the control points, and we  have n-1  equation the other n - 1 control points. This, in combination with </a:t>
            </a:r>
            <a:r>
              <a:rPr lang="en-US" sz="2000" dirty="0" err="1" smtClean="0">
                <a:latin typeface="Constantia" pitchFamily="18" charset="0"/>
                <a:cs typeface="Arial" pitchFamily="34" charset="0"/>
              </a:rPr>
              <a:t>Kutta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 condition, now gives a system of  n linear algebraic equations with n unknowns, which can be solved by standard techniques.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3500438"/>
            <a:ext cx="86781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The total circulation and the resulting lift are obtained as follows:</a:t>
            </a:r>
          </a:p>
          <a:p>
            <a:r>
              <a:rPr lang="en-US" sz="2000" dirty="0" smtClean="0">
                <a:latin typeface="Constantia" pitchFamily="18" charset="0"/>
                <a:cs typeface="Arial" pitchFamily="34" charset="0"/>
              </a:rPr>
              <a:t> Let </a:t>
            </a:r>
            <a:r>
              <a:rPr lang="en-US" sz="2000" i="1" dirty="0" smtClean="0">
                <a:latin typeface="Constantia" pitchFamily="18" charset="0"/>
                <a:cs typeface="Arial" pitchFamily="34" charset="0"/>
              </a:rPr>
              <a:t>s</a:t>
            </a:r>
            <a:r>
              <a:rPr lang="en-US" sz="2000" i="1" baseline="-25000" dirty="0" smtClean="0">
                <a:latin typeface="Constantia" pitchFamily="18" charset="0"/>
                <a:cs typeface="Arial" pitchFamily="34" charset="0"/>
              </a:rPr>
              <a:t>j</a:t>
            </a:r>
            <a:r>
              <a:rPr lang="en-US" sz="2000" baseline="-25000" dirty="0" smtClean="0">
                <a:latin typeface="Constantia" pitchFamily="18" charset="0"/>
                <a:cs typeface="Arial" pitchFamily="34" charset="0"/>
              </a:rPr>
              <a:t>  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be the length of the </a:t>
            </a:r>
            <a:r>
              <a:rPr lang="en-US" sz="2000" i="1" dirty="0" err="1" smtClean="0">
                <a:latin typeface="Constantia" pitchFamily="18" charset="0"/>
                <a:cs typeface="Arial" pitchFamily="34" charset="0"/>
              </a:rPr>
              <a:t>jth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 panel. Then the circulation due to the </a:t>
            </a:r>
            <a:r>
              <a:rPr lang="en-US" sz="2000" i="1" dirty="0" err="1" smtClean="0">
                <a:latin typeface="Constantia" pitchFamily="18" charset="0"/>
                <a:cs typeface="Arial" pitchFamily="34" charset="0"/>
              </a:rPr>
              <a:t>jth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 panel is         . In turn, the total circulation due to all the panels is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4365104"/>
            <a:ext cx="1714512" cy="76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174838"/>
            <a:ext cx="428628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25111" y="5517232"/>
            <a:ext cx="269901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own Arrow 9"/>
          <p:cNvSpPr/>
          <p:nvPr/>
        </p:nvSpPr>
        <p:spPr>
          <a:xfrm>
            <a:off x="4071934" y="5157192"/>
            <a:ext cx="64294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1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14</a:t>
            </a:fld>
            <a:endParaRPr lang="en-US">
              <a:latin typeface="Constant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052736"/>
            <a:ext cx="864096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900" dirty="0" smtClean="0">
                <a:latin typeface="Constantia" pitchFamily="18" charset="0"/>
                <a:cs typeface="Arial" pitchFamily="34" charset="0"/>
              </a:rPr>
              <a:t>Although the method may appear to be straightforward, its numerical implementation can sometimes be frustrating. </a:t>
            </a:r>
          </a:p>
          <a:p>
            <a:pPr algn="just"/>
            <a:endParaRPr lang="en-US" sz="1900" dirty="0" smtClean="0">
              <a:solidFill>
                <a:srgbClr val="FF0000"/>
              </a:solidFill>
              <a:latin typeface="Constantia" pitchFamily="18" charset="0"/>
              <a:cs typeface="Arial" pitchFamily="34" charset="0"/>
            </a:endParaRPr>
          </a:p>
          <a:p>
            <a:pPr algn="just"/>
            <a:r>
              <a:rPr lang="en-US" sz="19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For  example,</a:t>
            </a:r>
            <a:endParaRPr lang="en-US" sz="1900" dirty="0" smtClean="0">
              <a:latin typeface="Constantia" pitchFamily="18" charset="0"/>
              <a:cs typeface="Arial" pitchFamily="34" charset="0"/>
            </a:endParaRPr>
          </a:p>
          <a:p>
            <a:pPr algn="just"/>
            <a:r>
              <a:rPr lang="en-US" sz="1900" dirty="0" smtClean="0">
                <a:latin typeface="Constantia" pitchFamily="18" charset="0"/>
                <a:cs typeface="Arial" pitchFamily="34" charset="0"/>
              </a:rPr>
              <a:t>1-  The results for a given body are sensitive to the number of panels used,</a:t>
            </a:r>
          </a:p>
          <a:p>
            <a:pPr algn="just"/>
            <a:r>
              <a:rPr lang="en-US" sz="1900" dirty="0" smtClean="0">
                <a:latin typeface="Constantia" pitchFamily="18" charset="0"/>
                <a:cs typeface="Arial" pitchFamily="34" charset="0"/>
              </a:rPr>
              <a:t>their various sizes, and the way they are distributed over the body surface (i.e., it is usually advantageous to place a large number of small panels near the leading and trailing edges of an airfoil and a smaller number of larger panels in the middle).</a:t>
            </a:r>
          </a:p>
          <a:p>
            <a:pPr algn="just"/>
            <a:r>
              <a:rPr lang="en-US" sz="1900" dirty="0" smtClean="0">
                <a:latin typeface="Constantia" pitchFamily="18" charset="0"/>
                <a:cs typeface="Arial" pitchFamily="34" charset="0"/>
              </a:rPr>
              <a:t>2-The need to ignore one of the control points in order to have a determined system in </a:t>
            </a:r>
            <a:r>
              <a:rPr lang="en-US" sz="1900" i="1" dirty="0" smtClean="0">
                <a:latin typeface="Constantia" pitchFamily="18" charset="0"/>
                <a:cs typeface="Arial" pitchFamily="34" charset="0"/>
              </a:rPr>
              <a:t>n equations for n unknowns also introduces some arbitrariness in the numerical </a:t>
            </a:r>
            <a:r>
              <a:rPr lang="en-US" sz="1900" dirty="0" smtClean="0">
                <a:latin typeface="Constantia" pitchFamily="18" charset="0"/>
                <a:cs typeface="Arial" pitchFamily="34" charset="0"/>
              </a:rPr>
              <a:t>solution. </a:t>
            </a:r>
            <a:r>
              <a:rPr lang="en-US" sz="1900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Which control point do you ignore? </a:t>
            </a:r>
            <a:r>
              <a:rPr lang="en-US" sz="1900" dirty="0" smtClean="0">
                <a:latin typeface="Constantia" pitchFamily="18" charset="0"/>
                <a:cs typeface="Arial" pitchFamily="34" charset="0"/>
              </a:rPr>
              <a:t>Different choices sometimes yield different numerical answers for the distribution of </a:t>
            </a:r>
            <a:r>
              <a:rPr lang="en-US" sz="1900" i="1" dirty="0" smtClean="0">
                <a:latin typeface="Constantia" pitchFamily="18" charset="0"/>
                <a:cs typeface="Arial" pitchFamily="34" charset="0"/>
              </a:rPr>
              <a:t>y over the surface. </a:t>
            </a:r>
          </a:p>
          <a:p>
            <a:pPr algn="just"/>
            <a:r>
              <a:rPr lang="en-US" sz="1900" i="1" dirty="0" smtClean="0">
                <a:latin typeface="Constantia" pitchFamily="18" charset="0"/>
                <a:cs typeface="Arial" pitchFamily="34" charset="0"/>
              </a:rPr>
              <a:t>3- Moreover,  </a:t>
            </a:r>
            <a:r>
              <a:rPr lang="en-US" sz="1900" dirty="0" smtClean="0">
                <a:latin typeface="Constantia" pitchFamily="18" charset="0"/>
                <a:cs typeface="Arial" pitchFamily="34" charset="0"/>
              </a:rPr>
              <a:t>the resulting numerical distributions for </a:t>
            </a:r>
            <a:r>
              <a:rPr lang="el-GR" sz="1900" dirty="0" smtClean="0">
                <a:latin typeface="Constantia" pitchFamily="18" charset="0"/>
                <a:cs typeface="Arial" pitchFamily="34" charset="0"/>
              </a:rPr>
              <a:t>γ</a:t>
            </a:r>
            <a:r>
              <a:rPr lang="en-US" sz="1900" dirty="0" smtClean="0">
                <a:latin typeface="Constantia" pitchFamily="18" charset="0"/>
                <a:cs typeface="Arial" pitchFamily="34" charset="0"/>
              </a:rPr>
              <a:t> </a:t>
            </a:r>
            <a:r>
              <a:rPr lang="en-US" sz="1900" i="1" dirty="0" smtClean="0">
                <a:latin typeface="Constantia" pitchFamily="18" charset="0"/>
                <a:cs typeface="Arial" pitchFamily="34" charset="0"/>
              </a:rPr>
              <a:t>are not always smooth, but rather, they </a:t>
            </a:r>
            <a:r>
              <a:rPr lang="en-US" sz="1900" dirty="0" smtClean="0">
                <a:latin typeface="Constantia" pitchFamily="18" charset="0"/>
                <a:cs typeface="Arial" pitchFamily="34" charset="0"/>
              </a:rPr>
              <a:t>have oscillations from one panel to the next as a result of numerical inaccuracies.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15</a:t>
            </a:fld>
            <a:endParaRPr lang="en-US">
              <a:latin typeface="Constant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720" y="1196752"/>
            <a:ext cx="4984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To overcome the problems: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2910" y="1915085"/>
            <a:ext cx="82495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</a:rPr>
              <a:t>The mentioned problems  are usually overcome in different ways.</a:t>
            </a:r>
          </a:p>
          <a:p>
            <a:r>
              <a:rPr lang="en-US" sz="2000" dirty="0" smtClean="0">
                <a:latin typeface="Constantia" pitchFamily="18" charset="0"/>
              </a:rPr>
              <a:t> For example,</a:t>
            </a:r>
          </a:p>
          <a:p>
            <a:r>
              <a:rPr lang="en-US" sz="2000" dirty="0" smtClean="0">
                <a:latin typeface="Constantia" pitchFamily="18" charset="0"/>
              </a:rPr>
              <a:t> </a:t>
            </a:r>
          </a:p>
          <a:p>
            <a:r>
              <a:rPr lang="en-US" sz="2000" dirty="0" smtClean="0">
                <a:latin typeface="Constantia" pitchFamily="18" charset="0"/>
              </a:rPr>
              <a:t>1- What is more common today is to use a </a:t>
            </a:r>
            <a:r>
              <a:rPr lang="en-US" sz="2000" i="1" dirty="0" smtClean="0">
                <a:latin typeface="Constantia" pitchFamily="18" charset="0"/>
              </a:rPr>
              <a:t>combination </a:t>
            </a:r>
            <a:r>
              <a:rPr lang="en-US" sz="2000" dirty="0" smtClean="0">
                <a:latin typeface="Constantia" pitchFamily="18" charset="0"/>
              </a:rPr>
              <a:t>of both source and vortex panels (source panels to basically simulate the airfoil thickness and vortex panels to introduce circulation) in a panel solution.</a:t>
            </a:r>
          </a:p>
          <a:p>
            <a:endParaRPr lang="en-US" sz="2000" dirty="0" smtClean="0">
              <a:latin typeface="Constantia" pitchFamily="18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2-Higher–order panel method, </a:t>
            </a:r>
            <a:r>
              <a:rPr lang="en-US" sz="2000" dirty="0" smtClean="0">
                <a:latin typeface="Constantia" pitchFamily="18" charset="0"/>
              </a:rPr>
              <a:t>we have used  first order panel method  in which the distribution of  </a:t>
            </a:r>
            <a:r>
              <a:rPr lang="el-GR" sz="2000" dirty="0" smtClean="0">
                <a:latin typeface="Constantia" pitchFamily="18" charset="0"/>
              </a:rPr>
              <a:t>γ</a:t>
            </a:r>
            <a:r>
              <a:rPr lang="en-US" sz="2000" dirty="0" smtClean="0">
                <a:latin typeface="Constantia" pitchFamily="18" charset="0"/>
              </a:rPr>
              <a:t>  is constant along each panel. Other distributions for </a:t>
            </a:r>
            <a:r>
              <a:rPr lang="el-GR" sz="2000" dirty="0" smtClean="0">
                <a:latin typeface="Constantia" pitchFamily="18" charset="0"/>
              </a:rPr>
              <a:t>γ</a:t>
            </a:r>
            <a:r>
              <a:rPr lang="en-US" sz="2000" dirty="0" smtClean="0">
                <a:latin typeface="Constantia" pitchFamily="18" charset="0"/>
              </a:rPr>
              <a:t> may be used. For example  linear distribution of  </a:t>
            </a:r>
            <a:r>
              <a:rPr lang="el-GR" sz="2000" dirty="0" smtClean="0">
                <a:latin typeface="Constantia" pitchFamily="18" charset="0"/>
              </a:rPr>
              <a:t>γ</a:t>
            </a:r>
            <a:endParaRPr lang="en-US" sz="2000" dirty="0" smtClean="0">
              <a:latin typeface="Constantia" pitchFamily="18" charset="0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34"/>
          <a:stretch>
            <a:fillRect/>
          </a:stretch>
        </p:blipFill>
        <p:spPr bwMode="auto">
          <a:xfrm>
            <a:off x="137053" y="1412776"/>
            <a:ext cx="4722979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24516" y="476672"/>
            <a:ext cx="5444028" cy="609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HIGHER ORDER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lowchart: Manual Input 51"/>
          <p:cNvSpPr/>
          <p:nvPr/>
        </p:nvSpPr>
        <p:spPr>
          <a:xfrm rot="11452318">
            <a:off x="4131593" y="2964770"/>
            <a:ext cx="4339069" cy="1803014"/>
          </a:xfrm>
          <a:prstGeom prst="flowChartManualInp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357686" y="2571744"/>
            <a:ext cx="4214842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357950" y="2928934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15074" y="3071810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420118">
            <a:off x="5646624" y="2803287"/>
            <a:ext cx="285475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357686" y="2357430"/>
            <a:ext cx="142876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526202">
            <a:off x="5572132" y="285749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ds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cxnSp>
        <p:nvCxnSpPr>
          <p:cNvPr id="21" name="Straight Connector 20"/>
          <p:cNvCxnSpPr/>
          <p:nvPr/>
        </p:nvCxnSpPr>
        <p:spPr>
          <a:xfrm rot="5400000" flipH="1" flipV="1">
            <a:off x="5679289" y="2607463"/>
            <a:ext cx="285752" cy="71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000628" y="221455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</a:t>
            </a:r>
            <a:r>
              <a:rPr lang="en-US" baseline="-25000" dirty="0" smtClean="0"/>
              <a:t>j</a:t>
            </a:r>
            <a:endParaRPr lang="en-US" dirty="0"/>
          </a:p>
        </p:txBody>
      </p:sp>
      <p:sp>
        <p:nvSpPr>
          <p:cNvPr id="35" name="Right Brace 34"/>
          <p:cNvSpPr/>
          <p:nvPr/>
        </p:nvSpPr>
        <p:spPr>
          <a:xfrm rot="16779557">
            <a:off x="6271965" y="317310"/>
            <a:ext cx="529161" cy="4185390"/>
          </a:xfrm>
          <a:prstGeom prst="rightBrace">
            <a:avLst>
              <a:gd name="adj1" fmla="val 68347"/>
              <a:gd name="adj2" fmla="val 500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357950" y="1643050"/>
            <a:ext cx="571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aseline="-25000" dirty="0" smtClean="0"/>
              <a:t>S</a:t>
            </a:r>
            <a:r>
              <a:rPr lang="en-US" baseline="-25000" dirty="0" smtClean="0"/>
              <a:t>j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725144"/>
            <a:ext cx="193824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569332"/>
            <a:ext cx="3600400" cy="11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TextBox 38"/>
          <p:cNvSpPr txBox="1"/>
          <p:nvPr/>
        </p:nvSpPr>
        <p:spPr>
          <a:xfrm>
            <a:off x="4286248" y="2571744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58148" y="3286124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j+1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475140">
            <a:off x="3643306" y="3143248"/>
            <a:ext cx="461963" cy="49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413461">
            <a:off x="8520002" y="4104512"/>
            <a:ext cx="763325" cy="43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980728"/>
            <a:ext cx="40586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1643050"/>
            <a:ext cx="1816103" cy="571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ight Arrow 9"/>
          <p:cNvSpPr/>
          <p:nvPr/>
        </p:nvSpPr>
        <p:spPr>
          <a:xfrm>
            <a:off x="6929454" y="1785926"/>
            <a:ext cx="50006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1643050"/>
            <a:ext cx="14763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2428868"/>
            <a:ext cx="1743077" cy="194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3000372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0014" y="5733256"/>
            <a:ext cx="28384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 rot="5400000">
            <a:off x="4394199" y="4821247"/>
            <a:ext cx="26432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7016" y="4286256"/>
            <a:ext cx="297698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643314"/>
            <a:ext cx="44196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4500570"/>
            <a:ext cx="57054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5500702"/>
            <a:ext cx="55435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>
                <a:latin typeface="Constantia" pitchFamily="18" charset="0"/>
              </a:rPr>
              <a:pPr/>
              <a:t>19</a:t>
            </a:fld>
            <a:endParaRPr lang="en-US">
              <a:latin typeface="Constantia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253" y="1245121"/>
            <a:ext cx="8626227" cy="118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720320"/>
            <a:ext cx="866781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34250" y="2267580"/>
            <a:ext cx="4409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Replace the derivatives with their values: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1" y="3720452"/>
            <a:ext cx="263874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3797" y="4143380"/>
            <a:ext cx="897020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291560"/>
            <a:ext cx="967263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03805" y="4411757"/>
            <a:ext cx="5244459" cy="103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090667"/>
            <a:ext cx="5544616" cy="53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9475" y="4941168"/>
            <a:ext cx="727493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140391"/>
            <a:ext cx="4001668" cy="243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65501" y="3624552"/>
            <a:ext cx="4982763" cy="95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55402" y="4653137"/>
            <a:ext cx="377278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0559"/>
          <a:stretch>
            <a:fillRect/>
          </a:stretch>
        </p:blipFill>
        <p:spPr bwMode="auto">
          <a:xfrm>
            <a:off x="323528" y="1141844"/>
            <a:ext cx="5911144" cy="63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1" y="1714488"/>
            <a:ext cx="2056819" cy="4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517670"/>
            <a:ext cx="3786214" cy="19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>
            <a:off x="714348" y="4643446"/>
            <a:ext cx="321471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4857760"/>
            <a:ext cx="3714776" cy="139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2786058"/>
            <a:ext cx="3401439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/>
          <p:nvPr/>
        </p:nvCxnSpPr>
        <p:spPr>
          <a:xfrm rot="5400000">
            <a:off x="2713818" y="4500570"/>
            <a:ext cx="3787008" cy="72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9210"/>
          <a:stretch>
            <a:fillRect/>
          </a:stretch>
        </p:blipFill>
        <p:spPr bwMode="auto">
          <a:xfrm>
            <a:off x="395536" y="1692424"/>
            <a:ext cx="5911144" cy="108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1357298"/>
            <a:ext cx="7756263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016" y="3228179"/>
            <a:ext cx="8892480" cy="96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1070406"/>
            <a:ext cx="524160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869160"/>
            <a:ext cx="6858048" cy="113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 flipV="1">
            <a:off x="3643306" y="3786190"/>
            <a:ext cx="1000132" cy="57150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29388" y="4261652"/>
            <a:ext cx="1702977" cy="1252829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071934" y="4000504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143768" y="4761718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7215206" y="3714752"/>
            <a:ext cx="1143008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429488" y="4357694"/>
            <a:ext cx="1285916" cy="428628"/>
          </a:xfrm>
          <a:prstGeom prst="straightConnector1">
            <a:avLst/>
          </a:prstGeom>
          <a:ln>
            <a:solidFill>
              <a:srgbClr val="00206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57620" y="4214818"/>
            <a:ext cx="3307072" cy="5678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215206" y="4857760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58148" y="45005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00B050"/>
                </a:solidFill>
              </a:rPr>
              <a:t>α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Arc 17"/>
          <p:cNvSpPr/>
          <p:nvPr/>
        </p:nvSpPr>
        <p:spPr>
          <a:xfrm rot="1840059">
            <a:off x="7312763" y="4503476"/>
            <a:ext cx="428628" cy="500066"/>
          </a:xfrm>
          <a:prstGeom prst="arc">
            <a:avLst>
              <a:gd name="adj1" fmla="val 13655151"/>
              <a:gd name="adj2" fmla="val 21430570"/>
            </a:avLst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>
            <a:off x="7786710" y="4643446"/>
            <a:ext cx="142876" cy="428628"/>
          </a:xfrm>
          <a:prstGeom prst="arc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8215338" y="335756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8429652" y="3929066"/>
            <a:ext cx="928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1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∞</a:t>
            </a:r>
            <a:endParaRPr lang="en-US" sz="1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86182" y="357187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86578" y="485776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86710" y="421481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7030A0"/>
                </a:solidFill>
              </a:rPr>
              <a:t>β</a:t>
            </a:r>
            <a:r>
              <a:rPr lang="en-US" baseline="-25000" dirty="0" smtClean="0">
                <a:solidFill>
                  <a:srgbClr val="7030A0"/>
                </a:solidFill>
              </a:rPr>
              <a:t>i</a:t>
            </a:r>
            <a:endParaRPr lang="en-US" baseline="-25000" dirty="0">
              <a:solidFill>
                <a:srgbClr val="7030A0"/>
              </a:solidFill>
            </a:endParaRPr>
          </a:p>
        </p:txBody>
      </p:sp>
      <p:sp>
        <p:nvSpPr>
          <p:cNvPr id="2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8" grpId="0" animBg="1"/>
      <p:bldP spid="19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1153068"/>
            <a:ext cx="3641628" cy="19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22" y="3267496"/>
            <a:ext cx="5786478" cy="80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221088"/>
            <a:ext cx="3357586" cy="207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3" y="4786322"/>
            <a:ext cx="2381394" cy="100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STRENGTH PANELS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520" y="1268760"/>
            <a:ext cx="81439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latin typeface="Constantia" pitchFamily="18" charset="0"/>
              </a:rPr>
              <a:t>Write down the velocities in terms of contributions from all the singularities.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Find the algebraic equations defining the influence coefficients.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Write down flow tangency conditions in terms of the velocities (N equations, N+1 unknowns)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Write down the </a:t>
            </a:r>
            <a:r>
              <a:rPr lang="en-GB" sz="2400" dirty="0" err="1" smtClean="0">
                <a:latin typeface="Constantia" pitchFamily="18" charset="0"/>
              </a:rPr>
              <a:t>Kutta</a:t>
            </a:r>
            <a:r>
              <a:rPr lang="en-GB" sz="2400" dirty="0" smtClean="0">
                <a:latin typeface="Constantia" pitchFamily="18" charset="0"/>
              </a:rPr>
              <a:t> condition equation to get the N+1 equation.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Solve the resulting linear algebraic system of equations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Write down the equations for tangential velocity at each control point.</a:t>
            </a:r>
          </a:p>
          <a:p>
            <a:pPr marL="457200" indent="-457200">
              <a:buAutoNum type="arabicPeriod"/>
            </a:pPr>
            <a:r>
              <a:rPr lang="en-GB" sz="2400" dirty="0" smtClean="0">
                <a:latin typeface="Constantia" pitchFamily="18" charset="0"/>
              </a:rPr>
              <a:t>Determine the pressure distribution from Bernoulli’s equation using the tangential velocity on each panel.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4747A9E4-C7B3-400F-9120-A23606BE431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 -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SUMMARY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76D0F-7D94-4DFA-B3DA-3F8B4CA7C1F7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6886" y="1146404"/>
            <a:ext cx="6970229" cy="487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551490" y="6389122"/>
            <a:ext cx="5040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A9E4-C7B3-400F-9120-A23606BE431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VORTEX PANEL METHOD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Numerical Vortex Panel Method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1408</Words>
  <Application>Microsoft Office PowerPoint</Application>
  <PresentationFormat>On-screen Show (4:3)</PresentationFormat>
  <Paragraphs>261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M-B</cp:lastModifiedBy>
  <cp:revision>243</cp:revision>
  <dcterms:created xsi:type="dcterms:W3CDTF">2010-09-08T12:28:06Z</dcterms:created>
  <dcterms:modified xsi:type="dcterms:W3CDTF">2010-11-18T17:39:21Z</dcterms:modified>
</cp:coreProperties>
</file>