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329" r:id="rId2"/>
    <p:sldId id="361" r:id="rId3"/>
    <p:sldId id="327" r:id="rId4"/>
    <p:sldId id="328" r:id="rId5"/>
    <p:sldId id="331" r:id="rId6"/>
    <p:sldId id="332" r:id="rId7"/>
    <p:sldId id="335" r:id="rId8"/>
    <p:sldId id="336" r:id="rId9"/>
    <p:sldId id="345" r:id="rId10"/>
    <p:sldId id="337" r:id="rId11"/>
    <p:sldId id="359" r:id="rId12"/>
    <p:sldId id="360" r:id="rId13"/>
    <p:sldId id="334" r:id="rId14"/>
    <p:sldId id="362" r:id="rId15"/>
    <p:sldId id="338" r:id="rId16"/>
    <p:sldId id="341" r:id="rId17"/>
    <p:sldId id="342" r:id="rId18"/>
    <p:sldId id="344" r:id="rId19"/>
    <p:sldId id="346" r:id="rId20"/>
    <p:sldId id="340" r:id="rId21"/>
    <p:sldId id="343" r:id="rId22"/>
    <p:sldId id="347" r:id="rId23"/>
    <p:sldId id="348" r:id="rId24"/>
    <p:sldId id="349" r:id="rId25"/>
    <p:sldId id="350" r:id="rId26"/>
    <p:sldId id="351" r:id="rId27"/>
    <p:sldId id="352" r:id="rId28"/>
    <p:sldId id="353" r:id="rId29"/>
    <p:sldId id="354" r:id="rId30"/>
    <p:sldId id="355" r:id="rId31"/>
    <p:sldId id="356" r:id="rId32"/>
    <p:sldId id="358" r:id="rId33"/>
    <p:sldId id="357" r:id="rId34"/>
    <p:sldId id="364" r:id="rId35"/>
    <p:sldId id="365" r:id="rId36"/>
    <p:sldId id="366" r:id="rId37"/>
    <p:sldId id="367" r:id="rId38"/>
    <p:sldId id="368" r:id="rId39"/>
    <p:sldId id="369" r:id="rId40"/>
    <p:sldId id="370" r:id="rId41"/>
    <p:sldId id="372" r:id="rId42"/>
    <p:sldId id="371" r:id="rId43"/>
    <p:sldId id="373" r:id="rId44"/>
    <p:sldId id="374" r:id="rId45"/>
    <p:sldId id="375" r:id="rId46"/>
    <p:sldId id="376" r:id="rId47"/>
    <p:sldId id="377" r:id="rId48"/>
    <p:sldId id="378" r:id="rId49"/>
    <p:sldId id="379" r:id="rId50"/>
    <p:sldId id="380" r:id="rId51"/>
    <p:sldId id="381"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BB1F"/>
    <a:srgbClr val="BF7F0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48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AB8E0D-037C-4B17-9A20-2FF2D9C865B5}" type="datetimeFigureOut">
              <a:rPr lang="en-US" smtClean="0"/>
              <a:pPr/>
              <a:t>11/22/2010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63B9C8-F95B-43DD-96A1-12FD1B27BE3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9CAC672-0563-44AF-B836-8A12F49E32E3}" type="datetime1">
              <a:rPr lang="en-US" smtClean="0"/>
              <a:pPr/>
              <a:t>11/22/2010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4AAD5F-0A83-457E-9C99-4012F4602FAF}" type="datetime1">
              <a:rPr lang="en-US" smtClean="0"/>
              <a:pPr/>
              <a:t>11/22/2010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EA1EC9-9E20-48C7-9453-0F84BE1FACB9}" type="datetime1">
              <a:rPr lang="en-US" smtClean="0"/>
              <a:pPr/>
              <a:t>11/22/2010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025265-DF05-472B-981A-56093F0729F0}" type="datetime1">
              <a:rPr lang="en-US" smtClean="0"/>
              <a:pPr/>
              <a:t>11/22/2010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75C580-D4D2-4C6C-AB4B-DFCE376EC0CD}" type="datetime1">
              <a:rPr lang="en-US" smtClean="0"/>
              <a:pPr/>
              <a:t>11/22/2010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455C74-7B5B-45F0-84FC-0FD880A39CF2}" type="datetime1">
              <a:rPr lang="en-US" smtClean="0"/>
              <a:pPr/>
              <a:t>11/22/2010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DA6001-3C67-4521-BFA6-DBCD7EF873AD}" type="datetime1">
              <a:rPr lang="en-US" smtClean="0"/>
              <a:pPr/>
              <a:t>11/22/2010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279DB5-0892-4519-B0F2-B63F202E998C}" type="datetime1">
              <a:rPr lang="en-US" smtClean="0"/>
              <a:pPr/>
              <a:t>11/22/2010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E8AE38-ED5C-4A61-BCA9-35BDF5C9827A}" type="datetime1">
              <a:rPr lang="en-US" smtClean="0"/>
              <a:pPr/>
              <a:t>11/22/2010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201287-6D0F-4211-90A5-1CEADBED578B}" type="datetime1">
              <a:rPr lang="en-US" smtClean="0"/>
              <a:pPr/>
              <a:t>11/22/2010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0B72D2-9033-4840-A93A-2C9144BF0962}" type="datetime1">
              <a:rPr lang="en-US" smtClean="0"/>
              <a:pPr/>
              <a:t>11/22/2010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B81B30-7330-422E-8F26-6A4690DE4558}" type="datetime1">
              <a:rPr lang="en-US" smtClean="0"/>
              <a:pPr/>
              <a:t>11/22/2010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47A9E4-C7B3-400F-9120-A23606BE431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ipe dir="r"/>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8.png"/><Relationship Id="rId1" Type="http://schemas.openxmlformats.org/officeDocument/2006/relationships/slideLayout" Target="../slideLayouts/slideLayout1.xml"/><Relationship Id="rId5" Type="http://schemas.openxmlformats.org/officeDocument/2006/relationships/image" Target="../media/image56.png"/><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4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48.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image" Target="../media/image74.png"/><Relationship Id="rId1" Type="http://schemas.openxmlformats.org/officeDocument/2006/relationships/slideLayout" Target="../slideLayouts/slideLayout1.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 Id="rId9" Type="http://schemas.openxmlformats.org/officeDocument/2006/relationships/image" Target="../media/image8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image" Target="../media/image82.png"/><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a:t>
            </a: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INVISCID – VISCOUS FLUID FLOW</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5093702"/>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Most of our previous discussions have dealt with </a:t>
            </a:r>
            <a:r>
              <a:rPr lang="en-GB" sz="2500" dirty="0" err="1" smtClean="0">
                <a:latin typeface="Constantia" pitchFamily="18" charset="0"/>
              </a:rPr>
              <a:t>inviscid</a:t>
            </a:r>
            <a:r>
              <a:rPr lang="en-GB" sz="2500" dirty="0" smtClean="0">
                <a:latin typeface="Constantia" pitchFamily="18" charset="0"/>
              </a:rPr>
              <a:t> flows. A large number of practical aerodynamic applications are appropriately treated by assuming </a:t>
            </a:r>
            <a:r>
              <a:rPr lang="en-GB" sz="2500" dirty="0" err="1" smtClean="0">
                <a:latin typeface="Constantia" pitchFamily="18" charset="0"/>
              </a:rPr>
              <a:t>inviscid</a:t>
            </a:r>
            <a:r>
              <a:rPr lang="en-GB" sz="2500" dirty="0" smtClean="0">
                <a:latin typeface="Constantia" pitchFamily="18" charset="0"/>
              </a:rPr>
              <a:t> flow, as we have already seen</a:t>
            </a:r>
            <a:r>
              <a:rPr lang="en-GB" sz="2500" dirty="0" smtClean="0">
                <a:latin typeface="Constantia" pitchFamily="18" charset="0"/>
              </a:rPr>
              <a:t>.</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n-US" sz="2500" dirty="0" err="1" smtClean="0">
                <a:latin typeface="Constantia" pitchFamily="18" charset="0"/>
              </a:rPr>
              <a:t>Inviscid</a:t>
            </a:r>
            <a:r>
              <a:rPr lang="en-US" sz="2500" dirty="0" smtClean="0">
                <a:latin typeface="Constantia" pitchFamily="18" charset="0"/>
              </a:rPr>
              <a:t> flows do not truly exist in nature; however, there  are many  practical aerodynamic flows (more than you would think) where the influence of transport phenomena is small, and we can model the flow as being </a:t>
            </a:r>
            <a:r>
              <a:rPr lang="en-US" sz="2500" dirty="0" err="1" smtClean="0">
                <a:latin typeface="Constantia" pitchFamily="18" charset="0"/>
              </a:rPr>
              <a:t>inviscid</a:t>
            </a:r>
            <a:r>
              <a:rPr lang="en-US" sz="2500" dirty="0" smtClean="0">
                <a:latin typeface="Constantia" pitchFamily="18" charset="0"/>
              </a:rPr>
              <a:t>.</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Theoretically, </a:t>
            </a:r>
            <a:r>
              <a:rPr lang="en-US" sz="2500" dirty="0" err="1" smtClean="0">
                <a:latin typeface="Constantia" pitchFamily="18" charset="0"/>
              </a:rPr>
              <a:t>inviscid</a:t>
            </a:r>
            <a:r>
              <a:rPr lang="en-US" sz="2500" dirty="0" smtClean="0">
                <a:latin typeface="Constantia" pitchFamily="18" charset="0"/>
              </a:rPr>
              <a:t> flow is approached in the limit as the Reynolds </a:t>
            </a:r>
            <a:r>
              <a:rPr lang="en-US" sz="2500" dirty="0" smtClean="0">
                <a:latin typeface="Constantia" pitchFamily="18" charset="0"/>
              </a:rPr>
              <a:t>number goes </a:t>
            </a:r>
            <a:r>
              <a:rPr lang="en-US" sz="2500" dirty="0" smtClean="0">
                <a:latin typeface="Constantia" pitchFamily="18" charset="0"/>
              </a:rPr>
              <a:t>to infinity.</a:t>
            </a:r>
          </a:p>
          <a:p>
            <a:pPr algn="just">
              <a:buSzPct val="85000"/>
              <a:buFont typeface="Courier New" pitchFamily="49" charset="0"/>
              <a:buChar char="o"/>
            </a:pPr>
            <a:endParaRPr lang="en-US" sz="2500" dirty="0" smtClean="0">
              <a:latin typeface="Constantia"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randombar(horizontal)">
                                      <p:cBhvr>
                                        <p:cTn id="7" dur="500"/>
                                        <p:tgtEl>
                                          <p:spTgt spid="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0">
                                            <p:txEl>
                                              <p:pRg st="2" end="2"/>
                                            </p:txEl>
                                          </p:spTgt>
                                        </p:tgtEl>
                                        <p:attrNameLst>
                                          <p:attrName>style.visibility</p:attrName>
                                        </p:attrNameLst>
                                      </p:cBhvr>
                                      <p:to>
                                        <p:strVal val="visible"/>
                                      </p:to>
                                    </p:set>
                                    <p:animEffect transition="in" filter="randombar(horizontal)">
                                      <p:cBhvr>
                                        <p:cTn id="12" dur="500"/>
                                        <p:tgtEl>
                                          <p:spTgt spid="3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0">
                                            <p:txEl>
                                              <p:pRg st="4" end="4"/>
                                            </p:txEl>
                                          </p:spTgt>
                                        </p:tgtEl>
                                        <p:attrNameLst>
                                          <p:attrName>style.visibility</p:attrName>
                                        </p:attrNameLst>
                                      </p:cBhvr>
                                      <p:to>
                                        <p:strVal val="visible"/>
                                      </p:to>
                                    </p:set>
                                    <p:animEffect transition="in" filter="randombar(horizontal)">
                                      <p:cBhvr>
                                        <p:cTn id="17" dur="500"/>
                                        <p:tgtEl>
                                          <p:spTgt spid="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INVISCID – VISCOUS FLUID FLOW</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2400657"/>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a:t>
            </a:r>
            <a:r>
              <a:rPr lang="en-GB" sz="2500" dirty="0" smtClean="0">
                <a:latin typeface="Constantia" pitchFamily="18" charset="0"/>
              </a:rPr>
              <a:t>Some aspects of aerodynamics are inherently viscous in nature, such as skin-friction drag, aerodynamic heating and flow separation.</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To deal with these important aspects, we have to undertake the study of </a:t>
            </a:r>
            <a:r>
              <a:rPr lang="en-GB" sz="2500" i="1" dirty="0" smtClean="0">
                <a:solidFill>
                  <a:srgbClr val="0070C0"/>
                </a:solidFill>
                <a:latin typeface="Constantia" pitchFamily="18" charset="0"/>
              </a:rPr>
              <a:t>Viscous Flow</a:t>
            </a:r>
            <a:r>
              <a:rPr lang="en-GB" sz="2500" dirty="0" smtClean="0">
                <a:latin typeface="Constantia" pitchFamily="18" charset="0"/>
              </a:rPr>
              <a:t>.</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randombar(horizontal)">
                                      <p:cBhvr>
                                        <p:cTn id="7" dur="500"/>
                                        <p:tgtEl>
                                          <p:spTgt spid="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0">
                                            <p:txEl>
                                              <p:pRg st="2" end="2"/>
                                            </p:txEl>
                                          </p:spTgt>
                                        </p:tgtEl>
                                        <p:attrNameLst>
                                          <p:attrName>style.visibility</p:attrName>
                                        </p:attrNameLst>
                                      </p:cBhvr>
                                      <p:to>
                                        <p:strVal val="visible"/>
                                      </p:to>
                                    </p:set>
                                    <p:animEffect transition="in" filter="randombar(horizontal)">
                                      <p:cBhvr>
                                        <p:cTn id="12" dur="500"/>
                                        <p:tgtEl>
                                          <p:spTgt spid="3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WHTAT IS A BOUNDARY LAYER?</a:t>
            </a: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5478423"/>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For practical problems, many flows with high but finite </a:t>
            </a:r>
            <a:r>
              <a:rPr lang="en-US" sz="2500" i="1" dirty="0" smtClean="0">
                <a:latin typeface="Constantia" pitchFamily="18" charset="0"/>
              </a:rPr>
              <a:t>Re</a:t>
            </a:r>
            <a:r>
              <a:rPr lang="en-US" sz="2500" dirty="0" smtClean="0">
                <a:latin typeface="Constantia" pitchFamily="18" charset="0"/>
              </a:rPr>
              <a:t> can be assumed to be  </a:t>
            </a:r>
            <a:r>
              <a:rPr lang="en-US" sz="2500" dirty="0" err="1" smtClean="0">
                <a:latin typeface="Constantia" pitchFamily="18" charset="0"/>
              </a:rPr>
              <a:t>inviscid</a:t>
            </a:r>
            <a:r>
              <a:rPr lang="en-US" sz="2500" dirty="0" smtClean="0">
                <a:latin typeface="Constantia" pitchFamily="18" charset="0"/>
              </a:rPr>
              <a:t>. For such </a:t>
            </a:r>
            <a:r>
              <a:rPr lang="en-US" sz="2500" dirty="0" smtClean="0">
                <a:latin typeface="Constantia" pitchFamily="18" charset="0"/>
              </a:rPr>
              <a:t>flows, the influence of friction, is limited to a very thin region adjacent to the body surface called the boundary layer.</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The boundary layer is the thin region</a:t>
            </a:r>
          </a:p>
          <a:p>
            <a:pPr algn="just">
              <a:buSzPct val="85000"/>
            </a:pPr>
            <a:r>
              <a:rPr lang="en-GB" sz="2500" dirty="0" smtClean="0">
                <a:latin typeface="Constantia" pitchFamily="18" charset="0"/>
              </a:rPr>
              <a:t>of flow adjacent to a surface, where</a:t>
            </a:r>
          </a:p>
          <a:p>
            <a:pPr algn="just">
              <a:buSzPct val="85000"/>
            </a:pPr>
            <a:r>
              <a:rPr lang="en-GB" sz="2500" dirty="0" smtClean="0">
                <a:latin typeface="Constantia" pitchFamily="18" charset="0"/>
              </a:rPr>
              <a:t>the flow is retarded by the influence of friction between a solid surface and the fluid.</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Although the influence of friction is present every point throughout flow, it is usually of no consequence except in a thin region adjacent to the surface of a body immersed in the flow.</a:t>
            </a:r>
          </a:p>
        </p:txBody>
      </p:sp>
      <p:pic>
        <p:nvPicPr>
          <p:cNvPr id="7"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642114" y="2708920"/>
            <a:ext cx="3682414" cy="1482058"/>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randombar(horizontal)">
                                      <p:cBhvr>
                                        <p:cTn id="7" dur="500"/>
                                        <p:tgtEl>
                                          <p:spTgt spid="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0">
                                            <p:txEl>
                                              <p:pRg st="2" end="2"/>
                                            </p:txEl>
                                          </p:spTgt>
                                        </p:tgtEl>
                                        <p:attrNameLst>
                                          <p:attrName>style.visibility</p:attrName>
                                        </p:attrNameLst>
                                      </p:cBhvr>
                                      <p:to>
                                        <p:strVal val="visible"/>
                                      </p:to>
                                    </p:set>
                                    <p:animEffect transition="in" filter="randombar(horizontal)">
                                      <p:cBhvr>
                                        <p:cTn id="12" dur="500"/>
                                        <p:tgtEl>
                                          <p:spTgt spid="30">
                                            <p:txEl>
                                              <p:pRg st="2" end="2"/>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30">
                                            <p:txEl>
                                              <p:pRg st="3" end="3"/>
                                            </p:txEl>
                                          </p:spTgt>
                                        </p:tgtEl>
                                        <p:attrNameLst>
                                          <p:attrName>style.visibility</p:attrName>
                                        </p:attrNameLst>
                                      </p:cBhvr>
                                      <p:to>
                                        <p:strVal val="visible"/>
                                      </p:to>
                                    </p:set>
                                    <p:animEffect transition="in" filter="randombar(horizontal)">
                                      <p:cBhvr>
                                        <p:cTn id="15" dur="500"/>
                                        <p:tgtEl>
                                          <p:spTgt spid="30">
                                            <p:txEl>
                                              <p:pRg st="3" end="3"/>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0">
                                            <p:txEl>
                                              <p:pRg st="4" end="4"/>
                                            </p:txEl>
                                          </p:spTgt>
                                        </p:tgtEl>
                                        <p:attrNameLst>
                                          <p:attrName>style.visibility</p:attrName>
                                        </p:attrNameLst>
                                      </p:cBhvr>
                                      <p:to>
                                        <p:strVal val="visible"/>
                                      </p:to>
                                    </p:set>
                                    <p:animEffect transition="in" filter="randombar(horizontal)">
                                      <p:cBhvr>
                                        <p:cTn id="18" dur="500"/>
                                        <p:tgtEl>
                                          <p:spTgt spid="30">
                                            <p:txEl>
                                              <p:pRg st="4" end="4"/>
                                            </p:txEl>
                                          </p:spTgt>
                                        </p:tgtEl>
                                      </p:cBhvr>
                                    </p:animEffect>
                                  </p:childTnLst>
                                </p:cTn>
                              </p:par>
                            </p:childTnLst>
                          </p:cTn>
                        </p:par>
                        <p:par>
                          <p:cTn id="19" fill="hold">
                            <p:stCondLst>
                              <p:cond delay="500"/>
                            </p:stCondLst>
                            <p:childTnLst>
                              <p:par>
                                <p:cTn id="20" presetID="3" presetClass="entr" presetSubtype="1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0">
                                            <p:txEl>
                                              <p:pRg st="6" end="6"/>
                                            </p:txEl>
                                          </p:spTgt>
                                        </p:tgtEl>
                                        <p:attrNameLst>
                                          <p:attrName>style.visibility</p:attrName>
                                        </p:attrNameLst>
                                      </p:cBhvr>
                                      <p:to>
                                        <p:strVal val="visible"/>
                                      </p:to>
                                    </p:set>
                                    <p:animEffect transition="in" filter="randombar(horizontal)">
                                      <p:cBhvr>
                                        <p:cTn id="27" dur="500"/>
                                        <p:tgtEl>
                                          <p:spTgt spid="3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WHTAT IS A BOUNDARY LAYER?</a:t>
            </a: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6632585"/>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Consider the viscous flow over a flat plate. The viscous effects are contained within a thin layer adjacent to the surface.</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The influence of friction is to</a:t>
            </a:r>
          </a:p>
          <a:p>
            <a:pPr algn="just">
              <a:buSzPct val="85000"/>
            </a:pPr>
            <a:r>
              <a:rPr lang="en-GB" sz="2500" dirty="0" smtClean="0">
                <a:latin typeface="Constantia" pitchFamily="18" charset="0"/>
              </a:rPr>
              <a:t>create </a:t>
            </a:r>
            <a:r>
              <a:rPr lang="en-GB" sz="2500" i="1" dirty="0" smtClean="0">
                <a:latin typeface="Constantia" pitchFamily="18" charset="0"/>
              </a:rPr>
              <a:t>V=0</a:t>
            </a:r>
            <a:r>
              <a:rPr lang="en-GB" sz="2500" dirty="0" smtClean="0">
                <a:latin typeface="Constantia" pitchFamily="18" charset="0"/>
              </a:rPr>
              <a:t> right at the plate</a:t>
            </a:r>
          </a:p>
          <a:p>
            <a:pPr algn="just">
              <a:buSzPct val="85000"/>
            </a:pPr>
            <a:r>
              <a:rPr lang="en-GB" sz="2500" dirty="0" smtClean="0">
                <a:latin typeface="Constantia" pitchFamily="18" charset="0"/>
              </a:rPr>
              <a:t>surface. This is called the </a:t>
            </a:r>
            <a:r>
              <a:rPr lang="en-GB" sz="2500" i="1" dirty="0" smtClean="0">
                <a:latin typeface="Constantia" pitchFamily="18" charset="0"/>
              </a:rPr>
              <a:t>no-slip</a:t>
            </a:r>
          </a:p>
          <a:p>
            <a:pPr algn="just">
              <a:buSzPct val="85000"/>
            </a:pPr>
            <a:r>
              <a:rPr lang="en-GB" sz="2500" i="1" dirty="0" smtClean="0">
                <a:latin typeface="Constantia" pitchFamily="18" charset="0"/>
              </a:rPr>
              <a:t>condition</a:t>
            </a:r>
            <a:r>
              <a:rPr lang="en-GB" sz="2500" dirty="0" smtClean="0">
                <a:latin typeface="Constantia" pitchFamily="18" charset="0"/>
              </a:rPr>
              <a:t> which dominates</a:t>
            </a:r>
          </a:p>
          <a:p>
            <a:pPr algn="just">
              <a:buSzPct val="85000"/>
            </a:pPr>
            <a:r>
              <a:rPr lang="en-GB" sz="2500" dirty="0" smtClean="0">
                <a:latin typeface="Constantia" pitchFamily="18" charset="0"/>
              </a:rPr>
              <a:t>viscous flow.</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Above the surface, the flow velocity increases in </a:t>
            </a:r>
            <a:r>
              <a:rPr lang="en-GB" sz="2500" i="1" dirty="0" smtClean="0">
                <a:latin typeface="Constantia" pitchFamily="18" charset="0"/>
              </a:rPr>
              <a:t>y</a:t>
            </a:r>
            <a:r>
              <a:rPr lang="en-GB" sz="2500" dirty="0" smtClean="0">
                <a:latin typeface="Constantia" pitchFamily="18" charset="0"/>
              </a:rPr>
              <a:t> direction until, for all practical purposes, it equals the </a:t>
            </a:r>
            <a:r>
              <a:rPr lang="en-GB" sz="2500" dirty="0" err="1" smtClean="0">
                <a:latin typeface="Constantia" pitchFamily="18" charset="0"/>
              </a:rPr>
              <a:t>freestream</a:t>
            </a:r>
            <a:r>
              <a:rPr lang="en-GB" sz="2500" dirty="0" smtClean="0">
                <a:latin typeface="Constantia" pitchFamily="18" charset="0"/>
              </a:rPr>
              <a:t> velocity.</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p:txBody>
      </p:sp>
      <p:pic>
        <p:nvPicPr>
          <p:cNvPr id="49154"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860032" y="2132856"/>
            <a:ext cx="3819525" cy="20193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randombar(horizontal)">
                                      <p:cBhvr>
                                        <p:cTn id="7" dur="500"/>
                                        <p:tgtEl>
                                          <p:spTgt spid="30">
                                            <p:txEl>
                                              <p:pRg st="0" end="0"/>
                                            </p:txEl>
                                          </p:spTgt>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49154"/>
                                        </p:tgtEl>
                                        <p:attrNameLst>
                                          <p:attrName>style.visibility</p:attrName>
                                        </p:attrNameLst>
                                      </p:cBhvr>
                                      <p:to>
                                        <p:strVal val="visible"/>
                                      </p:to>
                                    </p:set>
                                    <p:animEffect transition="in" filter="slide(fromBottom)">
                                      <p:cBhvr>
                                        <p:cTn id="11" dur="500"/>
                                        <p:tgtEl>
                                          <p:spTgt spid="49154"/>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30">
                                            <p:txEl>
                                              <p:pRg st="2" end="2"/>
                                            </p:txEl>
                                          </p:spTgt>
                                        </p:tgtEl>
                                        <p:attrNameLst>
                                          <p:attrName>style.visibility</p:attrName>
                                        </p:attrNameLst>
                                      </p:cBhvr>
                                      <p:to>
                                        <p:strVal val="visible"/>
                                      </p:to>
                                    </p:set>
                                    <p:animEffect transition="in" filter="randombar(horizontal)">
                                      <p:cBhvr>
                                        <p:cTn id="16" dur="500"/>
                                        <p:tgtEl>
                                          <p:spTgt spid="30">
                                            <p:txEl>
                                              <p:pRg st="2" end="2"/>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30">
                                            <p:txEl>
                                              <p:pRg st="3" end="3"/>
                                            </p:txEl>
                                          </p:spTgt>
                                        </p:tgtEl>
                                        <p:attrNameLst>
                                          <p:attrName>style.visibility</p:attrName>
                                        </p:attrNameLst>
                                      </p:cBhvr>
                                      <p:to>
                                        <p:strVal val="visible"/>
                                      </p:to>
                                    </p:set>
                                    <p:animEffect transition="in" filter="randombar(horizontal)">
                                      <p:cBhvr>
                                        <p:cTn id="19" dur="500"/>
                                        <p:tgtEl>
                                          <p:spTgt spid="30">
                                            <p:txEl>
                                              <p:pRg st="3" end="3"/>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30">
                                            <p:txEl>
                                              <p:pRg st="4" end="4"/>
                                            </p:txEl>
                                          </p:spTgt>
                                        </p:tgtEl>
                                        <p:attrNameLst>
                                          <p:attrName>style.visibility</p:attrName>
                                        </p:attrNameLst>
                                      </p:cBhvr>
                                      <p:to>
                                        <p:strVal val="visible"/>
                                      </p:to>
                                    </p:set>
                                    <p:animEffect transition="in" filter="randombar(horizontal)">
                                      <p:cBhvr>
                                        <p:cTn id="22" dur="500"/>
                                        <p:tgtEl>
                                          <p:spTgt spid="30">
                                            <p:txEl>
                                              <p:pRg st="4" end="4"/>
                                            </p:txEl>
                                          </p:spTgt>
                                        </p:tgtEl>
                                      </p:cBhvr>
                                    </p:animEffect>
                                  </p:childTnLst>
                                </p:cTn>
                              </p:par>
                              <p:par>
                                <p:cTn id="23" presetID="14" presetClass="entr" presetSubtype="10" fill="hold" nodeType="withEffect">
                                  <p:stCondLst>
                                    <p:cond delay="0"/>
                                  </p:stCondLst>
                                  <p:childTnLst>
                                    <p:set>
                                      <p:cBhvr>
                                        <p:cTn id="24" dur="1" fill="hold">
                                          <p:stCondLst>
                                            <p:cond delay="0"/>
                                          </p:stCondLst>
                                        </p:cTn>
                                        <p:tgtEl>
                                          <p:spTgt spid="30">
                                            <p:txEl>
                                              <p:pRg st="5" end="5"/>
                                            </p:txEl>
                                          </p:spTgt>
                                        </p:tgtEl>
                                        <p:attrNameLst>
                                          <p:attrName>style.visibility</p:attrName>
                                        </p:attrNameLst>
                                      </p:cBhvr>
                                      <p:to>
                                        <p:strVal val="visible"/>
                                      </p:to>
                                    </p:set>
                                    <p:animEffect transition="in" filter="randombar(horizontal)">
                                      <p:cBhvr>
                                        <p:cTn id="25" dur="500"/>
                                        <p:tgtEl>
                                          <p:spTgt spid="30">
                                            <p:txEl>
                                              <p:pRg st="5" end="5"/>
                                            </p:txEl>
                                          </p:spTgt>
                                        </p:tgtEl>
                                      </p:cBhvr>
                                    </p:animEffect>
                                  </p:childTnLst>
                                </p:cTn>
                              </p:par>
                              <p:par>
                                <p:cTn id="26" presetID="14" presetClass="entr" presetSubtype="10" fill="hold" nodeType="withEffect">
                                  <p:stCondLst>
                                    <p:cond delay="0"/>
                                  </p:stCondLst>
                                  <p:childTnLst>
                                    <p:set>
                                      <p:cBhvr>
                                        <p:cTn id="27" dur="1" fill="hold">
                                          <p:stCondLst>
                                            <p:cond delay="0"/>
                                          </p:stCondLst>
                                        </p:cTn>
                                        <p:tgtEl>
                                          <p:spTgt spid="30">
                                            <p:txEl>
                                              <p:pRg st="6" end="6"/>
                                            </p:txEl>
                                          </p:spTgt>
                                        </p:tgtEl>
                                        <p:attrNameLst>
                                          <p:attrName>style.visibility</p:attrName>
                                        </p:attrNameLst>
                                      </p:cBhvr>
                                      <p:to>
                                        <p:strVal val="visible"/>
                                      </p:to>
                                    </p:set>
                                    <p:animEffect transition="in" filter="randombar(horizontal)">
                                      <p:cBhvr>
                                        <p:cTn id="28" dur="500"/>
                                        <p:tgtEl>
                                          <p:spTgt spid="30">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30">
                                            <p:txEl>
                                              <p:pRg st="8" end="8"/>
                                            </p:txEl>
                                          </p:spTgt>
                                        </p:tgtEl>
                                        <p:attrNameLst>
                                          <p:attrName>style.visibility</p:attrName>
                                        </p:attrNameLst>
                                      </p:cBhvr>
                                      <p:to>
                                        <p:strVal val="visible"/>
                                      </p:to>
                                    </p:set>
                                    <p:animEffect transition="in" filter="randombar(horizontal)">
                                      <p:cBhvr>
                                        <p:cTn id="33" dur="500"/>
                                        <p:tgtEl>
                                          <p:spTgt spid="3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WHTAT IS A BOUNDARY LAYER?</a:t>
            </a: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5478423"/>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Consider the viscous flow over a flat plate. The viscous effects are contained within a thin layer adjacent to the surface.</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l-GR" sz="2500" i="1" dirty="0" smtClean="0">
                <a:latin typeface="Constantia" pitchFamily="18" charset="0"/>
              </a:rPr>
              <a:t>δ</a:t>
            </a:r>
            <a:r>
              <a:rPr lang="en-GB" sz="2500" dirty="0" smtClean="0">
                <a:latin typeface="Constantia" pitchFamily="18" charset="0"/>
              </a:rPr>
              <a:t> (</a:t>
            </a:r>
            <a:r>
              <a:rPr lang="en-GB" sz="2500" i="1" dirty="0" smtClean="0">
                <a:latin typeface="Constantia" pitchFamily="18" charset="0"/>
              </a:rPr>
              <a:t>boundary layer thickness</a:t>
            </a:r>
            <a:r>
              <a:rPr lang="en-GB" sz="2500" dirty="0" smtClean="0">
                <a:latin typeface="Constantia" pitchFamily="18" charset="0"/>
              </a:rPr>
              <a:t>)</a:t>
            </a:r>
          </a:p>
          <a:p>
            <a:pPr algn="just">
              <a:buSzPct val="85000"/>
            </a:pPr>
            <a:r>
              <a:rPr lang="en-GB" sz="2500" dirty="0" smtClean="0">
                <a:latin typeface="Constantia" pitchFamily="18" charset="0"/>
              </a:rPr>
              <a:t>is defined as that distance above</a:t>
            </a:r>
          </a:p>
          <a:p>
            <a:pPr algn="just">
              <a:buSzPct val="85000"/>
            </a:pPr>
            <a:r>
              <a:rPr lang="en-GB" sz="2500" dirty="0" smtClean="0">
                <a:latin typeface="Constantia" pitchFamily="18" charset="0"/>
              </a:rPr>
              <a:t>the wall where </a:t>
            </a:r>
            <a:r>
              <a:rPr lang="en-GB" sz="2500" i="1" dirty="0" smtClean="0">
                <a:latin typeface="Constantia" pitchFamily="18" charset="0"/>
              </a:rPr>
              <a:t>u=0.99U</a:t>
            </a:r>
            <a:r>
              <a:rPr lang="en-GB" sz="2500" dirty="0" smtClean="0">
                <a:latin typeface="Constantia" pitchFamily="18" charset="0"/>
              </a:rPr>
              <a:t>; Here, </a:t>
            </a:r>
          </a:p>
          <a:p>
            <a:pPr algn="just">
              <a:buSzPct val="85000"/>
            </a:pPr>
            <a:r>
              <a:rPr lang="en-GB" sz="2500" i="1" dirty="0" smtClean="0">
                <a:latin typeface="Constantia" pitchFamily="18" charset="0"/>
              </a:rPr>
              <a:t>U</a:t>
            </a:r>
            <a:r>
              <a:rPr lang="en-GB" sz="2500" dirty="0" smtClean="0">
                <a:latin typeface="Constantia" pitchFamily="18" charset="0"/>
              </a:rPr>
              <a:t> is the velocity at the outer edge</a:t>
            </a:r>
          </a:p>
          <a:p>
            <a:pPr algn="just">
              <a:buSzPct val="85000"/>
            </a:pPr>
            <a:r>
              <a:rPr lang="en-GB" sz="2500" dirty="0" smtClean="0">
                <a:latin typeface="Constantia" pitchFamily="18" charset="0"/>
              </a:rPr>
              <a:t>of the boundary layer.</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any </a:t>
            </a:r>
            <a:r>
              <a:rPr lang="en-GB" sz="2500" i="1" dirty="0" smtClean="0">
                <a:latin typeface="Constantia" pitchFamily="18" charset="0"/>
              </a:rPr>
              <a:t>x</a:t>
            </a:r>
            <a:r>
              <a:rPr lang="en-GB" sz="2500" dirty="0" smtClean="0">
                <a:latin typeface="Constantia" pitchFamily="18" charset="0"/>
              </a:rPr>
              <a:t> station, the variation of </a:t>
            </a:r>
            <a:r>
              <a:rPr lang="en-GB" sz="2500" i="1" dirty="0" smtClean="0">
                <a:latin typeface="Constantia" pitchFamily="18" charset="0"/>
              </a:rPr>
              <a:t>u</a:t>
            </a:r>
            <a:r>
              <a:rPr lang="en-GB" sz="2500" dirty="0" smtClean="0">
                <a:latin typeface="Constantia" pitchFamily="18" charset="0"/>
              </a:rPr>
              <a:t> between </a:t>
            </a:r>
            <a:r>
              <a:rPr lang="en-GB" sz="2500" i="1" dirty="0" smtClean="0">
                <a:latin typeface="Constantia" pitchFamily="18" charset="0"/>
              </a:rPr>
              <a:t>y=0</a:t>
            </a:r>
            <a:r>
              <a:rPr lang="en-GB" sz="2500" dirty="0" smtClean="0">
                <a:latin typeface="Constantia" pitchFamily="18" charset="0"/>
              </a:rPr>
              <a:t> and </a:t>
            </a:r>
            <a:r>
              <a:rPr lang="en-GB" sz="2500" i="1" dirty="0" smtClean="0">
                <a:latin typeface="Constantia" pitchFamily="18" charset="0"/>
              </a:rPr>
              <a:t>y=</a:t>
            </a:r>
            <a:r>
              <a:rPr lang="el-GR" sz="2500" i="1" dirty="0" smtClean="0">
                <a:latin typeface="Constantia" pitchFamily="18" charset="0"/>
              </a:rPr>
              <a:t> δ</a:t>
            </a:r>
            <a:r>
              <a:rPr lang="en-GB" sz="2500" dirty="0" smtClean="0">
                <a:latin typeface="Constantia" pitchFamily="18" charset="0"/>
              </a:rPr>
              <a:t>, that is, </a:t>
            </a:r>
            <a:r>
              <a:rPr lang="en-GB" sz="2500" i="1" dirty="0" smtClean="0">
                <a:latin typeface="Constantia" pitchFamily="18" charset="0"/>
              </a:rPr>
              <a:t>u=</a:t>
            </a:r>
            <a:r>
              <a:rPr lang="en-GB" sz="2500" i="1" dirty="0" err="1" smtClean="0">
                <a:latin typeface="Constantia" pitchFamily="18" charset="0"/>
              </a:rPr>
              <a:t>u</a:t>
            </a:r>
            <a:r>
              <a:rPr lang="en-GB" sz="2500" i="1" dirty="0" smtClean="0">
                <a:latin typeface="Constantia" pitchFamily="18" charset="0"/>
              </a:rPr>
              <a:t>(y)</a:t>
            </a:r>
            <a:r>
              <a:rPr lang="en-GB" sz="2500" dirty="0" smtClean="0">
                <a:latin typeface="Constantia" pitchFamily="18" charset="0"/>
              </a:rPr>
              <a:t> is defined as the </a:t>
            </a:r>
            <a:r>
              <a:rPr lang="en-GB" sz="2500" i="1" dirty="0" smtClean="0">
                <a:latin typeface="Constantia" pitchFamily="18" charset="0"/>
              </a:rPr>
              <a:t>velocity profile</a:t>
            </a:r>
            <a:r>
              <a:rPr lang="en-GB" sz="2500" dirty="0" smtClean="0">
                <a:latin typeface="Constantia" pitchFamily="18" charset="0"/>
              </a:rPr>
              <a:t>.</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p:txBody>
      </p:sp>
      <p:pic>
        <p:nvPicPr>
          <p:cNvPr id="49154"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860032" y="2132856"/>
            <a:ext cx="3819525" cy="20193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0">
                                            <p:txEl>
                                              <p:pRg st="2" end="2"/>
                                            </p:txEl>
                                          </p:spTgt>
                                        </p:tgtEl>
                                        <p:attrNameLst>
                                          <p:attrName>style.visibility</p:attrName>
                                        </p:attrNameLst>
                                      </p:cBhvr>
                                      <p:to>
                                        <p:strVal val="visible"/>
                                      </p:to>
                                    </p:set>
                                    <p:animEffect transition="in" filter="randombar(horizontal)">
                                      <p:cBhvr>
                                        <p:cTn id="7" dur="500"/>
                                        <p:tgtEl>
                                          <p:spTgt spid="30">
                                            <p:txEl>
                                              <p:pRg st="2" end="2"/>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0">
                                            <p:txEl>
                                              <p:pRg st="3" end="3"/>
                                            </p:txEl>
                                          </p:spTgt>
                                        </p:tgtEl>
                                        <p:attrNameLst>
                                          <p:attrName>style.visibility</p:attrName>
                                        </p:attrNameLst>
                                      </p:cBhvr>
                                      <p:to>
                                        <p:strVal val="visible"/>
                                      </p:to>
                                    </p:set>
                                    <p:animEffect transition="in" filter="randombar(horizontal)">
                                      <p:cBhvr>
                                        <p:cTn id="10" dur="500"/>
                                        <p:tgtEl>
                                          <p:spTgt spid="30">
                                            <p:txEl>
                                              <p:pRg st="3" end="3"/>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0">
                                            <p:txEl>
                                              <p:pRg st="4" end="4"/>
                                            </p:txEl>
                                          </p:spTgt>
                                        </p:tgtEl>
                                        <p:attrNameLst>
                                          <p:attrName>style.visibility</p:attrName>
                                        </p:attrNameLst>
                                      </p:cBhvr>
                                      <p:to>
                                        <p:strVal val="visible"/>
                                      </p:to>
                                    </p:set>
                                    <p:animEffect transition="in" filter="randombar(horizontal)">
                                      <p:cBhvr>
                                        <p:cTn id="13" dur="500"/>
                                        <p:tgtEl>
                                          <p:spTgt spid="30">
                                            <p:txEl>
                                              <p:pRg st="4" end="4"/>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0">
                                            <p:txEl>
                                              <p:pRg st="5" end="5"/>
                                            </p:txEl>
                                          </p:spTgt>
                                        </p:tgtEl>
                                        <p:attrNameLst>
                                          <p:attrName>style.visibility</p:attrName>
                                        </p:attrNameLst>
                                      </p:cBhvr>
                                      <p:to>
                                        <p:strVal val="visible"/>
                                      </p:to>
                                    </p:set>
                                    <p:animEffect transition="in" filter="randombar(horizontal)">
                                      <p:cBhvr>
                                        <p:cTn id="16" dur="500"/>
                                        <p:tgtEl>
                                          <p:spTgt spid="30">
                                            <p:txEl>
                                              <p:pRg st="5" end="5"/>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30">
                                            <p:txEl>
                                              <p:pRg st="6" end="6"/>
                                            </p:txEl>
                                          </p:spTgt>
                                        </p:tgtEl>
                                        <p:attrNameLst>
                                          <p:attrName>style.visibility</p:attrName>
                                        </p:attrNameLst>
                                      </p:cBhvr>
                                      <p:to>
                                        <p:strVal val="visible"/>
                                      </p:to>
                                    </p:set>
                                    <p:animEffect transition="in" filter="randombar(horizontal)">
                                      <p:cBhvr>
                                        <p:cTn id="19" dur="500"/>
                                        <p:tgtEl>
                                          <p:spTgt spid="30">
                                            <p:txEl>
                                              <p:pRg st="6" end="6"/>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30">
                                            <p:txEl>
                                              <p:pRg st="8" end="8"/>
                                            </p:txEl>
                                          </p:spTgt>
                                        </p:tgtEl>
                                        <p:attrNameLst>
                                          <p:attrName>style.visibility</p:attrName>
                                        </p:attrNameLst>
                                      </p:cBhvr>
                                      <p:to>
                                        <p:strVal val="visible"/>
                                      </p:to>
                                    </p:set>
                                    <p:animEffect transition="in" filter="randombar(horizontal)">
                                      <p:cBhvr>
                                        <p:cTn id="24" dur="500"/>
                                        <p:tgtEl>
                                          <p:spTgt spid="3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WHTAT IS A BOUNDARY LAYER?</a:t>
            </a: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3939540"/>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Consider the viscous flow over a flat plate. The viscous effects are contained within a thin layer adjacent to the surface.</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The consequence of the</a:t>
            </a:r>
          </a:p>
          <a:p>
            <a:pPr algn="just">
              <a:buSzPct val="85000"/>
            </a:pPr>
            <a:r>
              <a:rPr lang="en-GB" sz="2500" dirty="0" smtClean="0">
                <a:latin typeface="Constantia" pitchFamily="18" charset="0"/>
              </a:rPr>
              <a:t>velocity gradient at the wall is</a:t>
            </a:r>
          </a:p>
          <a:p>
            <a:pPr algn="just">
              <a:buSzPct val="85000"/>
            </a:pPr>
            <a:r>
              <a:rPr lang="en-GB" sz="2500" dirty="0" smtClean="0">
                <a:latin typeface="Constantia" pitchFamily="18" charset="0"/>
              </a:rPr>
              <a:t>the generation of shear stress</a:t>
            </a:r>
          </a:p>
          <a:p>
            <a:pPr algn="just">
              <a:buSzPct val="85000"/>
            </a:pPr>
            <a:r>
              <a:rPr lang="en-GB" sz="2500" dirty="0" smtClean="0">
                <a:latin typeface="Constantia" pitchFamily="18" charset="0"/>
              </a:rPr>
              <a:t>at the wall:</a:t>
            </a:r>
          </a:p>
          <a:p>
            <a:pPr algn="just">
              <a:buSzPct val="85000"/>
            </a:pPr>
            <a:endParaRPr lang="en-GB" sz="2500" dirty="0" smtClean="0">
              <a:latin typeface="Constantia" pitchFamily="18" charset="0"/>
            </a:endParaRPr>
          </a:p>
          <a:p>
            <a:pPr algn="just">
              <a:buSzPct val="85000"/>
            </a:pPr>
            <a:endParaRPr lang="en-GB" sz="2500" dirty="0" smtClean="0">
              <a:latin typeface="Constantia" pitchFamily="18" charset="0"/>
            </a:endParaRPr>
          </a:p>
        </p:txBody>
      </p:sp>
      <p:pic>
        <p:nvPicPr>
          <p:cNvPr id="49154"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860032" y="2132856"/>
            <a:ext cx="3819525" cy="2019300"/>
          </a:xfrm>
          <a:prstGeom prst="rect">
            <a:avLst/>
          </a:prstGeom>
          <a:noFill/>
          <a:ln w="9525">
            <a:noFill/>
            <a:miter lim="800000"/>
            <a:headEnd/>
            <a:tailEnd/>
          </a:ln>
        </p:spPr>
      </p:pic>
      <p:pic>
        <p:nvPicPr>
          <p:cNvPr id="50178" name="Picture 2"/>
          <p:cNvPicPr>
            <a:picLocks noChangeAspect="1" noChangeArrowheads="1"/>
          </p:cNvPicPr>
          <p:nvPr/>
        </p:nvPicPr>
        <p:blipFill>
          <a:blip r:embed="rId3" cstate="print"/>
          <a:srcRect/>
          <a:stretch>
            <a:fillRect/>
          </a:stretch>
        </p:blipFill>
        <p:spPr bwMode="auto">
          <a:xfrm>
            <a:off x="2195736" y="4509120"/>
            <a:ext cx="1400175" cy="6096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0">
                                            <p:txEl>
                                              <p:pRg st="2" end="2"/>
                                            </p:txEl>
                                          </p:spTgt>
                                        </p:tgtEl>
                                        <p:attrNameLst>
                                          <p:attrName>style.visibility</p:attrName>
                                        </p:attrNameLst>
                                      </p:cBhvr>
                                      <p:to>
                                        <p:strVal val="visible"/>
                                      </p:to>
                                    </p:set>
                                    <p:animEffect transition="in" filter="randombar(horizontal)">
                                      <p:cBhvr>
                                        <p:cTn id="7" dur="500"/>
                                        <p:tgtEl>
                                          <p:spTgt spid="30">
                                            <p:txEl>
                                              <p:pRg st="2" end="2"/>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0">
                                            <p:txEl>
                                              <p:pRg st="3" end="3"/>
                                            </p:txEl>
                                          </p:spTgt>
                                        </p:tgtEl>
                                        <p:attrNameLst>
                                          <p:attrName>style.visibility</p:attrName>
                                        </p:attrNameLst>
                                      </p:cBhvr>
                                      <p:to>
                                        <p:strVal val="visible"/>
                                      </p:to>
                                    </p:set>
                                    <p:animEffect transition="in" filter="randombar(horizontal)">
                                      <p:cBhvr>
                                        <p:cTn id="10" dur="500"/>
                                        <p:tgtEl>
                                          <p:spTgt spid="30">
                                            <p:txEl>
                                              <p:pRg st="3" end="3"/>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0">
                                            <p:txEl>
                                              <p:pRg st="4" end="4"/>
                                            </p:txEl>
                                          </p:spTgt>
                                        </p:tgtEl>
                                        <p:attrNameLst>
                                          <p:attrName>style.visibility</p:attrName>
                                        </p:attrNameLst>
                                      </p:cBhvr>
                                      <p:to>
                                        <p:strVal val="visible"/>
                                      </p:to>
                                    </p:set>
                                    <p:animEffect transition="in" filter="randombar(horizontal)">
                                      <p:cBhvr>
                                        <p:cTn id="13" dur="500"/>
                                        <p:tgtEl>
                                          <p:spTgt spid="30">
                                            <p:txEl>
                                              <p:pRg st="4" end="4"/>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0">
                                            <p:txEl>
                                              <p:pRg st="5" end="5"/>
                                            </p:txEl>
                                          </p:spTgt>
                                        </p:tgtEl>
                                        <p:attrNameLst>
                                          <p:attrName>style.visibility</p:attrName>
                                        </p:attrNameLst>
                                      </p:cBhvr>
                                      <p:to>
                                        <p:strVal val="visible"/>
                                      </p:to>
                                    </p:set>
                                    <p:animEffect transition="in" filter="randombar(horizontal)">
                                      <p:cBhvr>
                                        <p:cTn id="16" dur="500"/>
                                        <p:tgtEl>
                                          <p:spTgt spid="30">
                                            <p:txEl>
                                              <p:pRg st="5" end="5"/>
                                            </p:txEl>
                                          </p:spTgt>
                                        </p:tgtEl>
                                      </p:cBhvr>
                                    </p:animEffect>
                                  </p:childTnLst>
                                </p:cTn>
                              </p:par>
                            </p:childTnLst>
                          </p:cTn>
                        </p:par>
                        <p:par>
                          <p:cTn id="17" fill="hold">
                            <p:stCondLst>
                              <p:cond delay="500"/>
                            </p:stCondLst>
                            <p:childTnLst>
                              <p:par>
                                <p:cTn id="18" presetID="12" presetClass="entr" presetSubtype="4" fill="hold" nodeType="afterEffect">
                                  <p:stCondLst>
                                    <p:cond delay="0"/>
                                  </p:stCondLst>
                                  <p:childTnLst>
                                    <p:set>
                                      <p:cBhvr>
                                        <p:cTn id="19" dur="1" fill="hold">
                                          <p:stCondLst>
                                            <p:cond delay="0"/>
                                          </p:stCondLst>
                                        </p:cTn>
                                        <p:tgtEl>
                                          <p:spTgt spid="50178"/>
                                        </p:tgtEl>
                                        <p:attrNameLst>
                                          <p:attrName>style.visibility</p:attrName>
                                        </p:attrNameLst>
                                      </p:cBhvr>
                                      <p:to>
                                        <p:strVal val="visible"/>
                                      </p:to>
                                    </p:set>
                                    <p:animEffect transition="in" filter="slide(fromBottom)">
                                      <p:cBhvr>
                                        <p:cTn id="20" dur="500"/>
                                        <p:tgtEl>
                                          <p:spTgt spid="50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EFFECT OF PRESSURE GRADIENT ON VELOCITY PROFILE</a:t>
            </a: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861774"/>
          </a:xfrm>
          <a:prstGeom prst="rect">
            <a:avLst/>
          </a:prstGeom>
          <a:noFill/>
        </p:spPr>
        <p:txBody>
          <a:bodyPr wrap="square" rtlCol="0">
            <a:spAutoFit/>
          </a:bodyPr>
          <a:lstStyle/>
          <a:p>
            <a:pPr algn="just">
              <a:buSzPct val="85000"/>
            </a:pPr>
            <a:endParaRPr lang="en-GB" sz="2500" dirty="0" smtClean="0">
              <a:latin typeface="Constantia" pitchFamily="18" charset="0"/>
            </a:endParaRPr>
          </a:p>
          <a:p>
            <a:pPr algn="just">
              <a:buSzPct val="85000"/>
            </a:pPr>
            <a:endParaRPr lang="en-GB" sz="2500" dirty="0" smtClean="0">
              <a:latin typeface="Constantia" pitchFamily="18" charset="0"/>
            </a:endParaRPr>
          </a:p>
        </p:txBody>
      </p:sp>
      <p:pic>
        <p:nvPicPr>
          <p:cNvPr id="51205" name="Picture 5"/>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619672" y="1196752"/>
            <a:ext cx="1785872" cy="4970115"/>
          </a:xfrm>
          <a:prstGeom prst="rect">
            <a:avLst/>
          </a:prstGeom>
          <a:noFill/>
          <a:ln w="9525">
            <a:noFill/>
            <a:miter lim="800000"/>
            <a:headEnd/>
            <a:tailEnd/>
          </a:ln>
        </p:spPr>
      </p:pic>
      <p:pic>
        <p:nvPicPr>
          <p:cNvPr id="51206" name="Picture 6"/>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932040" y="980728"/>
            <a:ext cx="1872208" cy="5159559"/>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1205"/>
                                        </p:tgtEl>
                                        <p:attrNameLst>
                                          <p:attrName>style.visibility</p:attrName>
                                        </p:attrNameLst>
                                      </p:cBhvr>
                                      <p:to>
                                        <p:strVal val="visible"/>
                                      </p:to>
                                    </p:set>
                                    <p:animEffect transition="in" filter="randombar(horizontal)">
                                      <p:cBhvr>
                                        <p:cTn id="7" dur="500"/>
                                        <p:tgtEl>
                                          <p:spTgt spid="5120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1206"/>
                                        </p:tgtEl>
                                        <p:attrNameLst>
                                          <p:attrName>style.visibility</p:attrName>
                                        </p:attrNameLst>
                                      </p:cBhvr>
                                      <p:to>
                                        <p:strVal val="visible"/>
                                      </p:to>
                                    </p:set>
                                    <p:animEffect transition="in" filter="randombar(horizontal)">
                                      <p:cBhvr>
                                        <p:cTn id="12" dur="500"/>
                                        <p:tgtEl>
                                          <p:spTgt spid="51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EFFECT OF PRESSURE GRADIENT ON VELOCITY PROFILE (SEPARATION)</a:t>
            </a: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861774"/>
          </a:xfrm>
          <a:prstGeom prst="rect">
            <a:avLst/>
          </a:prstGeom>
          <a:noFill/>
        </p:spPr>
        <p:txBody>
          <a:bodyPr wrap="square" rtlCol="0">
            <a:spAutoFit/>
          </a:bodyPr>
          <a:lstStyle/>
          <a:p>
            <a:pPr algn="just">
              <a:buSzPct val="85000"/>
            </a:pPr>
            <a:endParaRPr lang="en-GB" sz="2500" dirty="0" smtClean="0">
              <a:latin typeface="Constantia" pitchFamily="18" charset="0"/>
            </a:endParaRPr>
          </a:p>
          <a:p>
            <a:pPr algn="just">
              <a:buSzPct val="85000"/>
            </a:pPr>
            <a:endParaRPr lang="en-GB" sz="2500" dirty="0" smtClean="0">
              <a:latin typeface="Constantia" pitchFamily="18" charset="0"/>
            </a:endParaRPr>
          </a:p>
        </p:txBody>
      </p:sp>
      <p:pic>
        <p:nvPicPr>
          <p:cNvPr id="52227"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015716" y="1196752"/>
            <a:ext cx="5112568" cy="5026787"/>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2227"/>
                                        </p:tgtEl>
                                        <p:attrNameLst>
                                          <p:attrName>style.visibility</p:attrName>
                                        </p:attrNameLst>
                                      </p:cBhvr>
                                      <p:to>
                                        <p:strVal val="visible"/>
                                      </p:to>
                                    </p:set>
                                    <p:animEffect transition="in" filter="randombar(horizontal)">
                                      <p:cBhvr>
                                        <p:cTn id="7" dur="500"/>
                                        <p:tgtEl>
                                          <p:spTgt spid="52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EFFECT OF PRESSURE GRADIENT ON VELOCITY PROFILE (SEPARATION)</a:t>
            </a: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861774"/>
          </a:xfrm>
          <a:prstGeom prst="rect">
            <a:avLst/>
          </a:prstGeom>
          <a:noFill/>
        </p:spPr>
        <p:txBody>
          <a:bodyPr wrap="square" rtlCol="0">
            <a:spAutoFit/>
          </a:bodyPr>
          <a:lstStyle/>
          <a:p>
            <a:pPr algn="just">
              <a:buSzPct val="85000"/>
            </a:pPr>
            <a:endParaRPr lang="en-GB" sz="2500" dirty="0" smtClean="0">
              <a:latin typeface="Constantia" pitchFamily="18" charset="0"/>
            </a:endParaRPr>
          </a:p>
          <a:p>
            <a:pPr algn="just">
              <a:buSzPct val="85000"/>
            </a:pPr>
            <a:endParaRPr lang="en-GB" sz="2500" dirty="0" smtClean="0">
              <a:latin typeface="Constantia" pitchFamily="18" charset="0"/>
            </a:endParaRPr>
          </a:p>
        </p:txBody>
      </p:sp>
      <p:pic>
        <p:nvPicPr>
          <p:cNvPr id="58371"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400175" y="805011"/>
            <a:ext cx="6343650" cy="564832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8371"/>
                                        </p:tgtEl>
                                        <p:attrNameLst>
                                          <p:attrName>style.visibility</p:attrName>
                                        </p:attrNameLst>
                                      </p:cBhvr>
                                      <p:to>
                                        <p:strVal val="visible"/>
                                      </p:to>
                                    </p:set>
                                    <p:animEffect transition="in" filter="randombar(horizontal)">
                                      <p:cBhvr>
                                        <p:cTn id="7" dur="500"/>
                                        <p:tgtEl>
                                          <p:spTgt spid="583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EFFECT OF PRESSURE GRADIENT ON VELOCITY PROFILE (SEPARATION)</a:t>
            </a: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861774"/>
          </a:xfrm>
          <a:prstGeom prst="rect">
            <a:avLst/>
          </a:prstGeom>
          <a:noFill/>
        </p:spPr>
        <p:txBody>
          <a:bodyPr wrap="square" rtlCol="0">
            <a:spAutoFit/>
          </a:bodyPr>
          <a:lstStyle/>
          <a:p>
            <a:pPr algn="just">
              <a:buSzPct val="85000"/>
            </a:pPr>
            <a:endParaRPr lang="en-GB" sz="2500" dirty="0" smtClean="0">
              <a:latin typeface="Constantia" pitchFamily="18" charset="0"/>
            </a:endParaRPr>
          </a:p>
          <a:p>
            <a:pPr algn="just">
              <a:buSzPct val="85000"/>
            </a:pPr>
            <a:endParaRPr lang="en-GB" sz="2500" dirty="0" smtClean="0">
              <a:latin typeface="Constantia" pitchFamily="18" charset="0"/>
            </a:endParaRPr>
          </a:p>
        </p:txBody>
      </p:sp>
      <p:pic>
        <p:nvPicPr>
          <p:cNvPr id="53250"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5496" y="1340768"/>
            <a:ext cx="5262540" cy="3240360"/>
          </a:xfrm>
          <a:prstGeom prst="rect">
            <a:avLst/>
          </a:prstGeom>
          <a:noFill/>
          <a:ln w="9525">
            <a:noFill/>
            <a:miter lim="800000"/>
            <a:headEnd/>
            <a:tailEnd/>
          </a:ln>
        </p:spPr>
      </p:pic>
      <p:pic>
        <p:nvPicPr>
          <p:cNvPr id="53251"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200650" y="3140968"/>
            <a:ext cx="3943350" cy="282892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3251"/>
                                        </p:tgtEl>
                                        <p:attrNameLst>
                                          <p:attrName>style.visibility</p:attrName>
                                        </p:attrNameLst>
                                      </p:cBhvr>
                                      <p:to>
                                        <p:strVal val="visible"/>
                                      </p:to>
                                    </p:set>
                                    <p:animEffect transition="in" filter="randombar(horizontal)">
                                      <p:cBhvr>
                                        <p:cTn id="7" dur="500"/>
                                        <p:tgtEl>
                                          <p:spTgt spid="53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EFFECT OF PRESSURE GRADIENT ON VELOCITY PROFILE (SEPARATION)</a:t>
            </a: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861774"/>
          </a:xfrm>
          <a:prstGeom prst="rect">
            <a:avLst/>
          </a:prstGeom>
          <a:noFill/>
        </p:spPr>
        <p:txBody>
          <a:bodyPr wrap="square" rtlCol="0">
            <a:spAutoFit/>
          </a:bodyPr>
          <a:lstStyle/>
          <a:p>
            <a:pPr algn="just">
              <a:buSzPct val="85000"/>
            </a:pPr>
            <a:endParaRPr lang="en-GB" sz="2500" dirty="0" smtClean="0">
              <a:latin typeface="Constantia" pitchFamily="18" charset="0"/>
            </a:endParaRPr>
          </a:p>
          <a:p>
            <a:pPr algn="just">
              <a:buSzPct val="85000"/>
            </a:pPr>
            <a:endParaRPr lang="en-GB" sz="2500" dirty="0" smtClean="0">
              <a:latin typeface="Constantia" pitchFamily="18" charset="0"/>
            </a:endParaRPr>
          </a:p>
        </p:txBody>
      </p:sp>
      <p:pic>
        <p:nvPicPr>
          <p:cNvPr id="9"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971600" y="836712"/>
            <a:ext cx="7429552" cy="5589854"/>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EFFECT OF PRESSURE GRADIENT ON VELOCITY PROFILE (SEPARATION)</a:t>
            </a: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861774"/>
          </a:xfrm>
          <a:prstGeom prst="rect">
            <a:avLst/>
          </a:prstGeom>
          <a:noFill/>
        </p:spPr>
        <p:txBody>
          <a:bodyPr wrap="square" rtlCol="0">
            <a:spAutoFit/>
          </a:bodyPr>
          <a:lstStyle/>
          <a:p>
            <a:pPr algn="just">
              <a:buSzPct val="85000"/>
            </a:pPr>
            <a:endParaRPr lang="en-GB" sz="2500" dirty="0" smtClean="0">
              <a:latin typeface="Constantia" pitchFamily="18" charset="0"/>
            </a:endParaRPr>
          </a:p>
          <a:p>
            <a:pPr algn="just">
              <a:buSzPct val="85000"/>
            </a:pPr>
            <a:endParaRPr lang="en-GB" sz="2500" dirty="0" smtClean="0">
              <a:latin typeface="Constantia" pitchFamily="18" charset="0"/>
            </a:endParaRPr>
          </a:p>
        </p:txBody>
      </p:sp>
      <p:pic>
        <p:nvPicPr>
          <p:cNvPr id="10"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23528" y="2348880"/>
            <a:ext cx="3227499" cy="1853759"/>
          </a:xfrm>
          <a:prstGeom prst="rect">
            <a:avLst/>
          </a:prstGeom>
          <a:noFill/>
          <a:ln w="9525">
            <a:noFill/>
            <a:miter lim="800000"/>
            <a:headEnd/>
            <a:tailEnd/>
          </a:ln>
          <a:effectLst/>
        </p:spPr>
      </p:pic>
      <p:pic>
        <p:nvPicPr>
          <p:cNvPr id="11"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635896" y="595202"/>
            <a:ext cx="5357851" cy="6002150"/>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EFFECTS OF VISCOUSITY ON DRAG</a:t>
            </a: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5478423"/>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With the assumption of an </a:t>
            </a:r>
            <a:r>
              <a:rPr lang="en-GB" sz="2500" dirty="0" err="1" smtClean="0">
                <a:latin typeface="Constantia" pitchFamily="18" charset="0"/>
              </a:rPr>
              <a:t>inviscid</a:t>
            </a:r>
            <a:r>
              <a:rPr lang="en-GB" sz="2500" dirty="0" smtClean="0">
                <a:latin typeface="Constantia" pitchFamily="18" charset="0"/>
              </a:rPr>
              <a:t> flow, the integrated pressure distribution over body would give zero drag! </a:t>
            </a:r>
          </a:p>
          <a:p>
            <a:pPr algn="just">
              <a:buSzPct val="85000"/>
            </a:pPr>
            <a:r>
              <a:rPr lang="en-GB" sz="2500" dirty="0" smtClean="0">
                <a:latin typeface="Constantia" pitchFamily="18" charset="0"/>
              </a:rPr>
              <a:t>(d’ </a:t>
            </a:r>
            <a:r>
              <a:rPr lang="en-GB" sz="2500" dirty="0" err="1" smtClean="0">
                <a:latin typeface="Constantia" pitchFamily="18" charset="0"/>
              </a:rPr>
              <a:t>Alembert’s</a:t>
            </a:r>
            <a:r>
              <a:rPr lang="en-GB" sz="2500" dirty="0" smtClean="0">
                <a:latin typeface="Constantia" pitchFamily="18" charset="0"/>
              </a:rPr>
              <a:t> paradox)</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The effects of viscosity are to produce two types of drag:</a:t>
            </a:r>
          </a:p>
          <a:p>
            <a:pPr marL="914400" lvl="1" indent="-457200" algn="just">
              <a:buSzPct val="85000"/>
              <a:buFont typeface="+mj-lt"/>
              <a:buAutoNum type="arabicPeriod"/>
            </a:pPr>
            <a:r>
              <a:rPr lang="en-GB" sz="2500" i="1" dirty="0" smtClean="0">
                <a:latin typeface="Constantia" pitchFamily="18" charset="0"/>
              </a:rPr>
              <a:t>Skin-friction drag</a:t>
            </a:r>
            <a:r>
              <a:rPr lang="en-GB" sz="2500" dirty="0" smtClean="0">
                <a:latin typeface="Constantia" pitchFamily="18" charset="0"/>
              </a:rPr>
              <a:t> (</a:t>
            </a:r>
            <a:r>
              <a:rPr lang="en-GB" sz="2500" i="1" dirty="0" err="1" smtClean="0">
                <a:latin typeface="Constantia" pitchFamily="18" charset="0"/>
              </a:rPr>
              <a:t>D</a:t>
            </a:r>
            <a:r>
              <a:rPr lang="en-GB" sz="2500" i="1" baseline="-25000" dirty="0" err="1" smtClean="0">
                <a:latin typeface="Constantia" pitchFamily="18" charset="0"/>
              </a:rPr>
              <a:t>f</a:t>
            </a:r>
            <a:r>
              <a:rPr lang="en-GB" sz="2500" dirty="0" smtClean="0">
                <a:latin typeface="Constantia" pitchFamily="18" charset="0"/>
              </a:rPr>
              <a:t>): The component in the drag direction of the integral of the shear stress over body</a:t>
            </a:r>
            <a:r>
              <a:rPr lang="en-GB" sz="2500" dirty="0" smtClean="0">
                <a:latin typeface="Constantia" pitchFamily="18" charset="0"/>
              </a:rPr>
              <a:t>. </a:t>
            </a:r>
            <a:endParaRPr lang="en-GB" sz="2500" dirty="0" smtClean="0">
              <a:latin typeface="Constantia" pitchFamily="18" charset="0"/>
            </a:endParaRPr>
          </a:p>
          <a:p>
            <a:pPr marL="914400" lvl="1" indent="-457200" algn="just">
              <a:buSzPct val="85000"/>
              <a:buFont typeface="+mj-lt"/>
              <a:buAutoNum type="arabicPeriod"/>
            </a:pPr>
            <a:r>
              <a:rPr lang="en-GB" sz="2500" i="1" dirty="0" smtClean="0">
                <a:latin typeface="Constantia" pitchFamily="18" charset="0"/>
              </a:rPr>
              <a:t>Pressure drag </a:t>
            </a:r>
            <a:r>
              <a:rPr lang="en-GB" sz="2500" dirty="0" smtClean="0">
                <a:latin typeface="Constantia" pitchFamily="18" charset="0"/>
              </a:rPr>
              <a:t>(</a:t>
            </a:r>
            <a:r>
              <a:rPr lang="en-GB" sz="2500" i="1" dirty="0" err="1" smtClean="0">
                <a:latin typeface="Constantia" pitchFamily="18" charset="0"/>
              </a:rPr>
              <a:t>D</a:t>
            </a:r>
            <a:r>
              <a:rPr lang="en-GB" sz="2500" i="1" baseline="-25000" dirty="0" err="1" smtClean="0">
                <a:latin typeface="Constantia" pitchFamily="18" charset="0"/>
              </a:rPr>
              <a:t>p</a:t>
            </a:r>
            <a:r>
              <a:rPr lang="en-GB" sz="2500" dirty="0" smtClean="0">
                <a:latin typeface="Constantia" pitchFamily="18" charset="0"/>
              </a:rPr>
              <a:t>) due to separation, that is, the component in the drag direction of the integral of the pressure distribution over body. Pressure drag is sometimes called </a:t>
            </a:r>
            <a:r>
              <a:rPr lang="en-GB" sz="2500" i="1" dirty="0" smtClean="0">
                <a:latin typeface="Constantia" pitchFamily="18" charset="0"/>
              </a:rPr>
              <a:t>form drag</a:t>
            </a:r>
            <a:r>
              <a:rPr lang="en-GB" sz="2500" dirty="0" smtClean="0">
                <a:latin typeface="Constantia" pitchFamily="18" charset="0"/>
              </a:rPr>
              <a:t>.</a:t>
            </a:r>
          </a:p>
          <a:p>
            <a:pPr marL="914400" lvl="1" indent="-457200" algn="just">
              <a:buSzPct val="85000"/>
              <a:buFont typeface="+mj-lt"/>
              <a:buAutoNum type="arabicPeriod"/>
            </a:pPr>
            <a:r>
              <a:rPr lang="en-GB" sz="2500" dirty="0" smtClean="0">
                <a:latin typeface="Constantia" pitchFamily="18" charset="0"/>
              </a:rPr>
              <a:t>The sum </a:t>
            </a:r>
            <a:r>
              <a:rPr lang="en-GB" sz="2500" i="1" dirty="0" err="1" smtClean="0">
                <a:latin typeface="Constantia" pitchFamily="18" charset="0"/>
              </a:rPr>
              <a:t>D</a:t>
            </a:r>
            <a:r>
              <a:rPr lang="en-GB" sz="2500" i="1" baseline="-25000" dirty="0" err="1" smtClean="0">
                <a:latin typeface="Constantia" pitchFamily="18" charset="0"/>
              </a:rPr>
              <a:t>f</a:t>
            </a:r>
            <a:r>
              <a:rPr lang="en-GB" sz="2500" i="1" baseline="-25000" dirty="0" smtClean="0">
                <a:latin typeface="Constantia" pitchFamily="18" charset="0"/>
              </a:rPr>
              <a:t> </a:t>
            </a:r>
            <a:r>
              <a:rPr lang="en-GB" sz="2500" i="1" dirty="0" smtClean="0">
                <a:latin typeface="Constantia" pitchFamily="18" charset="0"/>
              </a:rPr>
              <a:t>+ </a:t>
            </a:r>
            <a:r>
              <a:rPr lang="en-GB" sz="2500" i="1" dirty="0" err="1" smtClean="0">
                <a:latin typeface="Constantia" pitchFamily="18" charset="0"/>
              </a:rPr>
              <a:t>D</a:t>
            </a:r>
            <a:r>
              <a:rPr lang="en-GB" sz="2500" i="1" baseline="-25000" dirty="0" err="1" smtClean="0">
                <a:latin typeface="Constantia" pitchFamily="18" charset="0"/>
              </a:rPr>
              <a:t>p</a:t>
            </a:r>
            <a:r>
              <a:rPr lang="en-GB" sz="2500" i="1" dirty="0" smtClean="0">
                <a:latin typeface="Constantia" pitchFamily="18" charset="0"/>
              </a:rPr>
              <a:t> </a:t>
            </a:r>
            <a:r>
              <a:rPr lang="en-GB" sz="2500" dirty="0" smtClean="0">
                <a:latin typeface="Constantia" pitchFamily="18" charset="0"/>
              </a:rPr>
              <a:t>is called the </a:t>
            </a:r>
            <a:r>
              <a:rPr lang="en-GB" sz="2500" i="1" dirty="0" smtClean="0">
                <a:latin typeface="Constantia" pitchFamily="18" charset="0"/>
              </a:rPr>
              <a:t>profile drag </a:t>
            </a:r>
            <a:r>
              <a:rPr lang="en-GB" sz="2500" dirty="0" smtClean="0">
                <a:latin typeface="Constantia" pitchFamily="18" charset="0"/>
              </a:rPr>
              <a:t>of a two-dimensional body</a:t>
            </a:r>
            <a:r>
              <a:rPr lang="en-GB" sz="2500" dirty="0" smtClean="0">
                <a:latin typeface="Constantia" pitchFamily="18" charset="0"/>
              </a:rPr>
              <a:t>. </a:t>
            </a:r>
            <a:r>
              <a:rPr lang="en-US" sz="2500" dirty="0" smtClean="0">
                <a:latin typeface="Constantia" pitchFamily="18" charset="0"/>
              </a:rPr>
              <a:t>This is </a:t>
            </a:r>
            <a:r>
              <a:rPr lang="en-US" sz="2500" dirty="0" smtClean="0">
                <a:latin typeface="Constantia" pitchFamily="18" charset="0"/>
              </a:rPr>
              <a:t>frequently called </a:t>
            </a:r>
            <a:r>
              <a:rPr lang="en-US" sz="2500" i="1" dirty="0" smtClean="0">
                <a:latin typeface="Constantia" pitchFamily="18" charset="0"/>
              </a:rPr>
              <a:t>parasite drag</a:t>
            </a:r>
            <a:r>
              <a:rPr lang="en-US" sz="2500" dirty="0" smtClean="0">
                <a:latin typeface="Constantia" pitchFamily="18" charset="0"/>
              </a:rPr>
              <a:t>.</a:t>
            </a:r>
            <a:endParaRPr lang="en-US" sz="2500" dirty="0" smtClean="0">
              <a:latin typeface="Constantia"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randombar(horizontal)">
                                      <p:cBhvr>
                                        <p:cTn id="7" dur="500"/>
                                        <p:tgtEl>
                                          <p:spTgt spid="30">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0">
                                            <p:txEl>
                                              <p:pRg st="1" end="1"/>
                                            </p:txEl>
                                          </p:spTgt>
                                        </p:tgtEl>
                                        <p:attrNameLst>
                                          <p:attrName>style.visibility</p:attrName>
                                        </p:attrNameLst>
                                      </p:cBhvr>
                                      <p:to>
                                        <p:strVal val="visible"/>
                                      </p:to>
                                    </p:set>
                                    <p:animEffect transition="in" filter="randombar(horizontal)">
                                      <p:cBhvr>
                                        <p:cTn id="10" dur="500"/>
                                        <p:tgtEl>
                                          <p:spTgt spid="30">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0">
                                            <p:txEl>
                                              <p:pRg st="3" end="3"/>
                                            </p:txEl>
                                          </p:spTgt>
                                        </p:tgtEl>
                                        <p:attrNameLst>
                                          <p:attrName>style.visibility</p:attrName>
                                        </p:attrNameLst>
                                      </p:cBhvr>
                                      <p:to>
                                        <p:strVal val="visible"/>
                                      </p:to>
                                    </p:set>
                                    <p:animEffect transition="in" filter="randombar(horizontal)">
                                      <p:cBhvr>
                                        <p:cTn id="15" dur="500"/>
                                        <p:tgtEl>
                                          <p:spTgt spid="30">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30">
                                            <p:txEl>
                                              <p:pRg st="4" end="4"/>
                                            </p:txEl>
                                          </p:spTgt>
                                        </p:tgtEl>
                                        <p:attrNameLst>
                                          <p:attrName>style.visibility</p:attrName>
                                        </p:attrNameLst>
                                      </p:cBhvr>
                                      <p:to>
                                        <p:strVal val="visible"/>
                                      </p:to>
                                    </p:set>
                                    <p:animEffect transition="in" filter="randombar(horizontal)">
                                      <p:cBhvr>
                                        <p:cTn id="20" dur="500"/>
                                        <p:tgtEl>
                                          <p:spTgt spid="30">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30">
                                            <p:txEl>
                                              <p:pRg st="5" end="5"/>
                                            </p:txEl>
                                          </p:spTgt>
                                        </p:tgtEl>
                                        <p:attrNameLst>
                                          <p:attrName>style.visibility</p:attrName>
                                        </p:attrNameLst>
                                      </p:cBhvr>
                                      <p:to>
                                        <p:strVal val="visible"/>
                                      </p:to>
                                    </p:set>
                                    <p:animEffect transition="in" filter="randombar(horizontal)">
                                      <p:cBhvr>
                                        <p:cTn id="25" dur="500"/>
                                        <p:tgtEl>
                                          <p:spTgt spid="30">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30">
                                            <p:txEl>
                                              <p:pRg st="6" end="6"/>
                                            </p:txEl>
                                          </p:spTgt>
                                        </p:tgtEl>
                                        <p:attrNameLst>
                                          <p:attrName>style.visibility</p:attrName>
                                        </p:attrNameLst>
                                      </p:cBhvr>
                                      <p:to>
                                        <p:strVal val="visible"/>
                                      </p:to>
                                    </p:set>
                                    <p:animEffect transition="in" filter="randombar(horizontal)">
                                      <p:cBhvr>
                                        <p:cTn id="30" dur="500"/>
                                        <p:tgtEl>
                                          <p:spTgt spid="3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EFFECTS OF VISCOUSITY ON DRAG</a:t>
            </a: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477054"/>
          </a:xfrm>
          <a:prstGeom prst="rect">
            <a:avLst/>
          </a:prstGeom>
          <a:noFill/>
        </p:spPr>
        <p:txBody>
          <a:bodyPr wrap="square" rtlCol="0">
            <a:spAutoFit/>
          </a:bodyPr>
          <a:lstStyle/>
          <a:p>
            <a:pPr algn="just">
              <a:buSzPct val="85000"/>
            </a:pPr>
            <a:endParaRPr lang="en-GB" sz="2500" dirty="0" smtClean="0">
              <a:latin typeface="Constantia" pitchFamily="18" charset="0"/>
            </a:endParaRPr>
          </a:p>
        </p:txBody>
      </p:sp>
      <p:grpSp>
        <p:nvGrpSpPr>
          <p:cNvPr id="7" name="Group 1065"/>
          <p:cNvGrpSpPr>
            <a:grpSpLocks/>
          </p:cNvGrpSpPr>
          <p:nvPr/>
        </p:nvGrpSpPr>
        <p:grpSpPr bwMode="auto">
          <a:xfrm>
            <a:off x="1071538" y="1052736"/>
            <a:ext cx="7500990" cy="1428760"/>
            <a:chOff x="702" y="1635"/>
            <a:chExt cx="4466" cy="682"/>
          </a:xfrm>
        </p:grpSpPr>
        <p:sp>
          <p:nvSpPr>
            <p:cNvPr id="9" name="Text Box 1028"/>
            <p:cNvSpPr txBox="1">
              <a:spLocks noChangeArrowheads="1"/>
            </p:cNvSpPr>
            <p:nvPr/>
          </p:nvSpPr>
          <p:spPr bwMode="auto">
            <a:xfrm>
              <a:off x="2020" y="1635"/>
              <a:ext cx="426" cy="212"/>
            </a:xfrm>
            <a:prstGeom prst="rect">
              <a:avLst/>
            </a:prstGeom>
            <a:noFill/>
            <a:ln w="9525">
              <a:noFill/>
              <a:miter lim="800000"/>
              <a:headEnd/>
              <a:tailEnd/>
            </a:ln>
            <a:effectLst/>
          </p:spPr>
          <p:txBody>
            <a:bodyPr wrap="none">
              <a:spAutoFit/>
            </a:bodyPr>
            <a:lstStyle/>
            <a:p>
              <a:r>
                <a:rPr lang="en-US" sz="1600" b="0" i="1">
                  <a:solidFill>
                    <a:schemeClr val="tx1"/>
                  </a:solidFill>
                  <a:latin typeface="Times New Roman" pitchFamily="18" charset="0"/>
                </a:rPr>
                <a:t> p &lt; 0</a:t>
              </a:r>
              <a:endParaRPr lang="en-US" sz="2400" b="0">
                <a:solidFill>
                  <a:schemeClr val="tx1"/>
                </a:solidFill>
                <a:latin typeface="Times New Roman" pitchFamily="18" charset="0"/>
              </a:endParaRPr>
            </a:p>
          </p:txBody>
        </p:sp>
        <p:grpSp>
          <p:nvGrpSpPr>
            <p:cNvPr id="10" name="Group 1029"/>
            <p:cNvGrpSpPr>
              <a:grpSpLocks/>
            </p:cNvGrpSpPr>
            <p:nvPr/>
          </p:nvGrpSpPr>
          <p:grpSpPr bwMode="auto">
            <a:xfrm>
              <a:off x="1207" y="1829"/>
              <a:ext cx="1520" cy="292"/>
              <a:chOff x="576" y="1672"/>
              <a:chExt cx="2096" cy="488"/>
            </a:xfrm>
          </p:grpSpPr>
          <p:sp>
            <p:nvSpPr>
              <p:cNvPr id="27" name="Freeform 1030"/>
              <p:cNvSpPr>
                <a:spLocks/>
              </p:cNvSpPr>
              <p:nvPr/>
            </p:nvSpPr>
            <p:spPr bwMode="auto">
              <a:xfrm>
                <a:off x="720" y="1688"/>
                <a:ext cx="1952" cy="312"/>
              </a:xfrm>
              <a:custGeom>
                <a:avLst/>
                <a:gdLst/>
                <a:ahLst/>
                <a:cxnLst>
                  <a:cxn ang="0">
                    <a:pos x="1920" y="280"/>
                  </a:cxn>
                  <a:cxn ang="0">
                    <a:pos x="960" y="40"/>
                  </a:cxn>
                  <a:cxn ang="0">
                    <a:pos x="288" y="40"/>
                  </a:cxn>
                  <a:cxn ang="0">
                    <a:pos x="144" y="280"/>
                  </a:cxn>
                  <a:cxn ang="0">
                    <a:pos x="1152" y="232"/>
                  </a:cxn>
                  <a:cxn ang="0">
                    <a:pos x="1920" y="280"/>
                  </a:cxn>
                </a:cxnLst>
                <a:rect l="0" t="0" r="r" b="b"/>
                <a:pathLst>
                  <a:path w="1952" h="312">
                    <a:moveTo>
                      <a:pt x="1920" y="280"/>
                    </a:moveTo>
                    <a:cubicBezTo>
                      <a:pt x="1888" y="248"/>
                      <a:pt x="1232" y="80"/>
                      <a:pt x="960" y="40"/>
                    </a:cubicBezTo>
                    <a:cubicBezTo>
                      <a:pt x="688" y="0"/>
                      <a:pt x="424" y="0"/>
                      <a:pt x="288" y="40"/>
                    </a:cubicBezTo>
                    <a:cubicBezTo>
                      <a:pt x="152" y="80"/>
                      <a:pt x="0" y="248"/>
                      <a:pt x="144" y="280"/>
                    </a:cubicBezTo>
                    <a:cubicBezTo>
                      <a:pt x="288" y="312"/>
                      <a:pt x="856" y="232"/>
                      <a:pt x="1152" y="232"/>
                    </a:cubicBezTo>
                    <a:cubicBezTo>
                      <a:pt x="1448" y="232"/>
                      <a:pt x="1952" y="312"/>
                      <a:pt x="1920" y="280"/>
                    </a:cubicBezTo>
                    <a:close/>
                  </a:path>
                </a:pathLst>
              </a:custGeom>
              <a:solidFill>
                <a:schemeClr val="bg2"/>
              </a:solidFill>
              <a:ln w="19050" cmpd="sng">
                <a:solidFill>
                  <a:schemeClr val="tx1"/>
                </a:solidFill>
                <a:round/>
                <a:headEnd/>
                <a:tailEnd/>
              </a:ln>
              <a:effectLst/>
            </p:spPr>
            <p:txBody>
              <a:bodyPr wrap="none" anchor="ctr"/>
              <a:lstStyle/>
              <a:p>
                <a:endParaRPr lang="en-US"/>
              </a:p>
            </p:txBody>
          </p:sp>
          <p:sp>
            <p:nvSpPr>
              <p:cNvPr id="28" name="Freeform 1031"/>
              <p:cNvSpPr>
                <a:spLocks/>
              </p:cNvSpPr>
              <p:nvPr/>
            </p:nvSpPr>
            <p:spPr bwMode="auto">
              <a:xfrm>
                <a:off x="576" y="1672"/>
                <a:ext cx="2096" cy="488"/>
              </a:xfrm>
              <a:custGeom>
                <a:avLst/>
                <a:gdLst/>
                <a:ahLst/>
                <a:cxnLst>
                  <a:cxn ang="0">
                    <a:pos x="2064" y="296"/>
                  </a:cxn>
                  <a:cxn ang="0">
                    <a:pos x="1296" y="152"/>
                  </a:cxn>
                  <a:cxn ang="0">
                    <a:pos x="768" y="152"/>
                  </a:cxn>
                  <a:cxn ang="0">
                    <a:pos x="576" y="200"/>
                  </a:cxn>
                  <a:cxn ang="0">
                    <a:pos x="384" y="104"/>
                  </a:cxn>
                  <a:cxn ang="0">
                    <a:pos x="336" y="56"/>
                  </a:cxn>
                  <a:cxn ang="0">
                    <a:pos x="240" y="8"/>
                  </a:cxn>
                  <a:cxn ang="0">
                    <a:pos x="96" y="104"/>
                  </a:cxn>
                  <a:cxn ang="0">
                    <a:pos x="0" y="296"/>
                  </a:cxn>
                  <a:cxn ang="0">
                    <a:pos x="96" y="440"/>
                  </a:cxn>
                  <a:cxn ang="0">
                    <a:pos x="288" y="488"/>
                  </a:cxn>
                  <a:cxn ang="0">
                    <a:pos x="672" y="440"/>
                  </a:cxn>
                  <a:cxn ang="0">
                    <a:pos x="1488" y="344"/>
                  </a:cxn>
                  <a:cxn ang="0">
                    <a:pos x="2064" y="296"/>
                  </a:cxn>
                </a:cxnLst>
                <a:rect l="0" t="0" r="r" b="b"/>
                <a:pathLst>
                  <a:path w="2096" h="488">
                    <a:moveTo>
                      <a:pt x="2064" y="296"/>
                    </a:moveTo>
                    <a:cubicBezTo>
                      <a:pt x="2032" y="264"/>
                      <a:pt x="1512" y="176"/>
                      <a:pt x="1296" y="152"/>
                    </a:cubicBezTo>
                    <a:cubicBezTo>
                      <a:pt x="1080" y="128"/>
                      <a:pt x="888" y="144"/>
                      <a:pt x="768" y="152"/>
                    </a:cubicBezTo>
                    <a:cubicBezTo>
                      <a:pt x="648" y="160"/>
                      <a:pt x="640" y="208"/>
                      <a:pt x="576" y="200"/>
                    </a:cubicBezTo>
                    <a:cubicBezTo>
                      <a:pt x="512" y="192"/>
                      <a:pt x="424" y="128"/>
                      <a:pt x="384" y="104"/>
                    </a:cubicBezTo>
                    <a:cubicBezTo>
                      <a:pt x="344" y="80"/>
                      <a:pt x="360" y="72"/>
                      <a:pt x="336" y="56"/>
                    </a:cubicBezTo>
                    <a:cubicBezTo>
                      <a:pt x="312" y="40"/>
                      <a:pt x="280" y="0"/>
                      <a:pt x="240" y="8"/>
                    </a:cubicBezTo>
                    <a:cubicBezTo>
                      <a:pt x="200" y="16"/>
                      <a:pt x="136" y="56"/>
                      <a:pt x="96" y="104"/>
                    </a:cubicBezTo>
                    <a:cubicBezTo>
                      <a:pt x="56" y="152"/>
                      <a:pt x="0" y="240"/>
                      <a:pt x="0" y="296"/>
                    </a:cubicBezTo>
                    <a:cubicBezTo>
                      <a:pt x="0" y="352"/>
                      <a:pt x="48" y="408"/>
                      <a:pt x="96" y="440"/>
                    </a:cubicBezTo>
                    <a:cubicBezTo>
                      <a:pt x="144" y="472"/>
                      <a:pt x="192" y="488"/>
                      <a:pt x="288" y="488"/>
                    </a:cubicBezTo>
                    <a:cubicBezTo>
                      <a:pt x="384" y="488"/>
                      <a:pt x="472" y="464"/>
                      <a:pt x="672" y="440"/>
                    </a:cubicBezTo>
                    <a:cubicBezTo>
                      <a:pt x="872" y="416"/>
                      <a:pt x="1256" y="368"/>
                      <a:pt x="1488" y="344"/>
                    </a:cubicBezTo>
                    <a:cubicBezTo>
                      <a:pt x="1720" y="320"/>
                      <a:pt x="2096" y="328"/>
                      <a:pt x="2064" y="296"/>
                    </a:cubicBezTo>
                    <a:close/>
                  </a:path>
                </a:pathLst>
              </a:custGeom>
              <a:noFill/>
              <a:ln w="9525">
                <a:solidFill>
                  <a:schemeClr val="tx1"/>
                </a:solidFill>
                <a:round/>
                <a:headEnd/>
                <a:tailEnd/>
              </a:ln>
              <a:effectLst/>
            </p:spPr>
            <p:txBody>
              <a:bodyPr wrap="none" anchor="ctr"/>
              <a:lstStyle/>
              <a:p>
                <a:endParaRPr lang="en-US"/>
              </a:p>
            </p:txBody>
          </p:sp>
          <p:sp>
            <p:nvSpPr>
              <p:cNvPr id="29" name="Line 1032"/>
              <p:cNvSpPr>
                <a:spLocks noChangeShapeType="1"/>
              </p:cNvSpPr>
              <p:nvPr/>
            </p:nvSpPr>
            <p:spPr bwMode="auto">
              <a:xfrm>
                <a:off x="828" y="1674"/>
                <a:ext cx="36" cy="150"/>
              </a:xfrm>
              <a:prstGeom prst="line">
                <a:avLst/>
              </a:prstGeom>
              <a:noFill/>
              <a:ln w="9525">
                <a:solidFill>
                  <a:schemeClr val="tx1"/>
                </a:solidFill>
                <a:round/>
                <a:headEnd/>
                <a:tailEnd type="triangle" w="sm" len="sm"/>
              </a:ln>
              <a:effectLst/>
            </p:spPr>
            <p:txBody>
              <a:bodyPr wrap="none" anchor="ctr"/>
              <a:lstStyle/>
              <a:p>
                <a:endParaRPr lang="en-US"/>
              </a:p>
            </p:txBody>
          </p:sp>
          <p:sp>
            <p:nvSpPr>
              <p:cNvPr id="31" name="Line 1033"/>
              <p:cNvSpPr>
                <a:spLocks noChangeShapeType="1"/>
              </p:cNvSpPr>
              <p:nvPr/>
            </p:nvSpPr>
            <p:spPr bwMode="auto">
              <a:xfrm>
                <a:off x="654" y="1794"/>
                <a:ext cx="162" cy="78"/>
              </a:xfrm>
              <a:prstGeom prst="line">
                <a:avLst/>
              </a:prstGeom>
              <a:noFill/>
              <a:ln w="9525">
                <a:solidFill>
                  <a:schemeClr val="tx1"/>
                </a:solidFill>
                <a:round/>
                <a:headEnd/>
                <a:tailEnd type="triangle" w="sm" len="sm"/>
              </a:ln>
              <a:effectLst/>
            </p:spPr>
            <p:txBody>
              <a:bodyPr wrap="none" anchor="ctr"/>
              <a:lstStyle/>
              <a:p>
                <a:endParaRPr lang="en-US"/>
              </a:p>
            </p:txBody>
          </p:sp>
          <p:sp>
            <p:nvSpPr>
              <p:cNvPr id="32" name="Line 1034"/>
              <p:cNvSpPr>
                <a:spLocks noChangeShapeType="1"/>
              </p:cNvSpPr>
              <p:nvPr/>
            </p:nvSpPr>
            <p:spPr bwMode="auto">
              <a:xfrm flipV="1">
                <a:off x="630" y="1950"/>
                <a:ext cx="204" cy="138"/>
              </a:xfrm>
              <a:prstGeom prst="line">
                <a:avLst/>
              </a:prstGeom>
              <a:noFill/>
              <a:ln w="9525">
                <a:solidFill>
                  <a:schemeClr val="tx1"/>
                </a:solidFill>
                <a:round/>
                <a:headEnd/>
                <a:tailEnd type="triangle" w="sm" len="sm"/>
              </a:ln>
              <a:effectLst/>
            </p:spPr>
            <p:txBody>
              <a:bodyPr wrap="none" anchor="ctr"/>
              <a:lstStyle/>
              <a:p>
                <a:endParaRPr lang="en-US"/>
              </a:p>
            </p:txBody>
          </p:sp>
          <p:sp>
            <p:nvSpPr>
              <p:cNvPr id="33" name="Line 1035"/>
              <p:cNvSpPr>
                <a:spLocks noChangeShapeType="1"/>
              </p:cNvSpPr>
              <p:nvPr/>
            </p:nvSpPr>
            <p:spPr bwMode="auto">
              <a:xfrm flipV="1">
                <a:off x="912" y="1968"/>
                <a:ext cx="0" cy="192"/>
              </a:xfrm>
              <a:prstGeom prst="line">
                <a:avLst/>
              </a:prstGeom>
              <a:noFill/>
              <a:ln w="9525">
                <a:solidFill>
                  <a:schemeClr val="tx1"/>
                </a:solidFill>
                <a:round/>
                <a:headEnd/>
                <a:tailEnd type="triangle" w="sm" len="sm"/>
              </a:ln>
              <a:effectLst/>
            </p:spPr>
            <p:txBody>
              <a:bodyPr wrap="none" anchor="ctr"/>
              <a:lstStyle/>
              <a:p>
                <a:endParaRPr lang="en-US"/>
              </a:p>
            </p:txBody>
          </p:sp>
          <p:sp>
            <p:nvSpPr>
              <p:cNvPr id="34" name="Line 1036"/>
              <p:cNvSpPr>
                <a:spLocks noChangeShapeType="1"/>
              </p:cNvSpPr>
              <p:nvPr/>
            </p:nvSpPr>
            <p:spPr bwMode="auto">
              <a:xfrm flipV="1">
                <a:off x="1200" y="1968"/>
                <a:ext cx="0" cy="144"/>
              </a:xfrm>
              <a:prstGeom prst="line">
                <a:avLst/>
              </a:prstGeom>
              <a:noFill/>
              <a:ln w="9525">
                <a:solidFill>
                  <a:schemeClr val="tx1"/>
                </a:solidFill>
                <a:round/>
                <a:headEnd/>
                <a:tailEnd type="triangle" w="sm" len="sm"/>
              </a:ln>
              <a:effectLst/>
            </p:spPr>
            <p:txBody>
              <a:bodyPr wrap="none" anchor="ctr"/>
              <a:lstStyle/>
              <a:p>
                <a:endParaRPr lang="en-US"/>
              </a:p>
            </p:txBody>
          </p:sp>
          <p:sp>
            <p:nvSpPr>
              <p:cNvPr id="35" name="Line 1037"/>
              <p:cNvSpPr>
                <a:spLocks noChangeShapeType="1"/>
              </p:cNvSpPr>
              <p:nvPr/>
            </p:nvSpPr>
            <p:spPr bwMode="auto">
              <a:xfrm flipH="1" flipV="1">
                <a:off x="1410" y="1944"/>
                <a:ext cx="18" cy="156"/>
              </a:xfrm>
              <a:prstGeom prst="line">
                <a:avLst/>
              </a:prstGeom>
              <a:noFill/>
              <a:ln w="9525">
                <a:solidFill>
                  <a:schemeClr val="tx1"/>
                </a:solidFill>
                <a:round/>
                <a:headEnd/>
                <a:tailEnd type="triangle" w="sm" len="sm"/>
              </a:ln>
              <a:effectLst/>
            </p:spPr>
            <p:txBody>
              <a:bodyPr wrap="none" anchor="ctr"/>
              <a:lstStyle/>
              <a:p>
                <a:endParaRPr lang="en-US"/>
              </a:p>
            </p:txBody>
          </p:sp>
          <p:sp>
            <p:nvSpPr>
              <p:cNvPr id="36" name="Line 1038"/>
              <p:cNvSpPr>
                <a:spLocks noChangeShapeType="1"/>
              </p:cNvSpPr>
              <p:nvPr/>
            </p:nvSpPr>
            <p:spPr bwMode="auto">
              <a:xfrm flipH="1" flipV="1">
                <a:off x="1662" y="1926"/>
                <a:ext cx="36" cy="138"/>
              </a:xfrm>
              <a:prstGeom prst="line">
                <a:avLst/>
              </a:prstGeom>
              <a:noFill/>
              <a:ln w="9525">
                <a:solidFill>
                  <a:schemeClr val="tx1"/>
                </a:solidFill>
                <a:round/>
                <a:headEnd/>
                <a:tailEnd type="triangle" w="sm" len="sm"/>
              </a:ln>
              <a:effectLst/>
            </p:spPr>
            <p:txBody>
              <a:bodyPr wrap="none" anchor="ctr"/>
              <a:lstStyle/>
              <a:p>
                <a:endParaRPr lang="en-US"/>
              </a:p>
            </p:txBody>
          </p:sp>
          <p:sp>
            <p:nvSpPr>
              <p:cNvPr id="37" name="Line 1039"/>
              <p:cNvSpPr>
                <a:spLocks noChangeShapeType="1"/>
              </p:cNvSpPr>
              <p:nvPr/>
            </p:nvSpPr>
            <p:spPr bwMode="auto">
              <a:xfrm flipH="1" flipV="1">
                <a:off x="1932" y="1926"/>
                <a:ext cx="12" cy="108"/>
              </a:xfrm>
              <a:prstGeom prst="line">
                <a:avLst/>
              </a:prstGeom>
              <a:noFill/>
              <a:ln w="9525">
                <a:solidFill>
                  <a:schemeClr val="tx1"/>
                </a:solidFill>
                <a:round/>
                <a:headEnd/>
                <a:tailEnd type="triangle" w="sm" len="sm"/>
              </a:ln>
              <a:effectLst/>
            </p:spPr>
            <p:txBody>
              <a:bodyPr wrap="none" anchor="ctr"/>
              <a:lstStyle/>
              <a:p>
                <a:endParaRPr lang="en-US"/>
              </a:p>
            </p:txBody>
          </p:sp>
          <p:sp>
            <p:nvSpPr>
              <p:cNvPr id="38" name="Line 1040"/>
              <p:cNvSpPr>
                <a:spLocks noChangeShapeType="1"/>
              </p:cNvSpPr>
              <p:nvPr/>
            </p:nvSpPr>
            <p:spPr bwMode="auto">
              <a:xfrm flipV="1">
                <a:off x="2232" y="1944"/>
                <a:ext cx="6" cy="60"/>
              </a:xfrm>
              <a:prstGeom prst="line">
                <a:avLst/>
              </a:prstGeom>
              <a:noFill/>
              <a:ln w="9525">
                <a:solidFill>
                  <a:schemeClr val="tx1"/>
                </a:solidFill>
                <a:round/>
                <a:headEnd/>
                <a:tailEnd type="triangle" w="sm" len="sm"/>
              </a:ln>
              <a:effectLst/>
            </p:spPr>
            <p:txBody>
              <a:bodyPr wrap="none" anchor="ctr"/>
              <a:lstStyle/>
              <a:p>
                <a:endParaRPr lang="en-US"/>
              </a:p>
            </p:txBody>
          </p:sp>
          <p:sp>
            <p:nvSpPr>
              <p:cNvPr id="40" name="Line 1041"/>
              <p:cNvSpPr>
                <a:spLocks noChangeShapeType="1"/>
              </p:cNvSpPr>
              <p:nvPr/>
            </p:nvSpPr>
            <p:spPr bwMode="auto">
              <a:xfrm flipH="1" flipV="1">
                <a:off x="1020" y="1734"/>
                <a:ext cx="36" cy="108"/>
              </a:xfrm>
              <a:prstGeom prst="line">
                <a:avLst/>
              </a:prstGeom>
              <a:noFill/>
              <a:ln w="9525">
                <a:solidFill>
                  <a:schemeClr val="tx1"/>
                </a:solidFill>
                <a:round/>
                <a:headEnd/>
                <a:tailEnd type="triangle" w="sm" len="sm"/>
              </a:ln>
              <a:effectLst/>
            </p:spPr>
            <p:txBody>
              <a:bodyPr wrap="none" anchor="ctr"/>
              <a:lstStyle/>
              <a:p>
                <a:endParaRPr lang="en-US"/>
              </a:p>
            </p:txBody>
          </p:sp>
          <p:sp>
            <p:nvSpPr>
              <p:cNvPr id="41" name="Line 1042"/>
              <p:cNvSpPr>
                <a:spLocks noChangeShapeType="1"/>
              </p:cNvSpPr>
              <p:nvPr/>
            </p:nvSpPr>
            <p:spPr bwMode="auto">
              <a:xfrm flipH="1" flipV="1">
                <a:off x="1170" y="1704"/>
                <a:ext cx="48" cy="156"/>
              </a:xfrm>
              <a:prstGeom prst="line">
                <a:avLst/>
              </a:prstGeom>
              <a:noFill/>
              <a:ln w="9525">
                <a:solidFill>
                  <a:schemeClr val="tx1"/>
                </a:solidFill>
                <a:round/>
                <a:headEnd/>
                <a:tailEnd type="triangle" w="sm" len="sm"/>
              </a:ln>
              <a:effectLst/>
            </p:spPr>
            <p:txBody>
              <a:bodyPr wrap="none" anchor="ctr"/>
              <a:lstStyle/>
              <a:p>
                <a:endParaRPr lang="en-US"/>
              </a:p>
            </p:txBody>
          </p:sp>
          <p:sp>
            <p:nvSpPr>
              <p:cNvPr id="42" name="Line 1043"/>
              <p:cNvSpPr>
                <a:spLocks noChangeShapeType="1"/>
              </p:cNvSpPr>
              <p:nvPr/>
            </p:nvSpPr>
            <p:spPr bwMode="auto">
              <a:xfrm flipH="1" flipV="1">
                <a:off x="1416" y="1704"/>
                <a:ext cx="18" cy="120"/>
              </a:xfrm>
              <a:prstGeom prst="line">
                <a:avLst/>
              </a:prstGeom>
              <a:noFill/>
              <a:ln w="9525">
                <a:solidFill>
                  <a:schemeClr val="tx1"/>
                </a:solidFill>
                <a:round/>
                <a:headEnd/>
                <a:tailEnd type="triangle" w="sm" len="sm"/>
              </a:ln>
              <a:effectLst/>
            </p:spPr>
            <p:txBody>
              <a:bodyPr wrap="none" anchor="ctr"/>
              <a:lstStyle/>
              <a:p>
                <a:endParaRPr lang="en-US"/>
              </a:p>
            </p:txBody>
          </p:sp>
          <p:sp>
            <p:nvSpPr>
              <p:cNvPr id="43" name="Line 1044"/>
              <p:cNvSpPr>
                <a:spLocks noChangeShapeType="1"/>
              </p:cNvSpPr>
              <p:nvPr/>
            </p:nvSpPr>
            <p:spPr bwMode="auto">
              <a:xfrm flipH="1" flipV="1">
                <a:off x="1674" y="1728"/>
                <a:ext cx="18" cy="84"/>
              </a:xfrm>
              <a:prstGeom prst="line">
                <a:avLst/>
              </a:prstGeom>
              <a:noFill/>
              <a:ln w="9525">
                <a:solidFill>
                  <a:schemeClr val="tx1"/>
                </a:solidFill>
                <a:round/>
                <a:headEnd/>
                <a:tailEnd type="triangle" w="sm" len="sm"/>
              </a:ln>
              <a:effectLst/>
            </p:spPr>
            <p:txBody>
              <a:bodyPr wrap="none" anchor="ctr"/>
              <a:lstStyle/>
              <a:p>
                <a:endParaRPr lang="en-US"/>
              </a:p>
            </p:txBody>
          </p:sp>
          <p:sp>
            <p:nvSpPr>
              <p:cNvPr id="44" name="Line 1045"/>
              <p:cNvSpPr>
                <a:spLocks noChangeShapeType="1"/>
              </p:cNvSpPr>
              <p:nvPr/>
            </p:nvSpPr>
            <p:spPr bwMode="auto">
              <a:xfrm flipH="1" flipV="1">
                <a:off x="1992" y="1782"/>
                <a:ext cx="12" cy="54"/>
              </a:xfrm>
              <a:prstGeom prst="line">
                <a:avLst/>
              </a:prstGeom>
              <a:noFill/>
              <a:ln w="9525">
                <a:solidFill>
                  <a:schemeClr val="tx1"/>
                </a:solidFill>
                <a:round/>
                <a:headEnd/>
                <a:tailEnd type="triangle" w="sm" len="sm"/>
              </a:ln>
              <a:effectLst/>
            </p:spPr>
            <p:txBody>
              <a:bodyPr wrap="none" anchor="ctr"/>
              <a:lstStyle/>
              <a:p>
                <a:endParaRPr lang="en-US"/>
              </a:p>
            </p:txBody>
          </p:sp>
        </p:grpSp>
        <p:sp>
          <p:nvSpPr>
            <p:cNvPr id="11" name="Line 1046"/>
            <p:cNvSpPr>
              <a:spLocks noChangeShapeType="1"/>
            </p:cNvSpPr>
            <p:nvPr/>
          </p:nvSpPr>
          <p:spPr bwMode="auto">
            <a:xfrm>
              <a:off x="702" y="2010"/>
              <a:ext cx="431" cy="0"/>
            </a:xfrm>
            <a:prstGeom prst="line">
              <a:avLst/>
            </a:prstGeom>
            <a:noFill/>
            <a:ln w="19050">
              <a:solidFill>
                <a:schemeClr val="tx1"/>
              </a:solidFill>
              <a:round/>
              <a:headEnd/>
              <a:tailEnd type="triangle" w="med" len="med"/>
            </a:ln>
            <a:effectLst/>
          </p:spPr>
          <p:txBody>
            <a:bodyPr wrap="none" anchor="ctr"/>
            <a:lstStyle/>
            <a:p>
              <a:endParaRPr lang="en-US"/>
            </a:p>
          </p:txBody>
        </p:sp>
        <p:sp>
          <p:nvSpPr>
            <p:cNvPr id="12" name="Text Box 1047"/>
            <p:cNvSpPr txBox="1">
              <a:spLocks noChangeArrowheads="1"/>
            </p:cNvSpPr>
            <p:nvPr/>
          </p:nvSpPr>
          <p:spPr bwMode="auto">
            <a:xfrm>
              <a:off x="818" y="1793"/>
              <a:ext cx="208" cy="212"/>
            </a:xfrm>
            <a:prstGeom prst="rect">
              <a:avLst/>
            </a:prstGeom>
            <a:noFill/>
            <a:ln w="9525">
              <a:noFill/>
              <a:miter lim="800000"/>
              <a:headEnd/>
              <a:tailEnd/>
            </a:ln>
            <a:effectLst/>
          </p:spPr>
          <p:txBody>
            <a:bodyPr wrap="none">
              <a:spAutoFit/>
            </a:bodyPr>
            <a:lstStyle/>
            <a:p>
              <a:r>
                <a:rPr lang="en-US" sz="1600" b="0" i="1">
                  <a:solidFill>
                    <a:schemeClr val="tx1"/>
                  </a:solidFill>
                  <a:latin typeface="Times New Roman" pitchFamily="18" charset="0"/>
                </a:rPr>
                <a:t>U</a:t>
              </a:r>
              <a:endParaRPr lang="en-US" sz="2400" b="0">
                <a:solidFill>
                  <a:schemeClr val="tx1"/>
                </a:solidFill>
                <a:latin typeface="Times New Roman" pitchFamily="18" charset="0"/>
              </a:endParaRPr>
            </a:p>
          </p:txBody>
        </p:sp>
        <p:sp>
          <p:nvSpPr>
            <p:cNvPr id="13" name="Text Box 1048"/>
            <p:cNvSpPr txBox="1">
              <a:spLocks noChangeArrowheads="1"/>
            </p:cNvSpPr>
            <p:nvPr/>
          </p:nvSpPr>
          <p:spPr bwMode="auto">
            <a:xfrm>
              <a:off x="1665" y="2105"/>
              <a:ext cx="426" cy="212"/>
            </a:xfrm>
            <a:prstGeom prst="rect">
              <a:avLst/>
            </a:prstGeom>
            <a:noFill/>
            <a:ln w="9525">
              <a:noFill/>
              <a:miter lim="800000"/>
              <a:headEnd/>
              <a:tailEnd/>
            </a:ln>
            <a:effectLst/>
          </p:spPr>
          <p:txBody>
            <a:bodyPr wrap="none">
              <a:spAutoFit/>
            </a:bodyPr>
            <a:lstStyle/>
            <a:p>
              <a:r>
                <a:rPr lang="en-US" sz="1600" b="0" i="1">
                  <a:solidFill>
                    <a:schemeClr val="tx1"/>
                  </a:solidFill>
                  <a:latin typeface="Times New Roman" pitchFamily="18" charset="0"/>
                </a:rPr>
                <a:t> p &gt; 0</a:t>
              </a:r>
              <a:endParaRPr lang="en-US" sz="2400" b="0">
                <a:solidFill>
                  <a:schemeClr val="tx1"/>
                </a:solidFill>
                <a:latin typeface="Times New Roman" pitchFamily="18" charset="0"/>
              </a:endParaRPr>
            </a:p>
          </p:txBody>
        </p:sp>
        <p:sp>
          <p:nvSpPr>
            <p:cNvPr id="14" name="Freeform 1049"/>
            <p:cNvSpPr>
              <a:spLocks/>
            </p:cNvSpPr>
            <p:nvPr/>
          </p:nvSpPr>
          <p:spPr bwMode="auto">
            <a:xfrm>
              <a:off x="3752" y="1879"/>
              <a:ext cx="1416" cy="187"/>
            </a:xfrm>
            <a:custGeom>
              <a:avLst/>
              <a:gdLst/>
              <a:ahLst/>
              <a:cxnLst>
                <a:cxn ang="0">
                  <a:pos x="1920" y="280"/>
                </a:cxn>
                <a:cxn ang="0">
                  <a:pos x="960" y="40"/>
                </a:cxn>
                <a:cxn ang="0">
                  <a:pos x="288" y="40"/>
                </a:cxn>
                <a:cxn ang="0">
                  <a:pos x="144" y="280"/>
                </a:cxn>
                <a:cxn ang="0">
                  <a:pos x="1152" y="232"/>
                </a:cxn>
                <a:cxn ang="0">
                  <a:pos x="1920" y="280"/>
                </a:cxn>
              </a:cxnLst>
              <a:rect l="0" t="0" r="r" b="b"/>
              <a:pathLst>
                <a:path w="1952" h="312">
                  <a:moveTo>
                    <a:pt x="1920" y="280"/>
                  </a:moveTo>
                  <a:cubicBezTo>
                    <a:pt x="1888" y="248"/>
                    <a:pt x="1232" y="80"/>
                    <a:pt x="960" y="40"/>
                  </a:cubicBezTo>
                  <a:cubicBezTo>
                    <a:pt x="688" y="0"/>
                    <a:pt x="424" y="0"/>
                    <a:pt x="288" y="40"/>
                  </a:cubicBezTo>
                  <a:cubicBezTo>
                    <a:pt x="152" y="80"/>
                    <a:pt x="0" y="248"/>
                    <a:pt x="144" y="280"/>
                  </a:cubicBezTo>
                  <a:cubicBezTo>
                    <a:pt x="288" y="312"/>
                    <a:pt x="856" y="232"/>
                    <a:pt x="1152" y="232"/>
                  </a:cubicBezTo>
                  <a:cubicBezTo>
                    <a:pt x="1448" y="232"/>
                    <a:pt x="1952" y="312"/>
                    <a:pt x="1920" y="280"/>
                  </a:cubicBezTo>
                  <a:close/>
                </a:path>
              </a:pathLst>
            </a:custGeom>
            <a:solidFill>
              <a:schemeClr val="bg2"/>
            </a:solidFill>
            <a:ln w="19050" cmpd="sng">
              <a:solidFill>
                <a:schemeClr val="tx1"/>
              </a:solidFill>
              <a:round/>
              <a:headEnd/>
              <a:tailEnd/>
            </a:ln>
            <a:effectLst/>
          </p:spPr>
          <p:txBody>
            <a:bodyPr wrap="none" anchor="ctr"/>
            <a:lstStyle/>
            <a:p>
              <a:endParaRPr lang="en-US"/>
            </a:p>
          </p:txBody>
        </p:sp>
        <p:sp>
          <p:nvSpPr>
            <p:cNvPr id="15" name="Line 1050"/>
            <p:cNvSpPr>
              <a:spLocks noChangeShapeType="1"/>
            </p:cNvSpPr>
            <p:nvPr/>
          </p:nvSpPr>
          <p:spPr bwMode="auto">
            <a:xfrm>
              <a:off x="3143" y="2040"/>
              <a:ext cx="431" cy="0"/>
            </a:xfrm>
            <a:prstGeom prst="line">
              <a:avLst/>
            </a:prstGeom>
            <a:noFill/>
            <a:ln w="19050">
              <a:solidFill>
                <a:schemeClr val="tx1"/>
              </a:solidFill>
              <a:round/>
              <a:headEnd/>
              <a:tailEnd type="triangle" w="med" len="med"/>
            </a:ln>
            <a:effectLst/>
          </p:spPr>
          <p:txBody>
            <a:bodyPr wrap="none" anchor="ctr"/>
            <a:lstStyle/>
            <a:p>
              <a:endParaRPr lang="en-US"/>
            </a:p>
          </p:txBody>
        </p:sp>
        <p:sp>
          <p:nvSpPr>
            <p:cNvPr id="16" name="Text Box 1051"/>
            <p:cNvSpPr txBox="1">
              <a:spLocks noChangeArrowheads="1"/>
            </p:cNvSpPr>
            <p:nvPr/>
          </p:nvSpPr>
          <p:spPr bwMode="auto">
            <a:xfrm>
              <a:off x="3259" y="1806"/>
              <a:ext cx="208" cy="212"/>
            </a:xfrm>
            <a:prstGeom prst="rect">
              <a:avLst/>
            </a:prstGeom>
            <a:noFill/>
            <a:ln w="9525">
              <a:noFill/>
              <a:miter lim="800000"/>
              <a:headEnd/>
              <a:tailEnd/>
            </a:ln>
            <a:effectLst/>
          </p:spPr>
          <p:txBody>
            <a:bodyPr wrap="none">
              <a:spAutoFit/>
            </a:bodyPr>
            <a:lstStyle/>
            <a:p>
              <a:r>
                <a:rPr lang="en-US" sz="1600" b="0" i="1">
                  <a:solidFill>
                    <a:schemeClr val="tx1"/>
                  </a:solidFill>
                  <a:latin typeface="Times New Roman" pitchFamily="18" charset="0"/>
                </a:rPr>
                <a:t>U</a:t>
              </a:r>
              <a:endParaRPr lang="en-US" sz="2400" b="0">
                <a:solidFill>
                  <a:schemeClr val="tx1"/>
                </a:solidFill>
                <a:latin typeface="Times New Roman" pitchFamily="18" charset="0"/>
              </a:endParaRPr>
            </a:p>
          </p:txBody>
        </p:sp>
        <p:sp>
          <p:nvSpPr>
            <p:cNvPr id="17" name="Freeform 1052"/>
            <p:cNvSpPr>
              <a:spLocks/>
            </p:cNvSpPr>
            <p:nvPr/>
          </p:nvSpPr>
          <p:spPr bwMode="auto">
            <a:xfrm>
              <a:off x="3790" y="1916"/>
              <a:ext cx="82" cy="82"/>
            </a:xfrm>
            <a:custGeom>
              <a:avLst/>
              <a:gdLst/>
              <a:ahLst/>
              <a:cxnLst>
                <a:cxn ang="0">
                  <a:pos x="0" y="108"/>
                </a:cxn>
                <a:cxn ang="0">
                  <a:pos x="24" y="54"/>
                </a:cxn>
                <a:cxn ang="0">
                  <a:pos x="96" y="0"/>
                </a:cxn>
              </a:cxnLst>
              <a:rect l="0" t="0" r="r" b="b"/>
              <a:pathLst>
                <a:path w="96" h="108">
                  <a:moveTo>
                    <a:pt x="0" y="108"/>
                  </a:moveTo>
                  <a:cubicBezTo>
                    <a:pt x="4" y="90"/>
                    <a:pt x="8" y="72"/>
                    <a:pt x="24" y="54"/>
                  </a:cubicBezTo>
                  <a:cubicBezTo>
                    <a:pt x="40" y="36"/>
                    <a:pt x="68" y="18"/>
                    <a:pt x="96" y="0"/>
                  </a:cubicBezTo>
                </a:path>
              </a:pathLst>
            </a:custGeom>
            <a:noFill/>
            <a:ln w="9525">
              <a:solidFill>
                <a:schemeClr val="tx1"/>
              </a:solidFill>
              <a:round/>
              <a:headEnd type="none" w="med" len="med"/>
              <a:tailEnd type="triangle" w="sm" len="sm"/>
            </a:ln>
            <a:effectLst/>
          </p:spPr>
          <p:txBody>
            <a:bodyPr wrap="none" anchor="ctr"/>
            <a:lstStyle/>
            <a:p>
              <a:endParaRPr lang="en-US"/>
            </a:p>
          </p:txBody>
        </p:sp>
        <p:sp>
          <p:nvSpPr>
            <p:cNvPr id="18" name="Freeform 1053"/>
            <p:cNvSpPr>
              <a:spLocks/>
            </p:cNvSpPr>
            <p:nvPr/>
          </p:nvSpPr>
          <p:spPr bwMode="auto">
            <a:xfrm>
              <a:off x="3790" y="2030"/>
              <a:ext cx="112" cy="59"/>
            </a:xfrm>
            <a:custGeom>
              <a:avLst/>
              <a:gdLst/>
              <a:ahLst/>
              <a:cxnLst>
                <a:cxn ang="0">
                  <a:pos x="0" y="0"/>
                </a:cxn>
                <a:cxn ang="0">
                  <a:pos x="30" y="60"/>
                </a:cxn>
                <a:cxn ang="0">
                  <a:pos x="132" y="78"/>
                </a:cxn>
              </a:cxnLst>
              <a:rect l="0" t="0" r="r" b="b"/>
              <a:pathLst>
                <a:path w="132" h="78">
                  <a:moveTo>
                    <a:pt x="0" y="0"/>
                  </a:moveTo>
                  <a:cubicBezTo>
                    <a:pt x="4" y="23"/>
                    <a:pt x="8" y="47"/>
                    <a:pt x="30" y="60"/>
                  </a:cubicBezTo>
                  <a:cubicBezTo>
                    <a:pt x="52" y="73"/>
                    <a:pt x="92" y="75"/>
                    <a:pt x="132" y="78"/>
                  </a:cubicBezTo>
                </a:path>
              </a:pathLst>
            </a:custGeom>
            <a:noFill/>
            <a:ln w="9525">
              <a:solidFill>
                <a:schemeClr val="tx1"/>
              </a:solidFill>
              <a:round/>
              <a:headEnd type="none" w="med" len="med"/>
              <a:tailEnd type="triangle" w="sm" len="sm"/>
            </a:ln>
            <a:effectLst/>
          </p:spPr>
          <p:txBody>
            <a:bodyPr wrap="none" anchor="ctr"/>
            <a:lstStyle/>
            <a:p>
              <a:endParaRPr lang="en-US"/>
            </a:p>
          </p:txBody>
        </p:sp>
        <p:sp>
          <p:nvSpPr>
            <p:cNvPr id="19" name="Freeform 1054"/>
            <p:cNvSpPr>
              <a:spLocks/>
            </p:cNvSpPr>
            <p:nvPr/>
          </p:nvSpPr>
          <p:spPr bwMode="auto">
            <a:xfrm>
              <a:off x="3897" y="1861"/>
              <a:ext cx="225" cy="37"/>
            </a:xfrm>
            <a:custGeom>
              <a:avLst/>
              <a:gdLst/>
              <a:ahLst/>
              <a:cxnLst>
                <a:cxn ang="0">
                  <a:pos x="0" y="48"/>
                </a:cxn>
                <a:cxn ang="0">
                  <a:pos x="72" y="12"/>
                </a:cxn>
                <a:cxn ang="0">
                  <a:pos x="264" y="0"/>
                </a:cxn>
              </a:cxnLst>
              <a:rect l="0" t="0" r="r" b="b"/>
              <a:pathLst>
                <a:path w="264" h="48">
                  <a:moveTo>
                    <a:pt x="0" y="48"/>
                  </a:moveTo>
                  <a:cubicBezTo>
                    <a:pt x="14" y="34"/>
                    <a:pt x="28" y="20"/>
                    <a:pt x="72" y="12"/>
                  </a:cubicBezTo>
                  <a:cubicBezTo>
                    <a:pt x="116" y="4"/>
                    <a:pt x="231" y="2"/>
                    <a:pt x="264" y="0"/>
                  </a:cubicBezTo>
                </a:path>
              </a:pathLst>
            </a:custGeom>
            <a:noFill/>
            <a:ln w="9525">
              <a:solidFill>
                <a:schemeClr val="tx1"/>
              </a:solidFill>
              <a:round/>
              <a:headEnd type="none" w="med" len="med"/>
              <a:tailEnd type="triangle" w="sm" len="sm"/>
            </a:ln>
            <a:effectLst/>
          </p:spPr>
          <p:txBody>
            <a:bodyPr wrap="none" anchor="ctr"/>
            <a:lstStyle/>
            <a:p>
              <a:endParaRPr lang="en-US"/>
            </a:p>
          </p:txBody>
        </p:sp>
        <p:sp>
          <p:nvSpPr>
            <p:cNvPr id="20" name="Freeform 1055"/>
            <p:cNvSpPr>
              <a:spLocks/>
            </p:cNvSpPr>
            <p:nvPr/>
          </p:nvSpPr>
          <p:spPr bwMode="auto">
            <a:xfrm>
              <a:off x="3938" y="2066"/>
              <a:ext cx="306" cy="19"/>
            </a:xfrm>
            <a:custGeom>
              <a:avLst/>
              <a:gdLst/>
              <a:ahLst/>
              <a:cxnLst>
                <a:cxn ang="0">
                  <a:pos x="0" y="24"/>
                </a:cxn>
                <a:cxn ang="0">
                  <a:pos x="186" y="18"/>
                </a:cxn>
                <a:cxn ang="0">
                  <a:pos x="360" y="0"/>
                </a:cxn>
              </a:cxnLst>
              <a:rect l="0" t="0" r="r" b="b"/>
              <a:pathLst>
                <a:path w="360" h="24">
                  <a:moveTo>
                    <a:pt x="0" y="24"/>
                  </a:moveTo>
                  <a:cubicBezTo>
                    <a:pt x="63" y="23"/>
                    <a:pt x="126" y="22"/>
                    <a:pt x="186" y="18"/>
                  </a:cubicBezTo>
                  <a:cubicBezTo>
                    <a:pt x="246" y="14"/>
                    <a:pt x="303" y="7"/>
                    <a:pt x="360" y="0"/>
                  </a:cubicBezTo>
                </a:path>
              </a:pathLst>
            </a:custGeom>
            <a:noFill/>
            <a:ln w="9525">
              <a:solidFill>
                <a:schemeClr val="tx1"/>
              </a:solidFill>
              <a:round/>
              <a:headEnd type="none" w="med" len="med"/>
              <a:tailEnd type="triangle" w="sm" len="sm"/>
            </a:ln>
            <a:effectLst/>
          </p:spPr>
          <p:txBody>
            <a:bodyPr wrap="none" anchor="ctr"/>
            <a:lstStyle/>
            <a:p>
              <a:endParaRPr lang="en-US"/>
            </a:p>
          </p:txBody>
        </p:sp>
        <p:sp>
          <p:nvSpPr>
            <p:cNvPr id="21" name="Freeform 1056"/>
            <p:cNvSpPr>
              <a:spLocks/>
            </p:cNvSpPr>
            <p:nvPr/>
          </p:nvSpPr>
          <p:spPr bwMode="auto">
            <a:xfrm>
              <a:off x="4218" y="1861"/>
              <a:ext cx="637" cy="87"/>
            </a:xfrm>
            <a:custGeom>
              <a:avLst/>
              <a:gdLst/>
              <a:ahLst/>
              <a:cxnLst>
                <a:cxn ang="0">
                  <a:pos x="0" y="0"/>
                </a:cxn>
                <a:cxn ang="0">
                  <a:pos x="294" y="18"/>
                </a:cxn>
                <a:cxn ang="0">
                  <a:pos x="660" y="90"/>
                </a:cxn>
                <a:cxn ang="0">
                  <a:pos x="750" y="114"/>
                </a:cxn>
              </a:cxnLst>
              <a:rect l="0" t="0" r="r" b="b"/>
              <a:pathLst>
                <a:path w="750" h="114">
                  <a:moveTo>
                    <a:pt x="0" y="0"/>
                  </a:moveTo>
                  <a:cubicBezTo>
                    <a:pt x="92" y="1"/>
                    <a:pt x="184" y="3"/>
                    <a:pt x="294" y="18"/>
                  </a:cubicBezTo>
                  <a:cubicBezTo>
                    <a:pt x="404" y="33"/>
                    <a:pt x="584" y="74"/>
                    <a:pt x="660" y="90"/>
                  </a:cubicBezTo>
                  <a:cubicBezTo>
                    <a:pt x="736" y="106"/>
                    <a:pt x="735" y="109"/>
                    <a:pt x="750" y="114"/>
                  </a:cubicBezTo>
                </a:path>
              </a:pathLst>
            </a:custGeom>
            <a:noFill/>
            <a:ln w="9525">
              <a:solidFill>
                <a:schemeClr val="tx1"/>
              </a:solidFill>
              <a:round/>
              <a:headEnd type="none" w="med" len="med"/>
              <a:tailEnd type="triangle" w="sm" len="sm"/>
            </a:ln>
            <a:effectLst/>
          </p:spPr>
          <p:txBody>
            <a:bodyPr wrap="none" anchor="ctr"/>
            <a:lstStyle/>
            <a:p>
              <a:endParaRPr lang="en-US"/>
            </a:p>
          </p:txBody>
        </p:sp>
        <p:sp>
          <p:nvSpPr>
            <p:cNvPr id="22" name="Freeform 1057"/>
            <p:cNvSpPr>
              <a:spLocks/>
            </p:cNvSpPr>
            <p:nvPr/>
          </p:nvSpPr>
          <p:spPr bwMode="auto">
            <a:xfrm>
              <a:off x="4315" y="2043"/>
              <a:ext cx="647" cy="28"/>
            </a:xfrm>
            <a:custGeom>
              <a:avLst/>
              <a:gdLst/>
              <a:ahLst/>
              <a:cxnLst>
                <a:cxn ang="0">
                  <a:pos x="0" y="31"/>
                </a:cxn>
                <a:cxn ang="0">
                  <a:pos x="312" y="1"/>
                </a:cxn>
                <a:cxn ang="0">
                  <a:pos x="624" y="25"/>
                </a:cxn>
                <a:cxn ang="0">
                  <a:pos x="762" y="37"/>
                </a:cxn>
              </a:cxnLst>
              <a:rect l="0" t="0" r="r" b="b"/>
              <a:pathLst>
                <a:path w="762" h="37">
                  <a:moveTo>
                    <a:pt x="0" y="31"/>
                  </a:moveTo>
                  <a:cubicBezTo>
                    <a:pt x="104" y="16"/>
                    <a:pt x="208" y="2"/>
                    <a:pt x="312" y="1"/>
                  </a:cubicBezTo>
                  <a:cubicBezTo>
                    <a:pt x="416" y="0"/>
                    <a:pt x="549" y="19"/>
                    <a:pt x="624" y="25"/>
                  </a:cubicBezTo>
                  <a:cubicBezTo>
                    <a:pt x="699" y="31"/>
                    <a:pt x="730" y="34"/>
                    <a:pt x="762" y="37"/>
                  </a:cubicBezTo>
                </a:path>
              </a:pathLst>
            </a:custGeom>
            <a:noFill/>
            <a:ln w="9525">
              <a:solidFill>
                <a:schemeClr val="tx1"/>
              </a:solidFill>
              <a:round/>
              <a:headEnd type="none" w="med" len="med"/>
              <a:tailEnd type="triangle" w="sm" len="sm"/>
            </a:ln>
            <a:effectLst/>
          </p:spPr>
          <p:txBody>
            <a:bodyPr wrap="none" anchor="ctr"/>
            <a:lstStyle/>
            <a:p>
              <a:endParaRPr lang="en-US"/>
            </a:p>
          </p:txBody>
        </p:sp>
        <p:sp>
          <p:nvSpPr>
            <p:cNvPr id="23" name="Line 1058"/>
            <p:cNvSpPr>
              <a:spLocks noChangeShapeType="1"/>
            </p:cNvSpPr>
            <p:nvPr/>
          </p:nvSpPr>
          <p:spPr bwMode="auto">
            <a:xfrm>
              <a:off x="4911" y="1957"/>
              <a:ext cx="250" cy="68"/>
            </a:xfrm>
            <a:prstGeom prst="line">
              <a:avLst/>
            </a:prstGeom>
            <a:noFill/>
            <a:ln w="9525">
              <a:solidFill>
                <a:schemeClr val="tx1"/>
              </a:solidFill>
              <a:round/>
              <a:headEnd/>
              <a:tailEnd type="triangle" w="sm" len="sm"/>
            </a:ln>
            <a:effectLst/>
          </p:spPr>
          <p:txBody>
            <a:bodyPr wrap="none" anchor="ctr"/>
            <a:lstStyle/>
            <a:p>
              <a:endParaRPr lang="en-US"/>
            </a:p>
          </p:txBody>
        </p:sp>
        <p:sp>
          <p:nvSpPr>
            <p:cNvPr id="24" name="Line 1059"/>
            <p:cNvSpPr>
              <a:spLocks noChangeShapeType="1"/>
            </p:cNvSpPr>
            <p:nvPr/>
          </p:nvSpPr>
          <p:spPr bwMode="auto">
            <a:xfrm>
              <a:off x="5003" y="2076"/>
              <a:ext cx="143" cy="4"/>
            </a:xfrm>
            <a:prstGeom prst="line">
              <a:avLst/>
            </a:prstGeom>
            <a:noFill/>
            <a:ln w="9525">
              <a:solidFill>
                <a:schemeClr val="tx1"/>
              </a:solidFill>
              <a:round/>
              <a:headEnd/>
              <a:tailEnd type="triangle" w="sm" len="sm"/>
            </a:ln>
            <a:effectLst/>
          </p:spPr>
          <p:txBody>
            <a:bodyPr wrap="none" anchor="ctr"/>
            <a:lstStyle/>
            <a:p>
              <a:endParaRPr lang="en-US"/>
            </a:p>
          </p:txBody>
        </p:sp>
        <p:sp>
          <p:nvSpPr>
            <p:cNvPr id="26" name="Text Box 1060"/>
            <p:cNvSpPr txBox="1">
              <a:spLocks noChangeArrowheads="1"/>
            </p:cNvSpPr>
            <p:nvPr/>
          </p:nvSpPr>
          <p:spPr bwMode="auto">
            <a:xfrm>
              <a:off x="4572" y="1657"/>
              <a:ext cx="231" cy="212"/>
            </a:xfrm>
            <a:prstGeom prst="rect">
              <a:avLst/>
            </a:prstGeom>
            <a:noFill/>
            <a:ln w="9525">
              <a:noFill/>
              <a:miter lim="800000"/>
              <a:headEnd/>
              <a:tailEnd/>
            </a:ln>
            <a:effectLst/>
          </p:spPr>
          <p:txBody>
            <a:bodyPr wrap="none">
              <a:spAutoFit/>
            </a:bodyPr>
            <a:lstStyle/>
            <a:p>
              <a:r>
                <a:rPr lang="en-US" sz="1600" b="0" i="1">
                  <a:solidFill>
                    <a:schemeClr val="tx1"/>
                  </a:solidFill>
                  <a:latin typeface="Symbol" pitchFamily="18" charset="2"/>
                </a:rPr>
                <a:t>t</a:t>
              </a:r>
              <a:r>
                <a:rPr lang="en-US" sz="1600" b="0" i="1" baseline="-25000">
                  <a:solidFill>
                    <a:schemeClr val="tx1"/>
                  </a:solidFill>
                  <a:latin typeface="Times New Roman" pitchFamily="18" charset="0"/>
                </a:rPr>
                <a:t>w</a:t>
              </a:r>
              <a:endParaRPr lang="en-US" sz="2400" b="0">
                <a:solidFill>
                  <a:schemeClr val="tx1"/>
                </a:solidFill>
                <a:latin typeface="Times New Roman" pitchFamily="18" charset="0"/>
              </a:endParaRPr>
            </a:p>
          </p:txBody>
        </p:sp>
      </p:grpSp>
      <p:pic>
        <p:nvPicPr>
          <p:cNvPr id="45"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714744" y="3195876"/>
            <a:ext cx="5149808" cy="2933702"/>
          </a:xfrm>
          <a:prstGeom prst="rect">
            <a:avLst/>
          </a:prstGeom>
          <a:noFill/>
          <a:ln w="9525">
            <a:noFill/>
            <a:miter lim="800000"/>
            <a:headEnd/>
            <a:tailEnd/>
          </a:ln>
          <a:effectLst/>
        </p:spPr>
      </p:pic>
      <p:cxnSp>
        <p:nvCxnSpPr>
          <p:cNvPr id="46" name="Straight Arrow Connector 45"/>
          <p:cNvCxnSpPr/>
          <p:nvPr/>
        </p:nvCxnSpPr>
        <p:spPr>
          <a:xfrm rot="5400000">
            <a:off x="6035685" y="2445777"/>
            <a:ext cx="1358116" cy="715174"/>
          </a:xfrm>
          <a:prstGeom prst="straightConnector1">
            <a:avLst/>
          </a:prstGeom>
          <a:ln>
            <a:solidFill>
              <a:srgbClr val="FF0000"/>
            </a:solidFill>
            <a:tailEnd type="arrow"/>
          </a:ln>
        </p:spPr>
        <p:style>
          <a:lnRef idx="3">
            <a:schemeClr val="accent1"/>
          </a:lnRef>
          <a:fillRef idx="0">
            <a:schemeClr val="accent1"/>
          </a:fillRef>
          <a:effectRef idx="2">
            <a:schemeClr val="accent1"/>
          </a:effectRef>
          <a:fontRef idx="minor">
            <a:schemeClr val="tx1"/>
          </a:fontRef>
        </p:style>
      </p:cxnSp>
      <p:cxnSp>
        <p:nvCxnSpPr>
          <p:cNvPr id="47" name="Straight Arrow Connector 46"/>
          <p:cNvCxnSpPr/>
          <p:nvPr/>
        </p:nvCxnSpPr>
        <p:spPr>
          <a:xfrm rot="16200000" flipH="1">
            <a:off x="2821769" y="3088719"/>
            <a:ext cx="2714644" cy="107157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48" name="Straight Arrow Connector 47"/>
          <p:cNvCxnSpPr/>
          <p:nvPr/>
        </p:nvCxnSpPr>
        <p:spPr>
          <a:xfrm rot="5400000">
            <a:off x="6643702" y="3195876"/>
            <a:ext cx="2786082" cy="64294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pic>
        <p:nvPicPr>
          <p:cNvPr id="49" name="Picture 3"/>
          <p:cNvPicPr>
            <a:picLocks noChangeAspect="1" noChangeArrowheads="1"/>
          </p:cNvPicPr>
          <p:nvPr/>
        </p:nvPicPr>
        <p:blipFill>
          <a:blip r:embed="rId3" cstate="print"/>
          <a:srcRect/>
          <a:stretch>
            <a:fillRect/>
          </a:stretch>
        </p:blipFill>
        <p:spPr bwMode="auto">
          <a:xfrm>
            <a:off x="214282" y="4196008"/>
            <a:ext cx="4095750" cy="1095375"/>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nodePh="1">
                                  <p:stCondLst>
                                    <p:cond delay="0"/>
                                  </p:stCondLst>
                                  <p:endCondLst>
                                    <p:cond evt="begin" delay="0">
                                      <p:tn val="5"/>
                                    </p:cond>
                                  </p:end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randombar(horizontal)">
                                      <p:cBhvr>
                                        <p:cTn id="7"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LAMINAR AND TURBULENT FLOWS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2400657"/>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Consider the viscous flow over a surface.</a:t>
            </a:r>
          </a:p>
          <a:p>
            <a:pPr lvl="1" algn="just">
              <a:buSzPct val="85000"/>
            </a:pPr>
            <a:endParaRPr lang="en-GB" sz="2500" dirty="0" smtClean="0">
              <a:latin typeface="Constantia" pitchFamily="18" charset="0"/>
            </a:endParaRPr>
          </a:p>
          <a:p>
            <a:pPr lvl="1" algn="just">
              <a:buSzPct val="85000"/>
              <a:buFont typeface="Arial" pitchFamily="34" charset="0"/>
              <a:buChar char="•"/>
            </a:pPr>
            <a:r>
              <a:rPr lang="en-GB" sz="2500" dirty="0" smtClean="0">
                <a:latin typeface="Constantia" pitchFamily="18" charset="0"/>
              </a:rPr>
              <a:t> Laminar flow: The path lines of various fluid elements are smooth and regular.</a:t>
            </a:r>
          </a:p>
          <a:p>
            <a:pPr lvl="1" algn="just">
              <a:buSzPct val="85000"/>
              <a:buFont typeface="Arial" pitchFamily="34" charset="0"/>
              <a:buChar char="•"/>
            </a:pPr>
            <a:r>
              <a:rPr lang="en-GB" sz="2500" dirty="0" smtClean="0">
                <a:latin typeface="Constantia" pitchFamily="18" charset="0"/>
              </a:rPr>
              <a:t> Turbulent flow: The motion of a fluid element is very irregular and tortuous.</a:t>
            </a:r>
          </a:p>
        </p:txBody>
      </p:sp>
      <p:pic>
        <p:nvPicPr>
          <p:cNvPr id="54275"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475656" y="4149080"/>
            <a:ext cx="2438400" cy="1390650"/>
          </a:xfrm>
          <a:prstGeom prst="rect">
            <a:avLst/>
          </a:prstGeom>
          <a:noFill/>
          <a:ln w="9525">
            <a:noFill/>
            <a:miter lim="800000"/>
            <a:headEnd/>
            <a:tailEnd/>
          </a:ln>
        </p:spPr>
      </p:pic>
      <p:pic>
        <p:nvPicPr>
          <p:cNvPr id="54276"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148064" y="4437112"/>
            <a:ext cx="2381250" cy="11430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randombar(horizontal)">
                                      <p:cBhvr>
                                        <p:cTn id="7" dur="500"/>
                                        <p:tgtEl>
                                          <p:spTgt spid="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0">
                                            <p:txEl>
                                              <p:pRg st="2" end="2"/>
                                            </p:txEl>
                                          </p:spTgt>
                                        </p:tgtEl>
                                        <p:attrNameLst>
                                          <p:attrName>style.visibility</p:attrName>
                                        </p:attrNameLst>
                                      </p:cBhvr>
                                      <p:to>
                                        <p:strVal val="visible"/>
                                      </p:to>
                                    </p:set>
                                    <p:animEffect transition="in" filter="randombar(horizontal)">
                                      <p:cBhvr>
                                        <p:cTn id="12" dur="500"/>
                                        <p:tgtEl>
                                          <p:spTgt spid="30">
                                            <p:txEl>
                                              <p:pRg st="2" end="2"/>
                                            </p:txEl>
                                          </p:spTgt>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54275"/>
                                        </p:tgtEl>
                                        <p:attrNameLst>
                                          <p:attrName>style.visibility</p:attrName>
                                        </p:attrNameLst>
                                      </p:cBhvr>
                                      <p:to>
                                        <p:strVal val="visible"/>
                                      </p:to>
                                    </p:set>
                                    <p:animEffect transition="in" filter="randombar(horizontal)">
                                      <p:cBhvr>
                                        <p:cTn id="16" dur="500"/>
                                        <p:tgtEl>
                                          <p:spTgt spid="54275"/>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30">
                                            <p:txEl>
                                              <p:pRg st="3" end="3"/>
                                            </p:txEl>
                                          </p:spTgt>
                                        </p:tgtEl>
                                        <p:attrNameLst>
                                          <p:attrName>style.visibility</p:attrName>
                                        </p:attrNameLst>
                                      </p:cBhvr>
                                      <p:to>
                                        <p:strVal val="visible"/>
                                      </p:to>
                                    </p:set>
                                    <p:animEffect transition="in" filter="randombar(horizontal)">
                                      <p:cBhvr>
                                        <p:cTn id="21" dur="500"/>
                                        <p:tgtEl>
                                          <p:spTgt spid="30">
                                            <p:txEl>
                                              <p:pRg st="3" end="3"/>
                                            </p:txEl>
                                          </p:spTgt>
                                        </p:tgtEl>
                                      </p:cBhvr>
                                    </p:animEffect>
                                  </p:childTnLst>
                                </p:cTn>
                              </p:par>
                            </p:childTnLst>
                          </p:cTn>
                        </p:par>
                        <p:par>
                          <p:cTn id="22" fill="hold">
                            <p:stCondLst>
                              <p:cond delay="500"/>
                            </p:stCondLst>
                            <p:childTnLst>
                              <p:par>
                                <p:cTn id="23" presetID="14" presetClass="entr" presetSubtype="10" fill="hold" nodeType="afterEffect">
                                  <p:stCondLst>
                                    <p:cond delay="0"/>
                                  </p:stCondLst>
                                  <p:childTnLst>
                                    <p:set>
                                      <p:cBhvr>
                                        <p:cTn id="24" dur="1" fill="hold">
                                          <p:stCondLst>
                                            <p:cond delay="0"/>
                                          </p:stCondLst>
                                        </p:cTn>
                                        <p:tgtEl>
                                          <p:spTgt spid="54276"/>
                                        </p:tgtEl>
                                        <p:attrNameLst>
                                          <p:attrName>style.visibility</p:attrName>
                                        </p:attrNameLst>
                                      </p:cBhvr>
                                      <p:to>
                                        <p:strVal val="visible"/>
                                      </p:to>
                                    </p:set>
                                    <p:animEffect transition="in" filter="randombar(horizontal)">
                                      <p:cBhvr>
                                        <p:cTn id="25" dur="500"/>
                                        <p:tgtEl>
                                          <p:spTgt spid="54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TRANSITION FROM LAMINAR TO TURBULENT BOUNDARY LAYERS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5093702"/>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For the laminar boundary layer over a flat plate, after a certain distance from the leading edge, instabilities will appear in the laminar flow.</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The instabilities rapidly grow, causing transition to turbulent flow.</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For purposes of</a:t>
            </a:r>
          </a:p>
          <a:p>
            <a:pPr algn="just">
              <a:buSzPct val="85000"/>
            </a:pPr>
            <a:r>
              <a:rPr lang="en-GB" sz="2500" dirty="0" smtClean="0">
                <a:latin typeface="Constantia" pitchFamily="18" charset="0"/>
              </a:rPr>
              <a:t>analysis, we</a:t>
            </a:r>
          </a:p>
          <a:p>
            <a:pPr algn="just">
              <a:buSzPct val="85000"/>
            </a:pPr>
            <a:r>
              <a:rPr lang="en-GB" sz="2500" dirty="0" smtClean="0">
                <a:latin typeface="Constantia" pitchFamily="18" charset="0"/>
              </a:rPr>
              <a:t>frequently model the</a:t>
            </a:r>
          </a:p>
          <a:p>
            <a:pPr algn="just">
              <a:buSzPct val="85000"/>
            </a:pPr>
            <a:r>
              <a:rPr lang="en-GB" sz="2500" dirty="0" smtClean="0">
                <a:latin typeface="Constantia" pitchFamily="18" charset="0"/>
              </a:rPr>
              <a:t>Transition region as a</a:t>
            </a:r>
          </a:p>
          <a:p>
            <a:pPr algn="just">
              <a:buSzPct val="85000"/>
            </a:pPr>
            <a:r>
              <a:rPr lang="en-GB" sz="2500" dirty="0" smtClean="0">
                <a:latin typeface="Constantia" pitchFamily="18" charset="0"/>
              </a:rPr>
              <a:t>single point, called the</a:t>
            </a:r>
          </a:p>
          <a:p>
            <a:pPr algn="just">
              <a:buSzPct val="85000"/>
            </a:pPr>
            <a:r>
              <a:rPr lang="en-GB" sz="2500" dirty="0" smtClean="0">
                <a:latin typeface="Constantia" pitchFamily="18" charset="0"/>
              </a:rPr>
              <a:t>transition point.</a:t>
            </a:r>
          </a:p>
        </p:txBody>
      </p:sp>
      <p:pic>
        <p:nvPicPr>
          <p:cNvPr id="56322"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131840" y="3284984"/>
            <a:ext cx="5638800" cy="2381250"/>
          </a:xfrm>
          <a:prstGeom prst="rect">
            <a:avLst/>
          </a:prstGeom>
          <a:noFill/>
          <a:ln w="9525">
            <a:noFill/>
            <a:miter lim="800000"/>
            <a:headEnd/>
            <a:tailEnd/>
          </a:ln>
        </p:spPr>
      </p:pic>
      <p:pic>
        <p:nvPicPr>
          <p:cNvPr id="56323"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563888" y="5733256"/>
            <a:ext cx="1685925" cy="66675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randombar(horizontal)">
                                      <p:cBhvr>
                                        <p:cTn id="7" dur="500"/>
                                        <p:tgtEl>
                                          <p:spTgt spid="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0">
                                            <p:txEl>
                                              <p:pRg st="2" end="2"/>
                                            </p:txEl>
                                          </p:spTgt>
                                        </p:tgtEl>
                                        <p:attrNameLst>
                                          <p:attrName>style.visibility</p:attrName>
                                        </p:attrNameLst>
                                      </p:cBhvr>
                                      <p:to>
                                        <p:strVal val="visible"/>
                                      </p:to>
                                    </p:set>
                                    <p:animEffect transition="in" filter="randombar(horizontal)">
                                      <p:cBhvr>
                                        <p:cTn id="12" dur="500"/>
                                        <p:tgtEl>
                                          <p:spTgt spid="30">
                                            <p:txEl>
                                              <p:pRg st="2" end="2"/>
                                            </p:txEl>
                                          </p:spTgt>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56322"/>
                                        </p:tgtEl>
                                        <p:attrNameLst>
                                          <p:attrName>style.visibility</p:attrName>
                                        </p:attrNameLst>
                                      </p:cBhvr>
                                      <p:to>
                                        <p:strVal val="visible"/>
                                      </p:to>
                                    </p:set>
                                    <p:animEffect transition="in" filter="randombar(horizontal)">
                                      <p:cBhvr>
                                        <p:cTn id="16" dur="500"/>
                                        <p:tgtEl>
                                          <p:spTgt spid="56322"/>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30">
                                            <p:txEl>
                                              <p:pRg st="4" end="4"/>
                                            </p:txEl>
                                          </p:spTgt>
                                        </p:tgtEl>
                                        <p:attrNameLst>
                                          <p:attrName>style.visibility</p:attrName>
                                        </p:attrNameLst>
                                      </p:cBhvr>
                                      <p:to>
                                        <p:strVal val="visible"/>
                                      </p:to>
                                    </p:set>
                                    <p:animEffect transition="in" filter="randombar(horizontal)">
                                      <p:cBhvr>
                                        <p:cTn id="21" dur="500"/>
                                        <p:tgtEl>
                                          <p:spTgt spid="30">
                                            <p:txEl>
                                              <p:pRg st="4" end="4"/>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30">
                                            <p:txEl>
                                              <p:pRg st="5" end="5"/>
                                            </p:txEl>
                                          </p:spTgt>
                                        </p:tgtEl>
                                        <p:attrNameLst>
                                          <p:attrName>style.visibility</p:attrName>
                                        </p:attrNameLst>
                                      </p:cBhvr>
                                      <p:to>
                                        <p:strVal val="visible"/>
                                      </p:to>
                                    </p:set>
                                    <p:animEffect transition="in" filter="randombar(horizontal)">
                                      <p:cBhvr>
                                        <p:cTn id="24" dur="500"/>
                                        <p:tgtEl>
                                          <p:spTgt spid="30">
                                            <p:txEl>
                                              <p:pRg st="5" end="5"/>
                                            </p:txEl>
                                          </p:spTgt>
                                        </p:tgtEl>
                                      </p:cBhvr>
                                    </p:animEffect>
                                  </p:childTnLst>
                                </p:cTn>
                              </p:par>
                              <p:par>
                                <p:cTn id="25" presetID="14" presetClass="entr" presetSubtype="10" fill="hold" nodeType="withEffect">
                                  <p:stCondLst>
                                    <p:cond delay="0"/>
                                  </p:stCondLst>
                                  <p:childTnLst>
                                    <p:set>
                                      <p:cBhvr>
                                        <p:cTn id="26" dur="1" fill="hold">
                                          <p:stCondLst>
                                            <p:cond delay="0"/>
                                          </p:stCondLst>
                                        </p:cTn>
                                        <p:tgtEl>
                                          <p:spTgt spid="30">
                                            <p:txEl>
                                              <p:pRg st="6" end="6"/>
                                            </p:txEl>
                                          </p:spTgt>
                                        </p:tgtEl>
                                        <p:attrNameLst>
                                          <p:attrName>style.visibility</p:attrName>
                                        </p:attrNameLst>
                                      </p:cBhvr>
                                      <p:to>
                                        <p:strVal val="visible"/>
                                      </p:to>
                                    </p:set>
                                    <p:animEffect transition="in" filter="randombar(horizontal)">
                                      <p:cBhvr>
                                        <p:cTn id="27" dur="500"/>
                                        <p:tgtEl>
                                          <p:spTgt spid="30">
                                            <p:txEl>
                                              <p:pRg st="6" end="6"/>
                                            </p:txEl>
                                          </p:spTgt>
                                        </p:tgtEl>
                                      </p:cBhvr>
                                    </p:animEffect>
                                  </p:childTnLst>
                                </p:cTn>
                              </p:par>
                              <p:par>
                                <p:cTn id="28" presetID="14" presetClass="entr" presetSubtype="10" fill="hold" nodeType="withEffect">
                                  <p:stCondLst>
                                    <p:cond delay="0"/>
                                  </p:stCondLst>
                                  <p:childTnLst>
                                    <p:set>
                                      <p:cBhvr>
                                        <p:cTn id="29" dur="1" fill="hold">
                                          <p:stCondLst>
                                            <p:cond delay="0"/>
                                          </p:stCondLst>
                                        </p:cTn>
                                        <p:tgtEl>
                                          <p:spTgt spid="30">
                                            <p:txEl>
                                              <p:pRg st="7" end="7"/>
                                            </p:txEl>
                                          </p:spTgt>
                                        </p:tgtEl>
                                        <p:attrNameLst>
                                          <p:attrName>style.visibility</p:attrName>
                                        </p:attrNameLst>
                                      </p:cBhvr>
                                      <p:to>
                                        <p:strVal val="visible"/>
                                      </p:to>
                                    </p:set>
                                    <p:animEffect transition="in" filter="randombar(horizontal)">
                                      <p:cBhvr>
                                        <p:cTn id="30" dur="500"/>
                                        <p:tgtEl>
                                          <p:spTgt spid="30">
                                            <p:txEl>
                                              <p:pRg st="7" end="7"/>
                                            </p:txEl>
                                          </p:spTgt>
                                        </p:tgtEl>
                                      </p:cBhvr>
                                    </p:animEffect>
                                  </p:childTnLst>
                                </p:cTn>
                              </p:par>
                              <p:par>
                                <p:cTn id="31" presetID="14" presetClass="entr" presetSubtype="10" fill="hold" nodeType="withEffect">
                                  <p:stCondLst>
                                    <p:cond delay="0"/>
                                  </p:stCondLst>
                                  <p:childTnLst>
                                    <p:set>
                                      <p:cBhvr>
                                        <p:cTn id="32" dur="1" fill="hold">
                                          <p:stCondLst>
                                            <p:cond delay="0"/>
                                          </p:stCondLst>
                                        </p:cTn>
                                        <p:tgtEl>
                                          <p:spTgt spid="30">
                                            <p:txEl>
                                              <p:pRg st="8" end="8"/>
                                            </p:txEl>
                                          </p:spTgt>
                                        </p:tgtEl>
                                        <p:attrNameLst>
                                          <p:attrName>style.visibility</p:attrName>
                                        </p:attrNameLst>
                                      </p:cBhvr>
                                      <p:to>
                                        <p:strVal val="visible"/>
                                      </p:to>
                                    </p:set>
                                    <p:animEffect transition="in" filter="randombar(horizontal)">
                                      <p:cBhvr>
                                        <p:cTn id="33" dur="500"/>
                                        <p:tgtEl>
                                          <p:spTgt spid="30">
                                            <p:txEl>
                                              <p:pRg st="8" end="8"/>
                                            </p:txEl>
                                          </p:spTgt>
                                        </p:tgtEl>
                                      </p:cBhvr>
                                    </p:animEffect>
                                  </p:childTnLst>
                                </p:cTn>
                              </p:par>
                              <p:par>
                                <p:cTn id="34" presetID="14" presetClass="entr" presetSubtype="10" fill="hold" nodeType="withEffect">
                                  <p:stCondLst>
                                    <p:cond delay="0"/>
                                  </p:stCondLst>
                                  <p:childTnLst>
                                    <p:set>
                                      <p:cBhvr>
                                        <p:cTn id="35" dur="1" fill="hold">
                                          <p:stCondLst>
                                            <p:cond delay="0"/>
                                          </p:stCondLst>
                                        </p:cTn>
                                        <p:tgtEl>
                                          <p:spTgt spid="30">
                                            <p:txEl>
                                              <p:pRg st="9" end="9"/>
                                            </p:txEl>
                                          </p:spTgt>
                                        </p:tgtEl>
                                        <p:attrNameLst>
                                          <p:attrName>style.visibility</p:attrName>
                                        </p:attrNameLst>
                                      </p:cBhvr>
                                      <p:to>
                                        <p:strVal val="visible"/>
                                      </p:to>
                                    </p:set>
                                    <p:animEffect transition="in" filter="randombar(horizontal)">
                                      <p:cBhvr>
                                        <p:cTn id="36" dur="500"/>
                                        <p:tgtEl>
                                          <p:spTgt spid="30">
                                            <p:txEl>
                                              <p:pRg st="9" end="9"/>
                                            </p:txEl>
                                          </p:spTgt>
                                        </p:tgtEl>
                                      </p:cBhvr>
                                    </p:animEffect>
                                  </p:childTnLst>
                                </p:cTn>
                              </p:par>
                            </p:childTnLst>
                          </p:cTn>
                        </p:par>
                        <p:par>
                          <p:cTn id="37" fill="hold">
                            <p:stCondLst>
                              <p:cond delay="500"/>
                            </p:stCondLst>
                            <p:childTnLst>
                              <p:par>
                                <p:cTn id="38" presetID="12" presetClass="entr" presetSubtype="4" fill="hold" nodeType="afterEffect">
                                  <p:stCondLst>
                                    <p:cond delay="0"/>
                                  </p:stCondLst>
                                  <p:childTnLst>
                                    <p:set>
                                      <p:cBhvr>
                                        <p:cTn id="39" dur="1" fill="hold">
                                          <p:stCondLst>
                                            <p:cond delay="0"/>
                                          </p:stCondLst>
                                        </p:cTn>
                                        <p:tgtEl>
                                          <p:spTgt spid="56323"/>
                                        </p:tgtEl>
                                        <p:attrNameLst>
                                          <p:attrName>style.visibility</p:attrName>
                                        </p:attrNameLst>
                                      </p:cBhvr>
                                      <p:to>
                                        <p:strVal val="visible"/>
                                      </p:to>
                                    </p:set>
                                    <p:animEffect transition="in" filter="slide(fromBottom)">
                                      <p:cBhvr>
                                        <p:cTn id="40" dur="500"/>
                                        <p:tgtEl>
                                          <p:spTgt spid="56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TRANSITION FROM LAMINAR TO TURBULENT BOUNDARY LAYERS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251520" y="1268760"/>
            <a:ext cx="8568952" cy="2785378"/>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Some characteristics which encourage transition from laminar to turbulent flow, are:</a:t>
            </a:r>
          </a:p>
          <a:p>
            <a:pPr algn="just">
              <a:buSzPct val="85000"/>
            </a:pPr>
            <a:endParaRPr lang="en-GB" sz="2500" dirty="0" smtClean="0">
              <a:latin typeface="Constantia" pitchFamily="18" charset="0"/>
            </a:endParaRPr>
          </a:p>
          <a:p>
            <a:pPr marL="457200" indent="-457200" algn="just">
              <a:buSzPct val="85000"/>
              <a:buFont typeface="+mj-lt"/>
              <a:buAutoNum type="arabicPeriod"/>
            </a:pPr>
            <a:r>
              <a:rPr lang="en-GB" sz="2500" dirty="0" smtClean="0">
                <a:latin typeface="Constantia" pitchFamily="18" charset="0"/>
              </a:rPr>
              <a:t>Increased surface roughness</a:t>
            </a:r>
          </a:p>
          <a:p>
            <a:pPr marL="457200" indent="-457200" algn="just">
              <a:buSzPct val="85000"/>
              <a:buFont typeface="+mj-lt"/>
              <a:buAutoNum type="arabicPeriod"/>
            </a:pPr>
            <a:r>
              <a:rPr lang="en-GB" sz="2500" dirty="0" smtClean="0">
                <a:latin typeface="Constantia" pitchFamily="18" charset="0"/>
              </a:rPr>
              <a:t>Increased turbulence in the </a:t>
            </a:r>
            <a:r>
              <a:rPr lang="en-GB" sz="2500" dirty="0" err="1" smtClean="0">
                <a:latin typeface="Constantia" pitchFamily="18" charset="0"/>
              </a:rPr>
              <a:t>freestream</a:t>
            </a:r>
            <a:endParaRPr lang="en-GB" sz="2500" dirty="0" smtClean="0">
              <a:latin typeface="Constantia" pitchFamily="18" charset="0"/>
            </a:endParaRPr>
          </a:p>
          <a:p>
            <a:pPr marL="457200" indent="-457200" algn="just">
              <a:buSzPct val="85000"/>
              <a:buFont typeface="+mj-lt"/>
              <a:buAutoNum type="arabicPeriod"/>
            </a:pPr>
            <a:r>
              <a:rPr lang="en-GB" sz="2500" dirty="0" smtClean="0">
                <a:latin typeface="Constantia" pitchFamily="18" charset="0"/>
              </a:rPr>
              <a:t>Adverse pressure gradient</a:t>
            </a:r>
          </a:p>
          <a:p>
            <a:pPr marL="457200" indent="-457200" algn="just">
              <a:buSzPct val="85000"/>
              <a:buFont typeface="+mj-lt"/>
              <a:buAutoNum type="arabicPeriod"/>
            </a:pPr>
            <a:r>
              <a:rPr lang="en-GB" sz="2500" dirty="0" smtClean="0">
                <a:latin typeface="Constantia" pitchFamily="18" charset="0"/>
              </a:rPr>
              <a:t>Heating of the fluid by the surface</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randombar(horizontal)">
                                      <p:cBhvr>
                                        <p:cTn id="7" dur="500"/>
                                        <p:tgtEl>
                                          <p:spTgt spid="30">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0">
                                            <p:txEl>
                                              <p:pRg st="2" end="2"/>
                                            </p:txEl>
                                          </p:spTgt>
                                        </p:tgtEl>
                                        <p:attrNameLst>
                                          <p:attrName>style.visibility</p:attrName>
                                        </p:attrNameLst>
                                      </p:cBhvr>
                                      <p:to>
                                        <p:strVal val="visible"/>
                                      </p:to>
                                    </p:set>
                                    <p:animEffect transition="in" filter="randombar(horizontal)">
                                      <p:cBhvr>
                                        <p:cTn id="11" dur="500"/>
                                        <p:tgtEl>
                                          <p:spTgt spid="30">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30">
                                            <p:txEl>
                                              <p:pRg st="3" end="3"/>
                                            </p:txEl>
                                          </p:spTgt>
                                        </p:tgtEl>
                                        <p:attrNameLst>
                                          <p:attrName>style.visibility</p:attrName>
                                        </p:attrNameLst>
                                      </p:cBhvr>
                                      <p:to>
                                        <p:strVal val="visible"/>
                                      </p:to>
                                    </p:set>
                                    <p:animEffect transition="in" filter="randombar(horizontal)">
                                      <p:cBhvr>
                                        <p:cTn id="16" dur="500"/>
                                        <p:tgtEl>
                                          <p:spTgt spid="30">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30">
                                            <p:txEl>
                                              <p:pRg st="4" end="4"/>
                                            </p:txEl>
                                          </p:spTgt>
                                        </p:tgtEl>
                                        <p:attrNameLst>
                                          <p:attrName>style.visibility</p:attrName>
                                        </p:attrNameLst>
                                      </p:cBhvr>
                                      <p:to>
                                        <p:strVal val="visible"/>
                                      </p:to>
                                    </p:set>
                                    <p:animEffect transition="in" filter="randombar(horizontal)">
                                      <p:cBhvr>
                                        <p:cTn id="21" dur="500"/>
                                        <p:tgtEl>
                                          <p:spTgt spid="30">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30">
                                            <p:txEl>
                                              <p:pRg st="5" end="5"/>
                                            </p:txEl>
                                          </p:spTgt>
                                        </p:tgtEl>
                                        <p:attrNameLst>
                                          <p:attrName>style.visibility</p:attrName>
                                        </p:attrNameLst>
                                      </p:cBhvr>
                                      <p:to>
                                        <p:strVal val="visible"/>
                                      </p:to>
                                    </p:set>
                                    <p:animEffect transition="in" filter="randombar(horizontal)">
                                      <p:cBhvr>
                                        <p:cTn id="26" dur="500"/>
                                        <p:tgtEl>
                                          <p:spTgt spid="3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FLOW PAST A CIRCULAR CYLINDER</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59395"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11560" y="1628800"/>
            <a:ext cx="3476772" cy="2520280"/>
          </a:xfrm>
          <a:prstGeom prst="rect">
            <a:avLst/>
          </a:prstGeom>
          <a:noFill/>
          <a:ln w="9525">
            <a:noFill/>
            <a:miter lim="800000"/>
            <a:headEnd/>
            <a:tailEnd/>
          </a:ln>
        </p:spPr>
      </p:pic>
      <p:pic>
        <p:nvPicPr>
          <p:cNvPr id="59396"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499993" y="1630279"/>
            <a:ext cx="4032448" cy="2367039"/>
          </a:xfrm>
          <a:prstGeom prst="rect">
            <a:avLst/>
          </a:prstGeom>
          <a:noFill/>
          <a:ln w="9525">
            <a:noFill/>
            <a:miter lim="800000"/>
            <a:headEnd/>
            <a:tailEnd/>
          </a:ln>
        </p:spPr>
      </p:pic>
      <p:sp>
        <p:nvSpPr>
          <p:cNvPr id="11" name="TextBox 10"/>
          <p:cNvSpPr txBox="1"/>
          <p:nvPr/>
        </p:nvSpPr>
        <p:spPr>
          <a:xfrm>
            <a:off x="1475656" y="4581128"/>
            <a:ext cx="2137124" cy="369332"/>
          </a:xfrm>
          <a:prstGeom prst="rect">
            <a:avLst/>
          </a:prstGeom>
          <a:noFill/>
        </p:spPr>
        <p:txBody>
          <a:bodyPr wrap="none" rtlCol="0">
            <a:spAutoFit/>
          </a:bodyPr>
          <a:lstStyle/>
          <a:p>
            <a:r>
              <a:rPr lang="en-GB" i="1" dirty="0" smtClean="0">
                <a:latin typeface="Constantia" pitchFamily="18" charset="0"/>
                <a:cs typeface="Times New Roman" pitchFamily="18" charset="0"/>
              </a:rPr>
              <a:t>Laminar Separation</a:t>
            </a:r>
            <a:endParaRPr lang="en-US" i="1" dirty="0">
              <a:latin typeface="Constantia" pitchFamily="18" charset="0"/>
              <a:cs typeface="Times New Roman" pitchFamily="18" charset="0"/>
            </a:endParaRPr>
          </a:p>
        </p:txBody>
      </p:sp>
      <p:sp>
        <p:nvSpPr>
          <p:cNvPr id="12" name="TextBox 11"/>
          <p:cNvSpPr txBox="1"/>
          <p:nvPr/>
        </p:nvSpPr>
        <p:spPr>
          <a:xfrm>
            <a:off x="5508104" y="4571836"/>
            <a:ext cx="2257093" cy="369332"/>
          </a:xfrm>
          <a:prstGeom prst="rect">
            <a:avLst/>
          </a:prstGeom>
          <a:noFill/>
        </p:spPr>
        <p:txBody>
          <a:bodyPr wrap="none" rtlCol="0">
            <a:spAutoFit/>
          </a:bodyPr>
          <a:lstStyle/>
          <a:p>
            <a:r>
              <a:rPr lang="en-GB" i="1" dirty="0" smtClean="0">
                <a:latin typeface="Constantia" pitchFamily="18" charset="0"/>
                <a:cs typeface="Times New Roman" pitchFamily="18" charset="0"/>
              </a:rPr>
              <a:t>Turbulent Separation</a:t>
            </a:r>
            <a:endParaRPr lang="en-US" i="1" dirty="0">
              <a:latin typeface="Constantia" pitchFamily="18" charset="0"/>
              <a:cs typeface="Times New Roman"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9395"/>
                                        </p:tgtEl>
                                        <p:attrNameLst>
                                          <p:attrName>style.visibility</p:attrName>
                                        </p:attrNameLst>
                                      </p:cBhvr>
                                      <p:to>
                                        <p:strVal val="visible"/>
                                      </p:to>
                                    </p:set>
                                    <p:animEffect transition="in" filter="randombar(horizontal)">
                                      <p:cBhvr>
                                        <p:cTn id="7" dur="500"/>
                                        <p:tgtEl>
                                          <p:spTgt spid="5939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randombar(horizontal)">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59396"/>
                                        </p:tgtEl>
                                        <p:attrNameLst>
                                          <p:attrName>style.visibility</p:attrName>
                                        </p:attrNameLst>
                                      </p:cBhvr>
                                      <p:to>
                                        <p:strVal val="visible"/>
                                      </p:to>
                                    </p:set>
                                    <p:animEffect transition="in" filter="randombar(horizontal)">
                                      <p:cBhvr>
                                        <p:cTn id="16" dur="500"/>
                                        <p:tgtEl>
                                          <p:spTgt spid="59396"/>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randombar(horizontal)">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FLOW PAST A CIRCULAR CYLINDER</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60418"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907704" y="1359371"/>
            <a:ext cx="5248275" cy="473392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randombar(horizontal)">
                                      <p:cBhvr>
                                        <p:cTn id="7" dur="500"/>
                                        <p:tgtEl>
                                          <p:spTgt spid="604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VELOCITY PROFILES FOR LAMINAR AND TURBULENT FLOWS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55298"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826618" y="1124744"/>
            <a:ext cx="3257550" cy="3895725"/>
          </a:xfrm>
          <a:prstGeom prst="rect">
            <a:avLst/>
          </a:prstGeom>
          <a:noFill/>
          <a:ln w="9525">
            <a:noFill/>
            <a:miter lim="800000"/>
            <a:headEnd/>
            <a:tailEnd/>
          </a:ln>
        </p:spPr>
      </p:pic>
      <p:pic>
        <p:nvPicPr>
          <p:cNvPr id="55299"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500313" y="5157192"/>
            <a:ext cx="4143375" cy="79057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5298"/>
                                        </p:tgtEl>
                                        <p:attrNameLst>
                                          <p:attrName>style.visibility</p:attrName>
                                        </p:attrNameLst>
                                      </p:cBhvr>
                                      <p:to>
                                        <p:strVal val="visible"/>
                                      </p:to>
                                    </p:set>
                                    <p:animEffect transition="in" filter="randombar(horizontal)">
                                      <p:cBhvr>
                                        <p:cTn id="7" dur="500"/>
                                        <p:tgtEl>
                                          <p:spTgt spid="5529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55299"/>
                                        </p:tgtEl>
                                        <p:attrNameLst>
                                          <p:attrName>style.visibility</p:attrName>
                                        </p:attrNameLst>
                                      </p:cBhvr>
                                      <p:to>
                                        <p:strVal val="visible"/>
                                      </p:to>
                                    </p:set>
                                    <p:animEffect transition="in" filter="slide(fromBottom)">
                                      <p:cBhvr>
                                        <p:cTn id="12" dur="500"/>
                                        <p:tgtEl>
                                          <p:spTgt spid="55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DRAG COEFFICIENT OF LAMINAR AND TURBULENT BOUNDARY LAYERS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2015936"/>
          </a:xfrm>
          <a:prstGeom prst="rect">
            <a:avLst/>
          </a:prstGeom>
          <a:noFill/>
        </p:spPr>
        <p:txBody>
          <a:bodyPr wrap="square" rtlCol="0">
            <a:spAutoFit/>
          </a:bodyPr>
          <a:lstStyle/>
          <a:p>
            <a:pPr algn="just">
              <a:buSzPct val="85000"/>
              <a:buFont typeface="Courier New" pitchFamily="49" charset="0"/>
              <a:buChar char="o"/>
            </a:pPr>
            <a:r>
              <a:rPr lang="en-GB" sz="2500" dirty="0" smtClean="0">
                <a:latin typeface="Constantia" pitchFamily="18" charset="0"/>
              </a:rPr>
              <a:t> Drag coefficient of </a:t>
            </a:r>
          </a:p>
          <a:p>
            <a:pPr algn="just">
              <a:buSzPct val="85000"/>
            </a:pPr>
            <a:r>
              <a:rPr lang="en-GB" sz="2500" dirty="0" smtClean="0">
                <a:latin typeface="Constantia" pitchFamily="18" charset="0"/>
              </a:rPr>
              <a:t>laminar and turbulent </a:t>
            </a:r>
          </a:p>
          <a:p>
            <a:pPr algn="just">
              <a:buSzPct val="85000"/>
            </a:pPr>
            <a:r>
              <a:rPr lang="en-GB" sz="2500" dirty="0" smtClean="0">
                <a:latin typeface="Constantia" pitchFamily="18" charset="0"/>
              </a:rPr>
              <a:t>boundary layers on </a:t>
            </a:r>
          </a:p>
          <a:p>
            <a:pPr algn="just">
              <a:buSzPct val="85000"/>
            </a:pPr>
            <a:r>
              <a:rPr lang="en-GB" sz="2500" dirty="0" smtClean="0">
                <a:latin typeface="Constantia" pitchFamily="18" charset="0"/>
              </a:rPr>
              <a:t>smooth and </a:t>
            </a:r>
            <a:r>
              <a:rPr lang="en-GB" sz="2500" smtClean="0">
                <a:latin typeface="Constantia" pitchFamily="18" charset="0"/>
              </a:rPr>
              <a:t>rough </a:t>
            </a:r>
          </a:p>
          <a:p>
            <a:pPr algn="just">
              <a:buSzPct val="85000"/>
            </a:pPr>
            <a:r>
              <a:rPr lang="en-GB" sz="2500" smtClean="0">
                <a:latin typeface="Constantia" pitchFamily="18" charset="0"/>
              </a:rPr>
              <a:t>flat </a:t>
            </a:r>
            <a:r>
              <a:rPr lang="en-GB" sz="2500" dirty="0" smtClean="0">
                <a:latin typeface="Constantia" pitchFamily="18" charset="0"/>
              </a:rPr>
              <a:t>plates:</a:t>
            </a:r>
          </a:p>
        </p:txBody>
      </p:sp>
      <p:pic>
        <p:nvPicPr>
          <p:cNvPr id="57346"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419872" y="908720"/>
            <a:ext cx="4886325" cy="540067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randombar(horizontal)">
                                      <p:cBhvr>
                                        <p:cTn id="10" dur="500"/>
                                        <p:tgtEl>
                                          <p:spTgt spid="7">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randombar(horizontal)">
                                      <p:cBhvr>
                                        <p:cTn id="13" dur="500"/>
                                        <p:tgtEl>
                                          <p:spTgt spid="7">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randombar(horizontal)">
                                      <p:cBhvr>
                                        <p:cTn id="16" dur="500"/>
                                        <p:tgtEl>
                                          <p:spTgt spid="7">
                                            <p:txEl>
                                              <p:pRg st="3" end="3"/>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randombar(horizontal)">
                                      <p:cBhvr>
                                        <p:cTn id="19" dur="500"/>
                                        <p:tgtEl>
                                          <p:spTgt spid="7">
                                            <p:txEl>
                                              <p:pRg st="4" end="4"/>
                                            </p:txEl>
                                          </p:spTgt>
                                        </p:tgtEl>
                                      </p:cBhvr>
                                    </p:animEffect>
                                  </p:childTnLst>
                                </p:cTn>
                              </p:par>
                            </p:childTnLst>
                          </p:cTn>
                        </p:par>
                        <p:par>
                          <p:cTn id="20" fill="hold">
                            <p:stCondLst>
                              <p:cond delay="500"/>
                            </p:stCondLst>
                            <p:childTnLst>
                              <p:par>
                                <p:cTn id="21" presetID="18" presetClass="entr" presetSubtype="12" fill="hold" nodeType="afterEffect">
                                  <p:stCondLst>
                                    <p:cond delay="0"/>
                                  </p:stCondLst>
                                  <p:childTnLst>
                                    <p:set>
                                      <p:cBhvr>
                                        <p:cTn id="22" dur="1" fill="hold">
                                          <p:stCondLst>
                                            <p:cond delay="0"/>
                                          </p:stCondLst>
                                        </p:cTn>
                                        <p:tgtEl>
                                          <p:spTgt spid="57346"/>
                                        </p:tgtEl>
                                        <p:attrNameLst>
                                          <p:attrName>style.visibility</p:attrName>
                                        </p:attrNameLst>
                                      </p:cBhvr>
                                      <p:to>
                                        <p:strVal val="visible"/>
                                      </p:to>
                                    </p:set>
                                    <p:animEffect transition="in" filter="strips(downLeft)">
                                      <p:cBhvr>
                                        <p:cTn id="23" dur="500"/>
                                        <p:tgtEl>
                                          <p:spTgt spid="57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EXPERIMENTAL EXTERNAL FLOWS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1246495"/>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Drag of a streamlined</a:t>
            </a:r>
          </a:p>
          <a:p>
            <a:pPr algn="just">
              <a:buSzPct val="85000"/>
            </a:pPr>
            <a:r>
              <a:rPr lang="en-US" sz="2500" dirty="0" smtClean="0">
                <a:latin typeface="Constantia" pitchFamily="18" charset="0"/>
              </a:rPr>
              <a:t>two-dimensional </a:t>
            </a:r>
          </a:p>
          <a:p>
            <a:pPr algn="just">
              <a:buSzPct val="85000"/>
            </a:pPr>
            <a:r>
              <a:rPr lang="en-US" sz="2500" dirty="0" smtClean="0">
                <a:latin typeface="Constantia" pitchFamily="18" charset="0"/>
              </a:rPr>
              <a:t>cylinder at </a:t>
            </a:r>
            <a:r>
              <a:rPr lang="en-US" sz="2500" dirty="0" err="1" smtClean="0">
                <a:latin typeface="Constantia" pitchFamily="18" charset="0"/>
              </a:rPr>
              <a:t>Re</a:t>
            </a:r>
            <a:r>
              <a:rPr lang="en-US" sz="2500" baseline="-25000" dirty="0" err="1" smtClean="0">
                <a:latin typeface="Constantia" pitchFamily="18" charset="0"/>
              </a:rPr>
              <a:t>c</a:t>
            </a:r>
            <a:r>
              <a:rPr lang="en-US" sz="2500" dirty="0" smtClean="0">
                <a:latin typeface="Constantia" pitchFamily="18" charset="0"/>
              </a:rPr>
              <a:t> = 10</a:t>
            </a:r>
            <a:r>
              <a:rPr lang="en-US" sz="2500" baseline="30000" dirty="0" smtClean="0">
                <a:latin typeface="Constantia" pitchFamily="18" charset="0"/>
              </a:rPr>
              <a:t>6</a:t>
            </a:r>
            <a:endParaRPr lang="en-GB" sz="2500" baseline="30000" dirty="0" smtClean="0">
              <a:latin typeface="Constantia" pitchFamily="18" charset="0"/>
            </a:endParaRPr>
          </a:p>
        </p:txBody>
      </p:sp>
      <p:pic>
        <p:nvPicPr>
          <p:cNvPr id="61443"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463923" y="908720"/>
            <a:ext cx="5356549" cy="5472608"/>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randombar(horizontal)">
                                      <p:cBhvr>
                                        <p:cTn id="10" dur="500"/>
                                        <p:tgtEl>
                                          <p:spTgt spid="7">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randombar(horizontal)">
                                      <p:cBhvr>
                                        <p:cTn id="13" dur="500"/>
                                        <p:tgtEl>
                                          <p:spTgt spid="7">
                                            <p:txEl>
                                              <p:pRg st="2" end="2"/>
                                            </p:txEl>
                                          </p:spTgt>
                                        </p:tgtEl>
                                      </p:cBhvr>
                                    </p:animEffect>
                                  </p:childTnLst>
                                </p:cTn>
                              </p:par>
                            </p:childTnLst>
                          </p:cTn>
                        </p:par>
                        <p:par>
                          <p:cTn id="14" fill="hold">
                            <p:stCondLst>
                              <p:cond delay="500"/>
                            </p:stCondLst>
                            <p:childTnLst>
                              <p:par>
                                <p:cTn id="15" presetID="18" presetClass="entr" presetSubtype="12" fill="hold" nodeType="afterEffect">
                                  <p:stCondLst>
                                    <p:cond delay="0"/>
                                  </p:stCondLst>
                                  <p:childTnLst>
                                    <p:set>
                                      <p:cBhvr>
                                        <p:cTn id="16" dur="1" fill="hold">
                                          <p:stCondLst>
                                            <p:cond delay="0"/>
                                          </p:stCondLst>
                                        </p:cTn>
                                        <p:tgtEl>
                                          <p:spTgt spid="61443"/>
                                        </p:tgtEl>
                                        <p:attrNameLst>
                                          <p:attrName>style.visibility</p:attrName>
                                        </p:attrNameLst>
                                      </p:cBhvr>
                                      <p:to>
                                        <p:strVal val="visible"/>
                                      </p:to>
                                    </p:set>
                                    <p:animEffect transition="in" filter="strips(downLeft)">
                                      <p:cBhvr>
                                        <p:cTn id="17" dur="500"/>
                                        <p:tgtEl>
                                          <p:spTgt spid="61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EXPERIMENTAL EXTERNAL FLOWS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861774"/>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The importance of streamlining in reducing drag of a body (</a:t>
            </a:r>
            <a:r>
              <a:rPr lang="en-US" sz="2500" i="1" dirty="0" smtClean="0">
                <a:latin typeface="Constantia" pitchFamily="18" charset="0"/>
              </a:rPr>
              <a:t>C</a:t>
            </a:r>
            <a:r>
              <a:rPr lang="en-US" sz="2500" i="1" baseline="-25000" dirty="0" smtClean="0">
                <a:latin typeface="Constantia" pitchFamily="18" charset="0"/>
              </a:rPr>
              <a:t>D</a:t>
            </a:r>
            <a:r>
              <a:rPr lang="en-US" sz="2500" dirty="0" smtClean="0">
                <a:latin typeface="Constantia" pitchFamily="18" charset="0"/>
              </a:rPr>
              <a:t> based on frontal area)</a:t>
            </a:r>
            <a:endParaRPr lang="en-GB" sz="2500" baseline="30000" dirty="0" smtClean="0">
              <a:latin typeface="Constantia" pitchFamily="18" charset="0"/>
            </a:endParaRPr>
          </a:p>
        </p:txBody>
      </p:sp>
      <p:pic>
        <p:nvPicPr>
          <p:cNvPr id="62467"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61925" y="2780928"/>
            <a:ext cx="8820150" cy="310515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62467"/>
                                        </p:tgtEl>
                                        <p:attrNameLst>
                                          <p:attrName>style.visibility</p:attrName>
                                        </p:attrNameLst>
                                      </p:cBhvr>
                                      <p:to>
                                        <p:strVal val="visible"/>
                                      </p:to>
                                    </p:set>
                                    <p:animEffect transition="in" filter="slide(fromBottom)">
                                      <p:cBhvr>
                                        <p:cTn id="11" dur="500"/>
                                        <p:tgtEl>
                                          <p:spTgt spid="62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EXPERIMENTAL EXTERNAL FLOWS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477054"/>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Drag of two-dimensional bodies Re&gt;10</a:t>
            </a:r>
            <a:r>
              <a:rPr lang="en-US" sz="2500" baseline="30000" dirty="0" smtClean="0">
                <a:latin typeface="Constantia" pitchFamily="18" charset="0"/>
              </a:rPr>
              <a:t>4</a:t>
            </a:r>
            <a:endParaRPr lang="en-GB" sz="2500" baseline="30000" dirty="0" smtClean="0">
              <a:latin typeface="Constantia" pitchFamily="18" charset="0"/>
            </a:endParaRPr>
          </a:p>
        </p:txBody>
      </p:sp>
      <p:pic>
        <p:nvPicPr>
          <p:cNvPr id="63491"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45864" y="2071223"/>
            <a:ext cx="8652272" cy="3878057"/>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63491"/>
                                        </p:tgtEl>
                                        <p:attrNameLst>
                                          <p:attrName>style.visibility</p:attrName>
                                        </p:attrNameLst>
                                      </p:cBhvr>
                                      <p:to>
                                        <p:strVal val="visible"/>
                                      </p:to>
                                    </p:set>
                                    <p:animEffect transition="in" filter="randombar(horizontal)">
                                      <p:cBhvr>
                                        <p:cTn id="11" dur="500"/>
                                        <p:tgtEl>
                                          <p:spTgt spid="634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EXPERIMENTAL EXTERNAL FLOWS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477054"/>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Drag of two-dimensional bodies Re&gt;10</a:t>
            </a:r>
            <a:r>
              <a:rPr lang="en-US" sz="2500" baseline="30000" dirty="0" smtClean="0">
                <a:latin typeface="Constantia" pitchFamily="18" charset="0"/>
              </a:rPr>
              <a:t>4</a:t>
            </a:r>
            <a:endParaRPr lang="en-GB" sz="2500" baseline="30000" dirty="0" smtClean="0">
              <a:latin typeface="Constantia" pitchFamily="18" charset="0"/>
            </a:endParaRPr>
          </a:p>
        </p:txBody>
      </p:sp>
      <p:pic>
        <p:nvPicPr>
          <p:cNvPr id="64514"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79512" y="2193404"/>
            <a:ext cx="8789580" cy="3683868"/>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4514"/>
                                        </p:tgtEl>
                                        <p:attrNameLst>
                                          <p:attrName>style.visibility</p:attrName>
                                        </p:attrNameLst>
                                      </p:cBhvr>
                                      <p:to>
                                        <p:strVal val="visible"/>
                                      </p:to>
                                    </p:set>
                                    <p:animEffect transition="in" filter="randombar(horizontal)">
                                      <p:cBhvr>
                                        <p:cTn id="7" dur="500"/>
                                        <p:tgtEl>
                                          <p:spTgt spid="645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EXPERIMENTAL EXTERNAL FLOWS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477054"/>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Drag of two-dimensional bodies Re&gt;10</a:t>
            </a:r>
            <a:r>
              <a:rPr lang="en-US" sz="2500" baseline="30000" dirty="0" smtClean="0">
                <a:latin typeface="Constantia" pitchFamily="18" charset="0"/>
              </a:rPr>
              <a:t>4</a:t>
            </a:r>
            <a:endParaRPr lang="en-GB" sz="2500" baseline="30000" dirty="0" smtClean="0">
              <a:latin typeface="Constantia" pitchFamily="18" charset="0"/>
            </a:endParaRPr>
          </a:p>
        </p:txBody>
      </p:sp>
      <p:pic>
        <p:nvPicPr>
          <p:cNvPr id="65538"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547664" y="2060848"/>
            <a:ext cx="5981700" cy="379095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5538"/>
                                        </p:tgtEl>
                                        <p:attrNameLst>
                                          <p:attrName>style.visibility</p:attrName>
                                        </p:attrNameLst>
                                      </p:cBhvr>
                                      <p:to>
                                        <p:strVal val="visible"/>
                                      </p:to>
                                    </p:set>
                                    <p:animEffect transition="in" filter="randombar(horizontal)">
                                      <p:cBhvr>
                                        <p:cTn id="7" dur="500"/>
                                        <p:tgtEl>
                                          <p:spTgt spid="655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EXPERIMENTAL EXTERNAL FLOWS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477054"/>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Drag of three-dimensional bodies Re&gt;10</a:t>
            </a:r>
            <a:r>
              <a:rPr lang="en-US" sz="2500" baseline="30000" dirty="0" smtClean="0">
                <a:latin typeface="Constantia" pitchFamily="18" charset="0"/>
              </a:rPr>
              <a:t>4</a:t>
            </a:r>
            <a:endParaRPr lang="en-GB" sz="2500" baseline="30000" dirty="0" smtClean="0">
              <a:latin typeface="Constantia" pitchFamily="18" charset="0"/>
            </a:endParaRPr>
          </a:p>
        </p:txBody>
      </p:sp>
      <p:pic>
        <p:nvPicPr>
          <p:cNvPr id="66562"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22337" y="1628800"/>
            <a:ext cx="8699326" cy="4832002"/>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66562"/>
                                        </p:tgtEl>
                                        <p:attrNameLst>
                                          <p:attrName>style.visibility</p:attrName>
                                        </p:attrNameLst>
                                      </p:cBhvr>
                                      <p:to>
                                        <p:strVal val="visible"/>
                                      </p:to>
                                    </p:set>
                                    <p:animEffect transition="in" filter="randombar(horizontal)">
                                      <p:cBhvr>
                                        <p:cTn id="11" dur="500"/>
                                        <p:tgtEl>
                                          <p:spTgt spid="66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EXPERIMENTAL EXTERNAL FLOWS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477054"/>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Drag of three-dimensional bodies Re&gt;10</a:t>
            </a:r>
            <a:r>
              <a:rPr lang="en-US" sz="2500" baseline="30000" dirty="0" smtClean="0">
                <a:latin typeface="Constantia" pitchFamily="18" charset="0"/>
              </a:rPr>
              <a:t>4</a:t>
            </a:r>
            <a:endParaRPr lang="en-GB" sz="2500" baseline="30000" dirty="0" smtClean="0">
              <a:latin typeface="Constantia" pitchFamily="18" charset="0"/>
            </a:endParaRPr>
          </a:p>
        </p:txBody>
      </p:sp>
      <p:pic>
        <p:nvPicPr>
          <p:cNvPr id="67586"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76225" y="2315691"/>
            <a:ext cx="8591550" cy="305752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7586"/>
                                        </p:tgtEl>
                                        <p:attrNameLst>
                                          <p:attrName>style.visibility</p:attrName>
                                        </p:attrNameLst>
                                      </p:cBhvr>
                                      <p:to>
                                        <p:strVal val="visible"/>
                                      </p:to>
                                    </p:set>
                                    <p:animEffect transition="in" filter="randombar(horizontal)">
                                      <p:cBhvr>
                                        <p:cTn id="7" dur="500"/>
                                        <p:tgtEl>
                                          <p:spTgt spid="675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EXPERIMENTAL EXTERNAL FLOWS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477054"/>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Aerodynamic force on road vehicles</a:t>
            </a:r>
            <a:endParaRPr lang="en-GB" sz="2500" baseline="30000" dirty="0" smtClean="0">
              <a:latin typeface="Constantia" pitchFamily="18" charset="0"/>
            </a:endParaRPr>
          </a:p>
        </p:txBody>
      </p:sp>
      <p:pic>
        <p:nvPicPr>
          <p:cNvPr id="68610"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14375" y="1988840"/>
            <a:ext cx="7715250" cy="378142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68610"/>
                                        </p:tgtEl>
                                        <p:attrNameLst>
                                          <p:attrName>style.visibility</p:attrName>
                                        </p:attrNameLst>
                                      </p:cBhvr>
                                      <p:to>
                                        <p:strVal val="visible"/>
                                      </p:to>
                                    </p:set>
                                    <p:animEffect transition="in" filter="randombar(horizontal)">
                                      <p:cBhvr>
                                        <p:cTn id="11" dur="500"/>
                                        <p:tgtEl>
                                          <p:spTgt spid="68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EXPERIMENTAL EXTERNAL FLOWS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477054"/>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Aerodynamics of automobiles</a:t>
            </a:r>
            <a:endParaRPr lang="en-GB" sz="2500" baseline="30000" dirty="0" smtClean="0">
              <a:latin typeface="Constantia" pitchFamily="18" charset="0"/>
            </a:endParaRPr>
          </a:p>
        </p:txBody>
      </p:sp>
      <p:pic>
        <p:nvPicPr>
          <p:cNvPr id="69634"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259632" y="1844824"/>
            <a:ext cx="6753225" cy="409575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69634"/>
                                        </p:tgtEl>
                                        <p:attrNameLst>
                                          <p:attrName>style.visibility</p:attrName>
                                        </p:attrNameLst>
                                      </p:cBhvr>
                                      <p:to>
                                        <p:strVal val="visible"/>
                                      </p:to>
                                    </p:set>
                                    <p:animEffect transition="in" filter="randombar(horizontal)">
                                      <p:cBhvr>
                                        <p:cTn id="11" dur="500"/>
                                        <p:tgtEl>
                                          <p:spTgt spid="696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EXPERIMENTAL EXTERNAL FLOWS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477054"/>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Drag reduction of a tractor-trailer truck</a:t>
            </a:r>
            <a:endParaRPr lang="en-GB" sz="2500" baseline="30000" dirty="0" smtClean="0">
              <a:latin typeface="Constantia" pitchFamily="18" charset="0"/>
            </a:endParaRPr>
          </a:p>
        </p:txBody>
      </p:sp>
      <p:pic>
        <p:nvPicPr>
          <p:cNvPr id="70658"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25760" y="1883529"/>
            <a:ext cx="8892480" cy="4137759"/>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70658"/>
                                        </p:tgtEl>
                                        <p:attrNameLst>
                                          <p:attrName>style.visibility</p:attrName>
                                        </p:attrNameLst>
                                      </p:cBhvr>
                                      <p:to>
                                        <p:strVal val="visible"/>
                                      </p:to>
                                    </p:set>
                                    <p:animEffect transition="in" filter="randombar(horizontal)">
                                      <p:cBhvr>
                                        <p:cTn id="11" dur="500"/>
                                        <p:tgtEl>
                                          <p:spTgt spid="706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BIOLOGICAL DRAG REDUCTION</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4708981"/>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A great deal of engineering effort goes into designing immersed bodies to reduce their drag. Most such effort concentrates on rigid-body shapes. </a:t>
            </a:r>
          </a:p>
          <a:p>
            <a:pPr algn="just">
              <a:buSzPct val="85000"/>
              <a:buFont typeface="Courier New" pitchFamily="49" charset="0"/>
              <a:buChar char="o"/>
            </a:pPr>
            <a:endParaRPr lang="en-US" sz="2500" dirty="0" smtClean="0">
              <a:latin typeface="Constantia" pitchFamily="18" charset="0"/>
            </a:endParaRPr>
          </a:p>
          <a:p>
            <a:pPr algn="just">
              <a:buSzPct val="85000"/>
              <a:buFont typeface="Courier New" pitchFamily="49" charset="0"/>
              <a:buChar char="o"/>
            </a:pPr>
            <a:r>
              <a:rPr lang="en-US" sz="2500" dirty="0" smtClean="0">
                <a:latin typeface="Constantia" pitchFamily="18" charset="0"/>
              </a:rPr>
              <a:t> A different process occurs in nature, as organisms adapt to survive high winds or currents. Flexible structure of a tree allows it to reconfigure in high winds and thus reduce drag and damage.</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as wind velocity increases, the shape of the tree changes to offer less </a:t>
            </a:r>
          </a:p>
          <a:p>
            <a:pPr algn="just">
              <a:buSzPct val="85000"/>
            </a:pPr>
            <a:r>
              <a:rPr lang="en-US" sz="2500" dirty="0" smtClean="0">
                <a:latin typeface="Constantia" pitchFamily="18" charset="0"/>
              </a:rPr>
              <a:t>Resistance.</a:t>
            </a:r>
          </a:p>
        </p:txBody>
      </p:sp>
      <p:pic>
        <p:nvPicPr>
          <p:cNvPr id="71682"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123728" y="5085184"/>
            <a:ext cx="6629400" cy="136207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randombar(horizontal)">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randombar(horizontal)">
                                      <p:cBhvr>
                                        <p:cTn id="17" dur="500"/>
                                        <p:tgtEl>
                                          <p:spTgt spid="7">
                                            <p:txEl>
                                              <p:pRg st="4" end="4"/>
                                            </p:txEl>
                                          </p:spTgt>
                                        </p:tgtEl>
                                      </p:cBhvr>
                                    </p:animEffect>
                                  </p:childTnLst>
                                </p:cTn>
                              </p:par>
                              <p:par>
                                <p:cTn id="18" presetID="14" presetClass="entr" presetSubtype="10" fill="hold" nodeType="withEffect">
                                  <p:stCondLst>
                                    <p:cond delay="0"/>
                                  </p:stCondLst>
                                  <p:childTnLst>
                                    <p:set>
                                      <p:cBhvr>
                                        <p:cTn id="19" dur="1" fill="hold">
                                          <p:stCondLst>
                                            <p:cond delay="0"/>
                                          </p:stCondLst>
                                        </p:cTn>
                                        <p:tgtEl>
                                          <p:spTgt spid="7">
                                            <p:txEl>
                                              <p:pRg st="5" end="5"/>
                                            </p:txEl>
                                          </p:spTgt>
                                        </p:tgtEl>
                                        <p:attrNameLst>
                                          <p:attrName>style.visibility</p:attrName>
                                        </p:attrNameLst>
                                      </p:cBhvr>
                                      <p:to>
                                        <p:strVal val="visible"/>
                                      </p:to>
                                    </p:set>
                                    <p:animEffect transition="in" filter="randombar(horizontal)">
                                      <p:cBhvr>
                                        <p:cTn id="20" dur="500"/>
                                        <p:tgtEl>
                                          <p:spTgt spid="7">
                                            <p:txEl>
                                              <p:pRg st="5" end="5"/>
                                            </p:txEl>
                                          </p:spTgt>
                                        </p:tgtEl>
                                      </p:cBhvr>
                                    </p:animEffect>
                                  </p:childTnLst>
                                </p:cTn>
                              </p:par>
                            </p:childTnLst>
                          </p:cTn>
                        </p:par>
                        <p:par>
                          <p:cTn id="21" fill="hold">
                            <p:stCondLst>
                              <p:cond delay="500"/>
                            </p:stCondLst>
                            <p:childTnLst>
                              <p:par>
                                <p:cTn id="22" presetID="14" presetClass="entr" presetSubtype="10" fill="hold" nodeType="afterEffect">
                                  <p:stCondLst>
                                    <p:cond delay="0"/>
                                  </p:stCondLst>
                                  <p:childTnLst>
                                    <p:set>
                                      <p:cBhvr>
                                        <p:cTn id="23" dur="1" fill="hold">
                                          <p:stCondLst>
                                            <p:cond delay="0"/>
                                          </p:stCondLst>
                                        </p:cTn>
                                        <p:tgtEl>
                                          <p:spTgt spid="71682"/>
                                        </p:tgtEl>
                                        <p:attrNameLst>
                                          <p:attrName>style.visibility</p:attrName>
                                        </p:attrNameLst>
                                      </p:cBhvr>
                                      <p:to>
                                        <p:strVal val="visible"/>
                                      </p:to>
                                    </p:set>
                                    <p:animEffect transition="in" filter="randombar(horizontal)">
                                      <p:cBhvr>
                                        <p:cTn id="24" dur="500"/>
                                        <p:tgtEl>
                                          <p:spTgt spid="71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Introduction to Boundary Layers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BIOLOGICAL DRAG REDUCTION</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861774"/>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The individual branches and leaves of a tree also curl and cluster to reduce drag.</a:t>
            </a:r>
          </a:p>
        </p:txBody>
      </p:sp>
      <p:pic>
        <p:nvPicPr>
          <p:cNvPr id="71683"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971600" y="2125935"/>
            <a:ext cx="3476625" cy="4543425"/>
          </a:xfrm>
          <a:prstGeom prst="rect">
            <a:avLst/>
          </a:prstGeom>
          <a:noFill/>
          <a:ln w="9525">
            <a:noFill/>
            <a:miter lim="800000"/>
            <a:headEnd/>
            <a:tailEnd/>
          </a:ln>
        </p:spPr>
      </p:pic>
      <p:pic>
        <p:nvPicPr>
          <p:cNvPr id="71685" name="Picture 5"/>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644008" y="1916832"/>
            <a:ext cx="4276725" cy="420052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1683"/>
                                        </p:tgtEl>
                                        <p:attrNameLst>
                                          <p:attrName>style.visibility</p:attrName>
                                        </p:attrNameLst>
                                      </p:cBhvr>
                                      <p:to>
                                        <p:strVal val="visible"/>
                                      </p:to>
                                    </p:set>
                                    <p:animEffect transition="in" filter="randombar(horizontal)">
                                      <p:cBhvr>
                                        <p:cTn id="12" dur="500"/>
                                        <p:tgtEl>
                                          <p:spTgt spid="7168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71685"/>
                                        </p:tgtEl>
                                        <p:attrNameLst>
                                          <p:attrName>style.visibility</p:attrName>
                                        </p:attrNameLst>
                                      </p:cBhvr>
                                      <p:to>
                                        <p:strVal val="visible"/>
                                      </p:to>
                                    </p:set>
                                    <p:animEffect transition="in" filter="randombar(horizontal)">
                                      <p:cBhvr>
                                        <p:cTn id="17" dur="500"/>
                                        <p:tgtEl>
                                          <p:spTgt spid="716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Viscous Flow – Airfoil Drag</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ESTIMATING SKIN-FRICTION DRAG OF A AIRFOIL</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4324261"/>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a:t>
            </a:r>
            <a:r>
              <a:rPr lang="en-US" sz="2500" dirty="0" smtClean="0">
                <a:latin typeface="Constantia" pitchFamily="18" charset="0"/>
              </a:rPr>
              <a:t>W</a:t>
            </a:r>
            <a:r>
              <a:rPr lang="en-US" sz="2500" dirty="0" smtClean="0">
                <a:latin typeface="Constantia" pitchFamily="18" charset="0"/>
              </a:rPr>
              <a:t>e </a:t>
            </a:r>
            <a:r>
              <a:rPr lang="en-US" sz="2500" dirty="0" smtClean="0">
                <a:latin typeface="Constantia" pitchFamily="18" charset="0"/>
              </a:rPr>
              <a:t>assume that skin-friction drag on an airfoil is essentially</a:t>
            </a:r>
          </a:p>
          <a:p>
            <a:pPr algn="just">
              <a:buSzPct val="85000"/>
            </a:pPr>
            <a:r>
              <a:rPr lang="en-US" sz="2500" dirty="0" smtClean="0">
                <a:latin typeface="Constantia" pitchFamily="18" charset="0"/>
              </a:rPr>
              <a:t>the same as the skin-friction drag on a flat plate at zero angle of attack.</a:t>
            </a:r>
            <a:endParaRPr lang="en-GB" sz="2500" dirty="0" smtClean="0">
              <a:latin typeface="Constantia" pitchFamily="18" charset="0"/>
            </a:endParaRPr>
          </a:p>
          <a:p>
            <a:pPr algn="just">
              <a:buSzPct val="85000"/>
              <a:buFont typeface="Courier New" pitchFamily="49" charset="0"/>
              <a:buChar char="o"/>
            </a:pPr>
            <a:endParaRPr lang="en-US"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This </a:t>
            </a:r>
            <a:r>
              <a:rPr lang="en-US" sz="2500" dirty="0" smtClean="0">
                <a:latin typeface="Constantia" pitchFamily="18" charset="0"/>
              </a:rPr>
              <a:t>approximation becomes more </a:t>
            </a:r>
            <a:r>
              <a:rPr lang="en-US" sz="2500" dirty="0" smtClean="0">
                <a:latin typeface="Constantia" pitchFamily="18" charset="0"/>
              </a:rPr>
              <a:t>accurate the </a:t>
            </a:r>
            <a:r>
              <a:rPr lang="en-US" sz="2500" dirty="0" smtClean="0">
                <a:latin typeface="Constantia" pitchFamily="18" charset="0"/>
              </a:rPr>
              <a:t>thinner the airfoil and the smaller the angle of </a:t>
            </a:r>
            <a:r>
              <a:rPr lang="en-US" sz="2500" dirty="0" smtClean="0">
                <a:latin typeface="Constantia" pitchFamily="18" charset="0"/>
              </a:rPr>
              <a:t>attack.</a:t>
            </a:r>
            <a:endParaRPr lang="en-GB" sz="2500" dirty="0" smtClean="0">
              <a:latin typeface="Constantia" pitchFamily="18" charset="0"/>
            </a:endParaRPr>
          </a:p>
          <a:p>
            <a:pPr algn="just">
              <a:buSzPct val="85000"/>
            </a:pPr>
            <a:endParaRPr lang="en-GB" sz="2500" dirty="0" smtClean="0">
              <a:latin typeface="Constantia" pitchFamily="18" charset="0"/>
            </a:endParaRPr>
          </a:p>
        </p:txBody>
      </p:sp>
      <p:pic>
        <p:nvPicPr>
          <p:cNvPr id="1026" name="Picture 2"/>
          <p:cNvPicPr>
            <a:picLocks noChangeAspect="1" noChangeArrowheads="1"/>
          </p:cNvPicPr>
          <p:nvPr/>
        </p:nvPicPr>
        <p:blipFill>
          <a:blip r:embed="rId2" cstate="print">
            <a:clrChange>
              <a:clrFrom>
                <a:srgbClr val="FFFFFF"/>
              </a:clrFrom>
              <a:clrTo>
                <a:srgbClr val="FFFFFF">
                  <a:alpha val="0"/>
                </a:srgbClr>
              </a:clrTo>
            </a:clrChange>
          </a:blip>
          <a:srcRect l="3044" t="13952" r="7658" b="12293"/>
          <a:stretch>
            <a:fillRect/>
          </a:stretch>
        </p:blipFill>
        <p:spPr bwMode="auto">
          <a:xfrm>
            <a:off x="1403648" y="2996952"/>
            <a:ext cx="6336704" cy="864096"/>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randombar(horizontal)">
                                      <p:cBhvr>
                                        <p:cTn id="10" dur="500"/>
                                        <p:tgtEl>
                                          <p:spTgt spid="7">
                                            <p:txEl>
                                              <p:pRg st="1" end="1"/>
                                            </p:txEl>
                                          </p:spTgt>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randombar(horizontal)">
                                      <p:cBhvr>
                                        <p:cTn id="14" dur="500"/>
                                        <p:tgtEl>
                                          <p:spTgt spid="102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animEffect transition="in" filter="randombar(horizontal)">
                                      <p:cBhvr>
                                        <p:cTn id="19"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Viscous Flow – Airfoil Drag</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ESTIMATING SKIN-FRICTION DRAG OF A AIRFOIL</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a:t>
            </a:r>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LAMINAR FLOW</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4324261"/>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a:t>
            </a:r>
            <a:r>
              <a:rPr lang="en-US" sz="2500" dirty="0" smtClean="0">
                <a:latin typeface="Constantia" pitchFamily="18" charset="0"/>
              </a:rPr>
              <a:t>We first deal with the case of completely laminar flow over the airfoil (</a:t>
            </a:r>
            <a:r>
              <a:rPr lang="en-US" sz="2500" dirty="0" smtClean="0">
                <a:latin typeface="Constantia" pitchFamily="18" charset="0"/>
              </a:rPr>
              <a:t>and hence </a:t>
            </a:r>
            <a:r>
              <a:rPr lang="en-US" sz="2500" dirty="0" smtClean="0">
                <a:latin typeface="Constantia" pitchFamily="18" charset="0"/>
              </a:rPr>
              <a:t>the flat plate</a:t>
            </a:r>
            <a:r>
              <a:rPr lang="en-US" sz="2500" dirty="0" smtClean="0">
                <a:latin typeface="Constantia" pitchFamily="18" charset="0"/>
              </a:rPr>
              <a:t>)</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There is an exact analytical solution for </a:t>
            </a:r>
            <a:r>
              <a:rPr lang="en-US" sz="2500" dirty="0" smtClean="0">
                <a:latin typeface="Constantia" pitchFamily="18" charset="0"/>
              </a:rPr>
              <a:t>the laminar </a:t>
            </a:r>
            <a:r>
              <a:rPr lang="en-US" sz="2500" dirty="0" smtClean="0">
                <a:latin typeface="Constantia" pitchFamily="18" charset="0"/>
              </a:rPr>
              <a:t>boundary-layer flow over a flat </a:t>
            </a:r>
            <a:r>
              <a:rPr lang="en-US" sz="2500" dirty="0" smtClean="0">
                <a:latin typeface="Constantia" pitchFamily="18" charset="0"/>
              </a:rPr>
              <a:t>plate.</a:t>
            </a:r>
            <a:endParaRPr lang="en-GB" sz="2500" dirty="0" smtClean="0">
              <a:latin typeface="Constantia" pitchFamily="18" charset="0"/>
            </a:endParaRPr>
          </a:p>
        </p:txBody>
      </p:sp>
      <p:pic>
        <p:nvPicPr>
          <p:cNvPr id="2050"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146895" y="2458963"/>
            <a:ext cx="5305425" cy="176212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randombar(horizontal)">
                                      <p:cBhvr>
                                        <p:cTn id="11" dur="500"/>
                                        <p:tgtEl>
                                          <p:spTgt spid="2050"/>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7">
                                            <p:txEl>
                                              <p:pRg st="8" end="8"/>
                                            </p:txEl>
                                          </p:spTgt>
                                        </p:tgtEl>
                                        <p:attrNameLst>
                                          <p:attrName>style.visibility</p:attrName>
                                        </p:attrNameLst>
                                      </p:cBhvr>
                                      <p:to>
                                        <p:strVal val="visible"/>
                                      </p:to>
                                    </p:set>
                                    <p:animEffect transition="in" filter="randombar(horizontal)">
                                      <p:cBhvr>
                                        <p:cTn id="16"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Viscous Flow – Airfoil Drag</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ESTIMATING SKIN-FRICTION DRAG OF A AIRFOIL</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a:t>
            </a:r>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LAMINAR FLOW</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3939540"/>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a:t>
            </a:r>
            <a:r>
              <a:rPr lang="en-US" sz="2500" dirty="0" smtClean="0">
                <a:latin typeface="Constantia" pitchFamily="18" charset="0"/>
              </a:rPr>
              <a:t>The boundary-layer thickness for incompressible laminar flow over a flat </a:t>
            </a:r>
            <a:r>
              <a:rPr lang="en-US" sz="2500" dirty="0" smtClean="0">
                <a:latin typeface="Constantia" pitchFamily="18" charset="0"/>
              </a:rPr>
              <a:t>plate at </a:t>
            </a:r>
            <a:r>
              <a:rPr lang="en-US" sz="2500" dirty="0" smtClean="0">
                <a:latin typeface="Constantia" pitchFamily="18" charset="0"/>
              </a:rPr>
              <a:t>zero angle of attack is given </a:t>
            </a:r>
            <a:r>
              <a:rPr lang="en-US" sz="2500" dirty="0" smtClean="0">
                <a:latin typeface="Constantia" pitchFamily="18" charset="0"/>
              </a:rPr>
              <a:t>by</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pPr>
            <a:r>
              <a:rPr lang="en-GB" sz="2500" dirty="0" smtClean="0">
                <a:latin typeface="Constantia" pitchFamily="18" charset="0"/>
              </a:rPr>
              <a:t>Where</a:t>
            </a:r>
            <a:endParaRPr lang="en-US"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The local shear stress, integrated over both the top and bottom surfaces </a:t>
            </a:r>
            <a:r>
              <a:rPr lang="en-US" sz="2500" dirty="0" smtClean="0">
                <a:latin typeface="Constantia" pitchFamily="18" charset="0"/>
              </a:rPr>
              <a:t>of the </a:t>
            </a:r>
            <a:r>
              <a:rPr lang="en-US" sz="2500" dirty="0" smtClean="0">
                <a:latin typeface="Constantia" pitchFamily="18" charset="0"/>
              </a:rPr>
              <a:t>flat </a:t>
            </a:r>
            <a:r>
              <a:rPr lang="en-US" sz="2500" dirty="0" smtClean="0">
                <a:latin typeface="Constantia" pitchFamily="18" charset="0"/>
              </a:rPr>
              <a:t>plate, </a:t>
            </a:r>
            <a:r>
              <a:rPr lang="en-US" sz="2500" dirty="0" smtClean="0">
                <a:latin typeface="Constantia" pitchFamily="18" charset="0"/>
              </a:rPr>
              <a:t>yields the net friction drag, </a:t>
            </a:r>
            <a:r>
              <a:rPr lang="en-US" sz="2500" dirty="0" err="1" smtClean="0">
                <a:latin typeface="Constantia" pitchFamily="18" charset="0"/>
              </a:rPr>
              <a:t>D</a:t>
            </a:r>
            <a:r>
              <a:rPr lang="en-US" sz="2500" baseline="-25000" dirty="0" err="1" smtClean="0">
                <a:latin typeface="Constantia" pitchFamily="18" charset="0"/>
              </a:rPr>
              <a:t>f</a:t>
            </a:r>
            <a:r>
              <a:rPr lang="en-US" sz="2500" dirty="0" smtClean="0">
                <a:latin typeface="Constantia" pitchFamily="18" charset="0"/>
              </a:rPr>
              <a:t>, </a:t>
            </a:r>
            <a:r>
              <a:rPr lang="en-US" sz="2500" dirty="0" smtClean="0">
                <a:latin typeface="Constantia" pitchFamily="18" charset="0"/>
              </a:rPr>
              <a:t>on the plate</a:t>
            </a:r>
            <a:endParaRPr lang="en-GB" sz="2500" dirty="0" smtClean="0">
              <a:latin typeface="Constantia" pitchFamily="18" charset="0"/>
            </a:endParaRPr>
          </a:p>
        </p:txBody>
      </p:sp>
      <p:pic>
        <p:nvPicPr>
          <p:cNvPr id="3074"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923928" y="2204864"/>
            <a:ext cx="1200150" cy="676275"/>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779912" y="3284984"/>
            <a:ext cx="1485900" cy="619125"/>
          </a:xfrm>
          <a:prstGeom prst="rect">
            <a:avLst/>
          </a:prstGeom>
          <a:noFill/>
          <a:ln w="9525">
            <a:noFill/>
            <a:miter lim="800000"/>
            <a:headEnd/>
            <a:tailEnd/>
          </a:ln>
        </p:spPr>
      </p:pic>
      <p:pic>
        <p:nvPicPr>
          <p:cNvPr id="3076"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165870" y="5373216"/>
            <a:ext cx="2686050" cy="352425"/>
          </a:xfrm>
          <a:prstGeom prst="rect">
            <a:avLst/>
          </a:prstGeom>
          <a:noFill/>
          <a:ln w="9525">
            <a:noFill/>
            <a:miter lim="800000"/>
            <a:headEnd/>
            <a:tailEnd/>
          </a:ln>
        </p:spPr>
      </p:pic>
      <p:pic>
        <p:nvPicPr>
          <p:cNvPr id="11"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5148064" y="5101555"/>
            <a:ext cx="3181350" cy="847725"/>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randombar(horizontal)">
                                      <p:cBhvr>
                                        <p:cTn id="11" dur="500"/>
                                        <p:tgtEl>
                                          <p:spTgt spid="3074"/>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randombar(horizontal)">
                                      <p:cBhvr>
                                        <p:cTn id="16" dur="500"/>
                                        <p:tgtEl>
                                          <p:spTgt spid="7">
                                            <p:txEl>
                                              <p:pRg st="3" end="3"/>
                                            </p:txEl>
                                          </p:spTgt>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3075"/>
                                        </p:tgtEl>
                                        <p:attrNameLst>
                                          <p:attrName>style.visibility</p:attrName>
                                        </p:attrNameLst>
                                      </p:cBhvr>
                                      <p:to>
                                        <p:strVal val="visible"/>
                                      </p:to>
                                    </p:set>
                                    <p:animEffect transition="in" filter="randombar(horizontal)">
                                      <p:cBhvr>
                                        <p:cTn id="20" dur="500"/>
                                        <p:tgtEl>
                                          <p:spTgt spid="3075"/>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animEffect transition="in" filter="randombar(horizontal)">
                                      <p:cBhvr>
                                        <p:cTn id="25" dur="500"/>
                                        <p:tgtEl>
                                          <p:spTgt spid="7">
                                            <p:txEl>
                                              <p:pRg st="6" end="6"/>
                                            </p:txEl>
                                          </p:spTgt>
                                        </p:tgtEl>
                                      </p:cBhvr>
                                    </p:animEffect>
                                  </p:childTnLst>
                                </p:cTn>
                              </p:par>
                            </p:childTnLst>
                          </p:cTn>
                        </p:par>
                        <p:par>
                          <p:cTn id="26" fill="hold">
                            <p:stCondLst>
                              <p:cond delay="500"/>
                            </p:stCondLst>
                            <p:childTnLst>
                              <p:par>
                                <p:cTn id="27" presetID="14" presetClass="entr" presetSubtype="1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randombar(horizontal)">
                                      <p:cBhvr>
                                        <p:cTn id="29" dur="500"/>
                                        <p:tgtEl>
                                          <p:spTgt spid="11"/>
                                        </p:tgtEl>
                                      </p:cBhvr>
                                    </p:animEffect>
                                  </p:childTnLst>
                                </p:cTn>
                              </p:par>
                            </p:childTnLst>
                          </p:cTn>
                        </p:par>
                        <p:par>
                          <p:cTn id="30" fill="hold">
                            <p:stCondLst>
                              <p:cond delay="1000"/>
                            </p:stCondLst>
                            <p:childTnLst>
                              <p:par>
                                <p:cTn id="31" presetID="14" presetClass="entr" presetSubtype="10" fill="hold" nodeType="afterEffect">
                                  <p:stCondLst>
                                    <p:cond delay="0"/>
                                  </p:stCondLst>
                                  <p:childTnLst>
                                    <p:set>
                                      <p:cBhvr>
                                        <p:cTn id="32" dur="1" fill="hold">
                                          <p:stCondLst>
                                            <p:cond delay="0"/>
                                          </p:stCondLst>
                                        </p:cTn>
                                        <p:tgtEl>
                                          <p:spTgt spid="3076"/>
                                        </p:tgtEl>
                                        <p:attrNameLst>
                                          <p:attrName>style.visibility</p:attrName>
                                        </p:attrNameLst>
                                      </p:cBhvr>
                                      <p:to>
                                        <p:strVal val="visible"/>
                                      </p:to>
                                    </p:set>
                                    <p:animEffect transition="in" filter="randombar(horizontal)">
                                      <p:cBhvr>
                                        <p:cTn id="33"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Viscous Flow – Airfoil Drag</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ESTIMATING SKIN-FRICTION DRAG OF A AIRFOIL</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a:t>
            </a:r>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LAMINAR FLOW</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4708981"/>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a:t>
            </a:r>
            <a:r>
              <a:rPr lang="en-US" sz="2500" dirty="0" smtClean="0">
                <a:latin typeface="Constantia" pitchFamily="18" charset="0"/>
              </a:rPr>
              <a:t>Define the skin-friction drag coefficient for the flow over one surface </a:t>
            </a:r>
            <a:r>
              <a:rPr lang="en-US" sz="2500" dirty="0" smtClean="0">
                <a:latin typeface="Constantia" pitchFamily="18" charset="0"/>
              </a:rPr>
              <a:t>as</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The </a:t>
            </a:r>
            <a:r>
              <a:rPr lang="en-US" sz="2500" dirty="0" smtClean="0">
                <a:latin typeface="Constantia" pitchFamily="18" charset="0"/>
              </a:rPr>
              <a:t>laminar skin-friction </a:t>
            </a:r>
            <a:r>
              <a:rPr lang="en-US" sz="2500" dirty="0" smtClean="0">
                <a:latin typeface="Constantia" pitchFamily="18" charset="0"/>
              </a:rPr>
              <a:t>drag coefficient is a function of the Reynolds </a:t>
            </a:r>
            <a:r>
              <a:rPr lang="en-US" sz="2500" dirty="0" smtClean="0">
                <a:latin typeface="Constantia" pitchFamily="18" charset="0"/>
              </a:rPr>
              <a:t>number</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pPr>
            <a:r>
              <a:rPr lang="en-US" sz="2500" dirty="0" smtClean="0">
                <a:latin typeface="Constantia" pitchFamily="18" charset="0"/>
              </a:rPr>
              <a:t>Where </a:t>
            </a:r>
            <a:r>
              <a:rPr lang="en-US" sz="2500" i="1" dirty="0" err="1" smtClean="0">
                <a:latin typeface="Constantia" pitchFamily="18" charset="0"/>
              </a:rPr>
              <a:t>Re</a:t>
            </a:r>
            <a:r>
              <a:rPr lang="en-US" sz="2500" i="1" baseline="-25000" dirty="0" err="1" smtClean="0">
                <a:latin typeface="Constantia" pitchFamily="18" charset="0"/>
              </a:rPr>
              <a:t>c</a:t>
            </a:r>
            <a:r>
              <a:rPr lang="en-US" sz="2500" dirty="0" smtClean="0">
                <a:latin typeface="Constantia" pitchFamily="18" charset="0"/>
              </a:rPr>
              <a:t> is the Reynolds number based on the chord length </a:t>
            </a:r>
            <a:r>
              <a:rPr lang="en-US" sz="2500" dirty="0" smtClean="0">
                <a:latin typeface="Constantia" pitchFamily="18" charset="0"/>
              </a:rPr>
              <a:t>c.</a:t>
            </a:r>
            <a:endParaRPr lang="en-GB" sz="2500" dirty="0" smtClean="0">
              <a:latin typeface="Constantia" pitchFamily="18" charset="0"/>
            </a:endParaRPr>
          </a:p>
        </p:txBody>
      </p:sp>
      <p:pic>
        <p:nvPicPr>
          <p:cNvPr id="4098"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203848" y="2276872"/>
            <a:ext cx="2476500" cy="676275"/>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923928" y="4077072"/>
            <a:ext cx="1323975" cy="666750"/>
          </a:xfrm>
          <a:prstGeom prst="rect">
            <a:avLst/>
          </a:prstGeom>
          <a:noFill/>
          <a:ln w="9525">
            <a:noFill/>
            <a:miter lim="800000"/>
            <a:headEnd/>
            <a:tailEnd/>
          </a:ln>
        </p:spPr>
      </p:pic>
      <p:pic>
        <p:nvPicPr>
          <p:cNvPr id="4100"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779912" y="5589240"/>
            <a:ext cx="1600200" cy="67627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randombar(horizontal)">
                                      <p:cBhvr>
                                        <p:cTn id="11" dur="500"/>
                                        <p:tgtEl>
                                          <p:spTgt spid="4098"/>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7">
                                            <p:txEl>
                                              <p:pRg st="4" end="4"/>
                                            </p:txEl>
                                          </p:spTgt>
                                        </p:tgtEl>
                                        <p:attrNameLst>
                                          <p:attrName>style.visibility</p:attrName>
                                        </p:attrNameLst>
                                      </p:cBhvr>
                                      <p:to>
                                        <p:strVal val="visible"/>
                                      </p:to>
                                    </p:set>
                                    <p:animEffect transition="in" filter="randombar(horizontal)">
                                      <p:cBhvr>
                                        <p:cTn id="16" dur="500"/>
                                        <p:tgtEl>
                                          <p:spTgt spid="7">
                                            <p:txEl>
                                              <p:pRg st="4" end="4"/>
                                            </p:txEl>
                                          </p:spTgt>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4099"/>
                                        </p:tgtEl>
                                        <p:attrNameLst>
                                          <p:attrName>style.visibility</p:attrName>
                                        </p:attrNameLst>
                                      </p:cBhvr>
                                      <p:to>
                                        <p:strVal val="visible"/>
                                      </p:to>
                                    </p:set>
                                    <p:animEffect transition="in" filter="randombar(horizontal)">
                                      <p:cBhvr>
                                        <p:cTn id="20" dur="500"/>
                                        <p:tgtEl>
                                          <p:spTgt spid="4099"/>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7">
                                            <p:txEl>
                                              <p:pRg st="8" end="8"/>
                                            </p:txEl>
                                          </p:spTgt>
                                        </p:tgtEl>
                                        <p:attrNameLst>
                                          <p:attrName>style.visibility</p:attrName>
                                        </p:attrNameLst>
                                      </p:cBhvr>
                                      <p:to>
                                        <p:strVal val="visible"/>
                                      </p:to>
                                    </p:set>
                                    <p:animEffect transition="in" filter="randombar(horizontal)">
                                      <p:cBhvr>
                                        <p:cTn id="25" dur="500"/>
                                        <p:tgtEl>
                                          <p:spTgt spid="7">
                                            <p:txEl>
                                              <p:pRg st="8" end="8"/>
                                            </p:txEl>
                                          </p:spTgt>
                                        </p:tgtEl>
                                      </p:cBhvr>
                                    </p:animEffect>
                                  </p:childTnLst>
                                </p:cTn>
                              </p:par>
                            </p:childTnLst>
                          </p:cTn>
                        </p:par>
                        <p:par>
                          <p:cTn id="26" fill="hold">
                            <p:stCondLst>
                              <p:cond delay="500"/>
                            </p:stCondLst>
                            <p:childTnLst>
                              <p:par>
                                <p:cTn id="27" presetID="14" presetClass="entr" presetSubtype="10" fill="hold" nodeType="afterEffect">
                                  <p:stCondLst>
                                    <p:cond delay="0"/>
                                  </p:stCondLst>
                                  <p:childTnLst>
                                    <p:set>
                                      <p:cBhvr>
                                        <p:cTn id="28" dur="1" fill="hold">
                                          <p:stCondLst>
                                            <p:cond delay="0"/>
                                          </p:stCondLst>
                                        </p:cTn>
                                        <p:tgtEl>
                                          <p:spTgt spid="4100"/>
                                        </p:tgtEl>
                                        <p:attrNameLst>
                                          <p:attrName>style.visibility</p:attrName>
                                        </p:attrNameLst>
                                      </p:cBhvr>
                                      <p:to>
                                        <p:strVal val="visible"/>
                                      </p:to>
                                    </p:set>
                                    <p:animEffect transition="in" filter="randombar(horizontal)">
                                      <p:cBhvr>
                                        <p:cTn id="29"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Viscous Flow – Airfoil Drag</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ESTIMATING SKIN-FRICTION DRAG OF A AIRFOIL</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a:t>
            </a:r>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LAMINAR FLOW (EXAMPLE)</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10"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869078" y="1939144"/>
            <a:ext cx="4274922" cy="4214818"/>
          </a:xfrm>
          <a:prstGeom prst="rect">
            <a:avLst/>
          </a:prstGeom>
          <a:noFill/>
          <a:ln w="9525">
            <a:noFill/>
            <a:miter lim="800000"/>
            <a:headEnd/>
            <a:tailEnd/>
          </a:ln>
          <a:effectLst/>
        </p:spPr>
      </p:pic>
      <p:sp>
        <p:nvSpPr>
          <p:cNvPr id="11" name="Rectangle 10"/>
          <p:cNvSpPr/>
          <p:nvPr/>
        </p:nvSpPr>
        <p:spPr>
          <a:xfrm>
            <a:off x="428596" y="1109643"/>
            <a:ext cx="8072494" cy="2308324"/>
          </a:xfrm>
          <a:prstGeom prst="rect">
            <a:avLst/>
          </a:prstGeom>
        </p:spPr>
        <p:txBody>
          <a:bodyPr wrap="square">
            <a:spAutoFit/>
          </a:bodyPr>
          <a:lstStyle/>
          <a:p>
            <a:r>
              <a:rPr lang="en-US" dirty="0" smtClean="0">
                <a:latin typeface="Constantia" pitchFamily="18" charset="0"/>
              </a:rPr>
              <a:t>Consider the </a:t>
            </a:r>
            <a:r>
              <a:rPr lang="en-US" dirty="0" smtClean="0">
                <a:solidFill>
                  <a:srgbClr val="FF0000"/>
                </a:solidFill>
                <a:latin typeface="Constantia" pitchFamily="18" charset="0"/>
              </a:rPr>
              <a:t>NACA 2412 airfoil</a:t>
            </a:r>
            <a:r>
              <a:rPr lang="en-US" dirty="0" smtClean="0">
                <a:latin typeface="Constantia" pitchFamily="18" charset="0"/>
              </a:rPr>
              <a:t>, data for which is given in Figure. The  data are given for two values of the Reynolds number based on chord length. For the case  where </a:t>
            </a:r>
            <a:r>
              <a:rPr lang="en-US" dirty="0" err="1" smtClean="0">
                <a:latin typeface="Constantia" pitchFamily="18" charset="0"/>
              </a:rPr>
              <a:t>Re</a:t>
            </a:r>
            <a:r>
              <a:rPr lang="en-US" sz="2400" baseline="-25000" dirty="0" err="1" smtClean="0">
                <a:latin typeface="Constantia" pitchFamily="18" charset="0"/>
              </a:rPr>
              <a:t>c</a:t>
            </a:r>
            <a:r>
              <a:rPr lang="en-US" dirty="0" smtClean="0">
                <a:latin typeface="Constantia" pitchFamily="18" charset="0"/>
              </a:rPr>
              <a:t> </a:t>
            </a:r>
            <a:r>
              <a:rPr lang="en-US" dirty="0" smtClean="0">
                <a:latin typeface="Constantia" pitchFamily="18" charset="0"/>
              </a:rPr>
              <a:t>= 3.1 x 10</a:t>
            </a:r>
            <a:r>
              <a:rPr lang="en-US" baseline="30000" dirty="0" smtClean="0">
                <a:latin typeface="Constantia" pitchFamily="18" charset="0"/>
              </a:rPr>
              <a:t>6</a:t>
            </a:r>
            <a:r>
              <a:rPr lang="en-US" dirty="0" smtClean="0">
                <a:latin typeface="Constantia" pitchFamily="18" charset="0"/>
              </a:rPr>
              <a:t> , estimate: </a:t>
            </a:r>
          </a:p>
          <a:p>
            <a:pPr marL="342900" indent="-342900">
              <a:buAutoNum type="alphaLcParenBoth"/>
            </a:pPr>
            <a:r>
              <a:rPr lang="en-US" i="1" dirty="0" smtClean="0">
                <a:latin typeface="Constantia" pitchFamily="18" charset="0"/>
              </a:rPr>
              <a:t>the </a:t>
            </a:r>
            <a:r>
              <a:rPr lang="en-US" i="1" dirty="0" smtClean="0">
                <a:latin typeface="Constantia" pitchFamily="18" charset="0"/>
              </a:rPr>
              <a:t>laminar boundary layer </a:t>
            </a:r>
            <a:r>
              <a:rPr lang="en-US" i="1" dirty="0" smtClean="0">
                <a:latin typeface="Constantia" pitchFamily="18" charset="0"/>
              </a:rPr>
              <a:t>thickness</a:t>
            </a:r>
          </a:p>
          <a:p>
            <a:pPr marL="342900" indent="-342900"/>
            <a:r>
              <a:rPr lang="en-US" i="1" dirty="0" smtClean="0">
                <a:latin typeface="Constantia" pitchFamily="18" charset="0"/>
              </a:rPr>
              <a:t> at the trailing  edge for a chord </a:t>
            </a:r>
          </a:p>
          <a:p>
            <a:pPr marL="342900" indent="-342900"/>
            <a:r>
              <a:rPr lang="en-US" i="1" dirty="0" smtClean="0">
                <a:latin typeface="Constantia" pitchFamily="18" charset="0"/>
              </a:rPr>
              <a:t>length of 1.5 m</a:t>
            </a:r>
          </a:p>
          <a:p>
            <a:pPr marL="342900" indent="-342900"/>
            <a:r>
              <a:rPr lang="en-US" i="1" dirty="0" smtClean="0">
                <a:latin typeface="Constantia" pitchFamily="18" charset="0"/>
              </a:rPr>
              <a:t>(</a:t>
            </a:r>
            <a:r>
              <a:rPr lang="en-US" i="1" dirty="0" smtClean="0">
                <a:latin typeface="Constantia" pitchFamily="18" charset="0"/>
              </a:rPr>
              <a:t>b) the net laminar skin-friction </a:t>
            </a:r>
            <a:r>
              <a:rPr lang="en-US" i="1" dirty="0" smtClean="0">
                <a:latin typeface="Constantia" pitchFamily="18" charset="0"/>
              </a:rPr>
              <a:t>drag </a:t>
            </a:r>
          </a:p>
          <a:p>
            <a:pPr marL="342900" indent="-342900"/>
            <a:r>
              <a:rPr lang="en-US" i="1" dirty="0" smtClean="0">
                <a:latin typeface="Constantia" pitchFamily="18" charset="0"/>
              </a:rPr>
              <a:t>coefficient </a:t>
            </a:r>
            <a:r>
              <a:rPr lang="en-US" i="1" dirty="0" smtClean="0">
                <a:latin typeface="Constantia" pitchFamily="18" charset="0"/>
              </a:rPr>
              <a:t>for </a:t>
            </a:r>
            <a:r>
              <a:rPr lang="en-US" dirty="0" smtClean="0">
                <a:latin typeface="Constantia" pitchFamily="18" charset="0"/>
              </a:rPr>
              <a:t>the airfoil.</a:t>
            </a:r>
          </a:p>
        </p:txBody>
      </p:sp>
      <p:pic>
        <p:nvPicPr>
          <p:cNvPr id="12" name="Picture 3"/>
          <p:cNvPicPr>
            <a:picLocks noChangeAspect="1" noChangeArrowheads="1"/>
          </p:cNvPicPr>
          <p:nvPr/>
        </p:nvPicPr>
        <p:blipFill>
          <a:blip r:embed="rId3" cstate="print"/>
          <a:srcRect/>
          <a:stretch>
            <a:fillRect/>
          </a:stretch>
        </p:blipFill>
        <p:spPr bwMode="auto">
          <a:xfrm>
            <a:off x="500034" y="3645024"/>
            <a:ext cx="4288321" cy="785818"/>
          </a:xfrm>
          <a:prstGeom prst="rect">
            <a:avLst/>
          </a:prstGeom>
          <a:noFill/>
          <a:ln w="9525">
            <a:noFill/>
            <a:miter lim="800000"/>
            <a:headEnd/>
            <a:tailEnd/>
          </a:ln>
          <a:effectLst/>
        </p:spPr>
      </p:pic>
      <p:pic>
        <p:nvPicPr>
          <p:cNvPr id="13" name="Picture 4"/>
          <p:cNvPicPr>
            <a:picLocks noChangeAspect="1" noChangeArrowheads="1"/>
          </p:cNvPicPr>
          <p:nvPr/>
        </p:nvPicPr>
        <p:blipFill>
          <a:blip r:embed="rId4" cstate="print"/>
          <a:srcRect/>
          <a:stretch>
            <a:fillRect/>
          </a:stretch>
        </p:blipFill>
        <p:spPr bwMode="auto">
          <a:xfrm>
            <a:off x="428596" y="4725144"/>
            <a:ext cx="4143404" cy="674255"/>
          </a:xfrm>
          <a:prstGeom prst="rect">
            <a:avLst/>
          </a:prstGeom>
          <a:noFill/>
          <a:ln w="9525">
            <a:noFill/>
            <a:miter lim="800000"/>
            <a:headEnd/>
            <a:tailEnd/>
          </a:ln>
          <a:effectLst/>
        </p:spPr>
      </p:pic>
      <p:pic>
        <p:nvPicPr>
          <p:cNvPr id="14" name="Picture 5"/>
          <p:cNvPicPr>
            <a:picLocks noChangeAspect="1" noChangeArrowheads="1"/>
          </p:cNvPicPr>
          <p:nvPr/>
        </p:nvPicPr>
        <p:blipFill>
          <a:blip r:embed="rId5" cstate="print"/>
          <a:srcRect/>
          <a:stretch>
            <a:fillRect/>
          </a:stretch>
        </p:blipFill>
        <p:spPr bwMode="auto">
          <a:xfrm>
            <a:off x="571472" y="5517232"/>
            <a:ext cx="4021020" cy="762001"/>
          </a:xfrm>
          <a:prstGeom prst="rect">
            <a:avLst/>
          </a:prstGeom>
          <a:noFill/>
          <a:ln w="9525">
            <a:noFill/>
            <a:miter lim="800000"/>
            <a:headEnd/>
            <a:tailEnd/>
          </a:ln>
          <a:effectLst/>
        </p:spPr>
      </p:pic>
      <p:cxnSp>
        <p:nvCxnSpPr>
          <p:cNvPr id="15" name="Straight Arrow Connector 14"/>
          <p:cNvCxnSpPr/>
          <p:nvPr/>
        </p:nvCxnSpPr>
        <p:spPr>
          <a:xfrm rot="10800000">
            <a:off x="5643570" y="3725094"/>
            <a:ext cx="1285884" cy="1588"/>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sp>
        <p:nvSpPr>
          <p:cNvPr id="16" name="Rectangle 15"/>
          <p:cNvSpPr/>
          <p:nvPr/>
        </p:nvSpPr>
        <p:spPr>
          <a:xfrm>
            <a:off x="5786446" y="3796532"/>
            <a:ext cx="941283" cy="400110"/>
          </a:xfrm>
          <a:prstGeom prst="rect">
            <a:avLst/>
          </a:prstGeom>
        </p:spPr>
        <p:txBody>
          <a:bodyPr wrap="none">
            <a:spAutoFit/>
          </a:bodyPr>
          <a:lstStyle/>
          <a:p>
            <a:r>
              <a:rPr lang="en-US" sz="2000" dirty="0" smtClean="0">
                <a:solidFill>
                  <a:srgbClr val="FF0000"/>
                </a:solidFill>
                <a:effectLst>
                  <a:outerShdw blurRad="38100" dist="38100" dir="2700000" algn="tl">
                    <a:srgbClr val="000000">
                      <a:alpha val="43137"/>
                    </a:srgbClr>
                  </a:outerShdw>
                </a:effectLst>
                <a:latin typeface="Constantia" pitchFamily="18" charset="0"/>
                <a:cs typeface="Arial" pitchFamily="34" charset="0"/>
              </a:rPr>
              <a:t>0.0068</a:t>
            </a:r>
          </a:p>
        </p:txBody>
      </p:sp>
      <p:sp>
        <p:nvSpPr>
          <p:cNvPr id="17" name="Rectangle 16"/>
          <p:cNvSpPr/>
          <p:nvPr/>
        </p:nvSpPr>
        <p:spPr>
          <a:xfrm rot="19134470">
            <a:off x="4170549" y="3568216"/>
            <a:ext cx="6143652" cy="646331"/>
          </a:xfrm>
          <a:prstGeom prst="rect">
            <a:avLst/>
          </a:prstGeom>
        </p:spPr>
        <p:txBody>
          <a:bodyPr wrap="square">
            <a:spAutoFit/>
          </a:bodyPr>
          <a:lstStyle/>
          <a:p>
            <a:r>
              <a:rPr lang="en-US" dirty="0" smtClean="0">
                <a:solidFill>
                  <a:schemeClr val="accent1"/>
                </a:solidFill>
                <a:effectLst>
                  <a:outerShdw blurRad="38100" dist="38100" dir="2700000" algn="tl">
                    <a:srgbClr val="000000">
                      <a:alpha val="43137"/>
                    </a:srgbClr>
                  </a:outerShdw>
                </a:effectLst>
                <a:latin typeface="Constantia" pitchFamily="18" charset="0"/>
              </a:rPr>
              <a:t>This measured value is about 4.5 times higher</a:t>
            </a:r>
          </a:p>
          <a:p>
            <a:r>
              <a:rPr lang="en-US" dirty="0" smtClean="0">
                <a:solidFill>
                  <a:schemeClr val="accent1"/>
                </a:solidFill>
                <a:effectLst>
                  <a:outerShdw blurRad="38100" dist="38100" dir="2700000" algn="tl">
                    <a:srgbClr val="000000">
                      <a:alpha val="43137"/>
                    </a:srgbClr>
                  </a:outerShdw>
                </a:effectLst>
                <a:latin typeface="Constantia" pitchFamily="18" charset="0"/>
              </a:rPr>
              <a:t>than the value of 0.0015</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randombar(horizontal)">
                                      <p:cBhvr>
                                        <p:cTn id="27" dur="500"/>
                                        <p:tgtEl>
                                          <p:spTgt spid="10"/>
                                        </p:tgtEl>
                                      </p:cBhvr>
                                    </p:animEffect>
                                  </p:childTnLst>
                                </p:cTn>
                              </p:par>
                              <p:par>
                                <p:cTn id="28" presetID="14" presetClass="entr" presetSubtype="10"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randombar(horizontal)">
                                      <p:cBhvr>
                                        <p:cTn id="30" dur="500"/>
                                        <p:tgtEl>
                                          <p:spTgt spid="15"/>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randombar(horizontal)">
                                      <p:cBhvr>
                                        <p:cTn id="33" dur="500"/>
                                        <p:tgtEl>
                                          <p:spTgt spid="16"/>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randombar(horizontal)">
                                      <p:cBhvr>
                                        <p:cTn id="3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P spid="1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Viscous Flow – Airfoil Drag</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ESTIMATING SKIN-FRICTION DRAG OF A AIRFOIL</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a:t>
            </a:r>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TURBULENT FLOW</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2400657"/>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a:t>
            </a:r>
            <a:r>
              <a:rPr lang="en-US" sz="2500" dirty="0" smtClean="0">
                <a:latin typeface="Constantia" pitchFamily="18" charset="0"/>
              </a:rPr>
              <a:t>T</a:t>
            </a:r>
            <a:r>
              <a:rPr lang="en-US" sz="2500" dirty="0" smtClean="0">
                <a:latin typeface="Constantia" pitchFamily="18" charset="0"/>
              </a:rPr>
              <a:t>here </a:t>
            </a:r>
            <a:r>
              <a:rPr lang="en-US" sz="2500" dirty="0" smtClean="0">
                <a:latin typeface="Constantia" pitchFamily="18" charset="0"/>
              </a:rPr>
              <a:t>are no exact analytical </a:t>
            </a:r>
            <a:r>
              <a:rPr lang="en-US" sz="2500" dirty="0" smtClean="0">
                <a:latin typeface="Constantia" pitchFamily="18" charset="0"/>
              </a:rPr>
              <a:t>solutions for </a:t>
            </a:r>
            <a:r>
              <a:rPr lang="en-US" sz="2500" dirty="0" smtClean="0">
                <a:latin typeface="Constantia" pitchFamily="18" charset="0"/>
              </a:rPr>
              <a:t>turbulent </a:t>
            </a:r>
            <a:r>
              <a:rPr lang="en-US" sz="2500" dirty="0" smtClean="0">
                <a:latin typeface="Constantia" pitchFamily="18" charset="0"/>
              </a:rPr>
              <a:t>flow.</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The </a:t>
            </a:r>
            <a:r>
              <a:rPr lang="en-US" sz="2500" dirty="0" smtClean="0">
                <a:latin typeface="Constantia" pitchFamily="18" charset="0"/>
              </a:rPr>
              <a:t>analysis of </a:t>
            </a:r>
            <a:r>
              <a:rPr lang="en-US" sz="2500" dirty="0" smtClean="0">
                <a:latin typeface="Constantia" pitchFamily="18" charset="0"/>
              </a:rPr>
              <a:t>any turbulent flow requires some amount of empirical </a:t>
            </a:r>
            <a:r>
              <a:rPr lang="en-US" sz="2500" dirty="0" smtClean="0">
                <a:latin typeface="Constantia" pitchFamily="18" charset="0"/>
              </a:rPr>
              <a:t>data.</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All analyses </a:t>
            </a:r>
            <a:r>
              <a:rPr lang="en-US" sz="2500" dirty="0" smtClean="0">
                <a:latin typeface="Constantia" pitchFamily="18" charset="0"/>
              </a:rPr>
              <a:t>of turbulent </a:t>
            </a:r>
            <a:r>
              <a:rPr lang="en-US" sz="2500" dirty="0" smtClean="0">
                <a:latin typeface="Constantia" pitchFamily="18" charset="0"/>
              </a:rPr>
              <a:t>flow are approximate</a:t>
            </a:r>
            <a:endParaRPr lang="en-GB" sz="2500" dirty="0" smtClean="0">
              <a:latin typeface="Constantia"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randombar(horizontal)">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randombar(horizontal)">
                                      <p:cBhvr>
                                        <p:cTn id="1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Viscous Flow – Airfoil Drag</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ESTIMATING SKIN-FRICTION DRAG OF A AIRFOIL</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a:t>
            </a:r>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TURBULENT FLOW</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4708981"/>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a:t>
            </a:r>
            <a:r>
              <a:rPr lang="en-US" sz="2500" dirty="0" smtClean="0">
                <a:latin typeface="Constantia" pitchFamily="18" charset="0"/>
              </a:rPr>
              <a:t>For incompressible flow over a flat plate, the boundary-layer thickness </a:t>
            </a:r>
            <a:r>
              <a:rPr lang="en-US" sz="2500" dirty="0" smtClean="0">
                <a:latin typeface="Constantia" pitchFamily="18" charset="0"/>
              </a:rPr>
              <a:t>is given </a:t>
            </a:r>
            <a:r>
              <a:rPr lang="en-US" sz="2500" dirty="0" smtClean="0">
                <a:latin typeface="Constantia" pitchFamily="18" charset="0"/>
              </a:rPr>
              <a:t>approximately </a:t>
            </a:r>
            <a:r>
              <a:rPr lang="en-US" sz="2500" dirty="0" smtClean="0">
                <a:latin typeface="Constantia" pitchFamily="18" charset="0"/>
              </a:rPr>
              <a:t>by</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With regard to </a:t>
            </a:r>
            <a:r>
              <a:rPr lang="en-US" sz="2500" dirty="0" smtClean="0">
                <a:latin typeface="Constantia" pitchFamily="18" charset="0"/>
              </a:rPr>
              <a:t>skin friction </a:t>
            </a:r>
            <a:r>
              <a:rPr lang="en-US" sz="2500" dirty="0" smtClean="0">
                <a:latin typeface="Constantia" pitchFamily="18" charset="0"/>
              </a:rPr>
              <a:t>drag, for incompressible turbulent flow over a flat plate, we </a:t>
            </a:r>
            <a:r>
              <a:rPr lang="en-US" sz="2500" dirty="0" smtClean="0">
                <a:latin typeface="Constantia" pitchFamily="18" charset="0"/>
              </a:rPr>
              <a:t>have</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Note that, in contrast to </a:t>
            </a:r>
            <a:r>
              <a:rPr lang="en-US" sz="2500" dirty="0" smtClean="0">
                <a:latin typeface="Constantia" pitchFamily="18" charset="0"/>
              </a:rPr>
              <a:t>the inverse </a:t>
            </a:r>
            <a:r>
              <a:rPr lang="en-US" sz="2500" dirty="0" smtClean="0">
                <a:latin typeface="Constantia" pitchFamily="18" charset="0"/>
              </a:rPr>
              <a:t>square root variation with Reynolds number for laminar flow, the </a:t>
            </a:r>
            <a:r>
              <a:rPr lang="en-US" sz="2500" dirty="0" smtClean="0">
                <a:latin typeface="Constantia" pitchFamily="18" charset="0"/>
              </a:rPr>
              <a:t>turbulent flow </a:t>
            </a:r>
            <a:r>
              <a:rPr lang="en-US" sz="2500" dirty="0" smtClean="0">
                <a:latin typeface="Constantia" pitchFamily="18" charset="0"/>
              </a:rPr>
              <a:t>results show an inverse fifth root variation with Reynolds number</a:t>
            </a:r>
            <a:endParaRPr lang="en-GB" sz="2500" dirty="0" smtClean="0">
              <a:latin typeface="Constantia" pitchFamily="18" charset="0"/>
            </a:endParaRPr>
          </a:p>
        </p:txBody>
      </p:sp>
      <p:pic>
        <p:nvPicPr>
          <p:cNvPr id="5123"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067944" y="2132856"/>
            <a:ext cx="1104900" cy="742950"/>
          </a:xfrm>
          <a:prstGeom prst="rect">
            <a:avLst/>
          </a:prstGeom>
          <a:noFill/>
          <a:ln w="9525">
            <a:noFill/>
            <a:miter lim="800000"/>
            <a:headEnd/>
            <a:tailEnd/>
          </a:ln>
        </p:spPr>
      </p:pic>
      <p:pic>
        <p:nvPicPr>
          <p:cNvPr id="5124"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067944" y="3631679"/>
            <a:ext cx="1323975" cy="73342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5123"/>
                                        </p:tgtEl>
                                        <p:attrNameLst>
                                          <p:attrName>style.visibility</p:attrName>
                                        </p:attrNameLst>
                                      </p:cBhvr>
                                      <p:to>
                                        <p:strVal val="visible"/>
                                      </p:to>
                                    </p:set>
                                    <p:animEffect transition="in" filter="randombar(horizontal)">
                                      <p:cBhvr>
                                        <p:cTn id="11" dur="500"/>
                                        <p:tgtEl>
                                          <p:spTgt spid="5123"/>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randombar(horizontal)">
                                      <p:cBhvr>
                                        <p:cTn id="16" dur="500"/>
                                        <p:tgtEl>
                                          <p:spTgt spid="7">
                                            <p:txEl>
                                              <p:pRg st="3" end="3"/>
                                            </p:txEl>
                                          </p:spTgt>
                                        </p:tgtEl>
                                      </p:cBhvr>
                                    </p:animEffect>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5124"/>
                                        </p:tgtEl>
                                        <p:attrNameLst>
                                          <p:attrName>style.visibility</p:attrName>
                                        </p:attrNameLst>
                                      </p:cBhvr>
                                      <p:to>
                                        <p:strVal val="visible"/>
                                      </p:to>
                                    </p:set>
                                    <p:animEffect transition="in" filter="randombar(horizontal)">
                                      <p:cBhvr>
                                        <p:cTn id="20" dur="500"/>
                                        <p:tgtEl>
                                          <p:spTgt spid="5124"/>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animEffect transition="in" filter="randombar(horizontal)">
                                      <p:cBhvr>
                                        <p:cTn id="25"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Viscous Flow – Airfoil Drag</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ESTIMATING SKIN-FRICTION DRAG OF A AIRFOIL</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a:t>
            </a:r>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TURBULENT FLOW (EXAMPLE)</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477054"/>
          </a:xfrm>
          <a:prstGeom prst="rect">
            <a:avLst/>
          </a:prstGeom>
          <a:noFill/>
        </p:spPr>
        <p:txBody>
          <a:bodyPr wrap="square" rtlCol="0">
            <a:spAutoFit/>
          </a:bodyPr>
          <a:lstStyle/>
          <a:p>
            <a:pPr algn="just">
              <a:buSzPct val="85000"/>
            </a:pPr>
            <a:r>
              <a:rPr lang="en-US" sz="2500" dirty="0" smtClean="0">
                <a:latin typeface="Constantia" pitchFamily="18" charset="0"/>
              </a:rPr>
              <a:t> </a:t>
            </a:r>
            <a:endParaRPr lang="en-GB" sz="2500" dirty="0" smtClean="0">
              <a:latin typeface="Constantia" pitchFamily="18" charset="0"/>
            </a:endParaRPr>
          </a:p>
        </p:txBody>
      </p:sp>
      <p:sp>
        <p:nvSpPr>
          <p:cNvPr id="9" name="Rectangle 8"/>
          <p:cNvSpPr/>
          <p:nvPr/>
        </p:nvSpPr>
        <p:spPr>
          <a:xfrm>
            <a:off x="323528" y="1264692"/>
            <a:ext cx="8496944" cy="2308324"/>
          </a:xfrm>
          <a:prstGeom prst="rect">
            <a:avLst/>
          </a:prstGeom>
        </p:spPr>
        <p:txBody>
          <a:bodyPr wrap="square">
            <a:spAutoFit/>
          </a:bodyPr>
          <a:lstStyle/>
          <a:p>
            <a:r>
              <a:rPr lang="en-US" dirty="0" smtClean="0">
                <a:latin typeface="Constantia" pitchFamily="18" charset="0"/>
              </a:rPr>
              <a:t>Consider the </a:t>
            </a:r>
            <a:r>
              <a:rPr lang="en-US" dirty="0" smtClean="0">
                <a:solidFill>
                  <a:srgbClr val="FF0000"/>
                </a:solidFill>
                <a:latin typeface="Constantia" pitchFamily="18" charset="0"/>
              </a:rPr>
              <a:t>NACA 2412 airfoil</a:t>
            </a:r>
            <a:r>
              <a:rPr lang="en-US" dirty="0" smtClean="0">
                <a:latin typeface="Constantia" pitchFamily="18" charset="0"/>
              </a:rPr>
              <a:t>, data for which is given in Figure. The  data are given for two values of the Reynolds number based on chord length. For the case  where </a:t>
            </a:r>
            <a:r>
              <a:rPr lang="en-US" dirty="0" err="1" smtClean="0">
                <a:latin typeface="Constantia" pitchFamily="18" charset="0"/>
              </a:rPr>
              <a:t>Re</a:t>
            </a:r>
            <a:r>
              <a:rPr lang="en-US" sz="2400" baseline="-25000" dirty="0" err="1" smtClean="0">
                <a:latin typeface="Constantia" pitchFamily="18" charset="0"/>
              </a:rPr>
              <a:t>c</a:t>
            </a:r>
            <a:r>
              <a:rPr lang="en-US" dirty="0" smtClean="0">
                <a:latin typeface="Constantia" pitchFamily="18" charset="0"/>
              </a:rPr>
              <a:t> </a:t>
            </a:r>
            <a:r>
              <a:rPr lang="en-US" dirty="0" smtClean="0">
                <a:latin typeface="Constantia" pitchFamily="18" charset="0"/>
              </a:rPr>
              <a:t>= 3.1 x 10</a:t>
            </a:r>
            <a:r>
              <a:rPr lang="en-US" baseline="30000" dirty="0" smtClean="0">
                <a:latin typeface="Constantia" pitchFamily="18" charset="0"/>
              </a:rPr>
              <a:t>6</a:t>
            </a:r>
            <a:r>
              <a:rPr lang="en-US" dirty="0" smtClean="0">
                <a:latin typeface="Constantia" pitchFamily="18" charset="0"/>
              </a:rPr>
              <a:t> , estimate: </a:t>
            </a:r>
          </a:p>
          <a:p>
            <a:pPr marL="342900" indent="-342900">
              <a:buAutoNum type="alphaLcParenBoth"/>
            </a:pPr>
            <a:r>
              <a:rPr lang="en-US" i="1" dirty="0" smtClean="0">
                <a:latin typeface="Constantia" pitchFamily="18" charset="0"/>
              </a:rPr>
              <a:t>the Turbulent boundary </a:t>
            </a:r>
            <a:r>
              <a:rPr lang="en-US" i="1" dirty="0" smtClean="0">
                <a:latin typeface="Constantia" pitchFamily="18" charset="0"/>
              </a:rPr>
              <a:t>layer </a:t>
            </a:r>
            <a:r>
              <a:rPr lang="en-US" i="1" dirty="0" smtClean="0">
                <a:latin typeface="Constantia" pitchFamily="18" charset="0"/>
              </a:rPr>
              <a:t>thickness</a:t>
            </a:r>
          </a:p>
          <a:p>
            <a:pPr marL="342900" indent="-342900"/>
            <a:r>
              <a:rPr lang="en-US" i="1" dirty="0" smtClean="0">
                <a:latin typeface="Constantia" pitchFamily="18" charset="0"/>
              </a:rPr>
              <a:t> at the trailing edge for a chord </a:t>
            </a:r>
          </a:p>
          <a:p>
            <a:pPr marL="342900" indent="-342900"/>
            <a:r>
              <a:rPr lang="en-US" i="1" dirty="0" smtClean="0">
                <a:latin typeface="Constantia" pitchFamily="18" charset="0"/>
              </a:rPr>
              <a:t>length of 1.5 m</a:t>
            </a:r>
          </a:p>
          <a:p>
            <a:pPr marL="342900" indent="-342900"/>
            <a:r>
              <a:rPr lang="en-US" i="1" dirty="0" smtClean="0">
                <a:latin typeface="Constantia" pitchFamily="18" charset="0"/>
              </a:rPr>
              <a:t>(</a:t>
            </a:r>
            <a:r>
              <a:rPr lang="en-US" i="1" dirty="0" smtClean="0">
                <a:latin typeface="Constantia" pitchFamily="18" charset="0"/>
              </a:rPr>
              <a:t>b) the net </a:t>
            </a:r>
            <a:r>
              <a:rPr lang="en-US" i="1" dirty="0" smtClean="0">
                <a:latin typeface="Constantia" pitchFamily="18" charset="0"/>
              </a:rPr>
              <a:t>Turbulent skin-friction drag </a:t>
            </a:r>
          </a:p>
          <a:p>
            <a:pPr marL="342900" indent="-342900"/>
            <a:r>
              <a:rPr lang="en-US" i="1" dirty="0" smtClean="0">
                <a:latin typeface="Constantia" pitchFamily="18" charset="0"/>
              </a:rPr>
              <a:t>coefficient </a:t>
            </a:r>
            <a:r>
              <a:rPr lang="en-US" i="1" dirty="0" smtClean="0">
                <a:latin typeface="Constantia" pitchFamily="18" charset="0"/>
              </a:rPr>
              <a:t>for </a:t>
            </a:r>
            <a:r>
              <a:rPr lang="en-US" dirty="0" smtClean="0">
                <a:latin typeface="Constantia" pitchFamily="18" charset="0"/>
              </a:rPr>
              <a:t>the airfoil.</a:t>
            </a:r>
          </a:p>
        </p:txBody>
      </p:sp>
      <p:pic>
        <p:nvPicPr>
          <p:cNvPr id="10"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798211" y="1939144"/>
            <a:ext cx="4274922" cy="4214818"/>
          </a:xfrm>
          <a:prstGeom prst="rect">
            <a:avLst/>
          </a:prstGeom>
          <a:noFill/>
          <a:ln w="9525">
            <a:noFill/>
            <a:miter lim="800000"/>
            <a:headEnd/>
            <a:tailEnd/>
          </a:ln>
          <a:effectLst/>
        </p:spPr>
      </p:pic>
      <p:cxnSp>
        <p:nvCxnSpPr>
          <p:cNvPr id="11" name="Straight Arrow Connector 10"/>
          <p:cNvCxnSpPr/>
          <p:nvPr/>
        </p:nvCxnSpPr>
        <p:spPr>
          <a:xfrm rot="10800000">
            <a:off x="5572703" y="3725094"/>
            <a:ext cx="1285884" cy="1588"/>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sp>
        <p:nvSpPr>
          <p:cNvPr id="12" name="Rectangle 11"/>
          <p:cNvSpPr/>
          <p:nvPr/>
        </p:nvSpPr>
        <p:spPr>
          <a:xfrm>
            <a:off x="5715579" y="3796532"/>
            <a:ext cx="941283" cy="400110"/>
          </a:xfrm>
          <a:prstGeom prst="rect">
            <a:avLst/>
          </a:prstGeom>
        </p:spPr>
        <p:txBody>
          <a:bodyPr wrap="none">
            <a:spAutoFit/>
          </a:bodyPr>
          <a:lstStyle/>
          <a:p>
            <a:r>
              <a:rPr lang="en-US" sz="2000" dirty="0" smtClean="0">
                <a:solidFill>
                  <a:srgbClr val="FF0000"/>
                </a:solidFill>
                <a:effectLst>
                  <a:outerShdw blurRad="38100" dist="38100" dir="2700000" algn="tl">
                    <a:srgbClr val="000000">
                      <a:alpha val="43137"/>
                    </a:srgbClr>
                  </a:outerShdw>
                </a:effectLst>
                <a:latin typeface="Constantia" pitchFamily="18" charset="0"/>
                <a:cs typeface="Arial" pitchFamily="34" charset="0"/>
              </a:rPr>
              <a:t>0.0068</a:t>
            </a:r>
          </a:p>
        </p:txBody>
      </p:sp>
      <p:pic>
        <p:nvPicPr>
          <p:cNvPr id="14"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51520" y="3573016"/>
            <a:ext cx="4824536" cy="757269"/>
          </a:xfrm>
          <a:prstGeom prst="rect">
            <a:avLst/>
          </a:prstGeom>
          <a:noFill/>
          <a:ln w="9525">
            <a:noFill/>
            <a:miter lim="800000"/>
            <a:headEnd/>
            <a:tailEnd/>
          </a:ln>
          <a:effectLst/>
        </p:spPr>
      </p:pic>
      <p:pic>
        <p:nvPicPr>
          <p:cNvPr id="15" name="Picture 5"/>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51520" y="4221088"/>
            <a:ext cx="4536504" cy="907301"/>
          </a:xfrm>
          <a:prstGeom prst="rect">
            <a:avLst/>
          </a:prstGeom>
          <a:noFill/>
          <a:ln w="9525">
            <a:noFill/>
            <a:miter lim="800000"/>
            <a:headEnd/>
            <a:tailEnd/>
          </a:ln>
          <a:effectLst/>
        </p:spPr>
      </p:pic>
      <p:pic>
        <p:nvPicPr>
          <p:cNvPr id="16" name="Picture 6"/>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611560" y="5157192"/>
            <a:ext cx="3888432" cy="662117"/>
          </a:xfrm>
          <a:prstGeom prst="rect">
            <a:avLst/>
          </a:prstGeom>
          <a:noFill/>
          <a:ln w="9525">
            <a:noFill/>
            <a:miter lim="800000"/>
            <a:headEnd/>
            <a:tailEnd/>
          </a:ln>
          <a:effectLst/>
        </p:spPr>
      </p:pic>
      <p:sp>
        <p:nvSpPr>
          <p:cNvPr id="17" name="Rectangle 16"/>
          <p:cNvSpPr/>
          <p:nvPr/>
        </p:nvSpPr>
        <p:spPr>
          <a:xfrm>
            <a:off x="288032" y="5877272"/>
            <a:ext cx="6444208" cy="584775"/>
          </a:xfrm>
          <a:prstGeom prst="rect">
            <a:avLst/>
          </a:prstGeom>
        </p:spPr>
        <p:txBody>
          <a:bodyPr wrap="square">
            <a:spAutoFit/>
          </a:bodyPr>
          <a:lstStyle/>
          <a:p>
            <a:r>
              <a:rPr lang="en-US" sz="1600" dirty="0" smtClean="0">
                <a:latin typeface="Constantia" pitchFamily="18" charset="0"/>
              </a:rPr>
              <a:t>This result is a factor of five larger than for the laminar </a:t>
            </a:r>
            <a:endParaRPr lang="en-US" sz="1600" dirty="0" smtClean="0">
              <a:latin typeface="Constantia" pitchFamily="18" charset="0"/>
            </a:endParaRPr>
          </a:p>
          <a:p>
            <a:r>
              <a:rPr lang="en-US" sz="1600" dirty="0" smtClean="0">
                <a:latin typeface="Constantia" pitchFamily="18" charset="0"/>
              </a:rPr>
              <a:t>boundary </a:t>
            </a:r>
            <a:r>
              <a:rPr lang="en-US" sz="1600" dirty="0" smtClean="0">
                <a:latin typeface="Constantia" pitchFamily="18" charset="0"/>
              </a:rPr>
              <a:t>layer</a:t>
            </a:r>
            <a:endParaRPr lang="en-US" sz="1600" dirty="0">
              <a:latin typeface="Constantia"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linds(horizontal)">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randombar(horizontal)">
                                      <p:cBhvr>
                                        <p:cTn id="27" dur="500"/>
                                        <p:tgtEl>
                                          <p:spTgt spid="10"/>
                                        </p:tgtEl>
                                      </p:cBhvr>
                                    </p:animEffect>
                                  </p:childTnLst>
                                </p:cTn>
                              </p:par>
                              <p:par>
                                <p:cTn id="28" presetID="14" presetClass="entr" presetSubtype="10"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randombar(horizontal)">
                                      <p:cBhvr>
                                        <p:cTn id="30" dur="500"/>
                                        <p:tgtEl>
                                          <p:spTgt spid="11"/>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randombar(horizontal)">
                                      <p:cBhvr>
                                        <p:cTn id="33" dur="500"/>
                                        <p:tgtEl>
                                          <p:spTgt spid="12"/>
                                        </p:tgtEl>
                                      </p:cBhvr>
                                    </p:animEffect>
                                  </p:childTnLst>
                                </p:cTn>
                              </p:par>
                            </p:childTnLst>
                          </p:cTn>
                        </p:par>
                        <p:par>
                          <p:cTn id="34" fill="hold">
                            <p:stCondLst>
                              <p:cond delay="500"/>
                            </p:stCondLst>
                            <p:childTnLst>
                              <p:par>
                                <p:cTn id="35" presetID="14" presetClass="entr" presetSubtype="10" fill="hold" nodeType="afterEffect">
                                  <p:stCondLst>
                                    <p:cond delay="0"/>
                                  </p:stCondLst>
                                  <p:childTnLst>
                                    <p:set>
                                      <p:cBhvr>
                                        <p:cTn id="36" dur="1" fill="hold">
                                          <p:stCondLst>
                                            <p:cond delay="0"/>
                                          </p:stCondLst>
                                        </p:cTn>
                                        <p:tgtEl>
                                          <p:spTgt spid="17">
                                            <p:txEl>
                                              <p:pRg st="0" end="0"/>
                                            </p:txEl>
                                          </p:spTgt>
                                        </p:tgtEl>
                                        <p:attrNameLst>
                                          <p:attrName>style.visibility</p:attrName>
                                        </p:attrNameLst>
                                      </p:cBhvr>
                                      <p:to>
                                        <p:strVal val="visible"/>
                                      </p:to>
                                    </p:set>
                                    <p:animEffect transition="in" filter="randombar(horizontal)">
                                      <p:cBhvr>
                                        <p:cTn id="37" dur="500"/>
                                        <p:tgtEl>
                                          <p:spTgt spid="17">
                                            <p:txEl>
                                              <p:pRg st="0" end="0"/>
                                            </p:txEl>
                                          </p:spTgt>
                                        </p:tgtEl>
                                      </p:cBhvr>
                                    </p:animEffect>
                                  </p:childTnLst>
                                </p:cTn>
                              </p:par>
                              <p:par>
                                <p:cTn id="38" presetID="14" presetClass="entr" presetSubtype="10" fill="hold" nodeType="withEffect">
                                  <p:stCondLst>
                                    <p:cond delay="0"/>
                                  </p:stCondLst>
                                  <p:childTnLst>
                                    <p:set>
                                      <p:cBhvr>
                                        <p:cTn id="39" dur="1" fill="hold">
                                          <p:stCondLst>
                                            <p:cond delay="0"/>
                                          </p:stCondLst>
                                        </p:cTn>
                                        <p:tgtEl>
                                          <p:spTgt spid="17">
                                            <p:txEl>
                                              <p:pRg st="1" end="1"/>
                                            </p:txEl>
                                          </p:spTgt>
                                        </p:tgtEl>
                                        <p:attrNameLst>
                                          <p:attrName>style.visibility</p:attrName>
                                        </p:attrNameLst>
                                      </p:cBhvr>
                                      <p:to>
                                        <p:strVal val="visible"/>
                                      </p:to>
                                    </p:set>
                                    <p:animEffect transition="in" filter="randombar(horizontal)">
                                      <p:cBhvr>
                                        <p:cTn id="40" dur="500"/>
                                        <p:tgtEl>
                                          <p:spTgt spid="1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Viscous Flow – Airfoil Drag</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ESTIMATING SKIN-FRICTION DRAG OF A AIRFOIL</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a:t>
            </a:r>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TURBULENT FLOW</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2400657"/>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a:t>
            </a:r>
            <a:r>
              <a:rPr lang="en-US" sz="2500" dirty="0" smtClean="0">
                <a:latin typeface="Constantia" pitchFamily="18" charset="0"/>
              </a:rPr>
              <a:t>The result for the skin friction drag coefficient in  the previous  example is  larger  than the measured drag coefficient of the airfoil of 0.0068, which is the sum of both  skin friction drag and pressure drag due to flow  separation. So our result in this example clearly overestimates the skin friction drag coefficient for the airfoil</a:t>
            </a:r>
            <a:r>
              <a:rPr lang="en-US" sz="2500" dirty="0" smtClean="0">
                <a:latin typeface="Constantia" pitchFamily="18" charset="0"/>
              </a:rPr>
              <a:t>.</a:t>
            </a:r>
            <a:endParaRPr lang="en-US" sz="2500" dirty="0" smtClean="0">
              <a:latin typeface="Constantia"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Viscous Flow – Airfoil Drag</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ESTIMATING SKIN-FRICTION DRAG OF A AIRFOIL</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a:t>
            </a:r>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LAMINAR/TURBULENT FLOW</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3170099"/>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a:t>
            </a:r>
            <a:r>
              <a:rPr lang="en-US" sz="2500" dirty="0" smtClean="0">
                <a:latin typeface="Constantia" pitchFamily="18" charset="0"/>
              </a:rPr>
              <a:t>In actuality, the boundary layer over a body always starts out </a:t>
            </a:r>
            <a:r>
              <a:rPr lang="en-US" sz="2500" dirty="0" smtClean="0">
                <a:latin typeface="Constantia" pitchFamily="18" charset="0"/>
              </a:rPr>
              <a:t>as a </a:t>
            </a:r>
            <a:r>
              <a:rPr lang="en-US" sz="2500" dirty="0" smtClean="0">
                <a:latin typeface="Constantia" pitchFamily="18" charset="0"/>
              </a:rPr>
              <a:t>laminar boundary for some distance from the leading edge, and then </a:t>
            </a:r>
            <a:r>
              <a:rPr lang="en-US" sz="2500" dirty="0" smtClean="0">
                <a:latin typeface="Constantia" pitchFamily="18" charset="0"/>
              </a:rPr>
              <a:t>transits to </a:t>
            </a:r>
            <a:r>
              <a:rPr lang="en-US" sz="2500" dirty="0" smtClean="0">
                <a:latin typeface="Constantia" pitchFamily="18" charset="0"/>
              </a:rPr>
              <a:t>a turbulent boundary layer at some point downstream of the leading edge. </a:t>
            </a:r>
            <a:endParaRPr lang="en-US" sz="2500" dirty="0" smtClean="0">
              <a:latin typeface="Constantia" pitchFamily="18" charset="0"/>
            </a:endParaRPr>
          </a:p>
          <a:p>
            <a:pPr algn="just">
              <a:buSzPct val="85000"/>
              <a:buFont typeface="Courier New" pitchFamily="49" charset="0"/>
              <a:buChar char="o"/>
            </a:pPr>
            <a:endParaRPr lang="en-US" sz="2500" dirty="0" smtClean="0">
              <a:latin typeface="Constantia" pitchFamily="18" charset="0"/>
            </a:endParaRPr>
          </a:p>
          <a:p>
            <a:pPr algn="just">
              <a:buSzPct val="85000"/>
              <a:buFont typeface="Courier New" pitchFamily="49" charset="0"/>
              <a:buChar char="o"/>
            </a:pPr>
            <a:r>
              <a:rPr lang="en-US" sz="2500" dirty="0" smtClean="0">
                <a:latin typeface="Constantia" pitchFamily="18" charset="0"/>
              </a:rPr>
              <a:t> The skin-friction </a:t>
            </a:r>
            <a:r>
              <a:rPr lang="en-US" sz="2500" dirty="0" smtClean="0">
                <a:latin typeface="Constantia" pitchFamily="18" charset="0"/>
              </a:rPr>
              <a:t>drag is </a:t>
            </a:r>
            <a:r>
              <a:rPr lang="en-US" sz="2500" dirty="0" smtClean="0">
                <a:latin typeface="Constantia" pitchFamily="18" charset="0"/>
              </a:rPr>
              <a:t>a </a:t>
            </a:r>
            <a:r>
              <a:rPr lang="en-US" sz="2500" dirty="0" smtClean="0">
                <a:latin typeface="Constantia" pitchFamily="18" charset="0"/>
              </a:rPr>
              <a:t>combination of laminar skin friction over </a:t>
            </a:r>
            <a:r>
              <a:rPr lang="en-US" sz="2500" dirty="0" smtClean="0">
                <a:latin typeface="Constantia" pitchFamily="18" charset="0"/>
              </a:rPr>
              <a:t>the forward </a:t>
            </a:r>
            <a:r>
              <a:rPr lang="en-US" sz="2500" dirty="0" smtClean="0">
                <a:latin typeface="Constantia" pitchFamily="18" charset="0"/>
              </a:rPr>
              <a:t>part of the airfoil, and turbulent skin friction over the remaining </a:t>
            </a:r>
            <a:r>
              <a:rPr lang="en-US" sz="2500" dirty="0" smtClean="0">
                <a:latin typeface="Constantia" pitchFamily="18" charset="0"/>
              </a:rPr>
              <a:t>part.</a:t>
            </a:r>
            <a:endParaRPr lang="en-GB" sz="2500" dirty="0" smtClean="0">
              <a:latin typeface="Constantia" pitchFamily="18" charset="0"/>
            </a:endParaRPr>
          </a:p>
        </p:txBody>
      </p:sp>
      <p:pic>
        <p:nvPicPr>
          <p:cNvPr id="6146"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195736" y="4221088"/>
            <a:ext cx="5295900" cy="210502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randombar(horizontal)">
                                      <p:cBhvr>
                                        <p:cTn id="12" dur="500"/>
                                        <p:tgtEl>
                                          <p:spTgt spid="7">
                                            <p:txEl>
                                              <p:pRg st="2" end="2"/>
                                            </p:txEl>
                                          </p:spTgt>
                                        </p:tgtEl>
                                      </p:cBhvr>
                                    </p:animEffect>
                                  </p:childTnLst>
                                </p:cTn>
                              </p:par>
                            </p:childTnLst>
                          </p:cTn>
                        </p:par>
                        <p:par>
                          <p:cTn id="13" fill="hold">
                            <p:stCondLst>
                              <p:cond delay="500"/>
                            </p:stCondLst>
                            <p:childTnLst>
                              <p:par>
                                <p:cTn id="14" presetID="12" presetClass="entr" presetSubtype="4" fill="hold" nodeType="afterEffect">
                                  <p:stCondLst>
                                    <p:cond delay="0"/>
                                  </p:stCondLst>
                                  <p:childTnLst>
                                    <p:set>
                                      <p:cBhvr>
                                        <p:cTn id="15" dur="1" fill="hold">
                                          <p:stCondLst>
                                            <p:cond delay="0"/>
                                          </p:stCondLst>
                                        </p:cTn>
                                        <p:tgtEl>
                                          <p:spTgt spid="6146"/>
                                        </p:tgtEl>
                                        <p:attrNameLst>
                                          <p:attrName>style.visibility</p:attrName>
                                        </p:attrNameLst>
                                      </p:cBhvr>
                                      <p:to>
                                        <p:strVal val="visible"/>
                                      </p:to>
                                    </p:set>
                                    <p:animEffect transition="in" filter="slide(fromBottom)">
                                      <p:cBhvr>
                                        <p:cTn id="16"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Viscous Flow – Airfoil Drag</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ESTIMATING SKIN-FRICTION DRAG OF A AIRFOIL</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LAMINAR/TURBULENT </a:t>
            </a:r>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FLOW</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1246495"/>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a:t>
            </a:r>
            <a:r>
              <a:rPr lang="en-US" sz="2500" dirty="0" smtClean="0">
                <a:latin typeface="Constantia" pitchFamily="18" charset="0"/>
              </a:rPr>
              <a:t>The value of x where transition is said to take place is the critical value </a:t>
            </a:r>
            <a:r>
              <a:rPr lang="en-US" sz="2500" dirty="0" err="1" smtClean="0">
                <a:latin typeface="Constantia" pitchFamily="18" charset="0"/>
              </a:rPr>
              <a:t>x</a:t>
            </a:r>
            <a:r>
              <a:rPr lang="en-US" sz="2500" baseline="-25000" dirty="0" err="1" smtClean="0">
                <a:latin typeface="Constantia" pitchFamily="18" charset="0"/>
              </a:rPr>
              <a:t>cr</a:t>
            </a:r>
            <a:r>
              <a:rPr lang="en-US" sz="2500" dirty="0" smtClean="0">
                <a:latin typeface="Constantia" pitchFamily="18" charset="0"/>
              </a:rPr>
              <a:t> </a:t>
            </a:r>
            <a:r>
              <a:rPr lang="en-US" sz="2500" dirty="0" smtClean="0">
                <a:latin typeface="Constantia" pitchFamily="18" charset="0"/>
              </a:rPr>
              <a:t>. </a:t>
            </a:r>
            <a:r>
              <a:rPr lang="en-US" sz="2500" dirty="0" smtClean="0">
                <a:latin typeface="Constantia" pitchFamily="18" charset="0"/>
              </a:rPr>
              <a:t>In turn</a:t>
            </a:r>
            <a:r>
              <a:rPr lang="en-US" sz="2500" dirty="0" smtClean="0">
                <a:latin typeface="Constantia" pitchFamily="18" charset="0"/>
              </a:rPr>
              <a:t>, </a:t>
            </a:r>
            <a:r>
              <a:rPr lang="en-US" sz="2500" dirty="0" err="1" smtClean="0">
                <a:latin typeface="Constantia" pitchFamily="18" charset="0"/>
              </a:rPr>
              <a:t>x</a:t>
            </a:r>
            <a:r>
              <a:rPr lang="en-US" sz="2500" baseline="-25000" dirty="0" err="1" smtClean="0">
                <a:latin typeface="Constantia" pitchFamily="18" charset="0"/>
              </a:rPr>
              <a:t>cr</a:t>
            </a:r>
            <a:r>
              <a:rPr lang="en-US" sz="2500" dirty="0" smtClean="0">
                <a:latin typeface="Constantia" pitchFamily="18" charset="0"/>
              </a:rPr>
              <a:t>  </a:t>
            </a:r>
            <a:r>
              <a:rPr lang="en-US" sz="2500" dirty="0" smtClean="0">
                <a:latin typeface="Constantia" pitchFamily="18" charset="0"/>
              </a:rPr>
              <a:t>allows the definition of a critical Reynolds number for transition as</a:t>
            </a:r>
          </a:p>
        </p:txBody>
      </p:sp>
      <p:pic>
        <p:nvPicPr>
          <p:cNvPr id="6146"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195736" y="4221088"/>
            <a:ext cx="5295900" cy="2105025"/>
          </a:xfrm>
          <a:prstGeom prst="rect">
            <a:avLst/>
          </a:prstGeom>
          <a:noFill/>
          <a:ln w="9525">
            <a:noFill/>
            <a:miter lim="800000"/>
            <a:headEnd/>
            <a:tailEnd/>
          </a:ln>
        </p:spPr>
      </p:pic>
      <p:pic>
        <p:nvPicPr>
          <p:cNvPr id="7170"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635896" y="2492896"/>
            <a:ext cx="1800225" cy="685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7170"/>
                                        </p:tgtEl>
                                        <p:attrNameLst>
                                          <p:attrName>style.visibility</p:attrName>
                                        </p:attrNameLst>
                                      </p:cBhvr>
                                      <p:to>
                                        <p:strVal val="visible"/>
                                      </p:to>
                                    </p:set>
                                    <p:animEffect transition="in" filter="randombar(horizontal)">
                                      <p:cBhvr>
                                        <p:cTn id="11"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Viscous Flow – Airfoil Drag</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ESTIMATING SKIN-FRICTION DRAG OF A AIRFOIL</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LAMINAR/TURBULENT </a:t>
            </a:r>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FLOW (EXAMPLE)</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1246495"/>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a:t>
            </a:r>
            <a:r>
              <a:rPr lang="en-US" sz="2500" dirty="0" smtClean="0">
                <a:latin typeface="Constantia" pitchFamily="18" charset="0"/>
              </a:rPr>
              <a:t>For the NACA 2412 airfoil and the conditions in </a:t>
            </a:r>
            <a:r>
              <a:rPr lang="en-US" sz="2500" dirty="0" smtClean="0">
                <a:latin typeface="Constantia" pitchFamily="18" charset="0"/>
              </a:rPr>
              <a:t>previous example, </a:t>
            </a:r>
            <a:r>
              <a:rPr lang="en-US" sz="2500" dirty="0" smtClean="0">
                <a:latin typeface="Constantia" pitchFamily="18" charset="0"/>
              </a:rPr>
              <a:t>calculate the net </a:t>
            </a:r>
            <a:r>
              <a:rPr lang="en-US" sz="2500" dirty="0" smtClean="0">
                <a:latin typeface="Constantia" pitchFamily="18" charset="0"/>
              </a:rPr>
              <a:t>skin friction </a:t>
            </a:r>
            <a:r>
              <a:rPr lang="en-US" sz="2500" dirty="0" smtClean="0">
                <a:latin typeface="Constantia" pitchFamily="18" charset="0"/>
              </a:rPr>
              <a:t>drag coefficient assuming that the critical Reynolds number is 500,000.</a:t>
            </a:r>
          </a:p>
        </p:txBody>
      </p:sp>
      <p:pic>
        <p:nvPicPr>
          <p:cNvPr id="8194"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923928" y="2479892"/>
            <a:ext cx="4987677" cy="2533284"/>
          </a:xfrm>
          <a:prstGeom prst="rect">
            <a:avLst/>
          </a:prstGeom>
          <a:noFill/>
          <a:ln w="9525">
            <a:noFill/>
            <a:miter lim="800000"/>
            <a:headEnd/>
            <a:tailEnd/>
          </a:ln>
        </p:spPr>
      </p:pic>
      <p:pic>
        <p:nvPicPr>
          <p:cNvPr id="8195"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39552" y="3068960"/>
            <a:ext cx="2724150" cy="628650"/>
          </a:xfrm>
          <a:prstGeom prst="rect">
            <a:avLst/>
          </a:prstGeom>
          <a:noFill/>
          <a:ln w="9525">
            <a:noFill/>
            <a:miter lim="800000"/>
            <a:headEnd/>
            <a:tailEnd/>
          </a:ln>
        </p:spPr>
      </p:pic>
      <p:pic>
        <p:nvPicPr>
          <p:cNvPr id="8196"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39552" y="3861048"/>
            <a:ext cx="2695575" cy="571500"/>
          </a:xfrm>
          <a:prstGeom prst="rect">
            <a:avLst/>
          </a:prstGeom>
          <a:noFill/>
          <a:ln w="9525">
            <a:noFill/>
            <a:miter lim="800000"/>
            <a:headEnd/>
            <a:tailEnd/>
          </a:ln>
        </p:spPr>
      </p:pic>
      <p:pic>
        <p:nvPicPr>
          <p:cNvPr id="8197" name="Picture 5"/>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23528" y="5085184"/>
            <a:ext cx="5238750" cy="714375"/>
          </a:xfrm>
          <a:prstGeom prst="rect">
            <a:avLst/>
          </a:prstGeom>
          <a:noFill/>
          <a:ln w="9525">
            <a:noFill/>
            <a:miter lim="800000"/>
            <a:headEnd/>
            <a:tailEnd/>
          </a:ln>
        </p:spPr>
      </p:pic>
      <p:pic>
        <p:nvPicPr>
          <p:cNvPr id="8198" name="Picture 6"/>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6813376" y="5085184"/>
            <a:ext cx="1143000" cy="638175"/>
          </a:xfrm>
          <a:prstGeom prst="rect">
            <a:avLst/>
          </a:prstGeom>
          <a:noFill/>
          <a:ln w="9525">
            <a:noFill/>
            <a:miter lim="800000"/>
            <a:headEnd/>
            <a:tailEnd/>
          </a:ln>
        </p:spPr>
      </p:pic>
      <p:sp>
        <p:nvSpPr>
          <p:cNvPr id="14" name="Right Arrow 13"/>
          <p:cNvSpPr/>
          <p:nvPr/>
        </p:nvSpPr>
        <p:spPr>
          <a:xfrm>
            <a:off x="5724128" y="5314087"/>
            <a:ext cx="720080" cy="216024"/>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8194"/>
                                        </p:tgtEl>
                                        <p:attrNameLst>
                                          <p:attrName>style.visibility</p:attrName>
                                        </p:attrNameLst>
                                      </p:cBhvr>
                                      <p:to>
                                        <p:strVal val="visible"/>
                                      </p:to>
                                    </p:set>
                                    <p:animEffect transition="in" filter="randombar(horizontal)">
                                      <p:cBhvr>
                                        <p:cTn id="11" dur="500"/>
                                        <p:tgtEl>
                                          <p:spTgt spid="8194"/>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8195"/>
                                        </p:tgtEl>
                                        <p:attrNameLst>
                                          <p:attrName>style.visibility</p:attrName>
                                        </p:attrNameLst>
                                      </p:cBhvr>
                                      <p:to>
                                        <p:strVal val="visible"/>
                                      </p:to>
                                    </p:set>
                                    <p:animEffect transition="in" filter="randombar(horizontal)">
                                      <p:cBhvr>
                                        <p:cTn id="16" dur="500"/>
                                        <p:tgtEl>
                                          <p:spTgt spid="8195"/>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8196"/>
                                        </p:tgtEl>
                                        <p:attrNameLst>
                                          <p:attrName>style.visibility</p:attrName>
                                        </p:attrNameLst>
                                      </p:cBhvr>
                                      <p:to>
                                        <p:strVal val="visible"/>
                                      </p:to>
                                    </p:set>
                                    <p:animEffect transition="in" filter="randombar(horizontal)">
                                      <p:cBhvr>
                                        <p:cTn id="21" dur="500"/>
                                        <p:tgtEl>
                                          <p:spTgt spid="819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8197"/>
                                        </p:tgtEl>
                                        <p:attrNameLst>
                                          <p:attrName>style.visibility</p:attrName>
                                        </p:attrNameLst>
                                      </p:cBhvr>
                                      <p:to>
                                        <p:strVal val="visible"/>
                                      </p:to>
                                    </p:set>
                                    <p:animEffect transition="in" filter="randombar(horizontal)">
                                      <p:cBhvr>
                                        <p:cTn id="26" dur="500"/>
                                        <p:tgtEl>
                                          <p:spTgt spid="8197"/>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randombar(horizontal)">
                                      <p:cBhvr>
                                        <p:cTn id="31" dur="500"/>
                                        <p:tgtEl>
                                          <p:spTgt spid="14"/>
                                        </p:tgtEl>
                                      </p:cBhvr>
                                    </p:animEffect>
                                  </p:childTnLst>
                                </p:cTn>
                              </p:par>
                            </p:childTnLst>
                          </p:cTn>
                        </p:par>
                        <p:par>
                          <p:cTn id="32" fill="hold">
                            <p:stCondLst>
                              <p:cond delay="500"/>
                            </p:stCondLst>
                            <p:childTnLst>
                              <p:par>
                                <p:cTn id="33" presetID="14" presetClass="entr" presetSubtype="10" fill="hold" nodeType="afterEffect">
                                  <p:stCondLst>
                                    <p:cond delay="0"/>
                                  </p:stCondLst>
                                  <p:childTnLst>
                                    <p:set>
                                      <p:cBhvr>
                                        <p:cTn id="34" dur="1" fill="hold">
                                          <p:stCondLst>
                                            <p:cond delay="0"/>
                                          </p:stCondLst>
                                        </p:cTn>
                                        <p:tgtEl>
                                          <p:spTgt spid="8198"/>
                                        </p:tgtEl>
                                        <p:attrNameLst>
                                          <p:attrName>style.visibility</p:attrName>
                                        </p:attrNameLst>
                                      </p:cBhvr>
                                      <p:to>
                                        <p:strVal val="visible"/>
                                      </p:to>
                                    </p:set>
                                    <p:animEffect transition="in" filter="randombar(horizontal)">
                                      <p:cBhvr>
                                        <p:cTn id="35" dur="500"/>
                                        <p:tgtEl>
                                          <p:spTgt spid="8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Viscous Flow – Airfoil Drag</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ESTIMATING SKIN-FRICTION DRAG OF A AIRFOIL</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LAMINAR/TURBULENT FLOW (EXAMPLE)</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3939540"/>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a:t>
            </a:r>
            <a:r>
              <a:rPr lang="en-US" sz="2500" dirty="0" smtClean="0">
                <a:latin typeface="Constantia" pitchFamily="18" charset="0"/>
              </a:rPr>
              <a:t>Assuming </a:t>
            </a:r>
            <a:r>
              <a:rPr lang="en-US" sz="2500" dirty="0" smtClean="0">
                <a:latin typeface="Constantia" pitchFamily="18" charset="0"/>
              </a:rPr>
              <a:t>all turbulent flow over the entire length of the plate, the drag (on one </a:t>
            </a:r>
            <a:r>
              <a:rPr lang="en-US" sz="2500" dirty="0" smtClean="0">
                <a:latin typeface="Constantia" pitchFamily="18" charset="0"/>
              </a:rPr>
              <a:t>side of </a:t>
            </a:r>
            <a:r>
              <a:rPr lang="en-US" sz="2500" dirty="0" smtClean="0">
                <a:latin typeface="Constantia" pitchFamily="18" charset="0"/>
              </a:rPr>
              <a:t>the plate) is (</a:t>
            </a:r>
            <a:r>
              <a:rPr lang="en-US" sz="2500" dirty="0" err="1" smtClean="0">
                <a:latin typeface="Constantia" pitchFamily="18" charset="0"/>
              </a:rPr>
              <a:t>D</a:t>
            </a:r>
            <a:r>
              <a:rPr lang="en-US" sz="2500" baseline="-25000" dirty="0" err="1" smtClean="0">
                <a:latin typeface="Constantia" pitchFamily="18" charset="0"/>
              </a:rPr>
              <a:t>f,c</a:t>
            </a:r>
            <a:r>
              <a:rPr lang="en-US" sz="2500" dirty="0" smtClean="0">
                <a:latin typeface="Constantia" pitchFamily="18" charset="0"/>
              </a:rPr>
              <a:t>)</a:t>
            </a:r>
            <a:r>
              <a:rPr lang="en-US" sz="2500" baseline="-25000" dirty="0" smtClean="0">
                <a:latin typeface="Constantia" pitchFamily="18" charset="0"/>
              </a:rPr>
              <a:t>turbulent</a:t>
            </a:r>
            <a:r>
              <a:rPr lang="en-US" sz="2500" dirty="0" smtClean="0">
                <a:latin typeface="Constantia" pitchFamily="18" charset="0"/>
              </a:rPr>
              <a:t> where</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The turbulent drag </a:t>
            </a:r>
            <a:r>
              <a:rPr lang="en-US" sz="2500" dirty="0" smtClean="0">
                <a:latin typeface="Constantia" pitchFamily="18" charset="0"/>
              </a:rPr>
              <a:t>on just </a:t>
            </a:r>
            <a:r>
              <a:rPr lang="en-US" sz="2500" dirty="0" smtClean="0">
                <a:latin typeface="Constantia" pitchFamily="18" charset="0"/>
              </a:rPr>
              <a:t>region 1 </a:t>
            </a:r>
            <a:r>
              <a:rPr lang="en-US" sz="2500" dirty="0" smtClean="0">
                <a:latin typeface="Constantia" pitchFamily="18" charset="0"/>
              </a:rPr>
              <a:t>is</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n-GB" sz="2500" dirty="0" smtClean="0">
                <a:latin typeface="Constantia" pitchFamily="18" charset="0"/>
              </a:rPr>
              <a:t>And the </a:t>
            </a:r>
            <a:r>
              <a:rPr lang="en-GB" sz="2500" dirty="0" smtClean="0">
                <a:latin typeface="Constantia" pitchFamily="18" charset="0"/>
              </a:rPr>
              <a:t>turbulent drag just on region </a:t>
            </a:r>
            <a:r>
              <a:rPr lang="en-GB" sz="2500" dirty="0" smtClean="0">
                <a:latin typeface="Constantia" pitchFamily="18" charset="0"/>
              </a:rPr>
              <a:t>2 is:</a:t>
            </a:r>
            <a:endParaRPr lang="en-US" sz="2500" dirty="0" smtClean="0">
              <a:latin typeface="Constantia" pitchFamily="18" charset="0"/>
            </a:endParaRPr>
          </a:p>
        </p:txBody>
      </p:sp>
      <p:pic>
        <p:nvPicPr>
          <p:cNvPr id="9219"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059832" y="2276872"/>
            <a:ext cx="3171825" cy="390525"/>
          </a:xfrm>
          <a:prstGeom prst="rect">
            <a:avLst/>
          </a:prstGeom>
          <a:noFill/>
          <a:ln w="9525">
            <a:noFill/>
            <a:miter lim="800000"/>
            <a:headEnd/>
            <a:tailEnd/>
          </a:ln>
        </p:spPr>
      </p:pic>
      <p:pic>
        <p:nvPicPr>
          <p:cNvPr id="9220"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710848" y="2829186"/>
            <a:ext cx="3152775" cy="352425"/>
          </a:xfrm>
          <a:prstGeom prst="rect">
            <a:avLst/>
          </a:prstGeom>
          <a:noFill/>
          <a:ln w="9525">
            <a:noFill/>
            <a:miter lim="800000"/>
            <a:headEnd/>
            <a:tailEnd/>
          </a:ln>
        </p:spPr>
      </p:pic>
      <p:pic>
        <p:nvPicPr>
          <p:cNvPr id="9221" name="Picture 5"/>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835696" y="2852936"/>
            <a:ext cx="809625" cy="276225"/>
          </a:xfrm>
          <a:prstGeom prst="rect">
            <a:avLst/>
          </a:prstGeom>
          <a:noFill/>
          <a:ln w="9525">
            <a:noFill/>
            <a:miter lim="800000"/>
            <a:headEnd/>
            <a:tailEnd/>
          </a:ln>
        </p:spPr>
      </p:pic>
      <p:pic>
        <p:nvPicPr>
          <p:cNvPr id="9222" name="Picture 6"/>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059832" y="4200128"/>
            <a:ext cx="3295650" cy="381000"/>
          </a:xfrm>
          <a:prstGeom prst="rect">
            <a:avLst/>
          </a:prstGeom>
          <a:noFill/>
          <a:ln w="9525">
            <a:noFill/>
            <a:miter lim="800000"/>
            <a:headEnd/>
            <a:tailEnd/>
          </a:ln>
        </p:spPr>
      </p:pic>
      <p:pic>
        <p:nvPicPr>
          <p:cNvPr id="9223" name="Picture 7"/>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267744" y="5268813"/>
            <a:ext cx="5162550" cy="752475"/>
          </a:xfrm>
          <a:prstGeom prst="rect">
            <a:avLst/>
          </a:prstGeom>
          <a:noFill/>
          <a:ln w="9525">
            <a:noFill/>
            <a:miter lim="800000"/>
            <a:headEnd/>
            <a:tailEnd/>
          </a:ln>
        </p:spPr>
      </p:pic>
      <p:sp>
        <p:nvSpPr>
          <p:cNvPr id="19" name="Right Arrow 18"/>
          <p:cNvSpPr/>
          <p:nvPr/>
        </p:nvSpPr>
        <p:spPr>
          <a:xfrm>
            <a:off x="2987824" y="2924944"/>
            <a:ext cx="50405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219"/>
                                        </p:tgtEl>
                                        <p:attrNameLst>
                                          <p:attrName>style.visibility</p:attrName>
                                        </p:attrNameLst>
                                      </p:cBhvr>
                                      <p:to>
                                        <p:strVal val="visible"/>
                                      </p:to>
                                    </p:set>
                                    <p:animEffect transition="in" filter="randombar(horizontal)">
                                      <p:cBhvr>
                                        <p:cTn id="12" dur="500"/>
                                        <p:tgtEl>
                                          <p:spTgt spid="921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221"/>
                                        </p:tgtEl>
                                        <p:attrNameLst>
                                          <p:attrName>style.visibility</p:attrName>
                                        </p:attrNameLst>
                                      </p:cBhvr>
                                      <p:to>
                                        <p:strVal val="visible"/>
                                      </p:to>
                                    </p:set>
                                    <p:animEffect transition="in" filter="randombar(horizontal)">
                                      <p:cBhvr>
                                        <p:cTn id="17" dur="500"/>
                                        <p:tgtEl>
                                          <p:spTgt spid="9221"/>
                                        </p:tgtEl>
                                      </p:cBhvr>
                                    </p:animEffect>
                                  </p:childTnLst>
                                </p:cTn>
                              </p:par>
                            </p:childTnLst>
                          </p:cTn>
                        </p:par>
                        <p:par>
                          <p:cTn id="18" fill="hold">
                            <p:stCondLst>
                              <p:cond delay="500"/>
                            </p:stCondLst>
                            <p:childTnLst>
                              <p:par>
                                <p:cTn id="19" presetID="14" presetClass="entr" presetSubtype="10"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randombar(horizontal)">
                                      <p:cBhvr>
                                        <p:cTn id="21" dur="500"/>
                                        <p:tgtEl>
                                          <p:spTgt spid="19"/>
                                        </p:tgtEl>
                                      </p:cBhvr>
                                    </p:animEffect>
                                  </p:childTnLst>
                                </p:cTn>
                              </p:par>
                            </p:childTnLst>
                          </p:cTn>
                        </p:par>
                        <p:par>
                          <p:cTn id="22" fill="hold">
                            <p:stCondLst>
                              <p:cond delay="1000"/>
                            </p:stCondLst>
                            <p:childTnLst>
                              <p:par>
                                <p:cTn id="23" presetID="14" presetClass="entr" presetSubtype="10" fill="hold" nodeType="afterEffect">
                                  <p:stCondLst>
                                    <p:cond delay="0"/>
                                  </p:stCondLst>
                                  <p:childTnLst>
                                    <p:set>
                                      <p:cBhvr>
                                        <p:cTn id="24" dur="1" fill="hold">
                                          <p:stCondLst>
                                            <p:cond delay="0"/>
                                          </p:stCondLst>
                                        </p:cTn>
                                        <p:tgtEl>
                                          <p:spTgt spid="9220"/>
                                        </p:tgtEl>
                                        <p:attrNameLst>
                                          <p:attrName>style.visibility</p:attrName>
                                        </p:attrNameLst>
                                      </p:cBhvr>
                                      <p:to>
                                        <p:strVal val="visible"/>
                                      </p:to>
                                    </p:set>
                                    <p:animEffect transition="in" filter="randombar(horizontal)">
                                      <p:cBhvr>
                                        <p:cTn id="25" dur="500"/>
                                        <p:tgtEl>
                                          <p:spTgt spid="9220"/>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7">
                                            <p:txEl>
                                              <p:pRg st="5" end="5"/>
                                            </p:txEl>
                                          </p:spTgt>
                                        </p:tgtEl>
                                        <p:attrNameLst>
                                          <p:attrName>style.visibility</p:attrName>
                                        </p:attrNameLst>
                                      </p:cBhvr>
                                      <p:to>
                                        <p:strVal val="visible"/>
                                      </p:to>
                                    </p:set>
                                    <p:animEffect transition="in" filter="randombar(horizontal)">
                                      <p:cBhvr>
                                        <p:cTn id="30" dur="500"/>
                                        <p:tgtEl>
                                          <p:spTgt spid="7">
                                            <p:txEl>
                                              <p:pRg st="5" end="5"/>
                                            </p:txEl>
                                          </p:spTgt>
                                        </p:tgtEl>
                                      </p:cBhvr>
                                    </p:animEffect>
                                  </p:childTnLst>
                                </p:cTn>
                              </p:par>
                            </p:childTnLst>
                          </p:cTn>
                        </p:par>
                        <p:par>
                          <p:cTn id="31" fill="hold">
                            <p:stCondLst>
                              <p:cond delay="500"/>
                            </p:stCondLst>
                            <p:childTnLst>
                              <p:par>
                                <p:cTn id="32" presetID="14" presetClass="entr" presetSubtype="10" fill="hold" nodeType="afterEffect">
                                  <p:stCondLst>
                                    <p:cond delay="0"/>
                                  </p:stCondLst>
                                  <p:childTnLst>
                                    <p:set>
                                      <p:cBhvr>
                                        <p:cTn id="33" dur="1" fill="hold">
                                          <p:stCondLst>
                                            <p:cond delay="0"/>
                                          </p:stCondLst>
                                        </p:cTn>
                                        <p:tgtEl>
                                          <p:spTgt spid="9222"/>
                                        </p:tgtEl>
                                        <p:attrNameLst>
                                          <p:attrName>style.visibility</p:attrName>
                                        </p:attrNameLst>
                                      </p:cBhvr>
                                      <p:to>
                                        <p:strVal val="visible"/>
                                      </p:to>
                                    </p:set>
                                    <p:animEffect transition="in" filter="randombar(horizontal)">
                                      <p:cBhvr>
                                        <p:cTn id="34" dur="500"/>
                                        <p:tgtEl>
                                          <p:spTgt spid="9222"/>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7">
                                            <p:txEl>
                                              <p:pRg st="8" end="8"/>
                                            </p:txEl>
                                          </p:spTgt>
                                        </p:tgtEl>
                                        <p:attrNameLst>
                                          <p:attrName>style.visibility</p:attrName>
                                        </p:attrNameLst>
                                      </p:cBhvr>
                                      <p:to>
                                        <p:strVal val="visible"/>
                                      </p:to>
                                    </p:set>
                                    <p:animEffect transition="in" filter="randombar(horizontal)">
                                      <p:cBhvr>
                                        <p:cTn id="39" dur="500"/>
                                        <p:tgtEl>
                                          <p:spTgt spid="7">
                                            <p:txEl>
                                              <p:pRg st="8" end="8"/>
                                            </p:txEl>
                                          </p:spTgt>
                                        </p:tgtEl>
                                      </p:cBhvr>
                                    </p:animEffect>
                                  </p:childTnLst>
                                </p:cTn>
                              </p:par>
                            </p:childTnLst>
                          </p:cTn>
                        </p:par>
                        <p:par>
                          <p:cTn id="40" fill="hold">
                            <p:stCondLst>
                              <p:cond delay="500"/>
                            </p:stCondLst>
                            <p:childTnLst>
                              <p:par>
                                <p:cTn id="41" presetID="14" presetClass="entr" presetSubtype="10" fill="hold" nodeType="afterEffect">
                                  <p:stCondLst>
                                    <p:cond delay="0"/>
                                  </p:stCondLst>
                                  <p:childTnLst>
                                    <p:set>
                                      <p:cBhvr>
                                        <p:cTn id="42" dur="1" fill="hold">
                                          <p:stCondLst>
                                            <p:cond delay="0"/>
                                          </p:stCondLst>
                                        </p:cTn>
                                        <p:tgtEl>
                                          <p:spTgt spid="9223"/>
                                        </p:tgtEl>
                                        <p:attrNameLst>
                                          <p:attrName>style.visibility</p:attrName>
                                        </p:attrNameLst>
                                      </p:cBhvr>
                                      <p:to>
                                        <p:strVal val="visible"/>
                                      </p:to>
                                    </p:set>
                                    <p:animEffect transition="in" filter="randombar(horizontal)">
                                      <p:cBhvr>
                                        <p:cTn id="43" dur="500"/>
                                        <p:tgtEl>
                                          <p:spTgt spid="9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Viscous Flow – Airfoil Drag</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ESTIMATING SKIN-FRICTION DRAG OF A AIRFOIL</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LAMINAR/TURBULENT FLOW (EXAMPLE)</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568952" cy="3554819"/>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a:t>
            </a:r>
            <a:r>
              <a:rPr lang="en-US" sz="2500" dirty="0" smtClean="0">
                <a:latin typeface="Constantia" pitchFamily="18" charset="0"/>
              </a:rPr>
              <a:t>The laminar drag on region </a:t>
            </a:r>
            <a:r>
              <a:rPr lang="en-US" sz="2500" dirty="0" smtClean="0">
                <a:latin typeface="Constantia" pitchFamily="18" charset="0"/>
              </a:rPr>
              <a:t>1 is:</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The total skin-friction drag on the plate, </a:t>
            </a:r>
            <a:r>
              <a:rPr lang="en-US" sz="2500" dirty="0" err="1" smtClean="0">
                <a:latin typeface="Constantia" pitchFamily="18" charset="0"/>
              </a:rPr>
              <a:t>D</a:t>
            </a:r>
            <a:r>
              <a:rPr lang="en-US" sz="2500" baseline="-25000" dirty="0" err="1" smtClean="0">
                <a:latin typeface="Constantia" pitchFamily="18" charset="0"/>
              </a:rPr>
              <a:t>f</a:t>
            </a:r>
            <a:r>
              <a:rPr lang="en-US" sz="2500" dirty="0" smtClean="0">
                <a:latin typeface="Constantia" pitchFamily="18" charset="0"/>
              </a:rPr>
              <a:t>, is </a:t>
            </a:r>
            <a:r>
              <a:rPr lang="en-US" sz="2500" dirty="0" smtClean="0">
                <a:latin typeface="Constantia" pitchFamily="18" charset="0"/>
              </a:rPr>
              <a:t>then</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The total skin-friction drag coefficient is</a:t>
            </a:r>
            <a:endParaRPr lang="en-US" sz="2500" dirty="0" smtClean="0">
              <a:latin typeface="Constantia" pitchFamily="18" charset="0"/>
            </a:endParaRPr>
          </a:p>
        </p:txBody>
      </p:sp>
      <p:pic>
        <p:nvPicPr>
          <p:cNvPr id="10242"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267744" y="1844824"/>
            <a:ext cx="4943475" cy="381000"/>
          </a:xfrm>
          <a:prstGeom prst="rect">
            <a:avLst/>
          </a:prstGeom>
          <a:noFill/>
          <a:ln w="9525">
            <a:noFill/>
            <a:miter lim="800000"/>
            <a:headEnd/>
            <a:tailEnd/>
          </a:ln>
        </p:spPr>
      </p:pic>
      <p:pic>
        <p:nvPicPr>
          <p:cNvPr id="10243"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059832" y="2996952"/>
            <a:ext cx="3248025" cy="390525"/>
          </a:xfrm>
          <a:prstGeom prst="rect">
            <a:avLst/>
          </a:prstGeom>
          <a:noFill/>
          <a:ln w="9525">
            <a:noFill/>
            <a:miter lim="800000"/>
            <a:headEnd/>
            <a:tailEnd/>
          </a:ln>
        </p:spPr>
      </p:pic>
      <p:pic>
        <p:nvPicPr>
          <p:cNvPr id="10244"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547664" y="3645024"/>
            <a:ext cx="6067425" cy="381000"/>
          </a:xfrm>
          <a:prstGeom prst="rect">
            <a:avLst/>
          </a:prstGeom>
          <a:noFill/>
          <a:ln w="9525">
            <a:noFill/>
            <a:miter lim="800000"/>
            <a:headEnd/>
            <a:tailEnd/>
          </a:ln>
        </p:spPr>
      </p:pic>
      <p:pic>
        <p:nvPicPr>
          <p:cNvPr id="10245" name="Picture 5"/>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707904" y="4797152"/>
            <a:ext cx="1876425" cy="628650"/>
          </a:xfrm>
          <a:prstGeom prst="rect">
            <a:avLst/>
          </a:prstGeom>
          <a:noFill/>
          <a:ln w="9525">
            <a:noFill/>
            <a:miter lim="800000"/>
            <a:headEnd/>
            <a:tailEnd/>
          </a:ln>
        </p:spPr>
      </p:pic>
      <p:pic>
        <p:nvPicPr>
          <p:cNvPr id="10246" name="Picture 6"/>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083271" y="5445224"/>
            <a:ext cx="5153025" cy="56197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0242"/>
                                        </p:tgtEl>
                                        <p:attrNameLst>
                                          <p:attrName>style.visibility</p:attrName>
                                        </p:attrNameLst>
                                      </p:cBhvr>
                                      <p:to>
                                        <p:strVal val="visible"/>
                                      </p:to>
                                    </p:set>
                                    <p:animEffect transition="in" filter="randombar(horizontal)">
                                      <p:cBhvr>
                                        <p:cTn id="11" dur="500"/>
                                        <p:tgtEl>
                                          <p:spTgt spid="10242"/>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randombar(horizontal)">
                                      <p:cBhvr>
                                        <p:cTn id="16" dur="500"/>
                                        <p:tgtEl>
                                          <p:spTgt spid="7">
                                            <p:txEl>
                                              <p:pRg st="3" end="3"/>
                                            </p:txEl>
                                          </p:spTgt>
                                        </p:tgtEl>
                                      </p:cBhvr>
                                    </p:animEffect>
                                  </p:childTnLst>
                                </p:cTn>
                              </p:par>
                            </p:childTnLst>
                          </p:cTn>
                        </p:par>
                        <p:par>
                          <p:cTn id="17" fill="hold">
                            <p:stCondLst>
                              <p:cond delay="1000"/>
                            </p:stCondLst>
                            <p:childTnLst>
                              <p:par>
                                <p:cTn id="18" presetID="14" presetClass="entr" presetSubtype="10" fill="hold" nodeType="afterEffect">
                                  <p:stCondLst>
                                    <p:cond delay="0"/>
                                  </p:stCondLst>
                                  <p:childTnLst>
                                    <p:set>
                                      <p:cBhvr>
                                        <p:cTn id="19" dur="1" fill="hold">
                                          <p:stCondLst>
                                            <p:cond delay="0"/>
                                          </p:stCondLst>
                                        </p:cTn>
                                        <p:tgtEl>
                                          <p:spTgt spid="10243"/>
                                        </p:tgtEl>
                                        <p:attrNameLst>
                                          <p:attrName>style.visibility</p:attrName>
                                        </p:attrNameLst>
                                      </p:cBhvr>
                                      <p:to>
                                        <p:strVal val="visible"/>
                                      </p:to>
                                    </p:set>
                                    <p:animEffect transition="in" filter="randombar(horizontal)">
                                      <p:cBhvr>
                                        <p:cTn id="20" dur="500"/>
                                        <p:tgtEl>
                                          <p:spTgt spid="10243"/>
                                        </p:tgtEl>
                                      </p:cBhvr>
                                    </p:animEffect>
                                  </p:childTnLst>
                                </p:cTn>
                              </p:par>
                            </p:childTnLst>
                          </p:cTn>
                        </p:par>
                        <p:par>
                          <p:cTn id="21" fill="hold">
                            <p:stCondLst>
                              <p:cond delay="1500"/>
                            </p:stCondLst>
                            <p:childTnLst>
                              <p:par>
                                <p:cTn id="22" presetID="14" presetClass="entr" presetSubtype="10" fill="hold" nodeType="afterEffect">
                                  <p:stCondLst>
                                    <p:cond delay="0"/>
                                  </p:stCondLst>
                                  <p:childTnLst>
                                    <p:set>
                                      <p:cBhvr>
                                        <p:cTn id="23" dur="1" fill="hold">
                                          <p:stCondLst>
                                            <p:cond delay="0"/>
                                          </p:stCondLst>
                                        </p:cTn>
                                        <p:tgtEl>
                                          <p:spTgt spid="10244"/>
                                        </p:tgtEl>
                                        <p:attrNameLst>
                                          <p:attrName>style.visibility</p:attrName>
                                        </p:attrNameLst>
                                      </p:cBhvr>
                                      <p:to>
                                        <p:strVal val="visible"/>
                                      </p:to>
                                    </p:set>
                                    <p:animEffect transition="in" filter="randombar(horizontal)">
                                      <p:cBhvr>
                                        <p:cTn id="24" dur="500"/>
                                        <p:tgtEl>
                                          <p:spTgt spid="10244"/>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7">
                                            <p:txEl>
                                              <p:pRg st="8" end="8"/>
                                            </p:txEl>
                                          </p:spTgt>
                                        </p:tgtEl>
                                        <p:attrNameLst>
                                          <p:attrName>style.visibility</p:attrName>
                                        </p:attrNameLst>
                                      </p:cBhvr>
                                      <p:to>
                                        <p:strVal val="visible"/>
                                      </p:to>
                                    </p:set>
                                    <p:animEffect transition="in" filter="randombar(horizontal)">
                                      <p:cBhvr>
                                        <p:cTn id="29" dur="500"/>
                                        <p:tgtEl>
                                          <p:spTgt spid="7">
                                            <p:txEl>
                                              <p:pRg st="8" end="8"/>
                                            </p:txEl>
                                          </p:spTgt>
                                        </p:tgtEl>
                                      </p:cBhvr>
                                    </p:animEffect>
                                  </p:childTnLst>
                                </p:cTn>
                              </p:par>
                            </p:childTnLst>
                          </p:cTn>
                        </p:par>
                        <p:par>
                          <p:cTn id="30" fill="hold">
                            <p:stCondLst>
                              <p:cond delay="500"/>
                            </p:stCondLst>
                            <p:childTnLst>
                              <p:par>
                                <p:cTn id="31" presetID="14" presetClass="entr" presetSubtype="10" fill="hold" nodeType="afterEffect">
                                  <p:stCondLst>
                                    <p:cond delay="0"/>
                                  </p:stCondLst>
                                  <p:childTnLst>
                                    <p:set>
                                      <p:cBhvr>
                                        <p:cTn id="32" dur="1" fill="hold">
                                          <p:stCondLst>
                                            <p:cond delay="0"/>
                                          </p:stCondLst>
                                        </p:cTn>
                                        <p:tgtEl>
                                          <p:spTgt spid="10245"/>
                                        </p:tgtEl>
                                        <p:attrNameLst>
                                          <p:attrName>style.visibility</p:attrName>
                                        </p:attrNameLst>
                                      </p:cBhvr>
                                      <p:to>
                                        <p:strVal val="visible"/>
                                      </p:to>
                                    </p:set>
                                    <p:animEffect transition="in" filter="randombar(horizontal)">
                                      <p:cBhvr>
                                        <p:cTn id="33" dur="500"/>
                                        <p:tgtEl>
                                          <p:spTgt spid="10245"/>
                                        </p:tgtEl>
                                      </p:cBhvr>
                                    </p:animEffect>
                                  </p:childTnLst>
                                </p:cTn>
                              </p:par>
                            </p:childTnLst>
                          </p:cTn>
                        </p:par>
                        <p:par>
                          <p:cTn id="34" fill="hold">
                            <p:stCondLst>
                              <p:cond delay="1000"/>
                            </p:stCondLst>
                            <p:childTnLst>
                              <p:par>
                                <p:cTn id="35" presetID="14" presetClass="entr" presetSubtype="10" fill="hold" nodeType="afterEffect">
                                  <p:stCondLst>
                                    <p:cond delay="0"/>
                                  </p:stCondLst>
                                  <p:childTnLst>
                                    <p:set>
                                      <p:cBhvr>
                                        <p:cTn id="36" dur="1" fill="hold">
                                          <p:stCondLst>
                                            <p:cond delay="0"/>
                                          </p:stCondLst>
                                        </p:cTn>
                                        <p:tgtEl>
                                          <p:spTgt spid="10246"/>
                                        </p:tgtEl>
                                        <p:attrNameLst>
                                          <p:attrName>style.visibility</p:attrName>
                                        </p:attrNameLst>
                                      </p:cBhvr>
                                      <p:to>
                                        <p:strVal val="visible"/>
                                      </p:to>
                                    </p:set>
                                    <p:animEffect transition="in" filter="randombar(horizontal)">
                                      <p:cBhvr>
                                        <p:cTn id="37" dur="500"/>
                                        <p:tgtEl>
                                          <p:spTgt spid="10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Viscous Flow – Airfoil Drag</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ESTIMATING SKIN-FRICTION DRAG OF A AIRFOIL</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LAMINAR/TURBULENT FLOW (EXAMPLE)</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11266"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979712" y="1556792"/>
            <a:ext cx="5133975" cy="542925"/>
          </a:xfrm>
          <a:prstGeom prst="rect">
            <a:avLst/>
          </a:prstGeom>
          <a:noFill/>
          <a:ln w="9525">
            <a:noFill/>
            <a:miter lim="800000"/>
            <a:headEnd/>
            <a:tailEnd/>
          </a:ln>
        </p:spPr>
      </p:pic>
      <p:pic>
        <p:nvPicPr>
          <p:cNvPr id="11267"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39552" y="2348880"/>
            <a:ext cx="1371600" cy="257175"/>
          </a:xfrm>
          <a:prstGeom prst="rect">
            <a:avLst/>
          </a:prstGeom>
          <a:noFill/>
          <a:ln w="9525">
            <a:noFill/>
            <a:miter lim="800000"/>
            <a:headEnd/>
            <a:tailEnd/>
          </a:ln>
        </p:spPr>
      </p:pic>
      <p:pic>
        <p:nvPicPr>
          <p:cNvPr id="11268"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881064" y="2318395"/>
            <a:ext cx="5867400" cy="390525"/>
          </a:xfrm>
          <a:prstGeom prst="rect">
            <a:avLst/>
          </a:prstGeom>
          <a:noFill/>
          <a:ln w="9525">
            <a:noFill/>
            <a:miter lim="800000"/>
            <a:headEnd/>
            <a:tailEnd/>
          </a:ln>
        </p:spPr>
      </p:pic>
      <p:sp>
        <p:nvSpPr>
          <p:cNvPr id="15" name="Right Arrow 14"/>
          <p:cNvSpPr/>
          <p:nvPr/>
        </p:nvSpPr>
        <p:spPr>
          <a:xfrm>
            <a:off x="2195736" y="2420888"/>
            <a:ext cx="360040"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9" name="Picture 5"/>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2627784" y="2996952"/>
            <a:ext cx="4400550" cy="676275"/>
          </a:xfrm>
          <a:prstGeom prst="rect">
            <a:avLst/>
          </a:prstGeom>
          <a:noFill/>
          <a:ln w="9525">
            <a:noFill/>
            <a:miter lim="800000"/>
            <a:headEnd/>
            <a:tailEnd/>
          </a:ln>
        </p:spPr>
      </p:pic>
      <p:pic>
        <p:nvPicPr>
          <p:cNvPr id="11270" name="Picture 6"/>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987824" y="3861048"/>
            <a:ext cx="3705225" cy="342900"/>
          </a:xfrm>
          <a:prstGeom prst="rect">
            <a:avLst/>
          </a:prstGeom>
          <a:noFill/>
          <a:ln w="9525">
            <a:noFill/>
            <a:miter lim="800000"/>
            <a:headEnd/>
            <a:tailEnd/>
          </a:ln>
        </p:spPr>
      </p:pic>
      <p:pic>
        <p:nvPicPr>
          <p:cNvPr id="11271" name="Picture 7"/>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2411760" y="4365476"/>
            <a:ext cx="4619625" cy="647700"/>
          </a:xfrm>
          <a:prstGeom prst="rect">
            <a:avLst/>
          </a:prstGeom>
          <a:noFill/>
          <a:ln w="9525">
            <a:noFill/>
            <a:miter lim="800000"/>
            <a:headEnd/>
            <a:tailEnd/>
          </a:ln>
        </p:spPr>
      </p:pic>
      <p:pic>
        <p:nvPicPr>
          <p:cNvPr id="11272" name="Picture 8"/>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1907704" y="5085184"/>
            <a:ext cx="5962650" cy="400050"/>
          </a:xfrm>
          <a:prstGeom prst="rect">
            <a:avLst/>
          </a:prstGeom>
          <a:noFill/>
          <a:ln w="9525">
            <a:noFill/>
            <a:miter lim="800000"/>
            <a:headEnd/>
            <a:tailEnd/>
          </a:ln>
        </p:spPr>
      </p:pic>
      <p:pic>
        <p:nvPicPr>
          <p:cNvPr id="11273" name="Picture 9"/>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3131840" y="5661248"/>
            <a:ext cx="3286125" cy="51435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randombar(horizontal)">
                                      <p:cBhvr>
                                        <p:cTn id="7" dur="500"/>
                                        <p:tgtEl>
                                          <p:spTgt spid="1126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1267"/>
                                        </p:tgtEl>
                                        <p:attrNameLst>
                                          <p:attrName>style.visibility</p:attrName>
                                        </p:attrNameLst>
                                      </p:cBhvr>
                                      <p:to>
                                        <p:strVal val="visible"/>
                                      </p:to>
                                    </p:set>
                                    <p:animEffect transition="in" filter="randombar(horizontal)">
                                      <p:cBhvr>
                                        <p:cTn id="12" dur="500"/>
                                        <p:tgtEl>
                                          <p:spTgt spid="11267"/>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randombar(horizontal)">
                                      <p:cBhvr>
                                        <p:cTn id="16" dur="500"/>
                                        <p:tgtEl>
                                          <p:spTgt spid="15"/>
                                        </p:tgtEl>
                                      </p:cBhvr>
                                    </p:animEffect>
                                  </p:childTnLst>
                                </p:cTn>
                              </p:par>
                            </p:childTnLst>
                          </p:cTn>
                        </p:par>
                        <p:par>
                          <p:cTn id="17" fill="hold">
                            <p:stCondLst>
                              <p:cond delay="1000"/>
                            </p:stCondLst>
                            <p:childTnLst>
                              <p:par>
                                <p:cTn id="18" presetID="14" presetClass="entr" presetSubtype="10" fill="hold" nodeType="afterEffect">
                                  <p:stCondLst>
                                    <p:cond delay="0"/>
                                  </p:stCondLst>
                                  <p:childTnLst>
                                    <p:set>
                                      <p:cBhvr>
                                        <p:cTn id="19" dur="1" fill="hold">
                                          <p:stCondLst>
                                            <p:cond delay="0"/>
                                          </p:stCondLst>
                                        </p:cTn>
                                        <p:tgtEl>
                                          <p:spTgt spid="11268"/>
                                        </p:tgtEl>
                                        <p:attrNameLst>
                                          <p:attrName>style.visibility</p:attrName>
                                        </p:attrNameLst>
                                      </p:cBhvr>
                                      <p:to>
                                        <p:strVal val="visible"/>
                                      </p:to>
                                    </p:set>
                                    <p:animEffect transition="in" filter="randombar(horizontal)">
                                      <p:cBhvr>
                                        <p:cTn id="20" dur="500"/>
                                        <p:tgtEl>
                                          <p:spTgt spid="11268"/>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1269"/>
                                        </p:tgtEl>
                                        <p:attrNameLst>
                                          <p:attrName>style.visibility</p:attrName>
                                        </p:attrNameLst>
                                      </p:cBhvr>
                                      <p:to>
                                        <p:strVal val="visible"/>
                                      </p:to>
                                    </p:set>
                                    <p:animEffect transition="in" filter="randombar(horizontal)">
                                      <p:cBhvr>
                                        <p:cTn id="25" dur="500"/>
                                        <p:tgtEl>
                                          <p:spTgt spid="11269"/>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11270"/>
                                        </p:tgtEl>
                                        <p:attrNameLst>
                                          <p:attrName>style.visibility</p:attrName>
                                        </p:attrNameLst>
                                      </p:cBhvr>
                                      <p:to>
                                        <p:strVal val="visible"/>
                                      </p:to>
                                    </p:set>
                                    <p:animEffect transition="in" filter="randombar(horizontal)">
                                      <p:cBhvr>
                                        <p:cTn id="30" dur="500"/>
                                        <p:tgtEl>
                                          <p:spTgt spid="11270"/>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11271"/>
                                        </p:tgtEl>
                                        <p:attrNameLst>
                                          <p:attrName>style.visibility</p:attrName>
                                        </p:attrNameLst>
                                      </p:cBhvr>
                                      <p:to>
                                        <p:strVal val="visible"/>
                                      </p:to>
                                    </p:set>
                                    <p:animEffect transition="in" filter="randombar(horizontal)">
                                      <p:cBhvr>
                                        <p:cTn id="35" dur="500"/>
                                        <p:tgtEl>
                                          <p:spTgt spid="11271"/>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nodeType="clickEffect">
                                  <p:stCondLst>
                                    <p:cond delay="0"/>
                                  </p:stCondLst>
                                  <p:childTnLst>
                                    <p:set>
                                      <p:cBhvr>
                                        <p:cTn id="39" dur="1" fill="hold">
                                          <p:stCondLst>
                                            <p:cond delay="0"/>
                                          </p:stCondLst>
                                        </p:cTn>
                                        <p:tgtEl>
                                          <p:spTgt spid="11272"/>
                                        </p:tgtEl>
                                        <p:attrNameLst>
                                          <p:attrName>style.visibility</p:attrName>
                                        </p:attrNameLst>
                                      </p:cBhvr>
                                      <p:to>
                                        <p:strVal val="visible"/>
                                      </p:to>
                                    </p:set>
                                    <p:animEffect transition="in" filter="randombar(horizontal)">
                                      <p:cBhvr>
                                        <p:cTn id="40" dur="500"/>
                                        <p:tgtEl>
                                          <p:spTgt spid="11272"/>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nodeType="clickEffect">
                                  <p:stCondLst>
                                    <p:cond delay="0"/>
                                  </p:stCondLst>
                                  <p:childTnLst>
                                    <p:set>
                                      <p:cBhvr>
                                        <p:cTn id="44" dur="1" fill="hold">
                                          <p:stCondLst>
                                            <p:cond delay="0"/>
                                          </p:stCondLst>
                                        </p:cTn>
                                        <p:tgtEl>
                                          <p:spTgt spid="11273"/>
                                        </p:tgtEl>
                                        <p:attrNameLst>
                                          <p:attrName>style.visibility</p:attrName>
                                        </p:attrNameLst>
                                      </p:cBhvr>
                                      <p:to>
                                        <p:strVal val="visible"/>
                                      </p:to>
                                    </p:set>
                                    <p:animEffect transition="in" filter="randombar(horizontal)">
                                      <p:cBhvr>
                                        <p:cTn id="45" dur="500"/>
                                        <p:tgtEl>
                                          <p:spTgt spid="112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Viscous Flow – Airfoil Drag</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ESTIMATING SKIN-FRICTION DRAG OF A AIRFOIL</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LAMINAR/TURBULENT FLOW</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712968" cy="3170099"/>
          </a:xfrm>
          <a:prstGeom prst="rect">
            <a:avLst/>
          </a:prstGeom>
          <a:noFill/>
        </p:spPr>
        <p:txBody>
          <a:bodyPr wrap="square" rtlCol="0">
            <a:spAutoFit/>
          </a:bodyPr>
          <a:lstStyle/>
          <a:p>
            <a:pPr>
              <a:buSzPct val="85000"/>
              <a:buFont typeface="Courier New" pitchFamily="49" charset="0"/>
              <a:buChar char="o"/>
            </a:pPr>
            <a:r>
              <a:rPr lang="en-US" sz="2500" dirty="0" smtClean="0">
                <a:latin typeface="Constantia" pitchFamily="18" charset="0"/>
              </a:rPr>
              <a:t> </a:t>
            </a:r>
            <a:r>
              <a:rPr lang="en-US" sz="2500" dirty="0" smtClean="0">
                <a:latin typeface="Constantia" pitchFamily="18" charset="0"/>
              </a:rPr>
              <a:t>the measured airfoil drag coefficient is 0.0068, </a:t>
            </a:r>
            <a:r>
              <a:rPr lang="en-US" sz="2500" dirty="0" smtClean="0">
                <a:latin typeface="Constantia" pitchFamily="18" charset="0"/>
              </a:rPr>
              <a:t>which includes </a:t>
            </a:r>
            <a:r>
              <a:rPr lang="en-US" sz="2500" dirty="0" smtClean="0">
                <a:latin typeface="Constantia" pitchFamily="18" charset="0"/>
              </a:rPr>
              <a:t>both skin friction drag and pressure drag due to flow separation. The </a:t>
            </a:r>
            <a:r>
              <a:rPr lang="en-US" sz="2500" dirty="0" smtClean="0">
                <a:latin typeface="Constantia" pitchFamily="18" charset="0"/>
              </a:rPr>
              <a:t>result from Example, </a:t>
            </a:r>
            <a:r>
              <a:rPr lang="en-US" sz="2500" dirty="0" smtClean="0">
                <a:latin typeface="Constantia" pitchFamily="18" charset="0"/>
              </a:rPr>
              <a:t>therefore, is </a:t>
            </a:r>
            <a:r>
              <a:rPr lang="en-US" sz="2500" dirty="0" smtClean="0">
                <a:latin typeface="Constantia" pitchFamily="18" charset="0"/>
              </a:rPr>
              <a:t>qualitatively </a:t>
            </a:r>
            <a:r>
              <a:rPr lang="en-US" sz="2500" dirty="0" smtClean="0">
                <a:latin typeface="Constantia" pitchFamily="18" charset="0"/>
              </a:rPr>
              <a:t>reasonable,. giving a skin </a:t>
            </a:r>
            <a:r>
              <a:rPr lang="en-US" sz="2500" dirty="0" smtClean="0">
                <a:latin typeface="Constantia" pitchFamily="18" charset="0"/>
              </a:rPr>
              <a:t>friction drag coefficient </a:t>
            </a:r>
            <a:r>
              <a:rPr lang="en-US" sz="2500" dirty="0" smtClean="0">
                <a:latin typeface="Constantia" pitchFamily="18" charset="0"/>
              </a:rPr>
              <a:t>slightly less than the measure total drag </a:t>
            </a:r>
            <a:r>
              <a:rPr lang="en-US" sz="2500" dirty="0" smtClean="0">
                <a:latin typeface="Constantia" pitchFamily="18" charset="0"/>
              </a:rPr>
              <a:t>coefficient.</a:t>
            </a:r>
          </a:p>
          <a:p>
            <a:pPr>
              <a:buSzPct val="85000"/>
              <a:buFont typeface="Courier New" pitchFamily="49" charset="0"/>
              <a:buChar char="o"/>
            </a:pPr>
            <a:endParaRPr lang="en-GB" sz="2500" dirty="0" smtClean="0">
              <a:latin typeface="Constantia" pitchFamily="18" charset="0"/>
            </a:endParaRPr>
          </a:p>
          <a:p>
            <a:pPr>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We do not know what the critical Reynolds number is for the </a:t>
            </a:r>
            <a:r>
              <a:rPr lang="en-US" sz="2500" dirty="0" smtClean="0">
                <a:latin typeface="Constantia" pitchFamily="18" charset="0"/>
              </a:rPr>
              <a:t>experiments</a:t>
            </a:r>
            <a:r>
              <a:rPr lang="en-US" sz="2500" dirty="0" smtClean="0">
                <a:latin typeface="Constantia" pitchFamily="18" charset="0"/>
              </a:rPr>
              <a:t>.</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randombar(horizontal)">
                                      <p:cBhvr>
                                        <p:cTn id="1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50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Viscous Flow – Airfoil Drag</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ESTIMATING SKIN-FRICTION DRAG OF A AIRFOIL</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LAMINAR/TURBULENT </a:t>
            </a:r>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FLOW (EXAMPLE)</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712968" cy="861774"/>
          </a:xfrm>
          <a:prstGeom prst="rect">
            <a:avLst/>
          </a:prstGeom>
          <a:noFill/>
        </p:spPr>
        <p:txBody>
          <a:bodyPr wrap="square" rtlCol="0">
            <a:spAutoFit/>
          </a:bodyPr>
          <a:lstStyle/>
          <a:p>
            <a:pPr>
              <a:buSzPct val="85000"/>
              <a:buFont typeface="Courier New" pitchFamily="49" charset="0"/>
              <a:buChar char="o"/>
            </a:pPr>
            <a:r>
              <a:rPr lang="en-US" sz="2500" dirty="0" smtClean="0">
                <a:latin typeface="Constantia" pitchFamily="18" charset="0"/>
              </a:rPr>
              <a:t> </a:t>
            </a:r>
            <a:r>
              <a:rPr lang="en-US" sz="2500" dirty="0" smtClean="0">
                <a:latin typeface="Constantia" pitchFamily="18" charset="0"/>
              </a:rPr>
              <a:t>Repeat  the  example but assuming the critical Reynolds number is 1 x 10</a:t>
            </a:r>
            <a:r>
              <a:rPr lang="en-US" sz="2500" baseline="30000" dirty="0" smtClean="0">
                <a:latin typeface="Constantia" pitchFamily="18" charset="0"/>
              </a:rPr>
              <a:t>6</a:t>
            </a:r>
            <a:r>
              <a:rPr lang="en-US" sz="2500" dirty="0" smtClean="0">
                <a:latin typeface="Constantia" pitchFamily="18" charset="0"/>
              </a:rPr>
              <a:t>.</a:t>
            </a:r>
            <a:endParaRPr lang="en-US" sz="2500" dirty="0" smtClean="0">
              <a:latin typeface="Constantia" pitchFamily="18" charset="0"/>
            </a:endParaRPr>
          </a:p>
        </p:txBody>
      </p:sp>
      <p:pic>
        <p:nvPicPr>
          <p:cNvPr id="12290"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275856" y="1916832"/>
            <a:ext cx="2533650" cy="695325"/>
          </a:xfrm>
          <a:prstGeom prst="rect">
            <a:avLst/>
          </a:prstGeom>
          <a:noFill/>
          <a:ln w="9525">
            <a:noFill/>
            <a:miter lim="800000"/>
            <a:headEnd/>
            <a:tailEnd/>
          </a:ln>
        </p:spPr>
      </p:pic>
      <p:pic>
        <p:nvPicPr>
          <p:cNvPr id="12291"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619672" y="2636912"/>
            <a:ext cx="5848350" cy="323850"/>
          </a:xfrm>
          <a:prstGeom prst="rect">
            <a:avLst/>
          </a:prstGeom>
          <a:noFill/>
          <a:ln w="9525">
            <a:noFill/>
            <a:miter lim="800000"/>
            <a:headEnd/>
            <a:tailEnd/>
          </a:ln>
        </p:spPr>
      </p:pic>
      <p:pic>
        <p:nvPicPr>
          <p:cNvPr id="12292" name="Picture 4"/>
          <p:cNvPicPr>
            <a:picLocks noChangeAspect="1" noChangeArrowheads="1"/>
          </p:cNvPicPr>
          <p:nvPr/>
        </p:nvPicPr>
        <p:blipFill>
          <a:blip r:embed="rId4" cstate="print">
            <a:clrChange>
              <a:clrFrom>
                <a:srgbClr val="FFFFFF"/>
              </a:clrFrom>
              <a:clrTo>
                <a:srgbClr val="FFFFFF">
                  <a:alpha val="0"/>
                </a:srgbClr>
              </a:clrTo>
            </a:clrChange>
          </a:blip>
          <a:srcRect t="17581"/>
          <a:stretch>
            <a:fillRect/>
          </a:stretch>
        </p:blipFill>
        <p:spPr bwMode="auto">
          <a:xfrm>
            <a:off x="2411760" y="3068960"/>
            <a:ext cx="4362450" cy="675134"/>
          </a:xfrm>
          <a:prstGeom prst="rect">
            <a:avLst/>
          </a:prstGeom>
          <a:noFill/>
          <a:ln w="9525">
            <a:noFill/>
            <a:miter lim="800000"/>
            <a:headEnd/>
            <a:tailEnd/>
          </a:ln>
        </p:spPr>
      </p:pic>
      <p:pic>
        <p:nvPicPr>
          <p:cNvPr id="12293" name="Picture 5"/>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563888" y="3861048"/>
            <a:ext cx="2266950" cy="314325"/>
          </a:xfrm>
          <a:prstGeom prst="rect">
            <a:avLst/>
          </a:prstGeom>
          <a:noFill/>
          <a:ln w="9525">
            <a:noFill/>
            <a:miter lim="800000"/>
            <a:headEnd/>
            <a:tailEnd/>
          </a:ln>
        </p:spPr>
      </p:pic>
      <p:pic>
        <p:nvPicPr>
          <p:cNvPr id="12294" name="Picture 6"/>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267744" y="4293096"/>
            <a:ext cx="5038725" cy="647700"/>
          </a:xfrm>
          <a:prstGeom prst="rect">
            <a:avLst/>
          </a:prstGeom>
          <a:noFill/>
          <a:ln w="9525">
            <a:noFill/>
            <a:miter lim="800000"/>
            <a:headEnd/>
            <a:tailEnd/>
          </a:ln>
        </p:spPr>
      </p:pic>
      <p:pic>
        <p:nvPicPr>
          <p:cNvPr id="12295" name="Picture 7"/>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1691680" y="5130899"/>
            <a:ext cx="5991225" cy="314325"/>
          </a:xfrm>
          <a:prstGeom prst="rect">
            <a:avLst/>
          </a:prstGeom>
          <a:noFill/>
          <a:ln w="9525">
            <a:noFill/>
            <a:miter lim="800000"/>
            <a:headEnd/>
            <a:tailEnd/>
          </a:ln>
        </p:spPr>
      </p:pic>
      <p:pic>
        <p:nvPicPr>
          <p:cNvPr id="12296" name="Picture 8"/>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3131840" y="5612854"/>
            <a:ext cx="3352800" cy="55245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2290"/>
                                        </p:tgtEl>
                                        <p:attrNameLst>
                                          <p:attrName>style.visibility</p:attrName>
                                        </p:attrNameLst>
                                      </p:cBhvr>
                                      <p:to>
                                        <p:strVal val="visible"/>
                                      </p:to>
                                    </p:set>
                                    <p:animEffect transition="in" filter="randombar(horizontal)">
                                      <p:cBhvr>
                                        <p:cTn id="12" dur="500"/>
                                        <p:tgtEl>
                                          <p:spTgt spid="1229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2291"/>
                                        </p:tgtEl>
                                        <p:attrNameLst>
                                          <p:attrName>style.visibility</p:attrName>
                                        </p:attrNameLst>
                                      </p:cBhvr>
                                      <p:to>
                                        <p:strVal val="visible"/>
                                      </p:to>
                                    </p:set>
                                    <p:animEffect transition="in" filter="randombar(horizontal)">
                                      <p:cBhvr>
                                        <p:cTn id="17" dur="500"/>
                                        <p:tgtEl>
                                          <p:spTgt spid="1229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2292"/>
                                        </p:tgtEl>
                                        <p:attrNameLst>
                                          <p:attrName>style.visibility</p:attrName>
                                        </p:attrNameLst>
                                      </p:cBhvr>
                                      <p:to>
                                        <p:strVal val="visible"/>
                                      </p:to>
                                    </p:set>
                                    <p:animEffect transition="in" filter="randombar(horizontal)">
                                      <p:cBhvr>
                                        <p:cTn id="22" dur="500"/>
                                        <p:tgtEl>
                                          <p:spTgt spid="1229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2293"/>
                                        </p:tgtEl>
                                        <p:attrNameLst>
                                          <p:attrName>style.visibility</p:attrName>
                                        </p:attrNameLst>
                                      </p:cBhvr>
                                      <p:to>
                                        <p:strVal val="visible"/>
                                      </p:to>
                                    </p:set>
                                    <p:animEffect transition="in" filter="randombar(horizontal)">
                                      <p:cBhvr>
                                        <p:cTn id="27" dur="500"/>
                                        <p:tgtEl>
                                          <p:spTgt spid="12293"/>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2294"/>
                                        </p:tgtEl>
                                        <p:attrNameLst>
                                          <p:attrName>style.visibility</p:attrName>
                                        </p:attrNameLst>
                                      </p:cBhvr>
                                      <p:to>
                                        <p:strVal val="visible"/>
                                      </p:to>
                                    </p:set>
                                    <p:animEffect transition="in" filter="randombar(horizontal)">
                                      <p:cBhvr>
                                        <p:cTn id="32" dur="500"/>
                                        <p:tgtEl>
                                          <p:spTgt spid="12294"/>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2295"/>
                                        </p:tgtEl>
                                        <p:attrNameLst>
                                          <p:attrName>style.visibility</p:attrName>
                                        </p:attrNameLst>
                                      </p:cBhvr>
                                      <p:to>
                                        <p:strVal val="visible"/>
                                      </p:to>
                                    </p:set>
                                    <p:animEffect transition="in" filter="randombar(horizontal)">
                                      <p:cBhvr>
                                        <p:cTn id="37" dur="500"/>
                                        <p:tgtEl>
                                          <p:spTgt spid="12295"/>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2296"/>
                                        </p:tgtEl>
                                        <p:attrNameLst>
                                          <p:attrName>style.visibility</p:attrName>
                                        </p:attrNameLst>
                                      </p:cBhvr>
                                      <p:to>
                                        <p:strVal val="visible"/>
                                      </p:to>
                                    </p:set>
                                    <p:animEffect transition="in" filter="randombar(horizontal)">
                                      <p:cBhvr>
                                        <p:cTn id="42" dur="500"/>
                                        <p:tgtEl>
                                          <p:spTgt spid="12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51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Viscous Flow – Airfoil Drag</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ESTIMATING SKIN-FRICTION DRAG OF A AIRFOIL</a:t>
            </a:r>
          </a:p>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LAMINAR/TURBULENT </a:t>
            </a:r>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FLOW (EXAMPLE)</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cxnSp>
        <p:nvCxnSpPr>
          <p:cNvPr id="25" name="Straight Connector 24"/>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1520" y="1268760"/>
            <a:ext cx="8640960" cy="6247864"/>
          </a:xfrm>
          <a:prstGeom prst="rect">
            <a:avLst/>
          </a:prstGeom>
          <a:noFill/>
        </p:spPr>
        <p:txBody>
          <a:bodyPr wrap="square" rtlCol="0">
            <a:spAutoFit/>
          </a:bodyPr>
          <a:lstStyle/>
          <a:p>
            <a:pPr algn="just">
              <a:buSzPct val="85000"/>
              <a:buFont typeface="Courier New" pitchFamily="49" charset="0"/>
              <a:buChar char="o"/>
            </a:pPr>
            <a:r>
              <a:rPr lang="en-US" sz="2500" dirty="0" smtClean="0">
                <a:latin typeface="Constantia" pitchFamily="18" charset="0"/>
              </a:rPr>
              <a:t> Comparing the results from  the recent two Examples, we see that an increase </a:t>
            </a:r>
            <a:r>
              <a:rPr lang="en-US" sz="2500" dirty="0" smtClean="0">
                <a:latin typeface="Constantia" pitchFamily="18" charset="0"/>
              </a:rPr>
              <a:t>in </a:t>
            </a:r>
            <a:r>
              <a:rPr lang="en-US" sz="2500" dirty="0" err="1" smtClean="0">
                <a:latin typeface="Constantia" pitchFamily="18" charset="0"/>
              </a:rPr>
              <a:t>Re</a:t>
            </a:r>
            <a:r>
              <a:rPr lang="en-US" sz="2500" baseline="-25000" dirty="0" err="1" smtClean="0">
                <a:latin typeface="Constantia" pitchFamily="18" charset="0"/>
              </a:rPr>
              <a:t>cr</a:t>
            </a:r>
            <a:r>
              <a:rPr lang="en-US" sz="2500" dirty="0" smtClean="0">
                <a:latin typeface="Constantia" pitchFamily="18" charset="0"/>
              </a:rPr>
              <a:t> </a:t>
            </a:r>
            <a:r>
              <a:rPr lang="en-US" sz="2500" dirty="0" smtClean="0">
                <a:latin typeface="Constantia" pitchFamily="18" charset="0"/>
              </a:rPr>
              <a:t>from 500,000 to 1,000,000 resulted in a skin friction drag coefficient that is eight percent smaller. This difference underscores the importance of knowing where transition takes place on a surface for the calculation of skin friction drag</a:t>
            </a:r>
            <a:r>
              <a:rPr lang="en-US" sz="2500" dirty="0" smtClean="0">
                <a:latin typeface="Constantia" pitchFamily="18" charset="0"/>
              </a:rPr>
              <a:t>.</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The result from  the last  example  CF = 0.00582 would imply that the pressure drag due to flow separation is about 15 percent of the total drag.</a:t>
            </a:r>
          </a:p>
          <a:p>
            <a:pPr algn="just">
              <a:buSzPct val="85000"/>
              <a:buFont typeface="Courier New" pitchFamily="49" charset="0"/>
              <a:buChar char="o"/>
            </a:pPr>
            <a:endParaRPr lang="en-GB" sz="2500" dirty="0" smtClean="0">
              <a:latin typeface="Constantia" pitchFamily="18" charset="0"/>
            </a:endParaRPr>
          </a:p>
          <a:p>
            <a:pPr algn="just">
              <a:buSzPct val="85000"/>
              <a:buFont typeface="Courier New" pitchFamily="49" charset="0"/>
              <a:buChar char="o"/>
            </a:pPr>
            <a:r>
              <a:rPr lang="en-GB" sz="2500" dirty="0" smtClean="0">
                <a:latin typeface="Constantia" pitchFamily="18" charset="0"/>
              </a:rPr>
              <a:t> </a:t>
            </a:r>
            <a:r>
              <a:rPr lang="en-US" sz="2500" dirty="0" smtClean="0">
                <a:latin typeface="Constantia" pitchFamily="18" charset="0"/>
              </a:rPr>
              <a:t>The drag on a streamlined two-dimensional shape is mostly skin friction drag, and by comparison the pressure drag is small.</a:t>
            </a:r>
          </a:p>
          <a:p>
            <a:pPr algn="just">
              <a:buSzPct val="85000"/>
              <a:buFont typeface="Courier New" pitchFamily="49" charset="0"/>
              <a:buChar char="o"/>
            </a:pPr>
            <a:endParaRPr lang="en-US" sz="2500" dirty="0" smtClean="0">
              <a:latin typeface="Constantia" pitchFamily="18" charset="0"/>
            </a:endParaRPr>
          </a:p>
          <a:p>
            <a:pPr>
              <a:buSzPct val="85000"/>
              <a:buFont typeface="Courier New" pitchFamily="49" charset="0"/>
              <a:buChar char="o"/>
            </a:pPr>
            <a:endParaRPr lang="en-US" sz="2500" dirty="0" smtClean="0">
              <a:latin typeface="Constantia"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randombar(horizontal)">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randombar(horizontal)">
                                      <p:cBhvr>
                                        <p:cTn id="1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3978</TotalTime>
  <Words>2373</Words>
  <Application>Microsoft Office PowerPoint</Application>
  <PresentationFormat>On-screen Show (4:3)</PresentationFormat>
  <Paragraphs>366</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SabeR</dc:creator>
  <cp:lastModifiedBy>SabeR</cp:lastModifiedBy>
  <cp:revision>236</cp:revision>
  <dcterms:created xsi:type="dcterms:W3CDTF">2010-09-08T12:28:06Z</dcterms:created>
  <dcterms:modified xsi:type="dcterms:W3CDTF">2010-11-22T10:06:16Z</dcterms:modified>
</cp:coreProperties>
</file>