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sldIdLst>
    <p:sldId id="330" r:id="rId2"/>
    <p:sldId id="329" r:id="rId3"/>
    <p:sldId id="399" r:id="rId4"/>
    <p:sldId id="400" r:id="rId5"/>
    <p:sldId id="401" r:id="rId6"/>
    <p:sldId id="402" r:id="rId7"/>
    <p:sldId id="403" r:id="rId8"/>
    <p:sldId id="404" r:id="rId9"/>
    <p:sldId id="405" r:id="rId10"/>
    <p:sldId id="406" r:id="rId11"/>
    <p:sldId id="407" r:id="rId12"/>
    <p:sldId id="335" r:id="rId13"/>
    <p:sldId id="336" r:id="rId14"/>
    <p:sldId id="337" r:id="rId15"/>
    <p:sldId id="338" r:id="rId16"/>
    <p:sldId id="339" r:id="rId17"/>
    <p:sldId id="340" r:id="rId18"/>
    <p:sldId id="341" r:id="rId19"/>
    <p:sldId id="342" r:id="rId20"/>
    <p:sldId id="343" r:id="rId21"/>
    <p:sldId id="408" r:id="rId22"/>
    <p:sldId id="344" r:id="rId23"/>
    <p:sldId id="345" r:id="rId24"/>
    <p:sldId id="346" r:id="rId25"/>
    <p:sldId id="347" r:id="rId26"/>
    <p:sldId id="412" r:id="rId27"/>
    <p:sldId id="348" r:id="rId28"/>
    <p:sldId id="349" r:id="rId29"/>
    <p:sldId id="350" r:id="rId30"/>
    <p:sldId id="351" r:id="rId31"/>
    <p:sldId id="409" r:id="rId32"/>
    <p:sldId id="353" r:id="rId33"/>
    <p:sldId id="354" r:id="rId34"/>
    <p:sldId id="355" r:id="rId35"/>
    <p:sldId id="356" r:id="rId36"/>
    <p:sldId id="357" r:id="rId37"/>
    <p:sldId id="358" r:id="rId38"/>
    <p:sldId id="359" r:id="rId39"/>
    <p:sldId id="360" r:id="rId40"/>
    <p:sldId id="361" r:id="rId41"/>
    <p:sldId id="362" r:id="rId42"/>
    <p:sldId id="363" r:id="rId43"/>
    <p:sldId id="364" r:id="rId44"/>
    <p:sldId id="365" r:id="rId45"/>
    <p:sldId id="366" r:id="rId46"/>
    <p:sldId id="367" r:id="rId47"/>
    <p:sldId id="368" r:id="rId48"/>
    <p:sldId id="369" r:id="rId49"/>
    <p:sldId id="370" r:id="rId50"/>
    <p:sldId id="371" r:id="rId51"/>
    <p:sldId id="372" r:id="rId52"/>
    <p:sldId id="373" r:id="rId53"/>
    <p:sldId id="374" r:id="rId54"/>
    <p:sldId id="375" r:id="rId55"/>
    <p:sldId id="376" r:id="rId56"/>
    <p:sldId id="377" r:id="rId57"/>
    <p:sldId id="378" r:id="rId58"/>
    <p:sldId id="379" r:id="rId59"/>
    <p:sldId id="380" r:id="rId60"/>
    <p:sldId id="410" r:id="rId61"/>
    <p:sldId id="381" r:id="rId62"/>
    <p:sldId id="382" r:id="rId63"/>
    <p:sldId id="383" r:id="rId64"/>
    <p:sldId id="384" r:id="rId65"/>
    <p:sldId id="385" r:id="rId66"/>
    <p:sldId id="386" r:id="rId67"/>
    <p:sldId id="387" r:id="rId68"/>
    <p:sldId id="388" r:id="rId69"/>
    <p:sldId id="389" r:id="rId70"/>
    <p:sldId id="390" r:id="rId71"/>
    <p:sldId id="391" r:id="rId72"/>
    <p:sldId id="392" r:id="rId73"/>
    <p:sldId id="393" r:id="rId74"/>
    <p:sldId id="394" r:id="rId75"/>
    <p:sldId id="395" r:id="rId76"/>
    <p:sldId id="396" r:id="rId77"/>
    <p:sldId id="397" r:id="rId78"/>
    <p:sldId id="411" r:id="rId79"/>
    <p:sldId id="398" r:id="rId8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BB1F"/>
    <a:srgbClr val="BF7F0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524" autoAdjust="0"/>
    <p:restoredTop sz="94660"/>
  </p:normalViewPr>
  <p:slideViewPr>
    <p:cSldViewPr>
      <p:cViewPr varScale="1">
        <p:scale>
          <a:sx n="67" d="100"/>
          <a:sy n="67" d="100"/>
        </p:scale>
        <p:origin x="-126"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846"/>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AB8E0D-037C-4B17-9A20-2FF2D9C865B5}" type="datetimeFigureOut">
              <a:rPr lang="en-US" smtClean="0"/>
              <a:pPr/>
              <a:t>11/29/2010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63B9C8-F95B-43DD-96A1-12FD1B27BE3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a:t>
            </a:fld>
            <a:endParaRPr lang="fa-I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A1E6311-B4F0-4EAD-BBD5-0262DFEBDC15}" type="slidenum">
              <a:rPr lang="en-US" smtClean="0"/>
              <a:pPr/>
              <a:t>12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13</a:t>
            </a:fld>
            <a:endParaRPr lang="fa-I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14</a:t>
            </a:fld>
            <a:endParaRPr lang="fa-I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15</a:t>
            </a:fld>
            <a:endParaRPr lang="fa-I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16</a:t>
            </a:fld>
            <a:endParaRPr lang="fa-I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17</a:t>
            </a:fld>
            <a:endParaRPr lang="fa-I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18</a:t>
            </a:fld>
            <a:endParaRPr lang="fa-I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19</a:t>
            </a:fld>
            <a:endParaRPr lang="fa-I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20</a:t>
            </a:fld>
            <a:endParaRPr lang="fa-I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21</a:t>
            </a:fld>
            <a:endParaRPr lang="fa-I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22</a:t>
            </a:fld>
            <a:endParaRPr lang="fa-I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23</a:t>
            </a:fld>
            <a:endParaRPr lang="fa-I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24</a:t>
            </a:fld>
            <a:endParaRPr lang="fa-I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25</a:t>
            </a:fld>
            <a:endParaRPr lang="fa-I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26</a:t>
            </a:fld>
            <a:endParaRPr lang="fa-I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27</a:t>
            </a:fld>
            <a:endParaRPr lang="fa-I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28</a:t>
            </a:fld>
            <a:endParaRPr lang="fa-I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29</a:t>
            </a:fld>
            <a:endParaRPr lang="fa-I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C63D303-9CC0-40DC-85E6-E100FA1EAB2F}" type="slidenum">
              <a:rPr lang="fa-IR" smtClean="0"/>
              <a:pPr/>
              <a:t>30</a:t>
            </a:fld>
            <a:endParaRPr lang="fa-I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C63D303-9CC0-40DC-85E6-E100FA1EAB2F}" type="slidenum">
              <a:rPr lang="fa-IR" smtClean="0"/>
              <a:pPr/>
              <a:t>31</a:t>
            </a:fld>
            <a:endParaRPr lang="fa-I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32</a:t>
            </a:fld>
            <a:endParaRPr lang="fa-I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33</a:t>
            </a:fld>
            <a:endParaRPr lang="fa-I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34</a:t>
            </a:fld>
            <a:endParaRPr lang="fa-I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35</a:t>
            </a:fld>
            <a:endParaRPr lang="fa-I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36</a:t>
            </a:fld>
            <a:endParaRPr lang="fa-I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37</a:t>
            </a:fld>
            <a:endParaRPr lang="fa-I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38</a:t>
            </a:fld>
            <a:endParaRPr lang="fa-I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39</a:t>
            </a:fld>
            <a:endParaRPr lang="fa-I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40</a:t>
            </a:fld>
            <a:endParaRPr lang="fa-I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640597C-613F-4279-BA31-90A955B31E46}" type="slidenum">
              <a:rPr lang="en-US" smtClean="0"/>
              <a:pPr/>
              <a:t>41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640597C-613F-4279-BA31-90A955B31E46}" type="slidenum">
              <a:rPr lang="en-US" smtClean="0"/>
              <a:pPr/>
              <a:t>42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44</a:t>
            </a:fld>
            <a:endParaRPr lang="fa-I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45</a:t>
            </a:fld>
            <a:endParaRPr lang="fa-I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46</a:t>
            </a:fld>
            <a:endParaRPr lang="fa-I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47</a:t>
            </a:fld>
            <a:endParaRPr lang="fa-I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48</a:t>
            </a:fld>
            <a:endParaRPr lang="fa-I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49</a:t>
            </a:fld>
            <a:endParaRPr lang="fa-I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50</a:t>
            </a:fld>
            <a:endParaRPr lang="fa-I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F49BA12-8657-4773-806E-7986B57F9FBC}" type="slidenum">
              <a:rPr lang="en-GB" smtClean="0"/>
              <a:pPr/>
              <a:t>51</a:t>
            </a:fld>
            <a:endParaRPr lang="en-GB"/>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52</a:t>
            </a:fld>
            <a:endParaRPr lang="fa-I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53</a:t>
            </a:fld>
            <a:endParaRPr lang="fa-I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54</a:t>
            </a:fld>
            <a:endParaRPr lang="fa-I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55</a:t>
            </a:fld>
            <a:endParaRPr lang="fa-I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56</a:t>
            </a:fld>
            <a:endParaRPr lang="fa-I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57</a:t>
            </a:fld>
            <a:endParaRPr lang="fa-I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58</a:t>
            </a:fld>
            <a:endParaRPr lang="fa-I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59</a:t>
            </a:fld>
            <a:endParaRPr lang="fa-I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60</a:t>
            </a:fld>
            <a:endParaRPr lang="fa-I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61</a:t>
            </a:fld>
            <a:endParaRPr lang="fa-I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62</a:t>
            </a:fld>
            <a:endParaRPr lang="fa-I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63</a:t>
            </a:fld>
            <a:endParaRPr lang="fa-I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64</a:t>
            </a:fld>
            <a:endParaRPr lang="fa-I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65</a:t>
            </a:fld>
            <a:endParaRPr lang="fa-I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66</a:t>
            </a:fld>
            <a:endParaRPr lang="fa-I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67</a:t>
            </a:fld>
            <a:endParaRPr lang="fa-I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68</a:t>
            </a:fld>
            <a:endParaRPr lang="fa-I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69</a:t>
            </a:fld>
            <a:endParaRPr lang="fa-I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70</a:t>
            </a:fld>
            <a:endParaRPr lang="fa-I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71</a:t>
            </a:fld>
            <a:endParaRPr lang="fa-I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72</a:t>
            </a:fld>
            <a:endParaRPr lang="fa-I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73</a:t>
            </a:fld>
            <a:endParaRPr lang="fa-I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74</a:t>
            </a:fld>
            <a:endParaRPr lang="fa-I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75</a:t>
            </a:fld>
            <a:endParaRPr lang="fa-I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76</a:t>
            </a:fld>
            <a:endParaRPr lang="fa-I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77</a:t>
            </a:fld>
            <a:endParaRPr lang="fa-I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78</a:t>
            </a:fld>
            <a:endParaRPr lang="fa-I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79</a:t>
            </a:fld>
            <a:endParaRPr lang="fa-I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9CAC672-0563-44AF-B836-8A12F49E32E3}" type="datetime1">
              <a:rPr lang="en-US" smtClean="0"/>
              <a:pPr/>
              <a:t>11/29/2010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4AAD5F-0A83-457E-9C99-4012F4602FAF}" type="datetime1">
              <a:rPr lang="en-US" smtClean="0"/>
              <a:pPr/>
              <a:t>11/29/2010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EA1EC9-9E20-48C7-9453-0F84BE1FACB9}" type="datetime1">
              <a:rPr lang="en-US" smtClean="0"/>
              <a:pPr/>
              <a:t>11/29/2010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025265-DF05-472B-981A-56093F0729F0}" type="datetime1">
              <a:rPr lang="en-US" smtClean="0"/>
              <a:pPr/>
              <a:t>11/29/2010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75C580-D4D2-4C6C-AB4B-DFCE376EC0CD}" type="datetime1">
              <a:rPr lang="en-US" smtClean="0"/>
              <a:pPr/>
              <a:t>11/29/2010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455C74-7B5B-45F0-84FC-0FD880A39CF2}" type="datetime1">
              <a:rPr lang="en-US" smtClean="0"/>
              <a:pPr/>
              <a:t>11/29/2010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DA6001-3C67-4521-BFA6-DBCD7EF873AD}" type="datetime1">
              <a:rPr lang="en-US" smtClean="0"/>
              <a:pPr/>
              <a:t>11/29/2010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279DB5-0892-4519-B0F2-B63F202E998C}" type="datetime1">
              <a:rPr lang="en-US" smtClean="0"/>
              <a:pPr/>
              <a:t>11/29/2010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E8AE38-ED5C-4A61-BCA9-35BDF5C9827A}" type="datetime1">
              <a:rPr lang="en-US" smtClean="0"/>
              <a:pPr/>
              <a:t>11/29/2010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201287-6D0F-4211-90A5-1CEADBED578B}" type="datetime1">
              <a:rPr lang="en-US" smtClean="0"/>
              <a:pPr/>
              <a:t>11/29/2010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0B72D2-9033-4840-A93A-2C9144BF0962}" type="datetime1">
              <a:rPr lang="en-US" smtClean="0"/>
              <a:pPr/>
              <a:t>11/29/2010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0061E31F-C1B7-4165-BC2C-CFBDF03EB922}"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B81B30-7330-422E-8F26-6A4690DE4558}" type="datetime1">
              <a:rPr lang="en-US" smtClean="0"/>
              <a:pPr/>
              <a:t>11/29/2010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47A9E4-C7B3-400F-9120-A23606BE431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wipe dir="r"/>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airliners.net/open.file?id=790618&amp;size=L&amp;sok=JURER%20%20(ZNGPU%20(nvepensg,nveyvar,cynpr,cubgb_qngr,pbhagel,erznex,cubgbtencure,rznvy,lrne,ert,nvepensg_trarevp,pa,pbqr)%20NTNVAFG%20('+%22777%22'%20VA%20OBBYRNA%20ZBQR))%20%20beqre%20ol%20cubgb_vq%20QRFP&amp;photo_nr=341"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airliners.net/open.file?id=790618&amp;size=L&amp;sok=JURER%20%20(ZNGPU%20(nvepensg,nveyvar,cynpr,cubgb_qngr,pbhagel,erznex,cubgbtencure,rznvy,lrne,ert,nvepensg_trarevp,pa,pbqr)%20NTNVAFG%20('+%22777%22'%20VA%20OBBYRNA%20ZBQR))%20%20beqre%20ol%20cubgb_vq%20QRFP&amp;photo_nr=341"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image" Target="../media/image11.png"/><Relationship Id="rId7" Type="http://schemas.openxmlformats.org/officeDocument/2006/relationships/image" Target="../media/image15.w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wmf"/><Relationship Id="rId5" Type="http://schemas.openxmlformats.org/officeDocument/2006/relationships/image" Target="../media/image13.wmf"/><Relationship Id="rId10" Type="http://schemas.openxmlformats.org/officeDocument/2006/relationships/image" Target="../media/image18.wmf"/><Relationship Id="rId4" Type="http://schemas.openxmlformats.org/officeDocument/2006/relationships/image" Target="../media/image12.wmf"/><Relationship Id="rId9" Type="http://schemas.openxmlformats.org/officeDocument/2006/relationships/image" Target="../media/image17.wmf"/></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31.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3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3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3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35.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3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37.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1.png"/><Relationship Id="rId7" Type="http://schemas.openxmlformats.org/officeDocument/2006/relationships/image" Target="../media/image94.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88.png"/><Relationship Id="rId9" Type="http://schemas.openxmlformats.org/officeDocument/2006/relationships/image" Target="../media/image96.png"/></Relationships>
</file>

<file path=ppt/slides/_rels/slide3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99.png"/><Relationship Id="rId4" Type="http://schemas.openxmlformats.org/officeDocument/2006/relationships/image" Target="../media/image98.png"/></Relationships>
</file>

<file path=ppt/slides/_rels/slide3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102.png"/><Relationship Id="rId4" Type="http://schemas.openxmlformats.org/officeDocument/2006/relationships/image" Target="../media/image101.png"/></Relationships>
</file>

<file path=ppt/slides/_rels/slide4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hyperlink" Target="http://www.leichtwerk.de/eta/images/galerie/marzinzik06.jpg" TargetMode="External"/><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image" Target="../media/image106.jpeg"/><Relationship Id="rId5" Type="http://schemas.openxmlformats.org/officeDocument/2006/relationships/hyperlink" Target="http://www.leichtwerk.de/eta/images/galerie/marzinzik01.jpg" TargetMode="External"/><Relationship Id="rId4" Type="http://schemas.openxmlformats.org/officeDocument/2006/relationships/image" Target="../media/image105.jpeg"/></Relationships>
</file>

<file path=ppt/slides/_rels/slide4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7.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4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45.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116.png"/></Relationships>
</file>

<file path=ppt/slides/_rels/slide46.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119.png"/><Relationship Id="rId4" Type="http://schemas.openxmlformats.org/officeDocument/2006/relationships/image" Target="../media/image118.png"/></Relationships>
</file>

<file path=ppt/slides/_rels/slide47.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120.png"/><Relationship Id="rId7" Type="http://schemas.openxmlformats.org/officeDocument/2006/relationships/image" Target="../media/image124.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png"/></Relationships>
</file>

<file path=ppt/slides/_rels/slide48.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128.png"/><Relationship Id="rId4" Type="http://schemas.openxmlformats.org/officeDocument/2006/relationships/image" Target="../media/image127.png"/></Relationships>
</file>

<file path=ppt/slides/_rels/slide49.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image" Target="../media/image129.png"/><Relationship Id="rId7" Type="http://schemas.openxmlformats.org/officeDocument/2006/relationships/image" Target="../media/image133.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50.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135.png"/><Relationship Id="rId7" Type="http://schemas.openxmlformats.org/officeDocument/2006/relationships/image" Target="../media/image139.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51.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42.jpeg"/></Relationships>
</file>

<file path=ppt/slides/_rels/slide52.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44.wm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38.png"/></Relationships>
</file>

<file path=ppt/slides/_rels/slide5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149.png"/><Relationship Id="rId4" Type="http://schemas.openxmlformats.org/officeDocument/2006/relationships/image" Target="../media/image148.png"/></Relationships>
</file>

<file path=ppt/slides/_rels/slide5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152.png"/></Relationships>
</file>

<file path=ppt/slides/_rels/slide59.xml.rels><?xml version="1.0" encoding="UTF-8" standalone="yes"?>
<Relationships xmlns="http://schemas.openxmlformats.org/package/2006/relationships"><Relationship Id="rId8" Type="http://schemas.openxmlformats.org/officeDocument/2006/relationships/image" Target="../media/image158.png"/><Relationship Id="rId3" Type="http://schemas.openxmlformats.org/officeDocument/2006/relationships/image" Target="../media/image153.png"/><Relationship Id="rId7" Type="http://schemas.openxmlformats.org/officeDocument/2006/relationships/image" Target="../media/image157.pn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156.png"/><Relationship Id="rId5" Type="http://schemas.openxmlformats.org/officeDocument/2006/relationships/image" Target="../media/image155.png"/><Relationship Id="rId4" Type="http://schemas.openxmlformats.org/officeDocument/2006/relationships/image" Target="../media/image154.png"/></Relationships>
</file>

<file path=ppt/slides/_rels/slide60.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1.png"/><Relationship Id="rId7" Type="http://schemas.openxmlformats.org/officeDocument/2006/relationships/image" Target="../media/image164.pn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163.png"/><Relationship Id="rId5" Type="http://schemas.openxmlformats.org/officeDocument/2006/relationships/image" Target="../media/image162.png"/><Relationship Id="rId10" Type="http://schemas.openxmlformats.org/officeDocument/2006/relationships/image" Target="../media/image167.png"/><Relationship Id="rId4" Type="http://schemas.openxmlformats.org/officeDocument/2006/relationships/image" Target="../media/image146.png"/><Relationship Id="rId9" Type="http://schemas.openxmlformats.org/officeDocument/2006/relationships/image" Target="../media/image166.png"/></Relationships>
</file>

<file path=ppt/slides/_rels/slide63.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171.png"/><Relationship Id="rId5" Type="http://schemas.openxmlformats.org/officeDocument/2006/relationships/image" Target="../media/image170.png"/><Relationship Id="rId4" Type="http://schemas.openxmlformats.org/officeDocument/2006/relationships/image" Target="../media/image169.png"/></Relationships>
</file>

<file path=ppt/slides/_rels/slide64.xml.rels><?xml version="1.0" encoding="UTF-8" standalone="yes"?>
<Relationships xmlns="http://schemas.openxmlformats.org/package/2006/relationships"><Relationship Id="rId3" Type="http://schemas.openxmlformats.org/officeDocument/2006/relationships/image" Target="../media/image172.png"/><Relationship Id="rId7" Type="http://schemas.openxmlformats.org/officeDocument/2006/relationships/image" Target="../media/image176.png"/><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175.png"/><Relationship Id="rId5" Type="http://schemas.openxmlformats.org/officeDocument/2006/relationships/image" Target="../media/image174.png"/><Relationship Id="rId4" Type="http://schemas.openxmlformats.org/officeDocument/2006/relationships/image" Target="../media/image173.png"/></Relationships>
</file>

<file path=ppt/slides/_rels/slide65.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178.png"/></Relationships>
</file>

<file path=ppt/slides/_rels/slide66.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182.png"/><Relationship Id="rId5" Type="http://schemas.openxmlformats.org/officeDocument/2006/relationships/image" Target="../media/image181.png"/><Relationship Id="rId4" Type="http://schemas.openxmlformats.org/officeDocument/2006/relationships/image" Target="../media/image180.png"/></Relationships>
</file>

<file path=ppt/slides/_rels/slide67.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8" Type="http://schemas.openxmlformats.org/officeDocument/2006/relationships/image" Target="../media/image188.png"/><Relationship Id="rId3" Type="http://schemas.openxmlformats.org/officeDocument/2006/relationships/image" Target="../media/image184.png"/><Relationship Id="rId7" Type="http://schemas.openxmlformats.org/officeDocument/2006/relationships/image" Target="../media/image187.pn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146.png"/><Relationship Id="rId5" Type="http://schemas.openxmlformats.org/officeDocument/2006/relationships/image" Target="../media/image186.png"/><Relationship Id="rId10" Type="http://schemas.openxmlformats.org/officeDocument/2006/relationships/image" Target="../media/image190.png"/><Relationship Id="rId4" Type="http://schemas.openxmlformats.org/officeDocument/2006/relationships/image" Target="../media/image185.png"/><Relationship Id="rId9" Type="http://schemas.openxmlformats.org/officeDocument/2006/relationships/image" Target="../media/image189.png"/></Relationships>
</file>

<file path=ppt/slides/_rels/slide69.xml.rels><?xml version="1.0" encoding="UTF-8" standalone="yes"?>
<Relationships xmlns="http://schemas.openxmlformats.org/package/2006/relationships"><Relationship Id="rId8" Type="http://schemas.openxmlformats.org/officeDocument/2006/relationships/image" Target="../media/image196.png"/><Relationship Id="rId3" Type="http://schemas.openxmlformats.org/officeDocument/2006/relationships/image" Target="../media/image191.png"/><Relationship Id="rId7" Type="http://schemas.openxmlformats.org/officeDocument/2006/relationships/image" Target="../media/image195.png"/><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image" Target="../media/image194.png"/><Relationship Id="rId5" Type="http://schemas.openxmlformats.org/officeDocument/2006/relationships/image" Target="../media/image193.png"/><Relationship Id="rId10" Type="http://schemas.openxmlformats.org/officeDocument/2006/relationships/image" Target="../media/image198.png"/><Relationship Id="rId4" Type="http://schemas.openxmlformats.org/officeDocument/2006/relationships/image" Target="../media/image192.png"/><Relationship Id="rId9" Type="http://schemas.openxmlformats.org/officeDocument/2006/relationships/image" Target="../media/image197.png"/></Relationships>
</file>

<file path=ppt/slides/_rels/slide70.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202.png"/><Relationship Id="rId5" Type="http://schemas.openxmlformats.org/officeDocument/2006/relationships/image" Target="../media/image201.png"/><Relationship Id="rId4" Type="http://schemas.openxmlformats.org/officeDocument/2006/relationships/image" Target="../media/image200.png"/></Relationships>
</file>

<file path=ppt/slides/_rels/slide71.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image" Target="../media/image206.png"/><Relationship Id="rId5" Type="http://schemas.openxmlformats.org/officeDocument/2006/relationships/image" Target="../media/image205.png"/><Relationship Id="rId4" Type="http://schemas.openxmlformats.org/officeDocument/2006/relationships/image" Target="../media/image204.png"/></Relationships>
</file>

<file path=ppt/slides/_rels/slide72.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210.png"/></Relationships>
</file>

<file path=ppt/slides/_rels/slide75.xml.rels><?xml version="1.0" encoding="UTF-8" standalone="yes"?>
<Relationships xmlns="http://schemas.openxmlformats.org/package/2006/relationships"><Relationship Id="rId3" Type="http://schemas.openxmlformats.org/officeDocument/2006/relationships/image" Target="../media/image211.png"/><Relationship Id="rId7" Type="http://schemas.openxmlformats.org/officeDocument/2006/relationships/image" Target="../media/image215.png"/><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image" Target="../media/image214.png"/><Relationship Id="rId5" Type="http://schemas.openxmlformats.org/officeDocument/2006/relationships/image" Target="../media/image213.png"/><Relationship Id="rId4" Type="http://schemas.openxmlformats.org/officeDocument/2006/relationships/image" Target="../media/image212.png"/></Relationships>
</file>

<file path=ppt/slides/_rels/slide76.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65.xml"/><Relationship Id="rId1" Type="http://schemas.openxmlformats.org/officeDocument/2006/relationships/slideLayout" Target="../slideLayouts/slideLayout7.xml"/><Relationship Id="rId5" Type="http://schemas.openxmlformats.org/officeDocument/2006/relationships/image" Target="../media/image218.png"/><Relationship Id="rId4" Type="http://schemas.openxmlformats.org/officeDocument/2006/relationships/image" Target="../media/image217.png"/></Relationships>
</file>

<file path=ppt/slides/_rels/slide77.xml.rels><?xml version="1.0" encoding="UTF-8" standalone="yes"?>
<Relationships xmlns="http://schemas.openxmlformats.org/package/2006/relationships"><Relationship Id="rId3" Type="http://schemas.openxmlformats.org/officeDocument/2006/relationships/image" Target="../media/image219.png"/><Relationship Id="rId7" Type="http://schemas.openxmlformats.org/officeDocument/2006/relationships/image" Target="../media/image223.png"/><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image" Target="../media/image222.png"/><Relationship Id="rId5" Type="http://schemas.openxmlformats.org/officeDocument/2006/relationships/image" Target="../media/image221.png"/><Relationship Id="rId4" Type="http://schemas.openxmlformats.org/officeDocument/2006/relationships/image" Target="../media/image220.png"/></Relationships>
</file>

<file path=ppt/slides/_rels/slide78.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Text Box 6"/>
          <p:cNvSpPr txBox="1">
            <a:spLocks noChangeArrowheads="1"/>
          </p:cNvSpPr>
          <p:nvPr/>
        </p:nvSpPr>
        <p:spPr bwMode="auto">
          <a:xfrm>
            <a:off x="593725" y="1560513"/>
            <a:ext cx="184150" cy="366712"/>
          </a:xfrm>
          <a:prstGeom prst="rect">
            <a:avLst/>
          </a:prstGeom>
          <a:noFill/>
          <a:ln w="9525">
            <a:noFill/>
            <a:miter lim="800000"/>
            <a:headEnd/>
            <a:tailEnd/>
          </a:ln>
          <a:effectLst/>
        </p:spPr>
        <p:txBody>
          <a:bodyPr wrap="none">
            <a:spAutoFit/>
          </a:bodyPr>
          <a:lstStyle/>
          <a:p>
            <a:endParaRPr lang="en-US"/>
          </a:p>
        </p:txBody>
      </p:sp>
      <p:pic>
        <p:nvPicPr>
          <p:cNvPr id="249858" name="Picture 2"/>
          <p:cNvPicPr>
            <a:picLocks noChangeAspect="1" noChangeArrowheads="1"/>
          </p:cNvPicPr>
          <p:nvPr/>
        </p:nvPicPr>
        <p:blipFill>
          <a:blip r:embed="rId3" cstate="print"/>
          <a:srcRect/>
          <a:stretch>
            <a:fillRect/>
          </a:stretch>
        </p:blipFill>
        <p:spPr bwMode="auto">
          <a:xfrm>
            <a:off x="4724400" y="1643050"/>
            <a:ext cx="4419600" cy="2605088"/>
          </a:xfrm>
          <a:prstGeom prst="rect">
            <a:avLst/>
          </a:prstGeom>
          <a:noFill/>
        </p:spPr>
      </p:pic>
      <p:pic>
        <p:nvPicPr>
          <p:cNvPr id="249860" name="Picture 4"/>
          <p:cNvPicPr>
            <a:picLocks noChangeAspect="1" noChangeArrowheads="1"/>
          </p:cNvPicPr>
          <p:nvPr/>
        </p:nvPicPr>
        <p:blipFill>
          <a:blip r:embed="rId4" cstate="print"/>
          <a:srcRect/>
          <a:stretch>
            <a:fillRect/>
          </a:stretch>
        </p:blipFill>
        <p:spPr bwMode="auto">
          <a:xfrm>
            <a:off x="214282" y="3214686"/>
            <a:ext cx="5638800" cy="3308350"/>
          </a:xfrm>
          <a:prstGeom prst="rect">
            <a:avLst/>
          </a:prstGeom>
          <a:noFill/>
        </p:spPr>
      </p:pic>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INCOMPRESSIBLE FLOW OVER FINITE WINGS</a:t>
            </a:r>
          </a:p>
        </p:txBody>
      </p:sp>
      <p:sp>
        <p:nvSpPr>
          <p:cNvPr id="9"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TextBox 9"/>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1" name="Straight Connector 10"/>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49858"/>
                                        </p:tgtEl>
                                        <p:attrNameLst>
                                          <p:attrName>style.visibility</p:attrName>
                                        </p:attrNameLst>
                                      </p:cBhvr>
                                      <p:to>
                                        <p:strVal val="visible"/>
                                      </p:to>
                                    </p:set>
                                    <p:animEffect transition="in" filter="blinds(horizontal)">
                                      <p:cBhvr>
                                        <p:cTn id="7" dur="500"/>
                                        <p:tgtEl>
                                          <p:spTgt spid="249858"/>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49860"/>
                                        </p:tgtEl>
                                        <p:attrNameLst>
                                          <p:attrName>style.visibility</p:attrName>
                                        </p:attrNameLst>
                                      </p:cBhvr>
                                      <p:to>
                                        <p:strVal val="visible"/>
                                      </p:to>
                                    </p:set>
                                    <p:animEffect transition="in" filter="blinds(horizontal)">
                                      <p:cBhvr>
                                        <p:cTn id="11" dur="500"/>
                                        <p:tgtEl>
                                          <p:spTgt spid="2498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AIRFOILS AND WINGS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2400657"/>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The properties of </a:t>
            </a:r>
            <a:r>
              <a:rPr lang="en-US" sz="2500" i="1" dirty="0" smtClean="0">
                <a:latin typeface="Constantia" pitchFamily="18" charset="0"/>
              </a:rPr>
              <a:t>airfoils</a:t>
            </a:r>
            <a:r>
              <a:rPr lang="en-US" sz="2500" dirty="0" smtClean="0">
                <a:latin typeface="Constantia" pitchFamily="18" charset="0"/>
              </a:rPr>
              <a:t> are the same as the properties of a </a:t>
            </a:r>
            <a:r>
              <a:rPr lang="en-US" sz="2500" i="1" dirty="0" smtClean="0">
                <a:latin typeface="Constantia" pitchFamily="18" charset="0"/>
              </a:rPr>
              <a:t>wing of infinite span</a:t>
            </a:r>
            <a:r>
              <a:rPr lang="en-US" sz="2500" dirty="0" smtClean="0">
                <a:latin typeface="Constantia" pitchFamily="18" charset="0"/>
              </a:rPr>
              <a:t>.</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All real airplanes have wings of </a:t>
            </a:r>
            <a:r>
              <a:rPr lang="en-US" sz="2500" i="1" dirty="0" smtClean="0">
                <a:latin typeface="Constantia" pitchFamily="18" charset="0"/>
              </a:rPr>
              <a:t>finite span</a:t>
            </a:r>
            <a:r>
              <a:rPr lang="en-US" sz="2500" dirty="0" smtClean="0">
                <a:latin typeface="Constantia" pitchFamily="18" charset="0"/>
              </a:rPr>
              <a:t>, and our purpose is to apply our knowledge of airfoil properties to the analysis of finite wings.</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randombar(horizontal)">
                                      <p:cBhvr>
                                        <p:cTn id="7" dur="500"/>
                                        <p:tgtEl>
                                          <p:spTgt spid="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0">
                                            <p:txEl>
                                              <p:pRg st="2" end="2"/>
                                            </p:txEl>
                                          </p:spTgt>
                                        </p:tgtEl>
                                        <p:attrNameLst>
                                          <p:attrName>style.visibility</p:attrName>
                                        </p:attrNameLst>
                                      </p:cBhvr>
                                      <p:to>
                                        <p:strVal val="visible"/>
                                      </p:to>
                                    </p:set>
                                    <p:animEffect transition="in" filter="randombar(horizontal)">
                                      <p:cBhvr>
                                        <p:cTn id="12" dur="500"/>
                                        <p:tgtEl>
                                          <p:spTgt spid="3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AIRFOILS AND WINGS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3939540"/>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a:t>
            </a:r>
            <a:r>
              <a:rPr lang="en-US" sz="2500" b="1" i="1" dirty="0" smtClean="0">
                <a:latin typeface="Constantia" pitchFamily="18" charset="0"/>
              </a:rPr>
              <a:t>Question:</a:t>
            </a:r>
            <a:r>
              <a:rPr lang="en-US" sz="2500" dirty="0" smtClean="0">
                <a:latin typeface="Constantia" pitchFamily="18" charset="0"/>
              </a:rPr>
              <a:t> </a:t>
            </a:r>
            <a:r>
              <a:rPr lang="en-US" sz="2500" i="1" dirty="0" smtClean="0">
                <a:latin typeface="Constantia" pitchFamily="18" charset="0"/>
              </a:rPr>
              <a:t>Why are the aerodynamic characteristics of a finite wing any different from the properties of its airfoil sections?</a:t>
            </a:r>
          </a:p>
          <a:p>
            <a:pPr algn="just">
              <a:buSzPct val="85000"/>
              <a:buFont typeface="Courier New" pitchFamily="49" charset="0"/>
              <a:buChar char="o"/>
            </a:pPr>
            <a:endParaRPr lang="en-GB" sz="2500" dirty="0" smtClean="0">
              <a:latin typeface="Constantia" pitchFamily="18" charset="0"/>
            </a:endParaRPr>
          </a:p>
          <a:p>
            <a:pPr algn="just">
              <a:buSzPct val="85000"/>
              <a:buFont typeface="Wingdings" pitchFamily="2" charset="2"/>
              <a:buChar char="Ø"/>
            </a:pPr>
            <a:r>
              <a:rPr lang="en-GB" sz="2500" dirty="0" smtClean="0">
                <a:latin typeface="Constantia" pitchFamily="18" charset="0"/>
              </a:rPr>
              <a:t> </a:t>
            </a:r>
            <a:r>
              <a:rPr lang="en-US" sz="2500" dirty="0" smtClean="0">
                <a:latin typeface="Constantia" pitchFamily="18" charset="0"/>
              </a:rPr>
              <a:t>The flow over an airfoil is two-dimensional. </a:t>
            </a:r>
          </a:p>
          <a:p>
            <a:pPr algn="just">
              <a:buSzPct val="85000"/>
              <a:buFont typeface="Wingdings" pitchFamily="2" charset="2"/>
              <a:buChar char="Ø"/>
            </a:pPr>
            <a:endParaRPr lang="en-US" sz="2500" dirty="0" smtClean="0">
              <a:latin typeface="Constantia" pitchFamily="18" charset="0"/>
            </a:endParaRPr>
          </a:p>
          <a:p>
            <a:pPr algn="just">
              <a:buSzPct val="85000"/>
              <a:buFont typeface="Wingdings" pitchFamily="2" charset="2"/>
              <a:buChar char="Ø"/>
            </a:pPr>
            <a:r>
              <a:rPr lang="en-US" sz="2500" dirty="0" smtClean="0">
                <a:latin typeface="Constantia" pitchFamily="18" charset="0"/>
              </a:rPr>
              <a:t> A finite wing is a three-dimensional body, and consequently the flow over the finite wing is three-dimensional; that is, there is a component of flow in the </a:t>
            </a:r>
            <a:r>
              <a:rPr lang="en-US" sz="2500" dirty="0" err="1" smtClean="0">
                <a:latin typeface="Constantia" pitchFamily="18" charset="0"/>
              </a:rPr>
              <a:t>spanwise</a:t>
            </a:r>
            <a:r>
              <a:rPr lang="en-US" sz="2500" dirty="0" smtClean="0">
                <a:latin typeface="Constantia" pitchFamily="18" charset="0"/>
              </a:rPr>
              <a:t> direction.</a:t>
            </a:r>
            <a:endParaRPr lang="en-GB" sz="2500" dirty="0" smtClean="0">
              <a:latin typeface="Constantia"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randombar(horizontal)">
                                      <p:cBhvr>
                                        <p:cTn id="7" dur="500"/>
                                        <p:tgtEl>
                                          <p:spTgt spid="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0">
                                            <p:txEl>
                                              <p:pRg st="2" end="2"/>
                                            </p:txEl>
                                          </p:spTgt>
                                        </p:tgtEl>
                                        <p:attrNameLst>
                                          <p:attrName>style.visibility</p:attrName>
                                        </p:attrNameLst>
                                      </p:cBhvr>
                                      <p:to>
                                        <p:strVal val="visible"/>
                                      </p:to>
                                    </p:set>
                                    <p:animEffect transition="in" filter="randombar(horizontal)">
                                      <p:cBhvr>
                                        <p:cTn id="12" dur="500"/>
                                        <p:tgtEl>
                                          <p:spTgt spid="3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0">
                                            <p:txEl>
                                              <p:pRg st="4" end="4"/>
                                            </p:txEl>
                                          </p:spTgt>
                                        </p:tgtEl>
                                        <p:attrNameLst>
                                          <p:attrName>style.visibility</p:attrName>
                                        </p:attrNameLst>
                                      </p:cBhvr>
                                      <p:to>
                                        <p:strVal val="visible"/>
                                      </p:to>
                                    </p:set>
                                    <p:animEffect transition="in" filter="randombar(horizontal)">
                                      <p:cBhvr>
                                        <p:cTn id="17" dur="500"/>
                                        <p:tgtEl>
                                          <p:spTgt spid="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THREE-DIMENSIONAL FLOW OVER A FINITE WING</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3074"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28766" y="1340768"/>
            <a:ext cx="7886468" cy="4484712"/>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randombar(horizontal)">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LIFT GENERATION BY WINGS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2400657"/>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The physical mechanism for generating lift on the wing is the existence of a high pressure on the bottom surface and a low pressure on the top surface.</a:t>
            </a:r>
          </a:p>
          <a:p>
            <a:pPr algn="just">
              <a:buSzPct val="85000"/>
              <a:buFont typeface="Courier New" pitchFamily="49" charset="0"/>
              <a:buChar char="o"/>
            </a:pPr>
            <a:endParaRPr lang="en-US" sz="2500" dirty="0" smtClean="0">
              <a:latin typeface="Constantia" pitchFamily="18" charset="0"/>
            </a:endParaRPr>
          </a:p>
          <a:p>
            <a:pPr algn="just">
              <a:buSzPct val="85000"/>
              <a:buFont typeface="Courier New" pitchFamily="49" charset="0"/>
              <a:buChar char="o"/>
            </a:pPr>
            <a:r>
              <a:rPr lang="en-US" sz="2500" dirty="0" smtClean="0">
                <a:latin typeface="Constantia" pitchFamily="18" charset="0"/>
              </a:rPr>
              <a:t> The net imbalance of the pressure distribution creates the lift.</a:t>
            </a:r>
            <a:endParaRPr lang="en-GB" sz="2500" dirty="0" smtClean="0">
              <a:latin typeface="Constantia" pitchFamily="18" charset="0"/>
            </a:endParaRPr>
          </a:p>
        </p:txBody>
      </p:sp>
      <p:pic>
        <p:nvPicPr>
          <p:cNvPr id="7" name="Picture 3" descr="Click for larger version">
            <a:hlinkClick r:id="rId2"/>
          </p:cNvPr>
          <p:cNvPicPr>
            <a:picLocks noChangeAspect="1" noChangeArrowheads="1"/>
          </p:cNvPicPr>
          <p:nvPr/>
        </p:nvPicPr>
        <p:blipFill>
          <a:blip r:embed="rId3" cstate="print"/>
          <a:srcRect t="23920" b="37405"/>
          <a:stretch>
            <a:fillRect/>
          </a:stretch>
        </p:blipFill>
        <p:spPr bwMode="auto">
          <a:xfrm>
            <a:off x="107504" y="3645024"/>
            <a:ext cx="8947150" cy="2368550"/>
          </a:xfrm>
          <a:prstGeom prst="rect">
            <a:avLst/>
          </a:prstGeom>
          <a:noFill/>
        </p:spPr>
      </p:pic>
      <p:sp>
        <p:nvSpPr>
          <p:cNvPr id="9" name="Up Arrow 8"/>
          <p:cNvSpPr/>
          <p:nvPr/>
        </p:nvSpPr>
        <p:spPr>
          <a:xfrm>
            <a:off x="1403648" y="4941168"/>
            <a:ext cx="792088" cy="936104"/>
          </a:xfrm>
          <a:prstGeom prst="up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0" name="Up Arrow 9"/>
          <p:cNvSpPr/>
          <p:nvPr/>
        </p:nvSpPr>
        <p:spPr>
          <a:xfrm>
            <a:off x="7020272" y="5013176"/>
            <a:ext cx="792088" cy="936104"/>
          </a:xfrm>
          <a:prstGeom prst="up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1" name="Down Arrow 10"/>
          <p:cNvSpPr/>
          <p:nvPr/>
        </p:nvSpPr>
        <p:spPr>
          <a:xfrm>
            <a:off x="1691680" y="4005064"/>
            <a:ext cx="288032" cy="648072"/>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2" name="Down Arrow 11"/>
          <p:cNvSpPr/>
          <p:nvPr/>
        </p:nvSpPr>
        <p:spPr>
          <a:xfrm>
            <a:off x="7308304" y="4149080"/>
            <a:ext cx="288032" cy="648072"/>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TextBox 12"/>
          <p:cNvSpPr txBox="1"/>
          <p:nvPr/>
        </p:nvSpPr>
        <p:spPr>
          <a:xfrm>
            <a:off x="1907704" y="4170566"/>
            <a:ext cx="1308371" cy="338554"/>
          </a:xfrm>
          <a:prstGeom prst="rect">
            <a:avLst/>
          </a:prstGeom>
          <a:noFill/>
        </p:spPr>
        <p:txBody>
          <a:bodyPr wrap="none" rtlCol="0">
            <a:spAutoFit/>
          </a:bodyPr>
          <a:lstStyle/>
          <a:p>
            <a:r>
              <a:rPr lang="en-GB" sz="1600" dirty="0" smtClean="0">
                <a:latin typeface="Times New Roman" pitchFamily="18" charset="0"/>
                <a:cs typeface="Times New Roman" pitchFamily="18" charset="0"/>
              </a:rPr>
              <a:t>Low Pressure</a:t>
            </a:r>
            <a:endParaRPr lang="en-US" sz="1600" dirty="0">
              <a:latin typeface="Times New Roman" pitchFamily="18" charset="0"/>
              <a:cs typeface="Times New Roman" pitchFamily="18" charset="0"/>
            </a:endParaRPr>
          </a:p>
        </p:txBody>
      </p:sp>
      <p:sp>
        <p:nvSpPr>
          <p:cNvPr id="14" name="TextBox 13"/>
          <p:cNvSpPr txBox="1"/>
          <p:nvPr/>
        </p:nvSpPr>
        <p:spPr>
          <a:xfrm>
            <a:off x="6156176" y="4221088"/>
            <a:ext cx="1308371" cy="338554"/>
          </a:xfrm>
          <a:prstGeom prst="rect">
            <a:avLst/>
          </a:prstGeom>
          <a:noFill/>
        </p:spPr>
        <p:txBody>
          <a:bodyPr wrap="none" rtlCol="0">
            <a:spAutoFit/>
          </a:bodyPr>
          <a:lstStyle/>
          <a:p>
            <a:r>
              <a:rPr lang="en-GB" sz="1600" dirty="0" smtClean="0">
                <a:latin typeface="Times New Roman" pitchFamily="18" charset="0"/>
                <a:cs typeface="Times New Roman" pitchFamily="18" charset="0"/>
              </a:rPr>
              <a:t>Low Pressure</a:t>
            </a:r>
            <a:endParaRPr lang="en-US" sz="1600" dirty="0">
              <a:latin typeface="Times New Roman" pitchFamily="18" charset="0"/>
              <a:cs typeface="Times New Roman" pitchFamily="18" charset="0"/>
            </a:endParaRPr>
          </a:p>
        </p:txBody>
      </p:sp>
      <p:sp>
        <p:nvSpPr>
          <p:cNvPr id="15" name="TextBox 14"/>
          <p:cNvSpPr txBox="1"/>
          <p:nvPr/>
        </p:nvSpPr>
        <p:spPr>
          <a:xfrm>
            <a:off x="1979712" y="5445224"/>
            <a:ext cx="1343638" cy="338554"/>
          </a:xfrm>
          <a:prstGeom prst="rect">
            <a:avLst/>
          </a:prstGeom>
          <a:noFill/>
        </p:spPr>
        <p:txBody>
          <a:bodyPr wrap="none" rtlCol="0">
            <a:spAutoFit/>
          </a:bodyPr>
          <a:lstStyle/>
          <a:p>
            <a:r>
              <a:rPr lang="en-GB" sz="1600" dirty="0" smtClean="0">
                <a:latin typeface="Times New Roman" pitchFamily="18" charset="0"/>
                <a:cs typeface="Times New Roman" pitchFamily="18" charset="0"/>
              </a:rPr>
              <a:t>High Pressure</a:t>
            </a:r>
            <a:endParaRPr lang="en-US" sz="1600" dirty="0">
              <a:latin typeface="Times New Roman" pitchFamily="18" charset="0"/>
              <a:cs typeface="Times New Roman" pitchFamily="18" charset="0"/>
            </a:endParaRPr>
          </a:p>
        </p:txBody>
      </p:sp>
      <p:sp>
        <p:nvSpPr>
          <p:cNvPr id="16" name="TextBox 15"/>
          <p:cNvSpPr txBox="1"/>
          <p:nvPr/>
        </p:nvSpPr>
        <p:spPr>
          <a:xfrm>
            <a:off x="5964666" y="5538718"/>
            <a:ext cx="1343638" cy="338554"/>
          </a:xfrm>
          <a:prstGeom prst="rect">
            <a:avLst/>
          </a:prstGeom>
          <a:noFill/>
        </p:spPr>
        <p:txBody>
          <a:bodyPr wrap="none" rtlCol="0">
            <a:spAutoFit/>
          </a:bodyPr>
          <a:lstStyle/>
          <a:p>
            <a:r>
              <a:rPr lang="en-GB" sz="1600" dirty="0" smtClean="0">
                <a:latin typeface="Times New Roman" pitchFamily="18" charset="0"/>
                <a:cs typeface="Times New Roman" pitchFamily="18" charset="0"/>
              </a:rPr>
              <a:t>High Pressure</a:t>
            </a:r>
            <a:endParaRPr lang="en-US" sz="1600" dirty="0">
              <a:latin typeface="Times New Roman" pitchFamily="18" charset="0"/>
              <a:cs typeface="Times New Roman"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randombar(horizontal)">
                                      <p:cBhvr>
                                        <p:cTn id="7" dur="500"/>
                                        <p:tgtEl>
                                          <p:spTgt spid="30">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randombar(horizontal)">
                                      <p:cBhvr>
                                        <p:cTn id="16" dur="500"/>
                                        <p:tgtEl>
                                          <p:spTgt spid="9"/>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randombar(horizontal)">
                                      <p:cBhvr>
                                        <p:cTn id="22" dur="500"/>
                                        <p:tgtEl>
                                          <p:spTgt spid="16"/>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randombar(horizontal)">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randombar(horizontal)">
                                      <p:cBhvr>
                                        <p:cTn id="30" dur="500"/>
                                        <p:tgtEl>
                                          <p:spTgt spid="12"/>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randombar(horizontal)">
                                      <p:cBhvr>
                                        <p:cTn id="33" dur="500"/>
                                        <p:tgtEl>
                                          <p:spTgt spid="11"/>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randombar(horizontal)">
                                      <p:cBhvr>
                                        <p:cTn id="36" dur="500"/>
                                        <p:tgtEl>
                                          <p:spTgt spid="13"/>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randombar(horizontal)">
                                      <p:cBhvr>
                                        <p:cTn id="39" dur="500"/>
                                        <p:tgtEl>
                                          <p:spTgt spid="14"/>
                                        </p:tgtEl>
                                      </p:cBhvr>
                                    </p:animEffect>
                                  </p:childTnLst>
                                </p:cTn>
                              </p:par>
                            </p:childTnLst>
                          </p:cTn>
                        </p:par>
                        <p:par>
                          <p:cTn id="40" fill="hold">
                            <p:stCondLst>
                              <p:cond delay="500"/>
                            </p:stCondLst>
                            <p:childTnLst>
                              <p:par>
                                <p:cTn id="41" presetID="14" presetClass="entr" presetSubtype="10" fill="hold" nodeType="afterEffect">
                                  <p:stCondLst>
                                    <p:cond delay="0"/>
                                  </p:stCondLst>
                                  <p:childTnLst>
                                    <p:set>
                                      <p:cBhvr>
                                        <p:cTn id="42" dur="1" fill="hold">
                                          <p:stCondLst>
                                            <p:cond delay="0"/>
                                          </p:stCondLst>
                                        </p:cTn>
                                        <p:tgtEl>
                                          <p:spTgt spid="30">
                                            <p:txEl>
                                              <p:pRg st="2" end="2"/>
                                            </p:txEl>
                                          </p:spTgt>
                                        </p:tgtEl>
                                        <p:attrNameLst>
                                          <p:attrName>style.visibility</p:attrName>
                                        </p:attrNameLst>
                                      </p:cBhvr>
                                      <p:to>
                                        <p:strVal val="visible"/>
                                      </p:to>
                                    </p:set>
                                    <p:animEffect transition="in" filter="randombar(horizontal)">
                                      <p:cBhvr>
                                        <p:cTn id="43" dur="500"/>
                                        <p:tgtEl>
                                          <p:spTgt spid="3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p:bldP spid="14"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WING-TIP VORTEX</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1631216"/>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As </a:t>
            </a:r>
            <a:r>
              <a:rPr lang="en-US" sz="2500" dirty="0" smtClean="0">
                <a:latin typeface="Constantia" pitchFamily="18" charset="0"/>
              </a:rPr>
              <a:t>a by-product of this pressure imbalance, the flow near the wing tips tends to curl around the tips, being forced from the high-pressure region just underneath the tips to the low-pressure region on top.</a:t>
            </a:r>
            <a:endParaRPr lang="en-GB" sz="2500" dirty="0" smtClean="0">
              <a:latin typeface="Constantia" pitchFamily="18" charset="0"/>
            </a:endParaRPr>
          </a:p>
        </p:txBody>
      </p:sp>
      <p:pic>
        <p:nvPicPr>
          <p:cNvPr id="7" name="Picture 3" descr="Click for larger version">
            <a:hlinkClick r:id="rId2"/>
          </p:cNvPr>
          <p:cNvPicPr>
            <a:picLocks noChangeAspect="1" noChangeArrowheads="1"/>
          </p:cNvPicPr>
          <p:nvPr/>
        </p:nvPicPr>
        <p:blipFill>
          <a:blip r:embed="rId3" cstate="print"/>
          <a:srcRect t="23920" b="37405"/>
          <a:stretch>
            <a:fillRect/>
          </a:stretch>
        </p:blipFill>
        <p:spPr bwMode="auto">
          <a:xfrm>
            <a:off x="107504" y="3645024"/>
            <a:ext cx="8947150" cy="2368550"/>
          </a:xfrm>
          <a:prstGeom prst="rect">
            <a:avLst/>
          </a:prstGeom>
          <a:noFill/>
        </p:spPr>
      </p:pic>
      <p:sp>
        <p:nvSpPr>
          <p:cNvPr id="9" name="Up Arrow 8"/>
          <p:cNvSpPr/>
          <p:nvPr/>
        </p:nvSpPr>
        <p:spPr>
          <a:xfrm>
            <a:off x="1403648" y="4941168"/>
            <a:ext cx="792088" cy="936104"/>
          </a:xfrm>
          <a:prstGeom prst="up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0" name="Up Arrow 9"/>
          <p:cNvSpPr/>
          <p:nvPr/>
        </p:nvSpPr>
        <p:spPr>
          <a:xfrm>
            <a:off x="7020272" y="5013176"/>
            <a:ext cx="792088" cy="936104"/>
          </a:xfrm>
          <a:prstGeom prst="up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1" name="Down Arrow 10"/>
          <p:cNvSpPr/>
          <p:nvPr/>
        </p:nvSpPr>
        <p:spPr>
          <a:xfrm>
            <a:off x="1691680" y="4005064"/>
            <a:ext cx="288032" cy="648072"/>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2" name="Down Arrow 11"/>
          <p:cNvSpPr/>
          <p:nvPr/>
        </p:nvSpPr>
        <p:spPr>
          <a:xfrm>
            <a:off x="7308304" y="4149080"/>
            <a:ext cx="288032" cy="648072"/>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Curved Left Arrow 12"/>
          <p:cNvSpPr/>
          <p:nvPr/>
        </p:nvSpPr>
        <p:spPr>
          <a:xfrm flipV="1">
            <a:off x="8388424" y="4149080"/>
            <a:ext cx="539552" cy="1152128"/>
          </a:xfrm>
          <a:prstGeom prst="curvedLef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solidFill>
                <a:schemeClr val="tx1"/>
              </a:solidFill>
            </a:endParaRPr>
          </a:p>
        </p:txBody>
      </p:sp>
      <p:sp>
        <p:nvSpPr>
          <p:cNvPr id="14" name="Curved Left Arrow 13"/>
          <p:cNvSpPr/>
          <p:nvPr/>
        </p:nvSpPr>
        <p:spPr>
          <a:xfrm flipH="1" flipV="1">
            <a:off x="107504" y="4005064"/>
            <a:ext cx="612576" cy="1152128"/>
          </a:xfrm>
          <a:prstGeom prst="curvedLef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solidFill>
                <a:schemeClr val="tx1"/>
              </a:solidFill>
            </a:endParaRPr>
          </a:p>
        </p:txBody>
      </p:sp>
      <p:sp>
        <p:nvSpPr>
          <p:cNvPr id="15" name="TextBox 14"/>
          <p:cNvSpPr txBox="1"/>
          <p:nvPr/>
        </p:nvSpPr>
        <p:spPr>
          <a:xfrm>
            <a:off x="1907704" y="4170566"/>
            <a:ext cx="1308371" cy="338554"/>
          </a:xfrm>
          <a:prstGeom prst="rect">
            <a:avLst/>
          </a:prstGeom>
          <a:noFill/>
        </p:spPr>
        <p:txBody>
          <a:bodyPr wrap="none" rtlCol="0">
            <a:spAutoFit/>
          </a:bodyPr>
          <a:lstStyle/>
          <a:p>
            <a:r>
              <a:rPr lang="en-GB" sz="1600" dirty="0" smtClean="0">
                <a:latin typeface="Times New Roman" pitchFamily="18" charset="0"/>
                <a:cs typeface="Times New Roman" pitchFamily="18" charset="0"/>
              </a:rPr>
              <a:t>Low Pressure</a:t>
            </a:r>
            <a:endParaRPr lang="en-US" sz="1600" dirty="0">
              <a:latin typeface="Times New Roman" pitchFamily="18" charset="0"/>
              <a:cs typeface="Times New Roman" pitchFamily="18" charset="0"/>
            </a:endParaRPr>
          </a:p>
        </p:txBody>
      </p:sp>
      <p:sp>
        <p:nvSpPr>
          <p:cNvPr id="16" name="TextBox 15"/>
          <p:cNvSpPr txBox="1"/>
          <p:nvPr/>
        </p:nvSpPr>
        <p:spPr>
          <a:xfrm>
            <a:off x="6156176" y="4221088"/>
            <a:ext cx="1308371" cy="338554"/>
          </a:xfrm>
          <a:prstGeom prst="rect">
            <a:avLst/>
          </a:prstGeom>
          <a:noFill/>
        </p:spPr>
        <p:txBody>
          <a:bodyPr wrap="none" rtlCol="0">
            <a:spAutoFit/>
          </a:bodyPr>
          <a:lstStyle/>
          <a:p>
            <a:r>
              <a:rPr lang="en-GB" sz="1600" dirty="0" smtClean="0">
                <a:latin typeface="Times New Roman" pitchFamily="18" charset="0"/>
                <a:cs typeface="Times New Roman" pitchFamily="18" charset="0"/>
              </a:rPr>
              <a:t>Low Pressure</a:t>
            </a:r>
            <a:endParaRPr lang="en-US" sz="1600" dirty="0">
              <a:latin typeface="Times New Roman" pitchFamily="18" charset="0"/>
              <a:cs typeface="Times New Roman" pitchFamily="18" charset="0"/>
            </a:endParaRPr>
          </a:p>
        </p:txBody>
      </p:sp>
      <p:sp>
        <p:nvSpPr>
          <p:cNvPr id="17" name="TextBox 16"/>
          <p:cNvSpPr txBox="1"/>
          <p:nvPr/>
        </p:nvSpPr>
        <p:spPr>
          <a:xfrm>
            <a:off x="1979712" y="5445224"/>
            <a:ext cx="1343638" cy="338554"/>
          </a:xfrm>
          <a:prstGeom prst="rect">
            <a:avLst/>
          </a:prstGeom>
          <a:noFill/>
        </p:spPr>
        <p:txBody>
          <a:bodyPr wrap="none" rtlCol="0">
            <a:spAutoFit/>
          </a:bodyPr>
          <a:lstStyle/>
          <a:p>
            <a:r>
              <a:rPr lang="en-GB" sz="1600" dirty="0" smtClean="0">
                <a:latin typeface="Times New Roman" pitchFamily="18" charset="0"/>
                <a:cs typeface="Times New Roman" pitchFamily="18" charset="0"/>
              </a:rPr>
              <a:t>High Pressure</a:t>
            </a:r>
            <a:endParaRPr lang="en-US" sz="1600" dirty="0">
              <a:latin typeface="Times New Roman" pitchFamily="18" charset="0"/>
              <a:cs typeface="Times New Roman" pitchFamily="18" charset="0"/>
            </a:endParaRPr>
          </a:p>
        </p:txBody>
      </p:sp>
      <p:sp>
        <p:nvSpPr>
          <p:cNvPr id="18" name="TextBox 17"/>
          <p:cNvSpPr txBox="1"/>
          <p:nvPr/>
        </p:nvSpPr>
        <p:spPr>
          <a:xfrm>
            <a:off x="5964666" y="5538718"/>
            <a:ext cx="1343638" cy="338554"/>
          </a:xfrm>
          <a:prstGeom prst="rect">
            <a:avLst/>
          </a:prstGeom>
          <a:noFill/>
        </p:spPr>
        <p:txBody>
          <a:bodyPr wrap="none" rtlCol="0">
            <a:spAutoFit/>
          </a:bodyPr>
          <a:lstStyle/>
          <a:p>
            <a:r>
              <a:rPr lang="en-GB" sz="1600" dirty="0" smtClean="0">
                <a:latin typeface="Times New Roman" pitchFamily="18" charset="0"/>
                <a:cs typeface="Times New Roman" pitchFamily="18" charset="0"/>
              </a:rPr>
              <a:t>High Pressure</a:t>
            </a:r>
            <a:endParaRPr lang="en-US" sz="1600" dirty="0">
              <a:latin typeface="Times New Roman" pitchFamily="18" charset="0"/>
              <a:cs typeface="Times New Roman"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randombar(horizontal)">
                                      <p:cBhvr>
                                        <p:cTn id="7" dur="500"/>
                                        <p:tgtEl>
                                          <p:spTgt spid="30">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randombar(horizontal)">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WING-TIP VORTEX</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5093702"/>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As a result, on the top surface of the wing, there is generally a </a:t>
            </a:r>
            <a:r>
              <a:rPr lang="en-US" sz="2500" dirty="0" err="1" smtClean="0">
                <a:latin typeface="Constantia" pitchFamily="18" charset="0"/>
              </a:rPr>
              <a:t>spanwise</a:t>
            </a:r>
            <a:r>
              <a:rPr lang="en-US" sz="2500" dirty="0" smtClean="0">
                <a:latin typeface="Constantia" pitchFamily="18" charset="0"/>
              </a:rPr>
              <a:t> component of flow from the tip toward the wing root, causing the streamlines over the top surface to bend toward the root.</a:t>
            </a:r>
          </a:p>
          <a:p>
            <a:pPr algn="just">
              <a:buSzPct val="85000"/>
              <a:buFont typeface="Courier New" pitchFamily="49" charset="0"/>
              <a:buChar char="o"/>
            </a:pPr>
            <a:endParaRPr lang="en-US"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On the bottom surface of</a:t>
            </a:r>
          </a:p>
          <a:p>
            <a:pPr algn="just">
              <a:buSzPct val="85000"/>
            </a:pPr>
            <a:r>
              <a:rPr lang="en-US" sz="2500" dirty="0" smtClean="0">
                <a:latin typeface="Constantia" pitchFamily="18" charset="0"/>
              </a:rPr>
              <a:t>the wing, there is generally</a:t>
            </a:r>
          </a:p>
          <a:p>
            <a:pPr algn="just">
              <a:buSzPct val="85000"/>
            </a:pPr>
            <a:r>
              <a:rPr lang="en-US" sz="2500" dirty="0" smtClean="0">
                <a:latin typeface="Constantia" pitchFamily="18" charset="0"/>
              </a:rPr>
              <a:t>a </a:t>
            </a:r>
            <a:r>
              <a:rPr lang="en-US" sz="2500" dirty="0" err="1" smtClean="0">
                <a:latin typeface="Constantia" pitchFamily="18" charset="0"/>
              </a:rPr>
              <a:t>spanwise</a:t>
            </a:r>
            <a:r>
              <a:rPr lang="en-US" sz="2500" dirty="0" smtClean="0">
                <a:latin typeface="Constantia" pitchFamily="18" charset="0"/>
              </a:rPr>
              <a:t> component of </a:t>
            </a:r>
          </a:p>
          <a:p>
            <a:pPr algn="just">
              <a:buSzPct val="85000"/>
            </a:pPr>
            <a:r>
              <a:rPr lang="en-US" sz="2500" dirty="0" smtClean="0">
                <a:latin typeface="Constantia" pitchFamily="18" charset="0"/>
              </a:rPr>
              <a:t>flow from the root toward</a:t>
            </a:r>
          </a:p>
          <a:p>
            <a:pPr algn="just">
              <a:buSzPct val="85000"/>
            </a:pPr>
            <a:r>
              <a:rPr lang="en-US" sz="2500" dirty="0" smtClean="0">
                <a:latin typeface="Constantia" pitchFamily="18" charset="0"/>
              </a:rPr>
              <a:t>the tip, causing the </a:t>
            </a:r>
          </a:p>
          <a:p>
            <a:pPr algn="just">
              <a:buSzPct val="85000"/>
            </a:pPr>
            <a:r>
              <a:rPr lang="en-US" sz="2500" dirty="0" smtClean="0">
                <a:latin typeface="Constantia" pitchFamily="18" charset="0"/>
              </a:rPr>
              <a:t>streamlines over the bottom</a:t>
            </a:r>
          </a:p>
          <a:p>
            <a:pPr algn="just">
              <a:buSzPct val="85000"/>
            </a:pPr>
            <a:r>
              <a:rPr lang="en-US" sz="2500" dirty="0" smtClean="0">
                <a:latin typeface="Constantia" pitchFamily="18" charset="0"/>
              </a:rPr>
              <a:t>surface to bend toward the</a:t>
            </a:r>
          </a:p>
          <a:p>
            <a:pPr algn="just">
              <a:buSzPct val="85000"/>
            </a:pPr>
            <a:r>
              <a:rPr lang="en-US" sz="2500" dirty="0" smtClean="0">
                <a:latin typeface="Constantia" pitchFamily="18" charset="0"/>
              </a:rPr>
              <a:t>tip.</a:t>
            </a:r>
            <a:endParaRPr lang="en-GB" sz="2500" dirty="0" smtClean="0">
              <a:latin typeface="Constantia" pitchFamily="18" charset="0"/>
            </a:endParaRPr>
          </a:p>
        </p:txBody>
      </p:sp>
      <p:pic>
        <p:nvPicPr>
          <p:cNvPr id="4098"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211960" y="2636912"/>
            <a:ext cx="4752528" cy="3299351"/>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randombar(horizontal)">
                                      <p:cBhvr>
                                        <p:cTn id="7" dur="500"/>
                                        <p:tgtEl>
                                          <p:spTgt spid="30">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randombar(horizontal)">
                                      <p:cBhvr>
                                        <p:cTn id="11" dur="500"/>
                                        <p:tgtEl>
                                          <p:spTgt spid="4098"/>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30">
                                            <p:txEl>
                                              <p:pRg st="2" end="2"/>
                                            </p:txEl>
                                          </p:spTgt>
                                        </p:tgtEl>
                                        <p:attrNameLst>
                                          <p:attrName>style.visibility</p:attrName>
                                        </p:attrNameLst>
                                      </p:cBhvr>
                                      <p:to>
                                        <p:strVal val="visible"/>
                                      </p:to>
                                    </p:set>
                                    <p:animEffect transition="in" filter="randombar(horizontal)">
                                      <p:cBhvr>
                                        <p:cTn id="16" dur="500"/>
                                        <p:tgtEl>
                                          <p:spTgt spid="30">
                                            <p:txEl>
                                              <p:pRg st="2" end="2"/>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30">
                                            <p:txEl>
                                              <p:pRg st="3" end="3"/>
                                            </p:txEl>
                                          </p:spTgt>
                                        </p:tgtEl>
                                        <p:attrNameLst>
                                          <p:attrName>style.visibility</p:attrName>
                                        </p:attrNameLst>
                                      </p:cBhvr>
                                      <p:to>
                                        <p:strVal val="visible"/>
                                      </p:to>
                                    </p:set>
                                    <p:animEffect transition="in" filter="randombar(horizontal)">
                                      <p:cBhvr>
                                        <p:cTn id="19" dur="500"/>
                                        <p:tgtEl>
                                          <p:spTgt spid="30">
                                            <p:txEl>
                                              <p:pRg st="3" end="3"/>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30">
                                            <p:txEl>
                                              <p:pRg st="4" end="4"/>
                                            </p:txEl>
                                          </p:spTgt>
                                        </p:tgtEl>
                                        <p:attrNameLst>
                                          <p:attrName>style.visibility</p:attrName>
                                        </p:attrNameLst>
                                      </p:cBhvr>
                                      <p:to>
                                        <p:strVal val="visible"/>
                                      </p:to>
                                    </p:set>
                                    <p:animEffect transition="in" filter="randombar(horizontal)">
                                      <p:cBhvr>
                                        <p:cTn id="22" dur="500"/>
                                        <p:tgtEl>
                                          <p:spTgt spid="30">
                                            <p:txEl>
                                              <p:pRg st="4" end="4"/>
                                            </p:txEl>
                                          </p:spTgt>
                                        </p:tgtEl>
                                      </p:cBhvr>
                                    </p:animEffect>
                                  </p:childTnLst>
                                </p:cTn>
                              </p:par>
                              <p:par>
                                <p:cTn id="23" presetID="14" presetClass="entr" presetSubtype="10" fill="hold" nodeType="withEffect">
                                  <p:stCondLst>
                                    <p:cond delay="0"/>
                                  </p:stCondLst>
                                  <p:childTnLst>
                                    <p:set>
                                      <p:cBhvr>
                                        <p:cTn id="24" dur="1" fill="hold">
                                          <p:stCondLst>
                                            <p:cond delay="0"/>
                                          </p:stCondLst>
                                        </p:cTn>
                                        <p:tgtEl>
                                          <p:spTgt spid="30">
                                            <p:txEl>
                                              <p:pRg st="5" end="5"/>
                                            </p:txEl>
                                          </p:spTgt>
                                        </p:tgtEl>
                                        <p:attrNameLst>
                                          <p:attrName>style.visibility</p:attrName>
                                        </p:attrNameLst>
                                      </p:cBhvr>
                                      <p:to>
                                        <p:strVal val="visible"/>
                                      </p:to>
                                    </p:set>
                                    <p:animEffect transition="in" filter="randombar(horizontal)">
                                      <p:cBhvr>
                                        <p:cTn id="25" dur="500"/>
                                        <p:tgtEl>
                                          <p:spTgt spid="30">
                                            <p:txEl>
                                              <p:pRg st="5" end="5"/>
                                            </p:txEl>
                                          </p:spTgt>
                                        </p:tgtEl>
                                      </p:cBhvr>
                                    </p:animEffect>
                                  </p:childTnLst>
                                </p:cTn>
                              </p:par>
                              <p:par>
                                <p:cTn id="26" presetID="14" presetClass="entr" presetSubtype="10" fill="hold" nodeType="withEffect">
                                  <p:stCondLst>
                                    <p:cond delay="0"/>
                                  </p:stCondLst>
                                  <p:childTnLst>
                                    <p:set>
                                      <p:cBhvr>
                                        <p:cTn id="27" dur="1" fill="hold">
                                          <p:stCondLst>
                                            <p:cond delay="0"/>
                                          </p:stCondLst>
                                        </p:cTn>
                                        <p:tgtEl>
                                          <p:spTgt spid="30">
                                            <p:txEl>
                                              <p:pRg st="6" end="6"/>
                                            </p:txEl>
                                          </p:spTgt>
                                        </p:tgtEl>
                                        <p:attrNameLst>
                                          <p:attrName>style.visibility</p:attrName>
                                        </p:attrNameLst>
                                      </p:cBhvr>
                                      <p:to>
                                        <p:strVal val="visible"/>
                                      </p:to>
                                    </p:set>
                                    <p:animEffect transition="in" filter="randombar(horizontal)">
                                      <p:cBhvr>
                                        <p:cTn id="28" dur="500"/>
                                        <p:tgtEl>
                                          <p:spTgt spid="30">
                                            <p:txEl>
                                              <p:pRg st="6" end="6"/>
                                            </p:txEl>
                                          </p:spTgt>
                                        </p:tgtEl>
                                      </p:cBhvr>
                                    </p:animEffect>
                                  </p:childTnLst>
                                </p:cTn>
                              </p:par>
                              <p:par>
                                <p:cTn id="29" presetID="14" presetClass="entr" presetSubtype="10" fill="hold" nodeType="withEffect">
                                  <p:stCondLst>
                                    <p:cond delay="0"/>
                                  </p:stCondLst>
                                  <p:childTnLst>
                                    <p:set>
                                      <p:cBhvr>
                                        <p:cTn id="30" dur="1" fill="hold">
                                          <p:stCondLst>
                                            <p:cond delay="0"/>
                                          </p:stCondLst>
                                        </p:cTn>
                                        <p:tgtEl>
                                          <p:spTgt spid="30">
                                            <p:txEl>
                                              <p:pRg st="7" end="7"/>
                                            </p:txEl>
                                          </p:spTgt>
                                        </p:tgtEl>
                                        <p:attrNameLst>
                                          <p:attrName>style.visibility</p:attrName>
                                        </p:attrNameLst>
                                      </p:cBhvr>
                                      <p:to>
                                        <p:strVal val="visible"/>
                                      </p:to>
                                    </p:set>
                                    <p:animEffect transition="in" filter="randombar(horizontal)">
                                      <p:cBhvr>
                                        <p:cTn id="31" dur="500"/>
                                        <p:tgtEl>
                                          <p:spTgt spid="30">
                                            <p:txEl>
                                              <p:pRg st="7" end="7"/>
                                            </p:txEl>
                                          </p:spTgt>
                                        </p:tgtEl>
                                      </p:cBhvr>
                                    </p:animEffect>
                                  </p:childTnLst>
                                </p:cTn>
                              </p:par>
                              <p:par>
                                <p:cTn id="32" presetID="14" presetClass="entr" presetSubtype="10" fill="hold" nodeType="withEffect">
                                  <p:stCondLst>
                                    <p:cond delay="0"/>
                                  </p:stCondLst>
                                  <p:childTnLst>
                                    <p:set>
                                      <p:cBhvr>
                                        <p:cTn id="33" dur="1" fill="hold">
                                          <p:stCondLst>
                                            <p:cond delay="0"/>
                                          </p:stCondLst>
                                        </p:cTn>
                                        <p:tgtEl>
                                          <p:spTgt spid="30">
                                            <p:txEl>
                                              <p:pRg st="8" end="8"/>
                                            </p:txEl>
                                          </p:spTgt>
                                        </p:tgtEl>
                                        <p:attrNameLst>
                                          <p:attrName>style.visibility</p:attrName>
                                        </p:attrNameLst>
                                      </p:cBhvr>
                                      <p:to>
                                        <p:strVal val="visible"/>
                                      </p:to>
                                    </p:set>
                                    <p:animEffect transition="in" filter="randombar(horizontal)">
                                      <p:cBhvr>
                                        <p:cTn id="34" dur="500"/>
                                        <p:tgtEl>
                                          <p:spTgt spid="30">
                                            <p:txEl>
                                              <p:pRg st="8" end="8"/>
                                            </p:txEl>
                                          </p:spTgt>
                                        </p:tgtEl>
                                      </p:cBhvr>
                                    </p:animEffect>
                                  </p:childTnLst>
                                </p:cTn>
                              </p:par>
                              <p:par>
                                <p:cTn id="35" presetID="14" presetClass="entr" presetSubtype="10" fill="hold" nodeType="withEffect">
                                  <p:stCondLst>
                                    <p:cond delay="0"/>
                                  </p:stCondLst>
                                  <p:childTnLst>
                                    <p:set>
                                      <p:cBhvr>
                                        <p:cTn id="36" dur="1" fill="hold">
                                          <p:stCondLst>
                                            <p:cond delay="0"/>
                                          </p:stCondLst>
                                        </p:cTn>
                                        <p:tgtEl>
                                          <p:spTgt spid="30">
                                            <p:txEl>
                                              <p:pRg st="9" end="9"/>
                                            </p:txEl>
                                          </p:spTgt>
                                        </p:tgtEl>
                                        <p:attrNameLst>
                                          <p:attrName>style.visibility</p:attrName>
                                        </p:attrNameLst>
                                      </p:cBhvr>
                                      <p:to>
                                        <p:strVal val="visible"/>
                                      </p:to>
                                    </p:set>
                                    <p:animEffect transition="in" filter="randombar(horizontal)">
                                      <p:cBhvr>
                                        <p:cTn id="37" dur="500"/>
                                        <p:tgtEl>
                                          <p:spTgt spid="3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WING-TIP VORTEX</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1631216"/>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The tendency for the flow to "leak" around the wing tips establishes a circulatory motion that trails downstream of the wing; that is, a trailing </a:t>
            </a:r>
            <a:r>
              <a:rPr lang="en-US" sz="2500" i="1" dirty="0" smtClean="0">
                <a:latin typeface="Constantia" pitchFamily="18" charset="0"/>
              </a:rPr>
              <a:t>vortex</a:t>
            </a:r>
            <a:r>
              <a:rPr lang="en-US" sz="2500" dirty="0" smtClean="0">
                <a:latin typeface="Constantia" pitchFamily="18" charset="0"/>
              </a:rPr>
              <a:t> is created at each wing tip.</a:t>
            </a:r>
          </a:p>
          <a:p>
            <a:pPr algn="just">
              <a:buSzPct val="85000"/>
              <a:buFont typeface="Courier New" pitchFamily="49" charset="0"/>
              <a:buChar char="o"/>
            </a:pPr>
            <a:endParaRPr lang="en-GB" sz="2500" dirty="0" smtClean="0">
              <a:latin typeface="Constantia" pitchFamily="18" charset="0"/>
            </a:endParaRPr>
          </a:p>
        </p:txBody>
      </p:sp>
      <p:pic>
        <p:nvPicPr>
          <p:cNvPr id="5122"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411760" y="2564904"/>
            <a:ext cx="4536504" cy="3899802"/>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randombar(horizontal)">
                                      <p:cBhvr>
                                        <p:cTn id="7" dur="500"/>
                                        <p:tgtEl>
                                          <p:spTgt spid="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randombar(horizontal)">
                                      <p:cBhvr>
                                        <p:cTn id="12"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WING-TIP VORTEX</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5478423"/>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The tip vortices are essentially weak "tornadoes“ that trail downstream of the finite wing.</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For large airplanes such as </a:t>
            </a:r>
          </a:p>
          <a:p>
            <a:pPr algn="just">
              <a:buSzPct val="85000"/>
            </a:pPr>
            <a:r>
              <a:rPr lang="en-US" sz="2500" dirty="0" smtClean="0">
                <a:latin typeface="Constantia" pitchFamily="18" charset="0"/>
              </a:rPr>
              <a:t>a Boeing 747, these tip vortices</a:t>
            </a:r>
          </a:p>
          <a:p>
            <a:pPr algn="just">
              <a:buSzPct val="85000"/>
            </a:pPr>
            <a:r>
              <a:rPr lang="en-US" sz="2500" dirty="0" smtClean="0">
                <a:latin typeface="Constantia" pitchFamily="18" charset="0"/>
              </a:rPr>
              <a:t>can be powerful enough to </a:t>
            </a:r>
          </a:p>
          <a:p>
            <a:pPr algn="just">
              <a:buSzPct val="85000"/>
            </a:pPr>
            <a:r>
              <a:rPr lang="en-US" sz="2500" dirty="0" smtClean="0">
                <a:latin typeface="Constantia" pitchFamily="18" charset="0"/>
              </a:rPr>
              <a:t>cause light airplanes </a:t>
            </a:r>
          </a:p>
          <a:p>
            <a:pPr algn="just">
              <a:buSzPct val="85000"/>
            </a:pPr>
            <a:r>
              <a:rPr lang="en-US" sz="2500" dirty="0" smtClean="0">
                <a:latin typeface="Constantia" pitchFamily="18" charset="0"/>
              </a:rPr>
              <a:t>following too closely to go </a:t>
            </a:r>
          </a:p>
          <a:p>
            <a:pPr algn="just">
              <a:buSzPct val="85000"/>
            </a:pPr>
            <a:r>
              <a:rPr lang="en-US" sz="2500" dirty="0" smtClean="0">
                <a:latin typeface="Constantia" pitchFamily="18" charset="0"/>
              </a:rPr>
              <a:t>out of control.</a:t>
            </a:r>
          </a:p>
          <a:p>
            <a:pPr algn="just">
              <a:buSzPct val="85000"/>
            </a:pPr>
            <a:endParaRPr lang="en-US"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T</a:t>
            </a:r>
            <a:r>
              <a:rPr lang="en-US" sz="2500" dirty="0" smtClean="0">
                <a:latin typeface="Constantia" pitchFamily="18" charset="0"/>
              </a:rPr>
              <a:t>his is one reason for large </a:t>
            </a:r>
            <a:r>
              <a:rPr lang="en-US" sz="2500" dirty="0" err="1" smtClean="0">
                <a:latin typeface="Constantia" pitchFamily="18" charset="0"/>
              </a:rPr>
              <a:t>spacings</a:t>
            </a:r>
            <a:r>
              <a:rPr lang="en-US" sz="2500" dirty="0" smtClean="0">
                <a:latin typeface="Constantia" pitchFamily="18" charset="0"/>
              </a:rPr>
              <a:t> between aircraft landing or taking off consecutively at airports.</a:t>
            </a:r>
          </a:p>
          <a:p>
            <a:pPr algn="just">
              <a:buSzPct val="85000"/>
            </a:pPr>
            <a:endParaRPr lang="en-GB" sz="2500" dirty="0" smtClean="0">
              <a:latin typeface="Constantia" pitchFamily="18" charset="0"/>
            </a:endParaRPr>
          </a:p>
        </p:txBody>
      </p:sp>
      <p:pic>
        <p:nvPicPr>
          <p:cNvPr id="9" name="Picture 4" descr="ECN-3831"/>
          <p:cNvPicPr>
            <a:picLocks noChangeAspect="1" noChangeArrowheads="1"/>
          </p:cNvPicPr>
          <p:nvPr/>
        </p:nvPicPr>
        <p:blipFill>
          <a:blip r:embed="rId2" cstate="print"/>
          <a:srcRect l="26530" t="14699" b="28587"/>
          <a:stretch>
            <a:fillRect/>
          </a:stretch>
        </p:blipFill>
        <p:spPr bwMode="auto">
          <a:xfrm>
            <a:off x="4644008" y="2348880"/>
            <a:ext cx="4273550" cy="2838450"/>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randombar(horizontal)">
                                      <p:cBhvr>
                                        <p:cTn id="7" dur="500"/>
                                        <p:tgtEl>
                                          <p:spTgt spid="30">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30">
                                            <p:txEl>
                                              <p:pRg st="2" end="2"/>
                                            </p:txEl>
                                          </p:spTgt>
                                        </p:tgtEl>
                                        <p:attrNameLst>
                                          <p:attrName>style.visibility</p:attrName>
                                        </p:attrNameLst>
                                      </p:cBhvr>
                                      <p:to>
                                        <p:strVal val="visible"/>
                                      </p:to>
                                    </p:set>
                                    <p:animEffect transition="in" filter="randombar(horizontal)">
                                      <p:cBhvr>
                                        <p:cTn id="16" dur="500"/>
                                        <p:tgtEl>
                                          <p:spTgt spid="30">
                                            <p:txEl>
                                              <p:pRg st="2" end="2"/>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30">
                                            <p:txEl>
                                              <p:pRg st="3" end="3"/>
                                            </p:txEl>
                                          </p:spTgt>
                                        </p:tgtEl>
                                        <p:attrNameLst>
                                          <p:attrName>style.visibility</p:attrName>
                                        </p:attrNameLst>
                                      </p:cBhvr>
                                      <p:to>
                                        <p:strVal val="visible"/>
                                      </p:to>
                                    </p:set>
                                    <p:animEffect transition="in" filter="randombar(horizontal)">
                                      <p:cBhvr>
                                        <p:cTn id="19" dur="500"/>
                                        <p:tgtEl>
                                          <p:spTgt spid="30">
                                            <p:txEl>
                                              <p:pRg st="3" end="3"/>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30">
                                            <p:txEl>
                                              <p:pRg st="4" end="4"/>
                                            </p:txEl>
                                          </p:spTgt>
                                        </p:tgtEl>
                                        <p:attrNameLst>
                                          <p:attrName>style.visibility</p:attrName>
                                        </p:attrNameLst>
                                      </p:cBhvr>
                                      <p:to>
                                        <p:strVal val="visible"/>
                                      </p:to>
                                    </p:set>
                                    <p:animEffect transition="in" filter="randombar(horizontal)">
                                      <p:cBhvr>
                                        <p:cTn id="22" dur="500"/>
                                        <p:tgtEl>
                                          <p:spTgt spid="30">
                                            <p:txEl>
                                              <p:pRg st="4" end="4"/>
                                            </p:txEl>
                                          </p:spTgt>
                                        </p:tgtEl>
                                      </p:cBhvr>
                                    </p:animEffect>
                                  </p:childTnLst>
                                </p:cTn>
                              </p:par>
                              <p:par>
                                <p:cTn id="23" presetID="14" presetClass="entr" presetSubtype="10" fill="hold" nodeType="withEffect">
                                  <p:stCondLst>
                                    <p:cond delay="0"/>
                                  </p:stCondLst>
                                  <p:childTnLst>
                                    <p:set>
                                      <p:cBhvr>
                                        <p:cTn id="24" dur="1" fill="hold">
                                          <p:stCondLst>
                                            <p:cond delay="0"/>
                                          </p:stCondLst>
                                        </p:cTn>
                                        <p:tgtEl>
                                          <p:spTgt spid="30">
                                            <p:txEl>
                                              <p:pRg st="5" end="5"/>
                                            </p:txEl>
                                          </p:spTgt>
                                        </p:tgtEl>
                                        <p:attrNameLst>
                                          <p:attrName>style.visibility</p:attrName>
                                        </p:attrNameLst>
                                      </p:cBhvr>
                                      <p:to>
                                        <p:strVal val="visible"/>
                                      </p:to>
                                    </p:set>
                                    <p:animEffect transition="in" filter="randombar(horizontal)">
                                      <p:cBhvr>
                                        <p:cTn id="25" dur="500"/>
                                        <p:tgtEl>
                                          <p:spTgt spid="30">
                                            <p:txEl>
                                              <p:pRg st="5" end="5"/>
                                            </p:txEl>
                                          </p:spTgt>
                                        </p:tgtEl>
                                      </p:cBhvr>
                                    </p:animEffect>
                                  </p:childTnLst>
                                </p:cTn>
                              </p:par>
                              <p:par>
                                <p:cTn id="26" presetID="14" presetClass="entr" presetSubtype="10" fill="hold" nodeType="withEffect">
                                  <p:stCondLst>
                                    <p:cond delay="0"/>
                                  </p:stCondLst>
                                  <p:childTnLst>
                                    <p:set>
                                      <p:cBhvr>
                                        <p:cTn id="27" dur="1" fill="hold">
                                          <p:stCondLst>
                                            <p:cond delay="0"/>
                                          </p:stCondLst>
                                        </p:cTn>
                                        <p:tgtEl>
                                          <p:spTgt spid="30">
                                            <p:txEl>
                                              <p:pRg st="6" end="6"/>
                                            </p:txEl>
                                          </p:spTgt>
                                        </p:tgtEl>
                                        <p:attrNameLst>
                                          <p:attrName>style.visibility</p:attrName>
                                        </p:attrNameLst>
                                      </p:cBhvr>
                                      <p:to>
                                        <p:strVal val="visible"/>
                                      </p:to>
                                    </p:set>
                                    <p:animEffect transition="in" filter="randombar(horizontal)">
                                      <p:cBhvr>
                                        <p:cTn id="28" dur="500"/>
                                        <p:tgtEl>
                                          <p:spTgt spid="30">
                                            <p:txEl>
                                              <p:pRg st="6" end="6"/>
                                            </p:txEl>
                                          </p:spTgt>
                                        </p:tgtEl>
                                      </p:cBhvr>
                                    </p:animEffect>
                                  </p:childTnLst>
                                </p:cTn>
                              </p:par>
                              <p:par>
                                <p:cTn id="29" presetID="14" presetClass="entr" presetSubtype="10" fill="hold" nodeType="withEffect">
                                  <p:stCondLst>
                                    <p:cond delay="0"/>
                                  </p:stCondLst>
                                  <p:childTnLst>
                                    <p:set>
                                      <p:cBhvr>
                                        <p:cTn id="30" dur="1" fill="hold">
                                          <p:stCondLst>
                                            <p:cond delay="0"/>
                                          </p:stCondLst>
                                        </p:cTn>
                                        <p:tgtEl>
                                          <p:spTgt spid="30">
                                            <p:txEl>
                                              <p:pRg st="7" end="7"/>
                                            </p:txEl>
                                          </p:spTgt>
                                        </p:tgtEl>
                                        <p:attrNameLst>
                                          <p:attrName>style.visibility</p:attrName>
                                        </p:attrNameLst>
                                      </p:cBhvr>
                                      <p:to>
                                        <p:strVal val="visible"/>
                                      </p:to>
                                    </p:set>
                                    <p:animEffect transition="in" filter="randombar(horizontal)">
                                      <p:cBhvr>
                                        <p:cTn id="31" dur="500"/>
                                        <p:tgtEl>
                                          <p:spTgt spid="30">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30">
                                            <p:txEl>
                                              <p:pRg st="10" end="10"/>
                                            </p:txEl>
                                          </p:spTgt>
                                        </p:tgtEl>
                                        <p:attrNameLst>
                                          <p:attrName>style.visibility</p:attrName>
                                        </p:attrNameLst>
                                      </p:cBhvr>
                                      <p:to>
                                        <p:strVal val="visible"/>
                                      </p:to>
                                    </p:set>
                                    <p:animEffect transition="in" filter="randombar(horizontal)">
                                      <p:cBhvr>
                                        <p:cTn id="36" dur="500"/>
                                        <p:tgtEl>
                                          <p:spTgt spid="30">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DOWNWASH</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2400657"/>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The two vortices tend to drag the surrounding air around with them, and this secondary movement induces a small velocity component in the downward direction at the wing.</a:t>
            </a:r>
          </a:p>
          <a:p>
            <a:pPr algn="just">
              <a:buSzPct val="85000"/>
              <a:buFont typeface="Courier New" pitchFamily="49" charset="0"/>
              <a:buChar char="o"/>
            </a:pPr>
            <a:endParaRPr lang="en-US" sz="2500" dirty="0" smtClean="0">
              <a:latin typeface="Constantia" pitchFamily="18" charset="0"/>
            </a:endParaRPr>
          </a:p>
          <a:p>
            <a:pPr algn="just">
              <a:buSzPct val="85000"/>
              <a:buFont typeface="Courier New" pitchFamily="49" charset="0"/>
              <a:buChar char="o"/>
            </a:pPr>
            <a:r>
              <a:rPr lang="en-US" sz="2500" dirty="0" smtClean="0">
                <a:latin typeface="Constantia" pitchFamily="18" charset="0"/>
              </a:rPr>
              <a:t> This downward component is called </a:t>
            </a:r>
            <a:r>
              <a:rPr lang="en-US" sz="2500" i="1" dirty="0" smtClean="0">
                <a:latin typeface="Constantia" pitchFamily="18" charset="0"/>
              </a:rPr>
              <a:t>downwash</a:t>
            </a:r>
            <a:r>
              <a:rPr lang="en-US" sz="2500" dirty="0" smtClean="0">
                <a:latin typeface="Constantia" pitchFamily="18" charset="0"/>
              </a:rPr>
              <a:t>, denoted by the symbol </a:t>
            </a:r>
            <a:r>
              <a:rPr lang="en-US" sz="2500" i="1" dirty="0" smtClean="0">
                <a:latin typeface="Constantia" pitchFamily="18" charset="0"/>
              </a:rPr>
              <a:t>w</a:t>
            </a:r>
            <a:r>
              <a:rPr lang="en-US" sz="2500" dirty="0" smtClean="0">
                <a:latin typeface="Constantia" pitchFamily="18" charset="0"/>
              </a:rPr>
              <a:t>.</a:t>
            </a:r>
            <a:endParaRPr lang="en-GB" sz="2500" dirty="0" smtClean="0">
              <a:latin typeface="Constantia" pitchFamily="18" charset="0"/>
            </a:endParaRPr>
          </a:p>
        </p:txBody>
      </p:sp>
      <p:pic>
        <p:nvPicPr>
          <p:cNvPr id="10" name="Picture 4"/>
          <p:cNvPicPr>
            <a:picLocks noChangeAspect="1" noChangeArrowheads="1"/>
          </p:cNvPicPr>
          <p:nvPr/>
        </p:nvPicPr>
        <p:blipFill>
          <a:blip r:embed="rId2" cstate="print">
            <a:clrChange>
              <a:clrFrom>
                <a:srgbClr val="FFFFFF"/>
              </a:clrFrom>
              <a:clrTo>
                <a:srgbClr val="FFFFFF">
                  <a:alpha val="0"/>
                </a:srgbClr>
              </a:clrTo>
            </a:clrChange>
            <a:lum bright="-20000" contrast="40000"/>
          </a:blip>
          <a:srcRect l="3375" r="5797"/>
          <a:stretch>
            <a:fillRect/>
          </a:stretch>
        </p:blipFill>
        <p:spPr bwMode="auto">
          <a:xfrm>
            <a:off x="2195736" y="3208499"/>
            <a:ext cx="6768752" cy="3100821"/>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randombar(horizontal)">
                                      <p:cBhvr>
                                        <p:cTn id="7" dur="500"/>
                                        <p:tgtEl>
                                          <p:spTgt spid="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0">
                                            <p:txEl>
                                              <p:pRg st="2" end="2"/>
                                            </p:txEl>
                                          </p:spTgt>
                                        </p:tgtEl>
                                        <p:attrNameLst>
                                          <p:attrName>style.visibility</p:attrName>
                                        </p:attrNameLst>
                                      </p:cBhvr>
                                      <p:to>
                                        <p:strVal val="visible"/>
                                      </p:to>
                                    </p:set>
                                    <p:animEffect transition="in" filter="randombar(horizontal)">
                                      <p:cBhvr>
                                        <p:cTn id="12" dur="500"/>
                                        <p:tgtEl>
                                          <p:spTgt spid="30">
                                            <p:txEl>
                                              <p:pRg st="2" end="2"/>
                                            </p:txEl>
                                          </p:spTgt>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DOWNWASH</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1246495"/>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The downwash combines with the </a:t>
            </a:r>
            <a:r>
              <a:rPr lang="en-US" sz="2500" dirty="0" err="1" smtClean="0">
                <a:latin typeface="Constantia" pitchFamily="18" charset="0"/>
              </a:rPr>
              <a:t>freestream</a:t>
            </a:r>
            <a:r>
              <a:rPr lang="en-US" sz="2500" dirty="0" smtClean="0">
                <a:latin typeface="Constantia" pitchFamily="18" charset="0"/>
              </a:rPr>
              <a:t> velocity V</a:t>
            </a:r>
            <a:r>
              <a:rPr lang="en-US" sz="2500" baseline="-25000" dirty="0" smtClean="0">
                <a:latin typeface="Constantia" pitchFamily="18" charset="0"/>
              </a:rPr>
              <a:t>∞</a:t>
            </a:r>
            <a:r>
              <a:rPr lang="en-US" sz="2500" dirty="0" smtClean="0">
                <a:latin typeface="Constantia" pitchFamily="18" charset="0"/>
              </a:rPr>
              <a:t> to produce a local relative wind which is canted downward in the vicinity of each airfoil section of the wing.</a:t>
            </a:r>
            <a:endParaRPr lang="en-GB" sz="2500" dirty="0" smtClean="0">
              <a:latin typeface="Constantia" pitchFamily="18" charset="0"/>
            </a:endParaRPr>
          </a:p>
        </p:txBody>
      </p:sp>
      <p:pic>
        <p:nvPicPr>
          <p:cNvPr id="6146"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479822" y="2478049"/>
            <a:ext cx="6184357" cy="3759263"/>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randombar(horizontal)">
                                      <p:cBhvr>
                                        <p:cTn id="7" dur="500"/>
                                        <p:tgtEl>
                                          <p:spTgt spid="30">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6146"/>
                                        </p:tgtEl>
                                        <p:attrNameLst>
                                          <p:attrName>style.visibility</p:attrName>
                                        </p:attrNameLst>
                                      </p:cBhvr>
                                      <p:to>
                                        <p:strVal val="visible"/>
                                      </p:to>
                                    </p:set>
                                    <p:animEffect transition="in" filter="randombar(horizontal)">
                                      <p:cBhvr>
                                        <p:cTn id="11"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3" name="Picture 5"/>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4393" y="1196752"/>
            <a:ext cx="4219575" cy="2486025"/>
          </a:xfrm>
          <a:prstGeom prst="rect">
            <a:avLst/>
          </a:prstGeom>
          <a:noFill/>
          <a:ln w="9525">
            <a:noFill/>
            <a:miter lim="800000"/>
            <a:headEnd/>
            <a:tailEnd/>
          </a:ln>
          <a:effectLst/>
        </p:spPr>
      </p:pic>
      <p:pic>
        <p:nvPicPr>
          <p:cNvPr id="43014" name="Picture 6"/>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211960" y="3212976"/>
            <a:ext cx="4887912" cy="3094038"/>
          </a:xfrm>
          <a:prstGeom prst="rect">
            <a:avLst/>
          </a:prstGeom>
          <a:noFill/>
          <a:ln w="9525">
            <a:noFill/>
            <a:miter lim="800000"/>
            <a:headEnd/>
            <a:tailEnd/>
          </a:ln>
          <a:effectLst/>
        </p:spPr>
      </p:pic>
      <p:pic>
        <p:nvPicPr>
          <p:cNvPr id="43015" name="Picture 7"/>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1048" y="3794298"/>
            <a:ext cx="4191000" cy="858838"/>
          </a:xfrm>
          <a:prstGeom prst="rect">
            <a:avLst/>
          </a:prstGeom>
          <a:noFill/>
          <a:ln w="9525">
            <a:noFill/>
            <a:miter lim="800000"/>
            <a:headEnd/>
            <a:tailEnd/>
          </a:ln>
          <a:effectLst/>
        </p:spPr>
      </p:pic>
      <p:pic>
        <p:nvPicPr>
          <p:cNvPr id="43016" name="Picture 8"/>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51520" y="4581128"/>
            <a:ext cx="1249363" cy="460375"/>
          </a:xfrm>
          <a:prstGeom prst="rect">
            <a:avLst/>
          </a:prstGeom>
          <a:noFill/>
          <a:ln w="9525">
            <a:noFill/>
            <a:miter lim="800000"/>
            <a:headEnd/>
            <a:tailEnd/>
          </a:ln>
          <a:effectLst/>
        </p:spPr>
      </p:pic>
      <p:pic>
        <p:nvPicPr>
          <p:cNvPr id="43017" name="Picture 9"/>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274712" y="5052438"/>
            <a:ext cx="2497088" cy="680818"/>
          </a:xfrm>
          <a:prstGeom prst="rect">
            <a:avLst/>
          </a:prstGeom>
          <a:noFill/>
          <a:ln w="9525">
            <a:noFill/>
            <a:miter lim="800000"/>
            <a:headEnd/>
            <a:tailEnd/>
          </a:ln>
          <a:effectLst/>
        </p:spPr>
      </p:pic>
      <p:pic>
        <p:nvPicPr>
          <p:cNvPr id="43018" name="Picture 10"/>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8384" y="5728172"/>
            <a:ext cx="4419600" cy="842963"/>
          </a:xfrm>
          <a:prstGeom prst="rect">
            <a:avLst/>
          </a:prstGeom>
          <a:noFill/>
          <a:ln w="9525">
            <a:noFill/>
            <a:miter lim="800000"/>
            <a:headEnd/>
            <a:tailEnd/>
          </a:ln>
          <a:effectLst/>
        </p:spPr>
      </p:pic>
      <p:pic>
        <p:nvPicPr>
          <p:cNvPr id="43020" name="Picture 12"/>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5292080" y="1340768"/>
            <a:ext cx="2971800" cy="879475"/>
          </a:xfrm>
          <a:prstGeom prst="rect">
            <a:avLst/>
          </a:prstGeom>
          <a:noFill/>
          <a:ln w="9525">
            <a:noFill/>
            <a:miter lim="800000"/>
            <a:headEnd/>
            <a:tailEnd/>
          </a:ln>
          <a:effectLst/>
        </p:spPr>
      </p:pic>
      <p:pic>
        <p:nvPicPr>
          <p:cNvPr id="43021" name="Picture 13"/>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4267200" y="2204864"/>
            <a:ext cx="4876800" cy="1093788"/>
          </a:xfrm>
          <a:prstGeom prst="rect">
            <a:avLst/>
          </a:prstGeom>
          <a:noFill/>
          <a:ln w="9525">
            <a:noFill/>
            <a:miter lim="800000"/>
            <a:headEnd/>
            <a:tailEnd/>
          </a:ln>
          <a:effectLst/>
        </p:spPr>
      </p:pic>
      <p:sp>
        <p:nvSpPr>
          <p:cNvPr id="12" name="TextBox 11"/>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INDUCED DRAG</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13"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4" name="TextBox 13"/>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5" name="Straight Connector 1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3014"/>
                                        </p:tgtEl>
                                        <p:attrNameLst>
                                          <p:attrName>style.visibility</p:attrName>
                                        </p:attrNameLst>
                                      </p:cBhvr>
                                      <p:to>
                                        <p:strVal val="visible"/>
                                      </p:to>
                                    </p:set>
                                    <p:animEffect transition="in" filter="randombar(horizontal)">
                                      <p:cBhvr>
                                        <p:cTn id="7" dur="500"/>
                                        <p:tgtEl>
                                          <p:spTgt spid="4301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3015"/>
                                        </p:tgtEl>
                                        <p:attrNameLst>
                                          <p:attrName>style.visibility</p:attrName>
                                        </p:attrNameLst>
                                      </p:cBhvr>
                                      <p:to>
                                        <p:strVal val="visible"/>
                                      </p:to>
                                    </p:set>
                                    <p:animEffect transition="in" filter="randombar(horizontal)">
                                      <p:cBhvr>
                                        <p:cTn id="12" dur="500"/>
                                        <p:tgtEl>
                                          <p:spTgt spid="4301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3016"/>
                                        </p:tgtEl>
                                        <p:attrNameLst>
                                          <p:attrName>style.visibility</p:attrName>
                                        </p:attrNameLst>
                                      </p:cBhvr>
                                      <p:to>
                                        <p:strVal val="visible"/>
                                      </p:to>
                                    </p:set>
                                    <p:animEffect transition="in" filter="randombar(horizontal)">
                                      <p:cBhvr>
                                        <p:cTn id="17" dur="500"/>
                                        <p:tgtEl>
                                          <p:spTgt spid="4301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43017"/>
                                        </p:tgtEl>
                                        <p:attrNameLst>
                                          <p:attrName>style.visibility</p:attrName>
                                        </p:attrNameLst>
                                      </p:cBhvr>
                                      <p:to>
                                        <p:strVal val="visible"/>
                                      </p:to>
                                    </p:set>
                                    <p:animEffect transition="in" filter="randombar(horizontal)">
                                      <p:cBhvr>
                                        <p:cTn id="22" dur="500"/>
                                        <p:tgtEl>
                                          <p:spTgt spid="43017"/>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3018"/>
                                        </p:tgtEl>
                                        <p:attrNameLst>
                                          <p:attrName>style.visibility</p:attrName>
                                        </p:attrNameLst>
                                      </p:cBhvr>
                                      <p:to>
                                        <p:strVal val="visible"/>
                                      </p:to>
                                    </p:set>
                                    <p:animEffect transition="in" filter="randombar(horizontal)">
                                      <p:cBhvr>
                                        <p:cTn id="27" dur="500"/>
                                        <p:tgtEl>
                                          <p:spTgt spid="43018"/>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43020"/>
                                        </p:tgtEl>
                                        <p:attrNameLst>
                                          <p:attrName>style.visibility</p:attrName>
                                        </p:attrNameLst>
                                      </p:cBhvr>
                                      <p:to>
                                        <p:strVal val="visible"/>
                                      </p:to>
                                    </p:set>
                                    <p:animEffect transition="in" filter="randombar(horizontal)">
                                      <p:cBhvr>
                                        <p:cTn id="32" dur="500"/>
                                        <p:tgtEl>
                                          <p:spTgt spid="43020"/>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43021"/>
                                        </p:tgtEl>
                                        <p:attrNameLst>
                                          <p:attrName>style.visibility</p:attrName>
                                        </p:attrNameLst>
                                      </p:cBhvr>
                                      <p:to>
                                        <p:strVal val="visible"/>
                                      </p:to>
                                    </p:set>
                                    <p:animEffect transition="in" filter="randombar(horizontal)">
                                      <p:cBhvr>
                                        <p:cTn id="37" dur="500"/>
                                        <p:tgtEl>
                                          <p:spTgt spid="430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51520" y="1268760"/>
            <a:ext cx="8568952" cy="3554819"/>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Defining the profile drag coefficient as</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pPr>
            <a:r>
              <a:rPr lang="en-US" sz="2500" dirty="0" smtClean="0">
                <a:latin typeface="Constantia" pitchFamily="18" charset="0"/>
              </a:rPr>
              <a:t>and the induced drag coefficient as</a:t>
            </a:r>
          </a:p>
          <a:p>
            <a:pPr algn="just">
              <a:buSzPct val="85000"/>
            </a:pPr>
            <a:endParaRPr lang="en-GB" sz="2500" dirty="0" smtClean="0">
              <a:latin typeface="Constantia" pitchFamily="18" charset="0"/>
            </a:endParaRPr>
          </a:p>
          <a:p>
            <a:pPr algn="just">
              <a:buSzPct val="85000"/>
            </a:pPr>
            <a:endParaRPr lang="en-GB" sz="2500" dirty="0" smtClean="0">
              <a:latin typeface="Constantia" pitchFamily="18" charset="0"/>
            </a:endParaRPr>
          </a:p>
          <a:p>
            <a:pPr algn="just">
              <a:buSzPct val="85000"/>
            </a:pPr>
            <a:endParaRPr lang="en-GB" sz="2500" dirty="0" smtClean="0">
              <a:latin typeface="Constantia" pitchFamily="18" charset="0"/>
            </a:endParaRPr>
          </a:p>
          <a:p>
            <a:pPr algn="just">
              <a:buSzPct val="85000"/>
            </a:pPr>
            <a:r>
              <a:rPr lang="en-US" sz="2500" dirty="0" smtClean="0">
                <a:latin typeface="Constantia" pitchFamily="18" charset="0"/>
              </a:rPr>
              <a:t>the total drag coefficient for the finite wing C</a:t>
            </a:r>
            <a:r>
              <a:rPr lang="en-US" sz="2500" baseline="-25000" dirty="0" smtClean="0">
                <a:latin typeface="Constantia" pitchFamily="18" charset="0"/>
              </a:rPr>
              <a:t>D</a:t>
            </a:r>
            <a:r>
              <a:rPr lang="en-US" sz="2500" dirty="0" smtClean="0">
                <a:latin typeface="Constantia" pitchFamily="18" charset="0"/>
              </a:rPr>
              <a:t> is given by</a:t>
            </a:r>
            <a:endParaRPr lang="en-GB" sz="2500" dirty="0" smtClean="0">
              <a:latin typeface="Constantia" pitchFamily="18" charset="0"/>
            </a:endParaRPr>
          </a:p>
        </p:txBody>
      </p:sp>
      <p:sp>
        <p:nvSpPr>
          <p:cNvPr id="11" name="TextBox 10"/>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INDUCED DRAG</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pic>
        <p:nvPicPr>
          <p:cNvPr id="7170"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549220" y="1772816"/>
            <a:ext cx="2045561" cy="936104"/>
          </a:xfrm>
          <a:prstGeom prst="rect">
            <a:avLst/>
          </a:prstGeom>
          <a:noFill/>
          <a:ln w="9525">
            <a:noFill/>
            <a:miter lim="800000"/>
            <a:headEnd/>
            <a:tailEnd/>
          </a:ln>
        </p:spPr>
      </p:pic>
      <p:pic>
        <p:nvPicPr>
          <p:cNvPr id="7171"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632004" y="3284984"/>
            <a:ext cx="1879993" cy="1008112"/>
          </a:xfrm>
          <a:prstGeom prst="rect">
            <a:avLst/>
          </a:prstGeom>
          <a:noFill/>
          <a:ln w="9525">
            <a:noFill/>
            <a:miter lim="800000"/>
            <a:headEnd/>
            <a:tailEnd/>
          </a:ln>
        </p:spPr>
      </p:pic>
      <p:pic>
        <p:nvPicPr>
          <p:cNvPr id="7172"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217937" y="5085184"/>
            <a:ext cx="2708127" cy="720080"/>
          </a:xfrm>
          <a:prstGeom prst="rect">
            <a:avLst/>
          </a:prstGeom>
          <a:noFill/>
          <a:ln w="9525">
            <a:noFill/>
            <a:miter lim="800000"/>
            <a:headEnd/>
            <a:tailEnd/>
          </a:ln>
        </p:spPr>
      </p:pic>
      <p:sp>
        <p:nvSpPr>
          <p:cNvPr id="1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5" name="TextBox 14"/>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6" name="Straight Connector 15"/>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7" dur="500"/>
                                        <p:tgtEl>
                                          <p:spTgt spid="13">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7170"/>
                                        </p:tgtEl>
                                        <p:attrNameLst>
                                          <p:attrName>style.visibility</p:attrName>
                                        </p:attrNameLst>
                                      </p:cBhvr>
                                      <p:to>
                                        <p:strVal val="visible"/>
                                      </p:to>
                                    </p:set>
                                    <p:animEffect transition="in" filter="randombar(horizontal)">
                                      <p:cBhvr>
                                        <p:cTn id="11" dur="500"/>
                                        <p:tgtEl>
                                          <p:spTgt spid="7170"/>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13">
                                            <p:txEl>
                                              <p:pRg st="4" end="4"/>
                                            </p:txEl>
                                          </p:spTgt>
                                        </p:tgtEl>
                                        <p:attrNameLst>
                                          <p:attrName>style.visibility</p:attrName>
                                        </p:attrNameLst>
                                      </p:cBhvr>
                                      <p:to>
                                        <p:strVal val="visible"/>
                                      </p:to>
                                    </p:set>
                                    <p:animEffect transition="in" filter="randombar(horizontal)">
                                      <p:cBhvr>
                                        <p:cTn id="16" dur="500"/>
                                        <p:tgtEl>
                                          <p:spTgt spid="13">
                                            <p:txEl>
                                              <p:pRg st="4" end="4"/>
                                            </p:txEl>
                                          </p:spTgt>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7171"/>
                                        </p:tgtEl>
                                        <p:attrNameLst>
                                          <p:attrName>style.visibility</p:attrName>
                                        </p:attrNameLst>
                                      </p:cBhvr>
                                      <p:to>
                                        <p:strVal val="visible"/>
                                      </p:to>
                                    </p:set>
                                    <p:animEffect transition="in" filter="randombar(horizontal)">
                                      <p:cBhvr>
                                        <p:cTn id="20" dur="500"/>
                                        <p:tgtEl>
                                          <p:spTgt spid="7171"/>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3">
                                            <p:txEl>
                                              <p:pRg st="8" end="8"/>
                                            </p:txEl>
                                          </p:spTgt>
                                        </p:tgtEl>
                                        <p:attrNameLst>
                                          <p:attrName>style.visibility</p:attrName>
                                        </p:attrNameLst>
                                      </p:cBhvr>
                                      <p:to>
                                        <p:strVal val="visible"/>
                                      </p:to>
                                    </p:set>
                                    <p:animEffect transition="in" filter="randombar(horizontal)">
                                      <p:cBhvr>
                                        <p:cTn id="25" dur="500"/>
                                        <p:tgtEl>
                                          <p:spTgt spid="13">
                                            <p:txEl>
                                              <p:pRg st="8" end="8"/>
                                            </p:txEl>
                                          </p:spTgt>
                                        </p:tgtEl>
                                      </p:cBhvr>
                                    </p:animEffect>
                                  </p:childTnLst>
                                </p:cTn>
                              </p:par>
                            </p:childTnLst>
                          </p:cTn>
                        </p:par>
                        <p:par>
                          <p:cTn id="26" fill="hold">
                            <p:stCondLst>
                              <p:cond delay="500"/>
                            </p:stCondLst>
                            <p:childTnLst>
                              <p:par>
                                <p:cTn id="27" presetID="14" presetClass="entr" presetSubtype="10" fill="hold" nodeType="afterEffect">
                                  <p:stCondLst>
                                    <p:cond delay="0"/>
                                  </p:stCondLst>
                                  <p:childTnLst>
                                    <p:set>
                                      <p:cBhvr>
                                        <p:cTn id="28" dur="1" fill="hold">
                                          <p:stCondLst>
                                            <p:cond delay="0"/>
                                          </p:stCondLst>
                                        </p:cTn>
                                        <p:tgtEl>
                                          <p:spTgt spid="7172"/>
                                        </p:tgtEl>
                                        <p:attrNameLst>
                                          <p:attrName>style.visibility</p:attrName>
                                        </p:attrNameLst>
                                      </p:cBhvr>
                                      <p:to>
                                        <p:strVal val="visible"/>
                                      </p:to>
                                    </p:set>
                                    <p:animEffect transition="in" filter="randombar(horizontal)">
                                      <p:cBhvr>
                                        <p:cTn id="29" dur="5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3170"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143372" y="2285992"/>
            <a:ext cx="2533650" cy="3248025"/>
          </a:xfrm>
          <a:prstGeom prst="rect">
            <a:avLst/>
          </a:prstGeom>
          <a:noFill/>
          <a:ln w="9525">
            <a:noFill/>
            <a:miter lim="800000"/>
            <a:headEnd/>
            <a:tailEnd/>
          </a:ln>
          <a:effectLst/>
        </p:spPr>
      </p:pic>
      <p:sp>
        <p:nvSpPr>
          <p:cNvPr id="5" name="Oval 4"/>
          <p:cNvSpPr/>
          <p:nvPr/>
        </p:nvSpPr>
        <p:spPr>
          <a:xfrm flipV="1">
            <a:off x="4286248" y="2786058"/>
            <a:ext cx="142876" cy="11715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Arc 5"/>
          <p:cNvSpPr/>
          <p:nvPr/>
        </p:nvSpPr>
        <p:spPr>
          <a:xfrm rot="12416323">
            <a:off x="3934632" y="2430428"/>
            <a:ext cx="842962" cy="857256"/>
          </a:xfrm>
          <a:prstGeom prst="arc">
            <a:avLst>
              <a:gd name="adj1" fmla="val 911125"/>
              <a:gd name="adj2" fmla="val 18336563"/>
            </a:avLst>
          </a:prstGeom>
          <a:ln>
            <a:headEnd type="triangle" w="med" len="med"/>
            <a:tailEnd type="none" w="med" len="med"/>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7" name="TextBox 6"/>
          <p:cNvSpPr txBox="1"/>
          <p:nvPr/>
        </p:nvSpPr>
        <p:spPr>
          <a:xfrm>
            <a:off x="3714744" y="2500306"/>
            <a:ext cx="285752" cy="369332"/>
          </a:xfrm>
          <a:prstGeom prst="rect">
            <a:avLst/>
          </a:prstGeom>
          <a:noFill/>
        </p:spPr>
        <p:txBody>
          <a:bodyPr wrap="square" rtlCol="0">
            <a:spAutoFit/>
          </a:bodyPr>
          <a:lstStyle/>
          <a:p>
            <a:r>
              <a:rPr lang="az-Cyrl-AZ" dirty="0" smtClean="0"/>
              <a:t>Г</a:t>
            </a:r>
            <a:endParaRPr lang="en-US" dirty="0"/>
          </a:p>
        </p:txBody>
      </p:sp>
      <p:pic>
        <p:nvPicPr>
          <p:cNvPr id="263172" name="Picture 4"/>
          <p:cNvPicPr>
            <a:picLocks noChangeAspect="1" noChangeArrowheads="1"/>
          </p:cNvPicPr>
          <p:nvPr/>
        </p:nvPicPr>
        <p:blipFill>
          <a:blip r:embed="rId4" cstate="print"/>
          <a:srcRect/>
          <a:stretch>
            <a:fillRect/>
          </a:stretch>
        </p:blipFill>
        <p:spPr bwMode="auto">
          <a:xfrm>
            <a:off x="2643174" y="3286124"/>
            <a:ext cx="1179574" cy="695328"/>
          </a:xfrm>
          <a:prstGeom prst="rect">
            <a:avLst/>
          </a:prstGeom>
          <a:noFill/>
          <a:ln w="9525">
            <a:noFill/>
            <a:miter lim="800000"/>
            <a:headEnd/>
            <a:tailEnd/>
          </a:ln>
          <a:effectLst/>
        </p:spPr>
      </p:pic>
      <p:pic>
        <p:nvPicPr>
          <p:cNvPr id="263173" name="Picture 5"/>
          <p:cNvPicPr>
            <a:picLocks noChangeAspect="1" noChangeArrowheads="1"/>
          </p:cNvPicPr>
          <p:nvPr/>
        </p:nvPicPr>
        <p:blipFill>
          <a:blip r:embed="rId5" cstate="print"/>
          <a:srcRect/>
          <a:stretch>
            <a:fillRect/>
          </a:stretch>
        </p:blipFill>
        <p:spPr bwMode="auto">
          <a:xfrm>
            <a:off x="2786050" y="4143380"/>
            <a:ext cx="714380" cy="383846"/>
          </a:xfrm>
          <a:prstGeom prst="rect">
            <a:avLst/>
          </a:prstGeom>
          <a:noFill/>
          <a:ln w="9525">
            <a:noFill/>
            <a:miter lim="800000"/>
            <a:headEnd/>
            <a:tailEnd/>
          </a:ln>
          <a:effectLst/>
        </p:spPr>
      </p:pic>
      <p:pic>
        <p:nvPicPr>
          <p:cNvPr id="263174" name="Picture 6"/>
          <p:cNvPicPr>
            <a:picLocks noChangeAspect="1" noChangeArrowheads="1"/>
          </p:cNvPicPr>
          <p:nvPr/>
        </p:nvPicPr>
        <p:blipFill>
          <a:blip r:embed="rId6" cstate="print"/>
          <a:srcRect/>
          <a:stretch>
            <a:fillRect/>
          </a:stretch>
        </p:blipFill>
        <p:spPr bwMode="auto">
          <a:xfrm>
            <a:off x="3000364" y="4786322"/>
            <a:ext cx="628650" cy="276225"/>
          </a:xfrm>
          <a:prstGeom prst="rect">
            <a:avLst/>
          </a:prstGeom>
          <a:noFill/>
          <a:ln w="9525">
            <a:noFill/>
            <a:miter lim="800000"/>
            <a:headEnd/>
            <a:tailEnd/>
          </a:ln>
          <a:effectLst/>
        </p:spPr>
      </p:pic>
      <p:sp>
        <p:nvSpPr>
          <p:cNvPr id="12" name="TextBox 11"/>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VORTEX FILAMENT</a:t>
            </a:r>
          </a:p>
        </p:txBody>
      </p:sp>
      <p:sp>
        <p:nvSpPr>
          <p:cNvPr id="13"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4" name="TextBox 13"/>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5" name="Straight Connector 1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63170"/>
                                        </p:tgtEl>
                                        <p:attrNameLst>
                                          <p:attrName>style.visibility</p:attrName>
                                        </p:attrNameLst>
                                      </p:cBhvr>
                                      <p:to>
                                        <p:strVal val="visible"/>
                                      </p:to>
                                    </p:set>
                                    <p:animEffect transition="in" filter="blinds(horizontal)">
                                      <p:cBhvr>
                                        <p:cTn id="7" dur="500"/>
                                        <p:tgtEl>
                                          <p:spTgt spid="263170"/>
                                        </p:tgtEl>
                                      </p:cBhvr>
                                    </p:animEffect>
                                  </p:childTnLst>
                                </p:cTn>
                              </p:par>
                              <p:par>
                                <p:cTn id="8" presetID="3" presetClass="entr" presetSubtype="10" fill="hold" nodeType="withEffect">
                                  <p:stCondLst>
                                    <p:cond delay="0"/>
                                  </p:stCondLst>
                                  <p:childTnLst>
                                    <p:set>
                                      <p:cBhvr>
                                        <p:cTn id="9" dur="1" fill="hold">
                                          <p:stCondLst>
                                            <p:cond delay="0"/>
                                          </p:stCondLst>
                                        </p:cTn>
                                        <p:tgtEl>
                                          <p:spTgt spid="263174"/>
                                        </p:tgtEl>
                                        <p:attrNameLst>
                                          <p:attrName>style.visibility</p:attrName>
                                        </p:attrNameLst>
                                      </p:cBhvr>
                                      <p:to>
                                        <p:strVal val="visible"/>
                                      </p:to>
                                    </p:set>
                                    <p:animEffect transition="in" filter="blinds(horizontal)">
                                      <p:cBhvr>
                                        <p:cTn id="10" dur="500"/>
                                        <p:tgtEl>
                                          <p:spTgt spid="263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E776D0F-7D94-4DFA-B3DA-3F8B4CA7C1F7}" type="slidenum">
              <a:rPr lang="en-US" smtClean="0"/>
              <a:pPr/>
              <a:t>15</a:t>
            </a:fld>
            <a:endParaRPr lang="en-US"/>
          </a:p>
        </p:txBody>
      </p:sp>
      <p:pic>
        <p:nvPicPr>
          <p:cNvPr id="4"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535238" y="3235027"/>
            <a:ext cx="5429250" cy="3362325"/>
          </a:xfrm>
          <a:prstGeom prst="rect">
            <a:avLst/>
          </a:prstGeom>
          <a:noFill/>
          <a:ln w="9525">
            <a:noFill/>
            <a:miter lim="800000"/>
            <a:headEnd/>
            <a:tailEnd/>
          </a:ln>
          <a:effectLst/>
        </p:spPr>
      </p:pic>
      <p:sp>
        <p:nvSpPr>
          <p:cNvPr id="5" name="Rectangle 4"/>
          <p:cNvSpPr/>
          <p:nvPr/>
        </p:nvSpPr>
        <p:spPr>
          <a:xfrm>
            <a:off x="251520" y="1167135"/>
            <a:ext cx="8640960" cy="830997"/>
          </a:xfrm>
          <a:prstGeom prst="rect">
            <a:avLst/>
          </a:prstGeom>
        </p:spPr>
        <p:txBody>
          <a:bodyPr wrap="square">
            <a:spAutoFit/>
          </a:bodyPr>
          <a:lstStyle/>
          <a:p>
            <a:r>
              <a:rPr lang="en-US" sz="2400" dirty="0" smtClean="0">
                <a:solidFill>
                  <a:schemeClr val="tx1">
                    <a:lumMod val="95000"/>
                    <a:lumOff val="5000"/>
                  </a:schemeClr>
                </a:solidFill>
                <a:latin typeface="Constantia" pitchFamily="18" charset="0"/>
              </a:rPr>
              <a:t>A  general 3-D vortex can take any arbitrary shape.</a:t>
            </a:r>
            <a:r>
              <a:rPr lang="en-US" sz="2400" dirty="0" smtClean="0">
                <a:solidFill>
                  <a:schemeClr val="tx1">
                    <a:lumMod val="95000"/>
                    <a:lumOff val="5000"/>
                  </a:schemeClr>
                </a:solidFill>
                <a:latin typeface="Constantia" pitchFamily="18" charset="0"/>
                <a:cs typeface="Arial" pitchFamily="34" charset="0"/>
              </a:rPr>
              <a:t> It is subject to the </a:t>
            </a:r>
            <a:r>
              <a:rPr lang="en-US" sz="2400" i="1" dirty="0" smtClean="0">
                <a:solidFill>
                  <a:schemeClr val="tx1">
                    <a:lumMod val="95000"/>
                    <a:lumOff val="5000"/>
                  </a:schemeClr>
                </a:solidFill>
                <a:latin typeface="Constantia" pitchFamily="18" charset="0"/>
                <a:cs typeface="Arial" pitchFamily="34" charset="0"/>
              </a:rPr>
              <a:t>Helmholtz’s Vortex Theorems</a:t>
            </a:r>
            <a:r>
              <a:rPr lang="en-US" sz="2400" dirty="0" smtClean="0">
                <a:solidFill>
                  <a:schemeClr val="tx1">
                    <a:lumMod val="95000"/>
                    <a:lumOff val="5000"/>
                  </a:schemeClr>
                </a:solidFill>
                <a:latin typeface="Constantia" pitchFamily="18" charset="0"/>
                <a:cs typeface="Arial" pitchFamily="34" charset="0"/>
              </a:rPr>
              <a:t>:</a:t>
            </a:r>
            <a:endParaRPr lang="en-US" sz="2400" dirty="0" smtClean="0">
              <a:solidFill>
                <a:schemeClr val="tx1">
                  <a:lumMod val="95000"/>
                  <a:lumOff val="5000"/>
                </a:schemeClr>
              </a:solidFill>
              <a:latin typeface="Constantia" pitchFamily="18" charset="0"/>
            </a:endParaRPr>
          </a:p>
        </p:txBody>
      </p:sp>
      <p:sp>
        <p:nvSpPr>
          <p:cNvPr id="7" name="Rectangle 6"/>
          <p:cNvSpPr/>
          <p:nvPr/>
        </p:nvSpPr>
        <p:spPr>
          <a:xfrm>
            <a:off x="251520" y="2060848"/>
            <a:ext cx="8712968" cy="2308324"/>
          </a:xfrm>
          <a:prstGeom prst="rect">
            <a:avLst/>
          </a:prstGeom>
        </p:spPr>
        <p:txBody>
          <a:bodyPr wrap="square">
            <a:spAutoFit/>
          </a:bodyPr>
          <a:lstStyle/>
          <a:p>
            <a:r>
              <a:rPr lang="en-US" sz="2400" dirty="0" smtClean="0">
                <a:latin typeface="Constantia" pitchFamily="18" charset="0"/>
                <a:cs typeface="Arial" pitchFamily="34" charset="0"/>
              </a:rPr>
              <a:t>1) The strength </a:t>
            </a:r>
            <a:r>
              <a:rPr lang="az-Cyrl-AZ" sz="2400" i="1" dirty="0" smtClean="0">
                <a:latin typeface="Constantia" pitchFamily="18" charset="0"/>
                <a:cs typeface="Arial" pitchFamily="34" charset="0"/>
              </a:rPr>
              <a:t>Г</a:t>
            </a:r>
            <a:r>
              <a:rPr lang="en-US" sz="2400" dirty="0" smtClean="0">
                <a:latin typeface="Constantia" pitchFamily="18" charset="0"/>
                <a:cs typeface="Arial" pitchFamily="34" charset="0"/>
              </a:rPr>
              <a:t> of a vortex filament is constant all along its length.</a:t>
            </a:r>
          </a:p>
          <a:p>
            <a:r>
              <a:rPr lang="en-US" sz="2400" dirty="0" smtClean="0">
                <a:latin typeface="Constantia" pitchFamily="18" charset="0"/>
                <a:cs typeface="Arial" pitchFamily="34" charset="0"/>
              </a:rPr>
              <a:t>2) The vortex filament cannot end inside the fluid. It must either</a:t>
            </a:r>
          </a:p>
          <a:p>
            <a:pPr lvl="1"/>
            <a:r>
              <a:rPr lang="en-US" sz="2400" dirty="0" smtClean="0">
                <a:latin typeface="Constantia" pitchFamily="18" charset="0"/>
                <a:cs typeface="Arial" pitchFamily="34" charset="0"/>
              </a:rPr>
              <a:t>a) extend to ±∞, or</a:t>
            </a:r>
          </a:p>
          <a:p>
            <a:pPr lvl="1"/>
            <a:r>
              <a:rPr lang="en-US" sz="2400" dirty="0" smtClean="0">
                <a:latin typeface="Constantia" pitchFamily="18" charset="0"/>
                <a:cs typeface="Arial" pitchFamily="34" charset="0"/>
              </a:rPr>
              <a:t>b) end at a solid boundary, or</a:t>
            </a:r>
          </a:p>
          <a:p>
            <a:pPr lvl="1"/>
            <a:r>
              <a:rPr lang="en-US" sz="2400" dirty="0" smtClean="0">
                <a:latin typeface="Constantia" pitchFamily="18" charset="0"/>
                <a:cs typeface="Arial" pitchFamily="34" charset="0"/>
              </a:rPr>
              <a:t>c) form a closed loop</a:t>
            </a:r>
            <a:r>
              <a:rPr lang="en-US" sz="2400" dirty="0" smtClean="0">
                <a:latin typeface="Constantia" pitchFamily="18" charset="0"/>
              </a:rPr>
              <a:t>.</a:t>
            </a:r>
          </a:p>
        </p:txBody>
      </p:sp>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HELMHOLTZ’S THEOREMS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9"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10" name="TextBox 9"/>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1" name="Straight Connector 10"/>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randombar(horizontal)">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randombar(horizontal)">
                                      <p:cBhvr>
                                        <p:cTn id="17" dur="500"/>
                                        <p:tgtEl>
                                          <p:spTgt spid="7">
                                            <p:txEl>
                                              <p:pRg st="1" end="1"/>
                                            </p:txEl>
                                          </p:spTgt>
                                        </p:tgtEl>
                                      </p:cBhvr>
                                    </p:animEffect>
                                  </p:childTnLst>
                                </p:cTn>
                              </p:par>
                            </p:childTnLst>
                          </p:cTn>
                        </p:par>
                        <p:par>
                          <p:cTn id="18" fill="hold">
                            <p:stCondLst>
                              <p:cond delay="500"/>
                            </p:stCondLst>
                            <p:childTnLst>
                              <p:par>
                                <p:cTn id="19" presetID="14" presetClass="entr" presetSubtype="10" fill="hold" nodeType="after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randombar(horizontal)">
                                      <p:cBhvr>
                                        <p:cTn id="21" dur="500"/>
                                        <p:tgtEl>
                                          <p:spTgt spid="7">
                                            <p:txEl>
                                              <p:pRg st="2" end="2"/>
                                            </p:txEl>
                                          </p:spTgt>
                                        </p:tgtEl>
                                      </p:cBhvr>
                                    </p:animEffect>
                                  </p:childTnLst>
                                </p:cTn>
                              </p:par>
                            </p:childTnLst>
                          </p:cTn>
                        </p:par>
                        <p:par>
                          <p:cTn id="22" fill="hold">
                            <p:stCondLst>
                              <p:cond delay="1000"/>
                            </p:stCondLst>
                            <p:childTnLst>
                              <p:par>
                                <p:cTn id="23" presetID="14" presetClass="entr" presetSubtype="10" fill="hold" nodeType="after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Effect transition="in" filter="randombar(horizontal)">
                                      <p:cBhvr>
                                        <p:cTn id="25" dur="500"/>
                                        <p:tgtEl>
                                          <p:spTgt spid="7">
                                            <p:txEl>
                                              <p:pRg st="3" end="3"/>
                                            </p:txEl>
                                          </p:spTgt>
                                        </p:tgtEl>
                                      </p:cBhvr>
                                    </p:animEffect>
                                  </p:childTnLst>
                                </p:cTn>
                              </p:par>
                            </p:childTnLst>
                          </p:cTn>
                        </p:par>
                        <p:par>
                          <p:cTn id="26" fill="hold">
                            <p:stCondLst>
                              <p:cond delay="1500"/>
                            </p:stCondLst>
                            <p:childTnLst>
                              <p:par>
                                <p:cTn id="27" presetID="14" presetClass="entr" presetSubtype="10" fill="hold" nodeType="afterEffect">
                                  <p:stCondLst>
                                    <p:cond delay="0"/>
                                  </p:stCondLst>
                                  <p:childTnLst>
                                    <p:set>
                                      <p:cBhvr>
                                        <p:cTn id="28" dur="1" fill="hold">
                                          <p:stCondLst>
                                            <p:cond delay="0"/>
                                          </p:stCondLst>
                                        </p:cTn>
                                        <p:tgtEl>
                                          <p:spTgt spid="7">
                                            <p:txEl>
                                              <p:pRg st="4" end="4"/>
                                            </p:txEl>
                                          </p:spTgt>
                                        </p:tgtEl>
                                        <p:attrNameLst>
                                          <p:attrName>style.visibility</p:attrName>
                                        </p:attrNameLst>
                                      </p:cBhvr>
                                      <p:to>
                                        <p:strVal val="visible"/>
                                      </p:to>
                                    </p:set>
                                    <p:animEffect transition="in" filter="randombar(horizontal)">
                                      <p:cBhvr>
                                        <p:cTn id="29" dur="500"/>
                                        <p:tgtEl>
                                          <p:spTgt spid="7">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blinds(horizontal)">
                                      <p:cBhvr>
                                        <p:cTn id="3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2" y="1178749"/>
            <a:ext cx="8750206" cy="830997"/>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a:spAutoFit/>
          </a:bodyPr>
          <a:lstStyle/>
          <a:p>
            <a:r>
              <a:rPr lang="en-US" sz="2400" dirty="0" smtClean="0">
                <a:latin typeface="Constantia" pitchFamily="18" charset="0"/>
              </a:rPr>
              <a:t>The velocity field of a vortex of general shape is given by the </a:t>
            </a:r>
            <a:r>
              <a:rPr lang="en-US" sz="2400" i="1" dirty="0" err="1" smtClean="0">
                <a:solidFill>
                  <a:srgbClr val="0070C0"/>
                </a:solidFill>
                <a:latin typeface="Constantia" pitchFamily="18" charset="0"/>
              </a:rPr>
              <a:t>Biot-Savart</a:t>
            </a:r>
            <a:r>
              <a:rPr lang="en-US" sz="2400" i="1" dirty="0" smtClean="0">
                <a:solidFill>
                  <a:srgbClr val="0070C0"/>
                </a:solidFill>
                <a:latin typeface="Constantia" pitchFamily="18" charset="0"/>
              </a:rPr>
              <a:t> Law</a:t>
            </a:r>
            <a:r>
              <a:rPr lang="en-US" sz="2400" dirty="0" smtClean="0">
                <a:latin typeface="Constantia" pitchFamily="18" charset="0"/>
              </a:rPr>
              <a:t>.</a:t>
            </a:r>
          </a:p>
        </p:txBody>
      </p:sp>
      <p:pic>
        <p:nvPicPr>
          <p:cNvPr id="26419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893075" y="2924944"/>
            <a:ext cx="5357850" cy="2173598"/>
          </a:xfrm>
          <a:prstGeom prst="rect">
            <a:avLst/>
          </a:prstGeom>
          <a:noFill/>
          <a:ln w="9525">
            <a:noFill/>
            <a:miter lim="800000"/>
            <a:headEnd/>
            <a:tailEnd/>
          </a:ln>
          <a:effectLst/>
        </p:spPr>
      </p:pic>
      <p:pic>
        <p:nvPicPr>
          <p:cNvPr id="264195"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42910" y="1988840"/>
            <a:ext cx="4313360" cy="981078"/>
          </a:xfrm>
          <a:prstGeom prst="rect">
            <a:avLst/>
          </a:prstGeom>
          <a:noFill/>
          <a:ln w="9525">
            <a:noFill/>
            <a:miter lim="800000"/>
            <a:headEnd/>
            <a:tailEnd/>
          </a:ln>
          <a:effectLst/>
        </p:spPr>
      </p:pic>
      <p:pic>
        <p:nvPicPr>
          <p:cNvPr id="264196"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429256" y="2276872"/>
            <a:ext cx="2515967" cy="409576"/>
          </a:xfrm>
          <a:prstGeom prst="rect">
            <a:avLst/>
          </a:prstGeom>
          <a:noFill/>
          <a:ln w="9525">
            <a:noFill/>
            <a:miter lim="800000"/>
            <a:headEnd/>
            <a:tailEnd/>
          </a:ln>
          <a:effectLst/>
        </p:spPr>
      </p:pic>
      <p:sp>
        <p:nvSpPr>
          <p:cNvPr id="8" name="Rectangle 7"/>
          <p:cNvSpPr/>
          <p:nvPr/>
        </p:nvSpPr>
        <p:spPr>
          <a:xfrm>
            <a:off x="214282" y="5143512"/>
            <a:ext cx="8643998" cy="707886"/>
          </a:xfrm>
          <a:prstGeom prst="rect">
            <a:avLst/>
          </a:prstGeom>
        </p:spPr>
        <p:txBody>
          <a:bodyPr wrap="square">
            <a:spAutoFit/>
          </a:bodyPr>
          <a:lstStyle/>
          <a:p>
            <a:r>
              <a:rPr lang="en-US" sz="2000" dirty="0" smtClean="0">
                <a:latin typeface="Constantia" pitchFamily="18" charset="0"/>
              </a:rPr>
              <a:t>The magnetic field strength </a:t>
            </a:r>
            <a:r>
              <a:rPr lang="en-US" sz="2000" b="1" i="1" dirty="0" smtClean="0">
                <a:solidFill>
                  <a:schemeClr val="tx1">
                    <a:lumMod val="95000"/>
                    <a:lumOff val="5000"/>
                  </a:schemeClr>
                </a:solidFill>
                <a:latin typeface="Constantia" pitchFamily="18" charset="0"/>
              </a:rPr>
              <a:t>dB</a:t>
            </a:r>
            <a:r>
              <a:rPr lang="en-US" sz="2000" b="1" dirty="0" smtClean="0">
                <a:latin typeface="Constantia" pitchFamily="18" charset="0"/>
              </a:rPr>
              <a:t> </a:t>
            </a:r>
            <a:r>
              <a:rPr lang="en-US" sz="2000" dirty="0" smtClean="0">
                <a:latin typeface="Constantia" pitchFamily="18" charset="0"/>
              </a:rPr>
              <a:t>induced at point </a:t>
            </a:r>
            <a:r>
              <a:rPr lang="en-US" sz="2000" i="1" dirty="0" smtClean="0">
                <a:latin typeface="Constantia" pitchFamily="18" charset="0"/>
              </a:rPr>
              <a:t>P by a segment of the wire dl</a:t>
            </a:r>
            <a:r>
              <a:rPr lang="en-US" sz="2000" dirty="0" smtClean="0">
                <a:latin typeface="Constantia" pitchFamily="18" charset="0"/>
              </a:rPr>
              <a:t> with the current moving in the direction of </a:t>
            </a:r>
            <a:r>
              <a:rPr lang="en-US" sz="2000" b="1" i="1" dirty="0" smtClean="0">
                <a:solidFill>
                  <a:schemeClr val="tx1">
                    <a:lumMod val="95000"/>
                    <a:lumOff val="5000"/>
                  </a:schemeClr>
                </a:solidFill>
                <a:latin typeface="Constantia" pitchFamily="18" charset="0"/>
              </a:rPr>
              <a:t>dl</a:t>
            </a:r>
            <a:r>
              <a:rPr lang="en-US" sz="2000" b="1" dirty="0" smtClean="0">
                <a:latin typeface="Constantia" pitchFamily="18" charset="0"/>
              </a:rPr>
              <a:t> </a:t>
            </a:r>
            <a:r>
              <a:rPr lang="en-US" sz="2000" dirty="0" smtClean="0">
                <a:latin typeface="Constantia" pitchFamily="18" charset="0"/>
              </a:rPr>
              <a:t>is</a:t>
            </a:r>
          </a:p>
        </p:txBody>
      </p:sp>
      <p:pic>
        <p:nvPicPr>
          <p:cNvPr id="264197"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714612" y="5857892"/>
            <a:ext cx="1504950" cy="695325"/>
          </a:xfrm>
          <a:prstGeom prst="rect">
            <a:avLst/>
          </a:prstGeom>
          <a:noFill/>
          <a:ln w="9525">
            <a:noFill/>
            <a:miter lim="800000"/>
            <a:headEnd/>
            <a:tailEnd/>
          </a:ln>
          <a:effectLst/>
        </p:spPr>
      </p:pic>
      <p:sp>
        <p:nvSpPr>
          <p:cNvPr id="10" name="Rectangle 9"/>
          <p:cNvSpPr/>
          <p:nvPr/>
        </p:nvSpPr>
        <p:spPr>
          <a:xfrm>
            <a:off x="4572000" y="5949280"/>
            <a:ext cx="2872709" cy="369332"/>
          </a:xfrm>
          <a:prstGeom prst="rect">
            <a:avLst/>
          </a:prstGeom>
        </p:spPr>
        <p:txBody>
          <a:bodyPr wrap="none">
            <a:spAutoFit/>
          </a:bodyPr>
          <a:lstStyle/>
          <a:p>
            <a:r>
              <a:rPr lang="en-US" dirty="0" smtClean="0">
                <a:latin typeface="Constantia" pitchFamily="18" charset="0"/>
              </a:rPr>
              <a:t>where </a:t>
            </a:r>
            <a:r>
              <a:rPr lang="el-GR" i="1" dirty="0" smtClean="0">
                <a:latin typeface="Constantia" pitchFamily="18" charset="0"/>
              </a:rPr>
              <a:t>μ</a:t>
            </a:r>
            <a:r>
              <a:rPr lang="en-US" dirty="0" smtClean="0">
                <a:latin typeface="Constantia" pitchFamily="18" charset="0"/>
              </a:rPr>
              <a:t> is the permeability</a:t>
            </a:r>
          </a:p>
        </p:txBody>
      </p:sp>
      <p:sp>
        <p:nvSpPr>
          <p:cNvPr id="11" name="TextBox 10"/>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BIOT-SAVART LAW</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12"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13" name="TextBox 12"/>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4" name="Straight Connector 13"/>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nodeType="withEffect">
                                  <p:stCondLst>
                                    <p:cond delay="0"/>
                                  </p:stCondLst>
                                  <p:childTnLst>
                                    <p:set>
                                      <p:cBhvr>
                                        <p:cTn id="9" dur="1" fill="hold">
                                          <p:stCondLst>
                                            <p:cond delay="0"/>
                                          </p:stCondLst>
                                        </p:cTn>
                                        <p:tgtEl>
                                          <p:spTgt spid="264197"/>
                                        </p:tgtEl>
                                        <p:attrNameLst>
                                          <p:attrName>style.visibility</p:attrName>
                                        </p:attrNameLst>
                                      </p:cBhvr>
                                      <p:to>
                                        <p:strVal val="visible"/>
                                      </p:to>
                                    </p:set>
                                    <p:animEffect transition="in" filter="blinds(horizontal)">
                                      <p:cBhvr>
                                        <p:cTn id="10" dur="500"/>
                                        <p:tgtEl>
                                          <p:spTgt spid="264197"/>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223" name="Picture 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249404" y="3929066"/>
            <a:ext cx="4894596" cy="2371728"/>
          </a:xfrm>
          <a:prstGeom prst="rect">
            <a:avLst/>
          </a:prstGeom>
          <a:noFill/>
          <a:ln w="9525">
            <a:noFill/>
            <a:miter lim="800000"/>
            <a:headEnd/>
            <a:tailEnd/>
          </a:ln>
          <a:effectLst/>
        </p:spPr>
      </p:pic>
      <p:pic>
        <p:nvPicPr>
          <p:cNvPr id="265219"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39488" y="1268760"/>
            <a:ext cx="2000264" cy="726123"/>
          </a:xfrm>
          <a:prstGeom prst="rect">
            <a:avLst/>
          </a:prstGeom>
          <a:noFill/>
          <a:ln w="9525">
            <a:noFill/>
            <a:miter lim="800000"/>
            <a:headEnd/>
            <a:tailEnd/>
          </a:ln>
          <a:effectLst/>
        </p:spPr>
      </p:pic>
      <p:pic>
        <p:nvPicPr>
          <p:cNvPr id="265220"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251520" y="1988840"/>
            <a:ext cx="1928826" cy="837320"/>
          </a:xfrm>
          <a:prstGeom prst="rect">
            <a:avLst/>
          </a:prstGeom>
          <a:noFill/>
          <a:ln w="9525">
            <a:noFill/>
            <a:miter lim="800000"/>
            <a:headEnd/>
            <a:tailEnd/>
          </a:ln>
          <a:effectLst/>
        </p:spPr>
      </p:pic>
      <p:pic>
        <p:nvPicPr>
          <p:cNvPr id="265221"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52490" y="2852936"/>
            <a:ext cx="1904609" cy="785818"/>
          </a:xfrm>
          <a:prstGeom prst="rect">
            <a:avLst/>
          </a:prstGeom>
          <a:noFill/>
          <a:ln w="9525">
            <a:noFill/>
            <a:miter lim="800000"/>
            <a:headEnd/>
            <a:tailEnd/>
          </a:ln>
          <a:effectLst/>
        </p:spPr>
      </p:pic>
      <p:pic>
        <p:nvPicPr>
          <p:cNvPr id="265222" name="Picture 6"/>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322470" y="3645024"/>
            <a:ext cx="2578105" cy="571501"/>
          </a:xfrm>
          <a:prstGeom prst="rect">
            <a:avLst/>
          </a:prstGeom>
          <a:noFill/>
          <a:ln w="9525">
            <a:noFill/>
            <a:miter lim="800000"/>
            <a:headEnd/>
            <a:tailEnd/>
          </a:ln>
          <a:effectLst/>
        </p:spPr>
      </p:pic>
      <p:pic>
        <p:nvPicPr>
          <p:cNvPr id="265218" name="Picture 2"/>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3000364" y="1785926"/>
            <a:ext cx="4970460" cy="2557475"/>
          </a:xfrm>
          <a:prstGeom prst="rect">
            <a:avLst/>
          </a:prstGeom>
          <a:noFill/>
          <a:ln w="9525">
            <a:noFill/>
            <a:miter lim="800000"/>
            <a:headEnd/>
            <a:tailEnd/>
          </a:ln>
          <a:effectLst/>
        </p:spPr>
      </p:pic>
      <p:pic>
        <p:nvPicPr>
          <p:cNvPr id="265224" name="Picture 8"/>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323528" y="5157192"/>
            <a:ext cx="4621879" cy="1076328"/>
          </a:xfrm>
          <a:prstGeom prst="rect">
            <a:avLst/>
          </a:prstGeom>
          <a:noFill/>
          <a:ln w="9525">
            <a:noFill/>
            <a:miter lim="800000"/>
            <a:headEnd/>
            <a:tailEnd/>
          </a:ln>
          <a:effectLst/>
        </p:spPr>
      </p:pic>
      <p:pic>
        <p:nvPicPr>
          <p:cNvPr id="265225" name="Picture 9"/>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325155" y="4190402"/>
            <a:ext cx="3670781" cy="966790"/>
          </a:xfrm>
          <a:prstGeom prst="rect">
            <a:avLst/>
          </a:prstGeom>
          <a:noFill/>
          <a:ln w="9525">
            <a:noFill/>
            <a:miter lim="800000"/>
            <a:headEnd/>
            <a:tailEnd/>
          </a:ln>
          <a:effectLst/>
        </p:spPr>
      </p:pic>
      <p:sp>
        <p:nvSpPr>
          <p:cNvPr id="13" name="TextBox 12"/>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STRAIGHT-VORTEX FILAMENT</a:t>
            </a:r>
          </a:p>
        </p:txBody>
      </p:sp>
      <p:sp>
        <p:nvSpPr>
          <p:cNvPr id="14"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15" name="TextBox 14"/>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6" name="Straight Connector 15"/>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65219"/>
                                        </p:tgtEl>
                                        <p:attrNameLst>
                                          <p:attrName>style.visibility</p:attrName>
                                        </p:attrNameLst>
                                      </p:cBhvr>
                                      <p:to>
                                        <p:strVal val="visible"/>
                                      </p:to>
                                    </p:set>
                                    <p:animEffect transition="in" filter="blinds(horizontal)">
                                      <p:cBhvr>
                                        <p:cTn id="7" dur="500"/>
                                        <p:tgtEl>
                                          <p:spTgt spid="2652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65220"/>
                                        </p:tgtEl>
                                        <p:attrNameLst>
                                          <p:attrName>style.visibility</p:attrName>
                                        </p:attrNameLst>
                                      </p:cBhvr>
                                      <p:to>
                                        <p:strVal val="visible"/>
                                      </p:to>
                                    </p:set>
                                    <p:animEffect transition="in" filter="blinds(horizontal)">
                                      <p:cBhvr>
                                        <p:cTn id="12" dur="500"/>
                                        <p:tgtEl>
                                          <p:spTgt spid="2652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65221"/>
                                        </p:tgtEl>
                                        <p:attrNameLst>
                                          <p:attrName>style.visibility</p:attrName>
                                        </p:attrNameLst>
                                      </p:cBhvr>
                                      <p:to>
                                        <p:strVal val="visible"/>
                                      </p:to>
                                    </p:set>
                                    <p:animEffect transition="in" filter="blinds(horizontal)">
                                      <p:cBhvr>
                                        <p:cTn id="17" dur="500"/>
                                        <p:tgtEl>
                                          <p:spTgt spid="26522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65222"/>
                                        </p:tgtEl>
                                        <p:attrNameLst>
                                          <p:attrName>style.visibility</p:attrName>
                                        </p:attrNameLst>
                                      </p:cBhvr>
                                      <p:to>
                                        <p:strVal val="visible"/>
                                      </p:to>
                                    </p:set>
                                    <p:animEffect transition="in" filter="blinds(horizontal)">
                                      <p:cBhvr>
                                        <p:cTn id="22" dur="500"/>
                                        <p:tgtEl>
                                          <p:spTgt spid="26522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65225"/>
                                        </p:tgtEl>
                                        <p:attrNameLst>
                                          <p:attrName>style.visibility</p:attrName>
                                        </p:attrNameLst>
                                      </p:cBhvr>
                                      <p:to>
                                        <p:strVal val="visible"/>
                                      </p:to>
                                    </p:set>
                                    <p:animEffect transition="in" filter="blinds(horizontal)">
                                      <p:cBhvr>
                                        <p:cTn id="27" dur="500"/>
                                        <p:tgtEl>
                                          <p:spTgt spid="26522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65224"/>
                                        </p:tgtEl>
                                        <p:attrNameLst>
                                          <p:attrName>style.visibility</p:attrName>
                                        </p:attrNameLst>
                                      </p:cBhvr>
                                      <p:to>
                                        <p:strVal val="visible"/>
                                      </p:to>
                                    </p:set>
                                    <p:animEffect transition="in" filter="blinds(horizontal)">
                                      <p:cBhvr>
                                        <p:cTn id="32" dur="500"/>
                                        <p:tgtEl>
                                          <p:spTgt spid="26522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65223"/>
                                        </p:tgtEl>
                                        <p:attrNameLst>
                                          <p:attrName>style.visibility</p:attrName>
                                        </p:attrNameLst>
                                      </p:cBhvr>
                                      <p:to>
                                        <p:strVal val="visible"/>
                                      </p:to>
                                    </p:set>
                                    <p:animEffect transition="in" filter="blinds(horizontal)">
                                      <p:cBhvr>
                                        <p:cTn id="37" dur="500"/>
                                        <p:tgtEl>
                                          <p:spTgt spid="265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E776D0F-7D94-4DFA-B3DA-3F8B4CA7C1F7}" type="slidenum">
              <a:rPr lang="en-US" smtClean="0"/>
              <a:pPr/>
              <a:t>18</a:t>
            </a:fld>
            <a:endParaRPr lang="en-US"/>
          </a:p>
        </p:txBody>
      </p:sp>
      <p:sp>
        <p:nvSpPr>
          <p:cNvPr id="4" name="Rectangle 3"/>
          <p:cNvSpPr/>
          <p:nvPr/>
        </p:nvSpPr>
        <p:spPr>
          <a:xfrm>
            <a:off x="251520" y="1124744"/>
            <a:ext cx="8640960" cy="830997"/>
          </a:xfrm>
          <a:prstGeom prst="rect">
            <a:avLst/>
          </a:prstGeom>
        </p:spPr>
        <p:txBody>
          <a:bodyPr wrap="square">
            <a:spAutoFit/>
          </a:bodyPr>
          <a:lstStyle/>
          <a:p>
            <a:r>
              <a:rPr lang="en-US" sz="2400" dirty="0" smtClean="0">
                <a:latin typeface="Constantia" pitchFamily="18" charset="0"/>
              </a:rPr>
              <a:t>Consider the semi-infinite vortex filament shown in Figure. The filament extends from point A to ∞.</a:t>
            </a:r>
          </a:p>
        </p:txBody>
      </p:sp>
      <p:pic>
        <p:nvPicPr>
          <p:cNvPr id="271362"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143108" y="1556792"/>
            <a:ext cx="5524500" cy="3657600"/>
          </a:xfrm>
          <a:prstGeom prst="rect">
            <a:avLst/>
          </a:prstGeom>
          <a:noFill/>
          <a:ln w="9525">
            <a:noFill/>
            <a:miter lim="800000"/>
            <a:headEnd/>
            <a:tailEnd/>
          </a:ln>
          <a:effectLst/>
        </p:spPr>
      </p:pic>
      <p:pic>
        <p:nvPicPr>
          <p:cNvPr id="271363"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517998" y="5085184"/>
            <a:ext cx="4286250" cy="1000125"/>
          </a:xfrm>
          <a:prstGeom prst="rect">
            <a:avLst/>
          </a:prstGeom>
          <a:noFill/>
          <a:ln w="9525">
            <a:noFill/>
            <a:miter lim="800000"/>
            <a:headEnd/>
            <a:tailEnd/>
          </a:ln>
          <a:effectLst/>
        </p:spPr>
      </p:pic>
      <p:sp>
        <p:nvSpPr>
          <p:cNvPr id="7" name="TextBox 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STRAIGHT-VORTEX FILAMENT</a:t>
            </a:r>
          </a:p>
        </p:txBody>
      </p:sp>
      <p:sp>
        <p:nvSpPr>
          <p:cNvPr id="8"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43"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505380" y="1772816"/>
            <a:ext cx="7208888" cy="4071966"/>
          </a:xfrm>
          <a:prstGeom prst="rect">
            <a:avLst/>
          </a:prstGeom>
          <a:noFill/>
          <a:ln w="9525">
            <a:noFill/>
            <a:miter lim="800000"/>
            <a:headEnd/>
            <a:tailEnd/>
          </a:ln>
          <a:effectLst/>
        </p:spPr>
      </p:pic>
      <p:sp>
        <p:nvSpPr>
          <p:cNvPr id="5" name="Rectangle 4"/>
          <p:cNvSpPr/>
          <p:nvPr/>
        </p:nvSpPr>
        <p:spPr>
          <a:xfrm>
            <a:off x="251520" y="1268760"/>
            <a:ext cx="3147528" cy="523220"/>
          </a:xfrm>
          <a:prstGeom prst="rect">
            <a:avLst/>
          </a:prstGeom>
        </p:spPr>
        <p:txBody>
          <a:bodyPr wrap="none">
            <a:spAutoFit/>
          </a:bodyPr>
          <a:lstStyle/>
          <a:p>
            <a:r>
              <a:rPr lang="en-US" sz="2800" dirty="0" smtClean="0">
                <a:effectLst>
                  <a:outerShdw blurRad="38100" dist="38100" dir="2700000" algn="tl">
                    <a:srgbClr val="000000">
                      <a:alpha val="43137"/>
                    </a:srgbClr>
                  </a:outerShdw>
                </a:effectLst>
                <a:latin typeface="Constantia" pitchFamily="18" charset="0"/>
              </a:rPr>
              <a:t>Wing vortex model</a:t>
            </a:r>
          </a:p>
        </p:txBody>
      </p:sp>
      <p:cxnSp>
        <p:nvCxnSpPr>
          <p:cNvPr id="11" name="Straight Connector 10"/>
          <p:cNvCxnSpPr/>
          <p:nvPr/>
        </p:nvCxnSpPr>
        <p:spPr>
          <a:xfrm>
            <a:off x="1362504" y="4058832"/>
            <a:ext cx="428628" cy="142876"/>
          </a:xfrm>
          <a:prstGeom prst="line">
            <a:avLst/>
          </a:prstGeom>
        </p:spPr>
        <p:style>
          <a:lnRef idx="3">
            <a:schemeClr val="accent2"/>
          </a:lnRef>
          <a:fillRef idx="0">
            <a:schemeClr val="accent2"/>
          </a:fillRef>
          <a:effectRef idx="2">
            <a:schemeClr val="accent2"/>
          </a:effectRef>
          <a:fontRef idx="minor">
            <a:schemeClr val="tx1"/>
          </a:fontRef>
        </p:style>
      </p:cxnSp>
      <p:grpSp>
        <p:nvGrpSpPr>
          <p:cNvPr id="6" name="Group 33"/>
          <p:cNvGrpSpPr/>
          <p:nvPr/>
        </p:nvGrpSpPr>
        <p:grpSpPr>
          <a:xfrm>
            <a:off x="1362504" y="2487196"/>
            <a:ext cx="4286280" cy="1714512"/>
            <a:chOff x="2000232" y="2786058"/>
            <a:chExt cx="4286280" cy="1714512"/>
          </a:xfrm>
        </p:grpSpPr>
        <p:cxnSp>
          <p:nvCxnSpPr>
            <p:cNvPr id="8" name="Straight Connector 7"/>
            <p:cNvCxnSpPr/>
            <p:nvPr/>
          </p:nvCxnSpPr>
          <p:spPr>
            <a:xfrm flipV="1">
              <a:off x="2000232" y="2786058"/>
              <a:ext cx="3714776" cy="1571636"/>
            </a:xfrm>
            <a:prstGeom prst="line">
              <a:avLst/>
            </a:prstGeom>
          </p:spPr>
          <p:style>
            <a:lnRef idx="3">
              <a:schemeClr val="accent2"/>
            </a:lnRef>
            <a:fillRef idx="0">
              <a:schemeClr val="accent2"/>
            </a:fillRef>
            <a:effectRef idx="2">
              <a:schemeClr val="accent2"/>
            </a:effectRef>
            <a:fontRef idx="minor">
              <a:schemeClr val="tx1"/>
            </a:fontRef>
          </p:style>
        </p:cxnSp>
        <p:cxnSp>
          <p:nvCxnSpPr>
            <p:cNvPr id="13" name="Straight Connector 12"/>
            <p:cNvCxnSpPr/>
            <p:nvPr/>
          </p:nvCxnSpPr>
          <p:spPr>
            <a:xfrm flipV="1">
              <a:off x="2428860" y="3714752"/>
              <a:ext cx="2214578" cy="785818"/>
            </a:xfrm>
            <a:prstGeom prst="line">
              <a:avLst/>
            </a:prstGeom>
          </p:spPr>
          <p:style>
            <a:lnRef idx="3">
              <a:schemeClr val="accent2"/>
            </a:lnRef>
            <a:fillRef idx="0">
              <a:schemeClr val="accent2"/>
            </a:fillRef>
            <a:effectRef idx="2">
              <a:schemeClr val="accent2"/>
            </a:effectRef>
            <a:fontRef idx="minor">
              <a:schemeClr val="tx1"/>
            </a:fontRef>
          </p:style>
        </p:cxnSp>
        <p:cxnSp>
          <p:nvCxnSpPr>
            <p:cNvPr id="15" name="Straight Connector 14"/>
            <p:cNvCxnSpPr/>
            <p:nvPr/>
          </p:nvCxnSpPr>
          <p:spPr>
            <a:xfrm flipV="1">
              <a:off x="4643438" y="2928934"/>
              <a:ext cx="1571636" cy="785818"/>
            </a:xfrm>
            <a:prstGeom prst="line">
              <a:avLst/>
            </a:prstGeom>
          </p:spPr>
          <p:style>
            <a:lnRef idx="3">
              <a:schemeClr val="accent2"/>
            </a:lnRef>
            <a:fillRef idx="0">
              <a:schemeClr val="accent2"/>
            </a:fillRef>
            <a:effectRef idx="2">
              <a:schemeClr val="accent2"/>
            </a:effectRef>
            <a:fontRef idx="minor">
              <a:schemeClr val="tx1"/>
            </a:fontRef>
          </p:style>
        </p:cxnSp>
        <p:cxnSp>
          <p:nvCxnSpPr>
            <p:cNvPr id="17" name="Straight Connector 16"/>
            <p:cNvCxnSpPr/>
            <p:nvPr/>
          </p:nvCxnSpPr>
          <p:spPr>
            <a:xfrm rot="10800000">
              <a:off x="5715008" y="2786058"/>
              <a:ext cx="571504" cy="142876"/>
            </a:xfrm>
            <a:prstGeom prst="line">
              <a:avLst/>
            </a:prstGeom>
          </p:spPr>
          <p:style>
            <a:lnRef idx="3">
              <a:schemeClr val="accent2"/>
            </a:lnRef>
            <a:fillRef idx="0">
              <a:schemeClr val="accent2"/>
            </a:fillRef>
            <a:effectRef idx="2">
              <a:schemeClr val="accent2"/>
            </a:effectRef>
            <a:fontRef idx="minor">
              <a:schemeClr val="tx1"/>
            </a:fontRef>
          </p:style>
        </p:cxnSp>
        <p:cxnSp>
          <p:nvCxnSpPr>
            <p:cNvPr id="24" name="Straight Arrow Connector 23"/>
            <p:cNvCxnSpPr/>
            <p:nvPr/>
          </p:nvCxnSpPr>
          <p:spPr>
            <a:xfrm>
              <a:off x="2000232" y="3000372"/>
              <a:ext cx="857256" cy="214314"/>
            </a:xfrm>
            <a:prstGeom prst="straightConnector1">
              <a:avLst/>
            </a:prstGeom>
            <a:ln>
              <a:solidFill>
                <a:srgbClr val="FF0000"/>
              </a:solidFill>
              <a:tailEnd type="arrow"/>
            </a:ln>
          </p:spPr>
          <p:style>
            <a:lnRef idx="3">
              <a:schemeClr val="accent1"/>
            </a:lnRef>
            <a:fillRef idx="0">
              <a:schemeClr val="accent1"/>
            </a:fillRef>
            <a:effectRef idx="2">
              <a:schemeClr val="accent1"/>
            </a:effectRef>
            <a:fontRef idx="minor">
              <a:schemeClr val="tx1"/>
            </a:fontRef>
          </p:style>
        </p:cxnSp>
      </p:grpSp>
      <p:sp>
        <p:nvSpPr>
          <p:cNvPr id="33" name="Rectangle 32"/>
          <p:cNvSpPr/>
          <p:nvPr/>
        </p:nvSpPr>
        <p:spPr>
          <a:xfrm>
            <a:off x="2648388" y="5344716"/>
            <a:ext cx="2951898" cy="523220"/>
          </a:xfrm>
          <a:prstGeom prst="rect">
            <a:avLst/>
          </a:prstGeom>
        </p:spPr>
        <p:txBody>
          <a:bodyPr wrap="none">
            <a:spAutoFit/>
          </a:bodyPr>
          <a:lstStyle/>
          <a:p>
            <a:r>
              <a:rPr lang="en-US" sz="2800" dirty="0" smtClean="0">
                <a:solidFill>
                  <a:srgbClr val="FF0000"/>
                </a:solidFill>
                <a:latin typeface="Constantia" pitchFamily="18" charset="0"/>
              </a:rPr>
              <a:t>Horseshoe  vortex</a:t>
            </a:r>
          </a:p>
        </p:txBody>
      </p:sp>
      <p:sp>
        <p:nvSpPr>
          <p:cNvPr id="16" name="TextBox 15"/>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LIFTING-LINE THEORY</a:t>
            </a:r>
          </a:p>
        </p:txBody>
      </p:sp>
      <p:sp>
        <p:nvSpPr>
          <p:cNvPr id="18"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9" name="TextBox 1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20" name="Straight Connector 1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66243"/>
                                        </p:tgtEl>
                                        <p:attrNameLst>
                                          <p:attrName>style.visibility</p:attrName>
                                        </p:attrNameLst>
                                      </p:cBhvr>
                                      <p:to>
                                        <p:strVal val="visible"/>
                                      </p:to>
                                    </p:set>
                                    <p:animEffect transition="in" filter="blinds(horizontal)">
                                      <p:cBhvr>
                                        <p:cTn id="7" dur="500"/>
                                        <p:tgtEl>
                                          <p:spTgt spid="26624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3">
                                            <p:txEl>
                                              <p:pRg st="0" end="0"/>
                                            </p:txEl>
                                          </p:spTgt>
                                        </p:tgtEl>
                                        <p:attrNameLst>
                                          <p:attrName>style.visibility</p:attrName>
                                        </p:attrNameLst>
                                      </p:cBhvr>
                                      <p:to>
                                        <p:strVal val="visible"/>
                                      </p:to>
                                    </p:set>
                                    <p:animEffect transition="in" filter="blinds(horizontal)">
                                      <p:cBhvr>
                                        <p:cTn id="12" dur="500"/>
                                        <p:tgtEl>
                                          <p:spTgt spid="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LIFTING-LINE THEORY</a:t>
            </a:r>
          </a:p>
        </p:txBody>
      </p:sp>
      <p:sp>
        <p:nvSpPr>
          <p:cNvPr id="6" name="TextBox 5"/>
          <p:cNvSpPr txBox="1"/>
          <p:nvPr/>
        </p:nvSpPr>
        <p:spPr>
          <a:xfrm>
            <a:off x="251520" y="1268760"/>
            <a:ext cx="8568952" cy="2400657"/>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A vortex filament of strength </a:t>
            </a:r>
            <a:r>
              <a:rPr lang="el-GR" sz="2500" i="1" dirty="0" smtClean="0">
                <a:latin typeface="Constantia" pitchFamily="18" charset="0"/>
              </a:rPr>
              <a:t>Γ</a:t>
            </a:r>
            <a:r>
              <a:rPr lang="en-US" sz="2500" dirty="0" smtClean="0">
                <a:latin typeface="Constantia" pitchFamily="18" charset="0"/>
              </a:rPr>
              <a:t> that is somehow bound to a fixed location in a flow (</a:t>
            </a:r>
            <a:r>
              <a:rPr lang="en-US" sz="2500" i="1" dirty="0" smtClean="0">
                <a:latin typeface="Constantia" pitchFamily="18" charset="0"/>
              </a:rPr>
              <a:t>bound vortex</a:t>
            </a:r>
            <a:r>
              <a:rPr lang="en-US" sz="2500" dirty="0" smtClean="0">
                <a:latin typeface="Constantia" pitchFamily="18" charset="0"/>
              </a:rPr>
              <a:t>) will experience a force </a:t>
            </a:r>
            <a:r>
              <a:rPr lang="en-US" sz="2500" i="1" dirty="0" smtClean="0">
                <a:latin typeface="Constantia" pitchFamily="18" charset="0"/>
              </a:rPr>
              <a:t>L’=</a:t>
            </a:r>
            <a:r>
              <a:rPr lang="el-GR" sz="2500" i="1" dirty="0" smtClean="0">
                <a:latin typeface="Constantia" pitchFamily="18" charset="0"/>
              </a:rPr>
              <a:t>ρ</a:t>
            </a:r>
            <a:r>
              <a:rPr lang="en-US" sz="2500" i="1" baseline="-25000" dirty="0" smtClean="0">
                <a:latin typeface="Constantia" pitchFamily="18" charset="0"/>
              </a:rPr>
              <a:t>∞</a:t>
            </a:r>
            <a:r>
              <a:rPr lang="en-US" sz="2500" i="1" dirty="0" smtClean="0">
                <a:latin typeface="Constantia" pitchFamily="18" charset="0"/>
              </a:rPr>
              <a:t>V</a:t>
            </a:r>
            <a:r>
              <a:rPr lang="en-US" sz="2500" i="1" baseline="-25000" dirty="0" smtClean="0">
                <a:latin typeface="Constantia" pitchFamily="18" charset="0"/>
              </a:rPr>
              <a:t>∞</a:t>
            </a:r>
            <a:r>
              <a:rPr lang="el-GR" sz="2500" i="1" dirty="0" smtClean="0">
                <a:latin typeface="Constantia" pitchFamily="18" charset="0"/>
              </a:rPr>
              <a:t>Γ</a:t>
            </a:r>
            <a:r>
              <a:rPr lang="en-US" sz="2500" i="1" dirty="0" smtClean="0">
                <a:latin typeface="Constantia" pitchFamily="18" charset="0"/>
              </a:rPr>
              <a:t> </a:t>
            </a:r>
            <a:r>
              <a:rPr lang="en-US" sz="2500" dirty="0" smtClean="0">
                <a:latin typeface="Constantia" pitchFamily="18" charset="0"/>
              </a:rPr>
              <a:t>from the </a:t>
            </a:r>
            <a:r>
              <a:rPr lang="en-US" sz="2500" dirty="0" err="1" smtClean="0">
                <a:latin typeface="Constantia" pitchFamily="18" charset="0"/>
              </a:rPr>
              <a:t>Kutta-Joukowski</a:t>
            </a:r>
            <a:r>
              <a:rPr lang="en-US" sz="2500" dirty="0" smtClean="0">
                <a:latin typeface="Constantia" pitchFamily="18" charset="0"/>
              </a:rPr>
              <a:t> theorem. </a:t>
            </a:r>
          </a:p>
          <a:p>
            <a:pPr algn="just">
              <a:buSzPct val="85000"/>
              <a:buFont typeface="Courier New" pitchFamily="49" charset="0"/>
              <a:buChar char="o"/>
            </a:pPr>
            <a:endParaRPr lang="en-US" sz="2500" dirty="0" smtClean="0">
              <a:latin typeface="Constantia" pitchFamily="18" charset="0"/>
            </a:endParaRPr>
          </a:p>
          <a:p>
            <a:pPr algn="just">
              <a:buSzPct val="85000"/>
              <a:buFont typeface="Courier New" pitchFamily="49" charset="0"/>
              <a:buChar char="o"/>
            </a:pPr>
            <a:r>
              <a:rPr lang="en-US" sz="2500" dirty="0" smtClean="0">
                <a:latin typeface="Constantia" pitchFamily="18" charset="0"/>
              </a:rPr>
              <a:t> The bound vortex is in contrast to a </a:t>
            </a:r>
            <a:r>
              <a:rPr lang="en-US" sz="2500" i="1" dirty="0" smtClean="0">
                <a:latin typeface="Constantia" pitchFamily="18" charset="0"/>
              </a:rPr>
              <a:t>free vortex</a:t>
            </a:r>
            <a:r>
              <a:rPr lang="en-US" sz="2500" dirty="0" smtClean="0">
                <a:latin typeface="Constantia" pitchFamily="18" charset="0"/>
              </a:rPr>
              <a:t>, which moves with the same fluid elements throughout a flow. </a:t>
            </a:r>
          </a:p>
        </p:txBody>
      </p:sp>
      <p:sp>
        <p:nvSpPr>
          <p:cNvPr id="7"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9" name="Straight Connector 8"/>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randombar(horizontal)">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79512" y="2802979"/>
            <a:ext cx="8839200" cy="3362325"/>
          </a:xfrm>
          <a:prstGeom prst="rect">
            <a:avLst/>
          </a:prstGeom>
          <a:noFill/>
          <a:ln w="9525">
            <a:noFill/>
            <a:miter lim="800000"/>
            <a:headEnd/>
            <a:tailEnd/>
          </a:ln>
          <a:effectLst/>
        </p:spPr>
      </p:pic>
      <p:sp>
        <p:nvSpPr>
          <p:cNvPr id="5" name="TextBox 4"/>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LIFTING-LINE THEORY</a:t>
            </a:r>
          </a:p>
          <a:p>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6" name="Rectangle 5"/>
          <p:cNvSpPr/>
          <p:nvPr/>
        </p:nvSpPr>
        <p:spPr>
          <a:xfrm>
            <a:off x="251520" y="1268760"/>
            <a:ext cx="8712968" cy="1569660"/>
          </a:xfrm>
          <a:prstGeom prst="rect">
            <a:avLst/>
          </a:prstGeom>
        </p:spPr>
        <p:txBody>
          <a:bodyPr wrap="square">
            <a:spAutoFit/>
          </a:bodyPr>
          <a:lstStyle/>
          <a:p>
            <a:pPr algn="just">
              <a:buSzPct val="85000"/>
              <a:buFont typeface="Courier New" pitchFamily="49" charset="0"/>
              <a:buChar char="o"/>
            </a:pPr>
            <a:r>
              <a:rPr lang="en-US" sz="2400" dirty="0" smtClean="0">
                <a:latin typeface="Constantia" pitchFamily="18" charset="0"/>
              </a:rPr>
              <a:t> Let us replace a finite wing of span b with a bound vortex, extending from y = -b/2 to y = b/2. Assume the vortex filament continues as two free vortices trailing downstream from the wing tips to infinity.</a:t>
            </a:r>
          </a:p>
        </p:txBody>
      </p:sp>
      <p:sp>
        <p:nvSpPr>
          <p:cNvPr id="7"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9" name="Straight Connector 8"/>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290"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499088" y="1147543"/>
            <a:ext cx="5665200" cy="2143140"/>
          </a:xfrm>
          <a:prstGeom prst="rect">
            <a:avLst/>
          </a:prstGeom>
          <a:noFill/>
          <a:ln w="9525">
            <a:noFill/>
            <a:miter lim="800000"/>
            <a:headEnd/>
            <a:tailEnd/>
          </a:ln>
          <a:effectLst/>
        </p:spPr>
      </p:pic>
      <p:cxnSp>
        <p:nvCxnSpPr>
          <p:cNvPr id="6" name="Straight Connector 5"/>
          <p:cNvCxnSpPr/>
          <p:nvPr/>
        </p:nvCxnSpPr>
        <p:spPr>
          <a:xfrm rot="10800000" flipV="1">
            <a:off x="2784972" y="790353"/>
            <a:ext cx="3357586" cy="321471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8" name="Straight Connector 7"/>
          <p:cNvCxnSpPr/>
          <p:nvPr/>
        </p:nvCxnSpPr>
        <p:spPr>
          <a:xfrm rot="16200000" flipH="1">
            <a:off x="2820691" y="1183262"/>
            <a:ext cx="2928958" cy="2714644"/>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pic>
        <p:nvPicPr>
          <p:cNvPr id="268291"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285852" y="3826369"/>
            <a:ext cx="6112976" cy="2554959"/>
          </a:xfrm>
          <a:prstGeom prst="rect">
            <a:avLst/>
          </a:prstGeom>
          <a:noFill/>
          <a:ln w="9525">
            <a:noFill/>
            <a:miter lim="800000"/>
            <a:headEnd/>
            <a:tailEnd/>
          </a:ln>
          <a:effectLst/>
        </p:spPr>
      </p:pic>
      <p:sp>
        <p:nvSpPr>
          <p:cNvPr id="9" name="TextBox 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LIFTING-LINE THEORY</a:t>
            </a:r>
          </a:p>
        </p:txBody>
      </p:sp>
      <p:sp>
        <p:nvSpPr>
          <p:cNvPr id="10"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11" name="TextBox 10"/>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2" name="Straight Connector 11"/>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68291"/>
                                        </p:tgtEl>
                                        <p:attrNameLst>
                                          <p:attrName>style.visibility</p:attrName>
                                        </p:attrNameLst>
                                      </p:cBhvr>
                                      <p:to>
                                        <p:strVal val="visible"/>
                                      </p:to>
                                    </p:set>
                                    <p:animEffect transition="in" filter="blinds(horizontal)">
                                      <p:cBhvr>
                                        <p:cTn id="15" dur="500"/>
                                        <p:tgtEl>
                                          <p:spTgt spid="268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386" name="Picture 2"/>
          <p:cNvPicPr>
            <a:picLocks noChangeAspect="1" noChangeArrowheads="1"/>
          </p:cNvPicPr>
          <p:nvPr/>
        </p:nvPicPr>
        <p:blipFill>
          <a:blip r:embed="rId3" cstate="print">
            <a:clrChange>
              <a:clrFrom>
                <a:srgbClr val="FFFFFF"/>
              </a:clrFrom>
              <a:clrTo>
                <a:srgbClr val="FFFFFF">
                  <a:alpha val="0"/>
                </a:srgbClr>
              </a:clrTo>
            </a:clrChange>
          </a:blip>
          <a:srcRect r="17405"/>
          <a:stretch>
            <a:fillRect/>
          </a:stretch>
        </p:blipFill>
        <p:spPr bwMode="auto">
          <a:xfrm>
            <a:off x="3671392" y="2440802"/>
            <a:ext cx="5472608" cy="4417198"/>
          </a:xfrm>
          <a:prstGeom prst="rect">
            <a:avLst/>
          </a:prstGeom>
          <a:noFill/>
          <a:ln w="9525">
            <a:noFill/>
            <a:miter lim="800000"/>
            <a:headEnd/>
            <a:tailEnd/>
          </a:ln>
          <a:effectLst/>
        </p:spPr>
      </p:pic>
      <p:sp>
        <p:nvSpPr>
          <p:cNvPr id="3" name="Slide Number Placeholder 2"/>
          <p:cNvSpPr>
            <a:spLocks noGrp="1"/>
          </p:cNvSpPr>
          <p:nvPr>
            <p:ph type="sldNum" sz="quarter" idx="12"/>
          </p:nvPr>
        </p:nvSpPr>
        <p:spPr/>
        <p:txBody>
          <a:bodyPr/>
          <a:lstStyle/>
          <a:p>
            <a:fld id="{4E776D0F-7D94-4DFA-B3DA-3F8B4CA7C1F7}" type="slidenum">
              <a:rPr lang="en-US" smtClean="0"/>
              <a:pPr/>
              <a:t>23</a:t>
            </a:fld>
            <a:endParaRPr lang="en-US" dirty="0"/>
          </a:p>
        </p:txBody>
      </p:sp>
      <p:sp>
        <p:nvSpPr>
          <p:cNvPr id="5" name="Rectangle 4"/>
          <p:cNvSpPr/>
          <p:nvPr/>
        </p:nvSpPr>
        <p:spPr>
          <a:xfrm>
            <a:off x="251520" y="1124744"/>
            <a:ext cx="8640960" cy="1323439"/>
          </a:xfrm>
          <a:prstGeom prst="rect">
            <a:avLst/>
          </a:prstGeom>
        </p:spPr>
        <p:txBody>
          <a:bodyPr wrap="square">
            <a:spAutoFit/>
          </a:bodyPr>
          <a:lstStyle/>
          <a:p>
            <a:pPr algn="just">
              <a:buFont typeface="Courier New" pitchFamily="49" charset="0"/>
              <a:buChar char="o"/>
            </a:pPr>
            <a:r>
              <a:rPr lang="en-US" sz="2000" dirty="0" smtClean="0">
                <a:latin typeface="Constantia" pitchFamily="18" charset="0"/>
              </a:rPr>
              <a:t> Consider the downwash </a:t>
            </a:r>
            <a:r>
              <a:rPr lang="en-US" sz="2000" i="1" dirty="0" smtClean="0">
                <a:latin typeface="Constantia" pitchFamily="18" charset="0"/>
              </a:rPr>
              <a:t>w</a:t>
            </a:r>
            <a:r>
              <a:rPr lang="en-US" sz="2000" dirty="0" smtClean="0">
                <a:latin typeface="Constantia" pitchFamily="18" charset="0"/>
              </a:rPr>
              <a:t> induced along the bound vortex from -b/2 to b/2 by the horseshoe vortex. </a:t>
            </a:r>
          </a:p>
          <a:p>
            <a:pPr lvl="1" algn="just"/>
            <a:r>
              <a:rPr lang="en-US" sz="2000" dirty="0" smtClean="0">
                <a:latin typeface="Constantia" pitchFamily="18" charset="0"/>
              </a:rPr>
              <a:t>The bound vortex induces no velocity along itself</a:t>
            </a:r>
          </a:p>
          <a:p>
            <a:pPr lvl="1" algn="just"/>
            <a:r>
              <a:rPr lang="en-US" sz="2000" dirty="0" smtClean="0">
                <a:latin typeface="Constantia" pitchFamily="18" charset="0"/>
              </a:rPr>
              <a:t>The two trailing vortices both contribute to the induced velocity.</a:t>
            </a:r>
          </a:p>
        </p:txBody>
      </p:sp>
      <p:pic>
        <p:nvPicPr>
          <p:cNvPr id="272387"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67544" y="2597272"/>
            <a:ext cx="4701787" cy="1047752"/>
          </a:xfrm>
          <a:prstGeom prst="rect">
            <a:avLst/>
          </a:prstGeom>
          <a:noFill/>
          <a:ln w="9525">
            <a:noFill/>
            <a:miter lim="800000"/>
            <a:headEnd/>
            <a:tailEnd/>
          </a:ln>
          <a:effectLst/>
        </p:spPr>
      </p:pic>
      <p:pic>
        <p:nvPicPr>
          <p:cNvPr id="272388"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39552" y="4515390"/>
            <a:ext cx="2798804" cy="785818"/>
          </a:xfrm>
          <a:prstGeom prst="rect">
            <a:avLst/>
          </a:prstGeom>
          <a:noFill/>
          <a:ln w="9525">
            <a:noFill/>
            <a:miter lim="800000"/>
            <a:headEnd/>
            <a:tailEnd/>
          </a:ln>
          <a:effectLst/>
        </p:spPr>
      </p:pic>
      <p:sp>
        <p:nvSpPr>
          <p:cNvPr id="8" name="Down Arrow 7"/>
          <p:cNvSpPr/>
          <p:nvPr/>
        </p:nvSpPr>
        <p:spPr>
          <a:xfrm>
            <a:off x="1907704" y="3721592"/>
            <a:ext cx="500066" cy="5715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LIFTING-LINE THEORY</a:t>
            </a:r>
          </a:p>
        </p:txBody>
      </p:sp>
      <p:sp>
        <p:nvSpPr>
          <p:cNvPr id="10"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11" name="TextBox 10"/>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2" name="Straight Connector 11"/>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72386"/>
                                        </p:tgtEl>
                                        <p:attrNameLst>
                                          <p:attrName>style.visibility</p:attrName>
                                        </p:attrNameLst>
                                      </p:cBhvr>
                                      <p:to>
                                        <p:strVal val="visible"/>
                                      </p:to>
                                    </p:set>
                                    <p:animEffect transition="in" filter="blinds(horizontal)">
                                      <p:cBhvr>
                                        <p:cTn id="11" dur="500"/>
                                        <p:tgtEl>
                                          <p:spTgt spid="272386"/>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randombar(horizontal)">
                                      <p:cBhvr>
                                        <p:cTn id="21" dur="500"/>
                                        <p:tgtEl>
                                          <p:spTgt spid="5">
                                            <p:txEl>
                                              <p:pRg st="2" end="2"/>
                                            </p:txEl>
                                          </p:spTgt>
                                        </p:tgtEl>
                                      </p:cBhvr>
                                    </p:animEffect>
                                  </p:childTnLst>
                                </p:cTn>
                              </p:par>
                            </p:childTnLst>
                          </p:cTn>
                        </p:par>
                        <p:par>
                          <p:cTn id="22" fill="hold">
                            <p:stCondLst>
                              <p:cond delay="500"/>
                            </p:stCondLst>
                            <p:childTnLst>
                              <p:par>
                                <p:cTn id="23" presetID="3" presetClass="entr" presetSubtype="10" fill="hold" nodeType="afterEffect">
                                  <p:stCondLst>
                                    <p:cond delay="0"/>
                                  </p:stCondLst>
                                  <p:childTnLst>
                                    <p:set>
                                      <p:cBhvr>
                                        <p:cTn id="24" dur="1" fill="hold">
                                          <p:stCondLst>
                                            <p:cond delay="0"/>
                                          </p:stCondLst>
                                        </p:cTn>
                                        <p:tgtEl>
                                          <p:spTgt spid="272387"/>
                                        </p:tgtEl>
                                        <p:attrNameLst>
                                          <p:attrName>style.visibility</p:attrName>
                                        </p:attrNameLst>
                                      </p:cBhvr>
                                      <p:to>
                                        <p:strVal val="visible"/>
                                      </p:to>
                                    </p:set>
                                    <p:animEffect transition="in" filter="blinds(horizontal)">
                                      <p:cBhvr>
                                        <p:cTn id="25" dur="500"/>
                                        <p:tgtEl>
                                          <p:spTgt spid="272387"/>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linds(horizontal)">
                                      <p:cBhvr>
                                        <p:cTn id="30" dur="500"/>
                                        <p:tgtEl>
                                          <p:spTgt spid="8"/>
                                        </p:tgtEl>
                                      </p:cBhvr>
                                    </p:animEffect>
                                  </p:childTnLst>
                                </p:cTn>
                              </p:par>
                            </p:childTnLst>
                          </p:cTn>
                        </p:par>
                        <p:par>
                          <p:cTn id="31" fill="hold">
                            <p:stCondLst>
                              <p:cond delay="500"/>
                            </p:stCondLst>
                            <p:childTnLst>
                              <p:par>
                                <p:cTn id="32" presetID="3" presetClass="entr" presetSubtype="10" fill="hold" nodeType="afterEffect">
                                  <p:stCondLst>
                                    <p:cond delay="0"/>
                                  </p:stCondLst>
                                  <p:childTnLst>
                                    <p:set>
                                      <p:cBhvr>
                                        <p:cTn id="33" dur="1" fill="hold">
                                          <p:stCondLst>
                                            <p:cond delay="0"/>
                                          </p:stCondLst>
                                        </p:cTn>
                                        <p:tgtEl>
                                          <p:spTgt spid="272388"/>
                                        </p:tgtEl>
                                        <p:attrNameLst>
                                          <p:attrName>style.visibility</p:attrName>
                                        </p:attrNameLst>
                                      </p:cBhvr>
                                      <p:to>
                                        <p:strVal val="visible"/>
                                      </p:to>
                                    </p:set>
                                    <p:animEffect transition="in" filter="blinds(horizontal)">
                                      <p:cBhvr>
                                        <p:cTn id="34" dur="500"/>
                                        <p:tgtEl>
                                          <p:spTgt spid="272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931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922635" y="2088778"/>
            <a:ext cx="6291779" cy="3500462"/>
          </a:xfrm>
          <a:prstGeom prst="rect">
            <a:avLst/>
          </a:prstGeom>
          <a:noFill/>
          <a:ln w="9525">
            <a:noFill/>
            <a:miter lim="800000"/>
            <a:headEnd/>
            <a:tailEnd/>
          </a:ln>
          <a:effectLst/>
        </p:spPr>
      </p:pic>
      <p:sp>
        <p:nvSpPr>
          <p:cNvPr id="4" name="Rectangle 3"/>
          <p:cNvSpPr/>
          <p:nvPr/>
        </p:nvSpPr>
        <p:spPr>
          <a:xfrm>
            <a:off x="251520" y="1142984"/>
            <a:ext cx="8678768" cy="1107996"/>
          </a:xfrm>
          <a:prstGeom prst="rect">
            <a:avLst/>
          </a:prstGeom>
        </p:spPr>
        <p:txBody>
          <a:bodyPr wrap="square">
            <a:spAutoFit/>
          </a:bodyPr>
          <a:lstStyle/>
          <a:p>
            <a:pPr algn="just"/>
            <a:r>
              <a:rPr lang="en-US" sz="2200" dirty="0" smtClean="0">
                <a:latin typeface="Constantia" pitchFamily="18" charset="0"/>
              </a:rPr>
              <a:t>The downwash distribution due to the single horseshoe vortex does not realistically simulate that of a finite wing. A better  flow field model employs multiple distributed horseshoe vortices.</a:t>
            </a:r>
          </a:p>
        </p:txBody>
      </p:sp>
      <p:grpSp>
        <p:nvGrpSpPr>
          <p:cNvPr id="5" name="Group 4"/>
          <p:cNvGrpSpPr/>
          <p:nvPr/>
        </p:nvGrpSpPr>
        <p:grpSpPr>
          <a:xfrm>
            <a:off x="2000232" y="2731720"/>
            <a:ext cx="4143404" cy="1714512"/>
            <a:chOff x="2000232" y="2786058"/>
            <a:chExt cx="4143404" cy="1714512"/>
          </a:xfrm>
        </p:grpSpPr>
        <p:cxnSp>
          <p:nvCxnSpPr>
            <p:cNvPr id="6" name="Straight Connector 5"/>
            <p:cNvCxnSpPr/>
            <p:nvPr/>
          </p:nvCxnSpPr>
          <p:spPr>
            <a:xfrm flipV="1">
              <a:off x="2000232" y="2786058"/>
              <a:ext cx="3714776" cy="1571636"/>
            </a:xfrm>
            <a:prstGeom prst="line">
              <a:avLst/>
            </a:prstGeom>
          </p:spPr>
          <p:style>
            <a:lnRef idx="3">
              <a:schemeClr val="accent2"/>
            </a:lnRef>
            <a:fillRef idx="0">
              <a:schemeClr val="accent2"/>
            </a:fillRef>
            <a:effectRef idx="2">
              <a:schemeClr val="accent2"/>
            </a:effectRef>
            <a:fontRef idx="minor">
              <a:schemeClr val="tx1"/>
            </a:fontRef>
          </p:style>
        </p:cxnSp>
        <p:cxnSp>
          <p:nvCxnSpPr>
            <p:cNvPr id="7" name="Straight Connector 6"/>
            <p:cNvCxnSpPr/>
            <p:nvPr/>
          </p:nvCxnSpPr>
          <p:spPr>
            <a:xfrm flipV="1">
              <a:off x="2428860" y="3714752"/>
              <a:ext cx="2214578" cy="785818"/>
            </a:xfrm>
            <a:prstGeom prst="line">
              <a:avLst/>
            </a:prstGeom>
          </p:spPr>
          <p:style>
            <a:lnRef idx="3">
              <a:schemeClr val="accent2"/>
            </a:lnRef>
            <a:fillRef idx="0">
              <a:schemeClr val="accent2"/>
            </a:fillRef>
            <a:effectRef idx="2">
              <a:schemeClr val="accent2"/>
            </a:effectRef>
            <a:fontRef idx="minor">
              <a:schemeClr val="tx1"/>
            </a:fontRef>
          </p:style>
        </p:cxnSp>
        <p:cxnSp>
          <p:nvCxnSpPr>
            <p:cNvPr id="8" name="Straight Connector 7"/>
            <p:cNvCxnSpPr/>
            <p:nvPr/>
          </p:nvCxnSpPr>
          <p:spPr>
            <a:xfrm flipV="1">
              <a:off x="4643438" y="2857496"/>
              <a:ext cx="1500198" cy="857256"/>
            </a:xfrm>
            <a:prstGeom prst="line">
              <a:avLst/>
            </a:prstGeom>
          </p:spPr>
          <p:style>
            <a:lnRef idx="3">
              <a:schemeClr val="accent2"/>
            </a:lnRef>
            <a:fillRef idx="0">
              <a:schemeClr val="accent2"/>
            </a:fillRef>
            <a:effectRef idx="2">
              <a:schemeClr val="accent2"/>
            </a:effectRef>
            <a:fontRef idx="minor">
              <a:schemeClr val="tx1"/>
            </a:fontRef>
          </p:style>
        </p:cxnSp>
        <p:cxnSp>
          <p:nvCxnSpPr>
            <p:cNvPr id="9" name="Straight Connector 8"/>
            <p:cNvCxnSpPr/>
            <p:nvPr/>
          </p:nvCxnSpPr>
          <p:spPr>
            <a:xfrm rot="10800000">
              <a:off x="5715008" y="2786058"/>
              <a:ext cx="428628" cy="71438"/>
            </a:xfrm>
            <a:prstGeom prst="line">
              <a:avLst/>
            </a:prstGeom>
          </p:spPr>
          <p:style>
            <a:lnRef idx="3">
              <a:schemeClr val="accent2"/>
            </a:lnRef>
            <a:fillRef idx="0">
              <a:schemeClr val="accent2"/>
            </a:fillRef>
            <a:effectRef idx="2">
              <a:schemeClr val="accent2"/>
            </a:effectRef>
            <a:fontRef idx="minor">
              <a:schemeClr val="tx1"/>
            </a:fontRef>
          </p:style>
        </p:cxnSp>
        <p:cxnSp>
          <p:nvCxnSpPr>
            <p:cNvPr id="10" name="Straight Arrow Connector 9"/>
            <p:cNvCxnSpPr/>
            <p:nvPr/>
          </p:nvCxnSpPr>
          <p:spPr>
            <a:xfrm>
              <a:off x="2000232" y="3000372"/>
              <a:ext cx="857256" cy="214314"/>
            </a:xfrm>
            <a:prstGeom prst="straightConnector1">
              <a:avLst/>
            </a:prstGeom>
            <a:ln>
              <a:solidFill>
                <a:srgbClr val="FF0000"/>
              </a:solidFill>
              <a:tailEnd type="arrow"/>
            </a:ln>
          </p:spPr>
          <p:style>
            <a:lnRef idx="3">
              <a:schemeClr val="accent1"/>
            </a:lnRef>
            <a:fillRef idx="0">
              <a:schemeClr val="accent1"/>
            </a:fillRef>
            <a:effectRef idx="2">
              <a:schemeClr val="accent1"/>
            </a:effectRef>
            <a:fontRef idx="minor">
              <a:schemeClr val="tx1"/>
            </a:fontRef>
          </p:style>
        </p:cxnSp>
      </p:grpSp>
      <p:cxnSp>
        <p:nvCxnSpPr>
          <p:cNvPr id="12" name="Straight Connector 11"/>
          <p:cNvCxnSpPr/>
          <p:nvPr/>
        </p:nvCxnSpPr>
        <p:spPr>
          <a:xfrm>
            <a:off x="2000232" y="4303356"/>
            <a:ext cx="500066" cy="142876"/>
          </a:xfrm>
          <a:prstGeom prst="line">
            <a:avLst/>
          </a:prstGeom>
        </p:spPr>
        <p:style>
          <a:lnRef idx="3">
            <a:schemeClr val="accent2"/>
          </a:lnRef>
          <a:fillRef idx="0">
            <a:schemeClr val="accent2"/>
          </a:fillRef>
          <a:effectRef idx="2">
            <a:schemeClr val="accent2"/>
          </a:effectRef>
          <a:fontRef idx="minor">
            <a:schemeClr val="tx1"/>
          </a:fontRef>
        </p:style>
      </p:cxnSp>
      <p:sp>
        <p:nvSpPr>
          <p:cNvPr id="14" name="TextBox 13"/>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LIFTING-LINE THEORY</a:t>
            </a:r>
          </a:p>
        </p:txBody>
      </p:sp>
      <p:sp>
        <p:nvSpPr>
          <p:cNvPr id="15"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6" name="TextBox 15"/>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69314"/>
                                        </p:tgtEl>
                                        <p:attrNameLst>
                                          <p:attrName>style.visibility</p:attrName>
                                        </p:attrNameLst>
                                      </p:cBhvr>
                                      <p:to>
                                        <p:strVal val="visible"/>
                                      </p:to>
                                    </p:set>
                                    <p:animEffect transition="in" filter="blinds(horizontal)">
                                      <p:cBhvr>
                                        <p:cTn id="7" dur="500"/>
                                        <p:tgtEl>
                                          <p:spTgt spid="269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E776D0F-7D94-4DFA-B3DA-3F8B4CA7C1F7}" type="slidenum">
              <a:rPr lang="en-US" smtClean="0"/>
              <a:pPr/>
              <a:t>25</a:t>
            </a:fld>
            <a:endParaRPr lang="en-US"/>
          </a:p>
        </p:txBody>
      </p:sp>
      <p:pic>
        <p:nvPicPr>
          <p:cNvPr id="270340"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000100" y="2285992"/>
            <a:ext cx="7620814" cy="3662377"/>
          </a:xfrm>
          <a:prstGeom prst="rect">
            <a:avLst/>
          </a:prstGeom>
          <a:noFill/>
          <a:ln w="9525">
            <a:noFill/>
            <a:miter lim="800000"/>
            <a:headEnd/>
            <a:tailEnd/>
          </a:ln>
          <a:effectLst/>
        </p:spPr>
      </p:pic>
      <p:sp>
        <p:nvSpPr>
          <p:cNvPr id="6" name="TextBox 5"/>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LIFTING-LINE THEORY</a:t>
            </a:r>
          </a:p>
        </p:txBody>
      </p:sp>
      <p:sp>
        <p:nvSpPr>
          <p:cNvPr id="7" name="Rectangle 6"/>
          <p:cNvSpPr/>
          <p:nvPr/>
        </p:nvSpPr>
        <p:spPr>
          <a:xfrm>
            <a:off x="251520" y="1142984"/>
            <a:ext cx="8640960" cy="1446550"/>
          </a:xfrm>
          <a:prstGeom prst="rect">
            <a:avLst/>
          </a:prstGeom>
        </p:spPr>
        <p:txBody>
          <a:bodyPr wrap="square">
            <a:spAutoFit/>
          </a:bodyPr>
          <a:lstStyle/>
          <a:p>
            <a:pPr algn="just"/>
            <a:r>
              <a:rPr lang="en-US" sz="2200" dirty="0" smtClean="0">
                <a:latin typeface="Constantia" pitchFamily="18" charset="0"/>
              </a:rPr>
              <a:t>The figure shows 3 horseshoe vortices on the wing, each with different length of bound vortex, but with all bound vortices coincident along a single line. This line is called the </a:t>
            </a:r>
            <a:r>
              <a:rPr lang="en-US" sz="2200" i="1" dirty="0" smtClean="0">
                <a:solidFill>
                  <a:srgbClr val="0070C0"/>
                </a:solidFill>
                <a:latin typeface="Constantia" pitchFamily="18" charset="0"/>
              </a:rPr>
              <a:t>Lifting Line</a:t>
            </a:r>
            <a:r>
              <a:rPr lang="en-US" sz="2200" dirty="0" smtClean="0">
                <a:latin typeface="Constantia" pitchFamily="18" charset="0"/>
              </a:rPr>
              <a:t>.</a:t>
            </a:r>
            <a:endParaRPr lang="en-US" sz="2200" i="1" dirty="0" smtClean="0">
              <a:solidFill>
                <a:schemeClr val="tx1">
                  <a:lumMod val="95000"/>
                  <a:lumOff val="5000"/>
                </a:schemeClr>
              </a:solidFill>
              <a:latin typeface="Constantia" pitchFamily="18" charset="0"/>
            </a:endParaRPr>
          </a:p>
          <a:p>
            <a:pPr algn="just"/>
            <a:endParaRPr lang="en-US" sz="2200" dirty="0" smtClean="0">
              <a:latin typeface="Constantia" pitchFamily="18" charset="0"/>
            </a:endParaRPr>
          </a:p>
        </p:txBody>
      </p:sp>
      <p:sp>
        <p:nvSpPr>
          <p:cNvPr id="8"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70340"/>
                                        </p:tgtEl>
                                        <p:attrNameLst>
                                          <p:attrName>style.visibility</p:attrName>
                                        </p:attrNameLst>
                                      </p:cBhvr>
                                      <p:to>
                                        <p:strVal val="visible"/>
                                      </p:to>
                                    </p:set>
                                    <p:animEffect transition="in" filter="randombar(horizontal)">
                                      <p:cBhvr>
                                        <p:cTn id="11" dur="500"/>
                                        <p:tgtEl>
                                          <p:spTgt spid="270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E776D0F-7D94-4DFA-B3DA-3F8B4CA7C1F7}" type="slidenum">
              <a:rPr lang="en-US" smtClean="0"/>
              <a:pPr/>
              <a:t>26</a:t>
            </a:fld>
            <a:endParaRPr lang="en-US"/>
          </a:p>
        </p:txBody>
      </p:sp>
      <p:sp>
        <p:nvSpPr>
          <p:cNvPr id="6" name="TextBox 5"/>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LIFTING-LINE THEORY</a:t>
            </a:r>
          </a:p>
        </p:txBody>
      </p:sp>
      <p:sp>
        <p:nvSpPr>
          <p:cNvPr id="7" name="Rectangle 6"/>
          <p:cNvSpPr/>
          <p:nvPr/>
        </p:nvSpPr>
        <p:spPr>
          <a:xfrm>
            <a:off x="251520" y="1142984"/>
            <a:ext cx="8640960" cy="1446550"/>
          </a:xfrm>
          <a:prstGeom prst="rect">
            <a:avLst/>
          </a:prstGeom>
        </p:spPr>
        <p:txBody>
          <a:bodyPr wrap="square">
            <a:spAutoFit/>
          </a:bodyPr>
          <a:lstStyle/>
          <a:p>
            <a:pPr algn="just"/>
            <a:r>
              <a:rPr lang="en-US" sz="2200" dirty="0" smtClean="0">
                <a:latin typeface="Constantia" pitchFamily="18" charset="0"/>
              </a:rPr>
              <a:t>The figure shows infinite number of horseshoe vortices superimposed along lifting line, each with a vanishingly small strength </a:t>
            </a:r>
            <a:r>
              <a:rPr lang="en-US" sz="2200" i="1" dirty="0" smtClean="0">
                <a:latin typeface="Constantia" pitchFamily="18" charset="0"/>
              </a:rPr>
              <a:t>d</a:t>
            </a:r>
            <a:r>
              <a:rPr lang="el-GR" sz="2200" i="1" dirty="0" smtClean="0">
                <a:latin typeface="Constantia" pitchFamily="18" charset="0"/>
              </a:rPr>
              <a:t>Γ</a:t>
            </a:r>
            <a:r>
              <a:rPr lang="en-US" sz="2200" dirty="0" smtClean="0">
                <a:latin typeface="Constantia" pitchFamily="18" charset="0"/>
              </a:rPr>
              <a:t>.</a:t>
            </a:r>
          </a:p>
          <a:p>
            <a:pPr algn="just"/>
            <a:r>
              <a:rPr lang="en-US" sz="2200" dirty="0" smtClean="0">
                <a:latin typeface="Constantia" pitchFamily="18" charset="0"/>
              </a:rPr>
              <a:t>It has a continuous distribution of </a:t>
            </a:r>
            <a:r>
              <a:rPr lang="el-GR" sz="2200" i="1" dirty="0" smtClean="0">
                <a:latin typeface="Constantia" pitchFamily="18" charset="0"/>
              </a:rPr>
              <a:t>Γ</a:t>
            </a:r>
            <a:r>
              <a:rPr lang="en-US" sz="2200" i="1" dirty="0" smtClean="0">
                <a:latin typeface="Constantia" pitchFamily="18" charset="0"/>
              </a:rPr>
              <a:t> = </a:t>
            </a:r>
            <a:r>
              <a:rPr lang="el-GR" sz="2200" i="1" dirty="0" smtClean="0">
                <a:latin typeface="Constantia" pitchFamily="18" charset="0"/>
              </a:rPr>
              <a:t>Γ</a:t>
            </a:r>
            <a:r>
              <a:rPr lang="en-US" sz="2200" i="1" dirty="0" smtClean="0">
                <a:latin typeface="Constantia" pitchFamily="18" charset="0"/>
              </a:rPr>
              <a:t>(y) </a:t>
            </a:r>
            <a:r>
              <a:rPr lang="en-US" sz="2200" dirty="0" smtClean="0">
                <a:latin typeface="Constantia" pitchFamily="18" charset="0"/>
              </a:rPr>
              <a:t>along the lifting line.</a:t>
            </a:r>
            <a:endParaRPr lang="en-US" sz="2200" i="1" baseline="-25000" dirty="0" smtClean="0">
              <a:latin typeface="Constantia" pitchFamily="18" charset="0"/>
            </a:endParaRPr>
          </a:p>
          <a:p>
            <a:pPr algn="just"/>
            <a:endParaRPr lang="en-US" sz="2200" dirty="0" smtClean="0">
              <a:latin typeface="Constantia" pitchFamily="18" charset="0"/>
            </a:endParaRPr>
          </a:p>
        </p:txBody>
      </p:sp>
      <p:sp>
        <p:nvSpPr>
          <p:cNvPr id="8"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11" name="Picture 5" descr="SCN_20050320214007_001"/>
          <p:cNvPicPr>
            <a:picLocks noChangeAspect="1" noChangeArrowheads="1"/>
          </p:cNvPicPr>
          <p:nvPr/>
        </p:nvPicPr>
        <p:blipFill>
          <a:blip r:embed="rId3" cstate="print">
            <a:clrChange>
              <a:clrFrom>
                <a:srgbClr val="FFFFFF"/>
              </a:clrFrom>
              <a:clrTo>
                <a:srgbClr val="FFFFFF">
                  <a:alpha val="0"/>
                </a:srgbClr>
              </a:clrTo>
            </a:clrChange>
          </a:blip>
          <a:srcRect l="39005" t="6909" r="6712" b="72363"/>
          <a:stretch>
            <a:fillRect/>
          </a:stretch>
        </p:blipFill>
        <p:spPr bwMode="auto">
          <a:xfrm>
            <a:off x="683568" y="2276872"/>
            <a:ext cx="7980363" cy="3876675"/>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randombar(horizontal)">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animEffect transition="in" filter="randombar(horizontal)">
                                      <p:cBhvr>
                                        <p:cTn id="16"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3413" name="Picture 5"/>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047750" y="1047353"/>
            <a:ext cx="7048500" cy="3533775"/>
          </a:xfrm>
          <a:prstGeom prst="rect">
            <a:avLst/>
          </a:prstGeom>
          <a:noFill/>
          <a:ln w="9525">
            <a:noFill/>
            <a:miter lim="800000"/>
            <a:headEnd/>
            <a:tailEnd/>
          </a:ln>
          <a:effectLst/>
        </p:spPr>
      </p:pic>
      <p:pic>
        <p:nvPicPr>
          <p:cNvPr id="273415"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78786" y="4874093"/>
            <a:ext cx="3214678" cy="1146494"/>
          </a:xfrm>
          <a:prstGeom prst="rect">
            <a:avLst/>
          </a:prstGeom>
          <a:noFill/>
          <a:ln w="9525">
            <a:noFill/>
            <a:miter lim="800000"/>
            <a:headEnd/>
            <a:tailEnd/>
          </a:ln>
          <a:effectLst/>
        </p:spPr>
      </p:pic>
      <p:pic>
        <p:nvPicPr>
          <p:cNvPr id="273416" name="Picture 8"/>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171497" y="4725144"/>
            <a:ext cx="5009015" cy="1219203"/>
          </a:xfrm>
          <a:prstGeom prst="rect">
            <a:avLst/>
          </a:prstGeom>
          <a:noFill/>
          <a:ln w="9525">
            <a:noFill/>
            <a:miter lim="800000"/>
            <a:headEnd/>
            <a:tailEnd/>
          </a:ln>
          <a:effectLst/>
        </p:spPr>
      </p:pic>
      <p:sp>
        <p:nvSpPr>
          <p:cNvPr id="11" name="Right Arrow 10"/>
          <p:cNvSpPr/>
          <p:nvPr/>
        </p:nvSpPr>
        <p:spPr>
          <a:xfrm>
            <a:off x="3563888" y="5157192"/>
            <a:ext cx="571504" cy="5019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LIFTING-LINE THEORY</a:t>
            </a:r>
          </a:p>
        </p:txBody>
      </p:sp>
      <p:sp>
        <p:nvSpPr>
          <p:cNvPr id="9"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TextBox 9"/>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2" name="Straight Connector 11"/>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73415"/>
                                        </p:tgtEl>
                                        <p:attrNameLst>
                                          <p:attrName>style.visibility</p:attrName>
                                        </p:attrNameLst>
                                      </p:cBhvr>
                                      <p:to>
                                        <p:strVal val="visible"/>
                                      </p:to>
                                    </p:set>
                                    <p:animEffect transition="in" filter="randombar(horizontal)">
                                      <p:cBhvr>
                                        <p:cTn id="7" dur="500"/>
                                        <p:tgtEl>
                                          <p:spTgt spid="27341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randombar(horizontal)">
                                      <p:cBhvr>
                                        <p:cTn id="11" dur="500"/>
                                        <p:tgtEl>
                                          <p:spTgt spid="11"/>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273416"/>
                                        </p:tgtEl>
                                        <p:attrNameLst>
                                          <p:attrName>style.visibility</p:attrName>
                                        </p:attrNameLst>
                                      </p:cBhvr>
                                      <p:to>
                                        <p:strVal val="visible"/>
                                      </p:to>
                                    </p:set>
                                    <p:animEffect transition="in" filter="randombar(horizontal)">
                                      <p:cBhvr>
                                        <p:cTn id="15" dur="500"/>
                                        <p:tgtEl>
                                          <p:spTgt spid="2734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E776D0F-7D94-4DFA-B3DA-3F8B4CA7C1F7}" type="slidenum">
              <a:rPr lang="en-US" smtClean="0"/>
              <a:pPr/>
              <a:t>28</a:t>
            </a:fld>
            <a:endParaRPr lang="en-US"/>
          </a:p>
        </p:txBody>
      </p:sp>
      <p:pic>
        <p:nvPicPr>
          <p:cNvPr id="27443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822311" y="1075536"/>
            <a:ext cx="5499378" cy="2857520"/>
          </a:xfrm>
          <a:prstGeom prst="rect">
            <a:avLst/>
          </a:prstGeom>
          <a:noFill/>
          <a:ln w="9525">
            <a:noFill/>
            <a:miter lim="800000"/>
            <a:headEnd/>
            <a:tailEnd/>
          </a:ln>
          <a:effectLst/>
        </p:spPr>
      </p:pic>
      <p:pic>
        <p:nvPicPr>
          <p:cNvPr id="274435"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928662" y="4165040"/>
            <a:ext cx="3390900" cy="904875"/>
          </a:xfrm>
          <a:prstGeom prst="rect">
            <a:avLst/>
          </a:prstGeom>
          <a:noFill/>
          <a:ln w="9525">
            <a:noFill/>
            <a:miter lim="800000"/>
            <a:headEnd/>
            <a:tailEnd/>
          </a:ln>
          <a:effectLst/>
        </p:spPr>
      </p:pic>
      <p:sp>
        <p:nvSpPr>
          <p:cNvPr id="7" name="Right Arrow 6"/>
          <p:cNvSpPr/>
          <p:nvPr/>
        </p:nvSpPr>
        <p:spPr>
          <a:xfrm>
            <a:off x="4429124" y="4379354"/>
            <a:ext cx="714380" cy="500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4437" name="Picture 5"/>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850574" y="5157192"/>
            <a:ext cx="5442852" cy="928694"/>
          </a:xfrm>
          <a:prstGeom prst="rect">
            <a:avLst/>
          </a:prstGeom>
          <a:noFill/>
          <a:ln w="9525">
            <a:noFill/>
            <a:miter lim="800000"/>
            <a:headEnd/>
            <a:tailEnd/>
          </a:ln>
          <a:effectLst/>
        </p:spPr>
      </p:pic>
      <p:sp>
        <p:nvSpPr>
          <p:cNvPr id="9" name="TextBox 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LIFTING-LINE THEORY</a:t>
            </a:r>
          </a:p>
        </p:txBody>
      </p:sp>
      <p:sp>
        <p:nvSpPr>
          <p:cNvPr id="10"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11" name="TextBox 10"/>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2" name="Straight Connector 11"/>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17410" name="Picture 2"/>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5652120" y="4149080"/>
            <a:ext cx="2400300" cy="88582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74435"/>
                                        </p:tgtEl>
                                        <p:attrNameLst>
                                          <p:attrName>style.visibility</p:attrName>
                                        </p:attrNameLst>
                                      </p:cBhvr>
                                      <p:to>
                                        <p:strVal val="visible"/>
                                      </p:to>
                                    </p:set>
                                    <p:animEffect transition="in" filter="randombar(horizontal)">
                                      <p:cBhvr>
                                        <p:cTn id="7" dur="500"/>
                                        <p:tgtEl>
                                          <p:spTgt spid="27443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7410"/>
                                        </p:tgtEl>
                                        <p:attrNameLst>
                                          <p:attrName>style.visibility</p:attrName>
                                        </p:attrNameLst>
                                      </p:cBhvr>
                                      <p:to>
                                        <p:strVal val="visible"/>
                                      </p:to>
                                    </p:set>
                                    <p:animEffect transition="in" filter="randombar(horizontal)">
                                      <p:cBhvr>
                                        <p:cTn id="15" dur="500"/>
                                        <p:tgtEl>
                                          <p:spTgt spid="17410"/>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274437"/>
                                        </p:tgtEl>
                                        <p:attrNameLst>
                                          <p:attrName>style.visibility</p:attrName>
                                        </p:attrNameLst>
                                      </p:cBhvr>
                                      <p:to>
                                        <p:strVal val="visible"/>
                                      </p:to>
                                    </p:set>
                                    <p:animEffect transition="in" filter="randombar(horizontal)">
                                      <p:cBhvr>
                                        <p:cTn id="20" dur="500"/>
                                        <p:tgtEl>
                                          <p:spTgt spid="274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ight Arrow 6"/>
          <p:cNvSpPr/>
          <p:nvPr/>
        </p:nvSpPr>
        <p:spPr>
          <a:xfrm>
            <a:off x="5585242" y="2064268"/>
            <a:ext cx="642942"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821505" y="5661248"/>
            <a:ext cx="7500990" cy="369332"/>
          </a:xfrm>
          <a:prstGeom prst="rect">
            <a:avLst/>
          </a:prstGeom>
        </p:spPr>
        <p:txBody>
          <a:bodyPr wrap="square">
            <a:spAutoFit/>
          </a:bodyPr>
          <a:lstStyle/>
          <a:p>
            <a:pPr algn="ctr"/>
            <a:r>
              <a:rPr lang="en-US" i="1" dirty="0" smtClean="0">
                <a:solidFill>
                  <a:schemeClr val="tx1">
                    <a:lumMod val="95000"/>
                    <a:lumOff val="5000"/>
                  </a:schemeClr>
                </a:solidFill>
                <a:latin typeface="Constantia" pitchFamily="18" charset="0"/>
              </a:rPr>
              <a:t>fundamental equation of </a:t>
            </a:r>
            <a:r>
              <a:rPr lang="en-US" i="1" dirty="0" err="1" smtClean="0">
                <a:solidFill>
                  <a:schemeClr val="tx1">
                    <a:lumMod val="95000"/>
                    <a:lumOff val="5000"/>
                  </a:schemeClr>
                </a:solidFill>
                <a:latin typeface="Constantia" pitchFamily="18" charset="0"/>
              </a:rPr>
              <a:t>Prandtl's</a:t>
            </a:r>
            <a:r>
              <a:rPr lang="en-US" i="1" dirty="0" smtClean="0">
                <a:solidFill>
                  <a:schemeClr val="tx1">
                    <a:lumMod val="95000"/>
                    <a:lumOff val="5000"/>
                  </a:schemeClr>
                </a:solidFill>
                <a:latin typeface="Constantia" pitchFamily="18" charset="0"/>
              </a:rPr>
              <a:t> lifting-line theory</a:t>
            </a:r>
          </a:p>
        </p:txBody>
      </p:sp>
      <p:sp>
        <p:nvSpPr>
          <p:cNvPr id="14" name="TextBox 13"/>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LIFTING-LINE THEORY</a:t>
            </a:r>
          </a:p>
        </p:txBody>
      </p:sp>
      <p:pic>
        <p:nvPicPr>
          <p:cNvPr id="8195"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67544" y="1340768"/>
            <a:ext cx="6200775" cy="466725"/>
          </a:xfrm>
          <a:prstGeom prst="rect">
            <a:avLst/>
          </a:prstGeom>
          <a:noFill/>
          <a:ln w="9525">
            <a:noFill/>
            <a:miter lim="800000"/>
            <a:headEnd/>
            <a:tailEnd/>
          </a:ln>
        </p:spPr>
      </p:pic>
      <p:pic>
        <p:nvPicPr>
          <p:cNvPr id="8196"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67544" y="2088654"/>
            <a:ext cx="4695825" cy="476250"/>
          </a:xfrm>
          <a:prstGeom prst="rect">
            <a:avLst/>
          </a:prstGeom>
          <a:noFill/>
          <a:ln w="9525">
            <a:noFill/>
            <a:miter lim="800000"/>
            <a:headEnd/>
            <a:tailEnd/>
          </a:ln>
        </p:spPr>
      </p:pic>
      <p:pic>
        <p:nvPicPr>
          <p:cNvPr id="8197" name="Picture 5"/>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6660232" y="1851670"/>
            <a:ext cx="1971675" cy="857250"/>
          </a:xfrm>
          <a:prstGeom prst="rect">
            <a:avLst/>
          </a:prstGeom>
          <a:noFill/>
          <a:ln w="9525">
            <a:noFill/>
            <a:miter lim="800000"/>
            <a:headEnd/>
            <a:tailEnd/>
          </a:ln>
        </p:spPr>
      </p:pic>
      <p:pic>
        <p:nvPicPr>
          <p:cNvPr id="8199" name="Picture 7"/>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886075" y="2979415"/>
            <a:ext cx="3371850" cy="809625"/>
          </a:xfrm>
          <a:prstGeom prst="rect">
            <a:avLst/>
          </a:prstGeom>
          <a:noFill/>
          <a:ln w="9525">
            <a:noFill/>
            <a:miter lim="800000"/>
            <a:headEnd/>
            <a:tailEnd/>
          </a:ln>
        </p:spPr>
      </p:pic>
      <p:pic>
        <p:nvPicPr>
          <p:cNvPr id="8200" name="Picture 8"/>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3681413" y="4149080"/>
            <a:ext cx="1781175" cy="342900"/>
          </a:xfrm>
          <a:prstGeom prst="rect">
            <a:avLst/>
          </a:prstGeom>
          <a:noFill/>
          <a:ln w="9525">
            <a:noFill/>
            <a:miter lim="800000"/>
            <a:headEnd/>
            <a:tailEnd/>
          </a:ln>
        </p:spPr>
      </p:pic>
      <p:pic>
        <p:nvPicPr>
          <p:cNvPr id="8201" name="Picture 9"/>
          <p:cNvPicPr>
            <a:picLocks noChangeAspect="1" noChangeArrowheads="1"/>
          </p:cNvPicPr>
          <p:nvPr/>
        </p:nvPicPr>
        <p:blipFill>
          <a:blip r:embed="rId8" cstate="print"/>
          <a:srcRect/>
          <a:stretch>
            <a:fillRect/>
          </a:stretch>
        </p:blipFill>
        <p:spPr bwMode="auto">
          <a:xfrm>
            <a:off x="611560" y="4632548"/>
            <a:ext cx="7886700" cy="1028700"/>
          </a:xfrm>
          <a:prstGeom prst="rect">
            <a:avLst/>
          </a:prstGeom>
          <a:noFill/>
          <a:ln w="9525">
            <a:solidFill>
              <a:srgbClr val="FF0000"/>
            </a:solidFill>
            <a:miter lim="800000"/>
            <a:headEnd/>
            <a:tailEnd/>
          </a:ln>
        </p:spPr>
      </p:pic>
      <p:sp>
        <p:nvSpPr>
          <p:cNvPr id="23"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4" name="TextBox 23"/>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randombar(horizontal)">
                                      <p:cBhvr>
                                        <p:cTn id="7" dur="500"/>
                                        <p:tgtEl>
                                          <p:spTgt spid="819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196"/>
                                        </p:tgtEl>
                                        <p:attrNameLst>
                                          <p:attrName>style.visibility</p:attrName>
                                        </p:attrNameLst>
                                      </p:cBhvr>
                                      <p:to>
                                        <p:strVal val="visible"/>
                                      </p:to>
                                    </p:set>
                                    <p:animEffect transition="in" filter="randombar(horizontal)">
                                      <p:cBhvr>
                                        <p:cTn id="12" dur="500"/>
                                        <p:tgtEl>
                                          <p:spTgt spid="8196"/>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par>
                          <p:cTn id="17" fill="hold">
                            <p:stCondLst>
                              <p:cond delay="1000"/>
                            </p:stCondLst>
                            <p:childTnLst>
                              <p:par>
                                <p:cTn id="18" presetID="14" presetClass="entr" presetSubtype="10" fill="hold" nodeType="afterEffect">
                                  <p:stCondLst>
                                    <p:cond delay="0"/>
                                  </p:stCondLst>
                                  <p:childTnLst>
                                    <p:set>
                                      <p:cBhvr>
                                        <p:cTn id="19" dur="1" fill="hold">
                                          <p:stCondLst>
                                            <p:cond delay="0"/>
                                          </p:stCondLst>
                                        </p:cTn>
                                        <p:tgtEl>
                                          <p:spTgt spid="8197"/>
                                        </p:tgtEl>
                                        <p:attrNameLst>
                                          <p:attrName>style.visibility</p:attrName>
                                        </p:attrNameLst>
                                      </p:cBhvr>
                                      <p:to>
                                        <p:strVal val="visible"/>
                                      </p:to>
                                    </p:set>
                                    <p:animEffect transition="in" filter="randombar(horizontal)">
                                      <p:cBhvr>
                                        <p:cTn id="20" dur="500"/>
                                        <p:tgtEl>
                                          <p:spTgt spid="8197"/>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8199"/>
                                        </p:tgtEl>
                                        <p:attrNameLst>
                                          <p:attrName>style.visibility</p:attrName>
                                        </p:attrNameLst>
                                      </p:cBhvr>
                                      <p:to>
                                        <p:strVal val="visible"/>
                                      </p:to>
                                    </p:set>
                                    <p:animEffect transition="in" filter="randombar(horizontal)">
                                      <p:cBhvr>
                                        <p:cTn id="25" dur="500"/>
                                        <p:tgtEl>
                                          <p:spTgt spid="8199"/>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8200"/>
                                        </p:tgtEl>
                                        <p:attrNameLst>
                                          <p:attrName>style.visibility</p:attrName>
                                        </p:attrNameLst>
                                      </p:cBhvr>
                                      <p:to>
                                        <p:strVal val="visible"/>
                                      </p:to>
                                    </p:set>
                                    <p:animEffect transition="in" filter="randombar(horizontal)">
                                      <p:cBhvr>
                                        <p:cTn id="30" dur="500"/>
                                        <p:tgtEl>
                                          <p:spTgt spid="8200"/>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8201"/>
                                        </p:tgtEl>
                                        <p:attrNameLst>
                                          <p:attrName>style.visibility</p:attrName>
                                        </p:attrNameLst>
                                      </p:cBhvr>
                                      <p:to>
                                        <p:strVal val="visible"/>
                                      </p:to>
                                    </p:set>
                                    <p:animEffect transition="in" filter="randombar(horizontal)">
                                      <p:cBhvr>
                                        <p:cTn id="35" dur="500"/>
                                        <p:tgtEl>
                                          <p:spTgt spid="8201"/>
                                        </p:tgtEl>
                                      </p:cBhvr>
                                    </p:animEffect>
                                  </p:childTnLst>
                                </p:cTn>
                              </p:par>
                            </p:childTnLst>
                          </p:cTn>
                        </p:par>
                        <p:par>
                          <p:cTn id="36" fill="hold">
                            <p:stCondLst>
                              <p:cond delay="500"/>
                            </p:stCondLst>
                            <p:childTnLst>
                              <p:par>
                                <p:cTn id="37" presetID="14" presetClass="entr" presetSubtype="1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randombar(horizontal)">
                                      <p:cBhvr>
                                        <p:cTn id="3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LIFTING-LINE THEORY</a:t>
            </a:r>
          </a:p>
        </p:txBody>
      </p:sp>
      <p:sp>
        <p:nvSpPr>
          <p:cNvPr id="9" name="Rectangle 8"/>
          <p:cNvSpPr/>
          <p:nvPr/>
        </p:nvSpPr>
        <p:spPr>
          <a:xfrm>
            <a:off x="179512" y="1124744"/>
            <a:ext cx="8712968" cy="2554545"/>
          </a:xfrm>
          <a:prstGeom prst="rect">
            <a:avLst/>
          </a:prstGeom>
        </p:spPr>
        <p:txBody>
          <a:bodyPr wrap="square">
            <a:spAutoFit/>
          </a:bodyPr>
          <a:lstStyle/>
          <a:p>
            <a:r>
              <a:rPr lang="en-US" sz="2000" dirty="0" smtClean="0">
                <a:latin typeface="Constantia" pitchFamily="18" charset="0"/>
              </a:rPr>
              <a:t>The solution </a:t>
            </a:r>
            <a:r>
              <a:rPr lang="el-GR" sz="2000" i="1" dirty="0" smtClean="0">
                <a:latin typeface="Constantia" pitchFamily="18" charset="0"/>
              </a:rPr>
              <a:t>Γ</a:t>
            </a:r>
            <a:r>
              <a:rPr lang="en-US" sz="2000" i="1" dirty="0" smtClean="0">
                <a:latin typeface="Constantia" pitchFamily="18" charset="0"/>
              </a:rPr>
              <a:t> = </a:t>
            </a:r>
            <a:r>
              <a:rPr lang="el-GR" sz="2000" i="1" dirty="0" smtClean="0">
                <a:latin typeface="Constantia" pitchFamily="18" charset="0"/>
              </a:rPr>
              <a:t>Γ</a:t>
            </a:r>
            <a:r>
              <a:rPr lang="en-US" sz="2000" i="1" dirty="0" smtClean="0">
                <a:latin typeface="Constantia" pitchFamily="18" charset="0"/>
              </a:rPr>
              <a:t>(y</a:t>
            </a:r>
            <a:r>
              <a:rPr lang="en-US" sz="2000" i="1" baseline="-25000" dirty="0" smtClean="0">
                <a:latin typeface="Constantia" pitchFamily="18" charset="0"/>
              </a:rPr>
              <a:t>0</a:t>
            </a:r>
            <a:r>
              <a:rPr lang="en-US" sz="2000" i="1" dirty="0" smtClean="0">
                <a:latin typeface="Constantia" pitchFamily="18" charset="0"/>
              </a:rPr>
              <a:t>)</a:t>
            </a:r>
            <a:r>
              <a:rPr lang="en-US" sz="2000" dirty="0" smtClean="0">
                <a:latin typeface="Constantia" pitchFamily="18" charset="0"/>
              </a:rPr>
              <a:t>, gives us the three main aerodynamic characteristics of a finite wing, as follows:</a:t>
            </a:r>
          </a:p>
          <a:p>
            <a:endParaRPr lang="en-GB" sz="2000" dirty="0" smtClean="0">
              <a:latin typeface="Constantia" pitchFamily="18" charset="0"/>
            </a:endParaRPr>
          </a:p>
          <a:p>
            <a:pPr marL="457200" indent="-457200"/>
            <a:r>
              <a:rPr lang="en-US" sz="2000" dirty="0" smtClean="0">
                <a:latin typeface="Constantia" pitchFamily="18" charset="0"/>
              </a:rPr>
              <a:t>1. The lift distribution is obtained from the </a:t>
            </a:r>
            <a:r>
              <a:rPr lang="en-US" sz="2000" dirty="0" err="1" smtClean="0">
                <a:latin typeface="Constantia" pitchFamily="18" charset="0"/>
              </a:rPr>
              <a:t>Kutta-Joukowski</a:t>
            </a:r>
            <a:r>
              <a:rPr lang="en-US" sz="2000" dirty="0" smtClean="0">
                <a:latin typeface="Constantia" pitchFamily="18" charset="0"/>
              </a:rPr>
              <a:t> theorem:</a:t>
            </a:r>
          </a:p>
          <a:p>
            <a:pPr marL="457200" indent="-457200">
              <a:buAutoNum type="arabicPeriod"/>
            </a:pPr>
            <a:endParaRPr lang="en-GB" sz="2000" dirty="0" smtClean="0">
              <a:latin typeface="Constantia" pitchFamily="18" charset="0"/>
            </a:endParaRPr>
          </a:p>
          <a:p>
            <a:pPr marL="457200" indent="-457200">
              <a:buAutoNum type="arabicPeriod"/>
            </a:pPr>
            <a:endParaRPr lang="en-GB" sz="2000" dirty="0" smtClean="0">
              <a:latin typeface="Constantia" pitchFamily="18" charset="0"/>
            </a:endParaRPr>
          </a:p>
          <a:p>
            <a:pPr marL="457200" indent="-457200">
              <a:buAutoNum type="arabicPeriod"/>
            </a:pPr>
            <a:endParaRPr lang="en-GB" sz="2000" dirty="0" smtClean="0">
              <a:latin typeface="Constantia" pitchFamily="18" charset="0"/>
            </a:endParaRPr>
          </a:p>
          <a:p>
            <a:pPr marL="457200" indent="-457200"/>
            <a:r>
              <a:rPr lang="en-US" sz="2000" dirty="0" smtClean="0">
                <a:latin typeface="Constantia" pitchFamily="18" charset="0"/>
              </a:rPr>
              <a:t>2. The total lift is obtained by integrating L’(y</a:t>
            </a:r>
            <a:r>
              <a:rPr lang="en-US" sz="2000" baseline="-25000" dirty="0" smtClean="0">
                <a:latin typeface="Constantia" pitchFamily="18" charset="0"/>
              </a:rPr>
              <a:t>0</a:t>
            </a:r>
            <a:r>
              <a:rPr lang="en-US" sz="2000" dirty="0" smtClean="0">
                <a:latin typeface="Constantia" pitchFamily="18" charset="0"/>
              </a:rPr>
              <a:t>) over the span</a:t>
            </a:r>
            <a:endParaRPr lang="en-GB" sz="2000" dirty="0" smtClean="0">
              <a:latin typeface="Constantia" pitchFamily="18" charset="0"/>
            </a:endParaRPr>
          </a:p>
        </p:txBody>
      </p:sp>
      <p:pic>
        <p:nvPicPr>
          <p:cNvPr id="9219"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491880" y="2636912"/>
            <a:ext cx="2219325" cy="323850"/>
          </a:xfrm>
          <a:prstGeom prst="rect">
            <a:avLst/>
          </a:prstGeom>
          <a:noFill/>
          <a:ln w="9525">
            <a:noFill/>
            <a:miter lim="800000"/>
            <a:headEnd/>
            <a:tailEnd/>
          </a:ln>
        </p:spPr>
      </p:pic>
      <p:pic>
        <p:nvPicPr>
          <p:cNvPr id="9220"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763688" y="3933056"/>
            <a:ext cx="1971675" cy="714375"/>
          </a:xfrm>
          <a:prstGeom prst="rect">
            <a:avLst/>
          </a:prstGeom>
          <a:noFill/>
          <a:ln w="9525">
            <a:noFill/>
            <a:miter lim="800000"/>
            <a:headEnd/>
            <a:tailEnd/>
          </a:ln>
        </p:spPr>
      </p:pic>
      <p:sp>
        <p:nvSpPr>
          <p:cNvPr id="14" name="Right Arrow 13"/>
          <p:cNvSpPr/>
          <p:nvPr/>
        </p:nvSpPr>
        <p:spPr>
          <a:xfrm>
            <a:off x="4139952" y="4221088"/>
            <a:ext cx="648072"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21" name="Picture 5"/>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076056" y="4005064"/>
            <a:ext cx="2590800" cy="685800"/>
          </a:xfrm>
          <a:prstGeom prst="rect">
            <a:avLst/>
          </a:prstGeom>
          <a:noFill/>
          <a:ln w="9525">
            <a:noFill/>
            <a:miter lim="800000"/>
            <a:headEnd/>
            <a:tailEnd/>
          </a:ln>
        </p:spPr>
      </p:pic>
      <p:pic>
        <p:nvPicPr>
          <p:cNvPr id="9222" name="Picture 6"/>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3059832" y="5014689"/>
            <a:ext cx="3419475" cy="790575"/>
          </a:xfrm>
          <a:prstGeom prst="rect">
            <a:avLst/>
          </a:prstGeom>
          <a:noFill/>
          <a:ln w="9525">
            <a:noFill/>
            <a:miter lim="800000"/>
            <a:headEnd/>
            <a:tailEnd/>
          </a:ln>
        </p:spPr>
      </p:pic>
      <p:sp>
        <p:nvSpPr>
          <p:cNvPr id="17"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8" name="TextBox 1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9" name="Straight Connector 18"/>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randombar(horizontal)">
                                      <p:cBhvr>
                                        <p:cTn id="12" dur="500"/>
                                        <p:tgtEl>
                                          <p:spTgt spid="9">
                                            <p:txEl>
                                              <p:pRg st="2" end="2"/>
                                            </p:txEl>
                                          </p:spTgt>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9219"/>
                                        </p:tgtEl>
                                        <p:attrNameLst>
                                          <p:attrName>style.visibility</p:attrName>
                                        </p:attrNameLst>
                                      </p:cBhvr>
                                      <p:to>
                                        <p:strVal val="visible"/>
                                      </p:to>
                                    </p:set>
                                    <p:animEffect transition="in" filter="randombar(horizontal)">
                                      <p:cBhvr>
                                        <p:cTn id="16" dur="500"/>
                                        <p:tgtEl>
                                          <p:spTgt spid="9219"/>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9">
                                            <p:txEl>
                                              <p:pRg st="6" end="6"/>
                                            </p:txEl>
                                          </p:spTgt>
                                        </p:tgtEl>
                                        <p:attrNameLst>
                                          <p:attrName>style.visibility</p:attrName>
                                        </p:attrNameLst>
                                      </p:cBhvr>
                                      <p:to>
                                        <p:strVal val="visible"/>
                                      </p:to>
                                    </p:set>
                                    <p:animEffect transition="in" filter="randombar(horizontal)">
                                      <p:cBhvr>
                                        <p:cTn id="21" dur="500"/>
                                        <p:tgtEl>
                                          <p:spTgt spid="9">
                                            <p:txEl>
                                              <p:pRg st="6" end="6"/>
                                            </p:txEl>
                                          </p:spTgt>
                                        </p:tgtEl>
                                      </p:cBhvr>
                                    </p:animEffect>
                                  </p:childTnLst>
                                </p:cTn>
                              </p:par>
                            </p:childTnLst>
                          </p:cTn>
                        </p:par>
                        <p:par>
                          <p:cTn id="22" fill="hold">
                            <p:stCondLst>
                              <p:cond delay="500"/>
                            </p:stCondLst>
                            <p:childTnLst>
                              <p:par>
                                <p:cTn id="23" presetID="14" presetClass="entr" presetSubtype="10" fill="hold" nodeType="afterEffect">
                                  <p:stCondLst>
                                    <p:cond delay="0"/>
                                  </p:stCondLst>
                                  <p:childTnLst>
                                    <p:set>
                                      <p:cBhvr>
                                        <p:cTn id="24" dur="1" fill="hold">
                                          <p:stCondLst>
                                            <p:cond delay="0"/>
                                          </p:stCondLst>
                                        </p:cTn>
                                        <p:tgtEl>
                                          <p:spTgt spid="9220"/>
                                        </p:tgtEl>
                                        <p:attrNameLst>
                                          <p:attrName>style.visibility</p:attrName>
                                        </p:attrNameLst>
                                      </p:cBhvr>
                                      <p:to>
                                        <p:strVal val="visible"/>
                                      </p:to>
                                    </p:set>
                                    <p:animEffect transition="in" filter="randombar(horizontal)">
                                      <p:cBhvr>
                                        <p:cTn id="25" dur="500"/>
                                        <p:tgtEl>
                                          <p:spTgt spid="9220"/>
                                        </p:tgtEl>
                                      </p:cBhvr>
                                    </p:animEffect>
                                  </p:childTnLst>
                                </p:cTn>
                              </p:par>
                            </p:childTnLst>
                          </p:cTn>
                        </p:par>
                        <p:par>
                          <p:cTn id="26" fill="hold">
                            <p:stCondLst>
                              <p:cond delay="1000"/>
                            </p:stCondLst>
                            <p:childTnLst>
                              <p:par>
                                <p:cTn id="27" presetID="14" presetClass="entr" presetSubtype="1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randombar(horizontal)">
                                      <p:cBhvr>
                                        <p:cTn id="29" dur="500"/>
                                        <p:tgtEl>
                                          <p:spTgt spid="14"/>
                                        </p:tgtEl>
                                      </p:cBhvr>
                                    </p:animEffect>
                                  </p:childTnLst>
                                </p:cTn>
                              </p:par>
                            </p:childTnLst>
                          </p:cTn>
                        </p:par>
                        <p:par>
                          <p:cTn id="30" fill="hold">
                            <p:stCondLst>
                              <p:cond delay="1500"/>
                            </p:stCondLst>
                            <p:childTnLst>
                              <p:par>
                                <p:cTn id="31" presetID="14" presetClass="entr" presetSubtype="10" fill="hold" nodeType="afterEffect">
                                  <p:stCondLst>
                                    <p:cond delay="0"/>
                                  </p:stCondLst>
                                  <p:childTnLst>
                                    <p:set>
                                      <p:cBhvr>
                                        <p:cTn id="32" dur="1" fill="hold">
                                          <p:stCondLst>
                                            <p:cond delay="0"/>
                                          </p:stCondLst>
                                        </p:cTn>
                                        <p:tgtEl>
                                          <p:spTgt spid="9221"/>
                                        </p:tgtEl>
                                        <p:attrNameLst>
                                          <p:attrName>style.visibility</p:attrName>
                                        </p:attrNameLst>
                                      </p:cBhvr>
                                      <p:to>
                                        <p:strVal val="visible"/>
                                      </p:to>
                                    </p:set>
                                    <p:animEffect transition="in" filter="randombar(horizontal)">
                                      <p:cBhvr>
                                        <p:cTn id="33" dur="500"/>
                                        <p:tgtEl>
                                          <p:spTgt spid="9221"/>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9222"/>
                                        </p:tgtEl>
                                        <p:attrNameLst>
                                          <p:attrName>style.visibility</p:attrName>
                                        </p:attrNameLst>
                                      </p:cBhvr>
                                      <p:to>
                                        <p:strVal val="visible"/>
                                      </p:to>
                                    </p:set>
                                    <p:animEffect transition="in" filter="randombar(horizontal)">
                                      <p:cBhvr>
                                        <p:cTn id="38" dur="500"/>
                                        <p:tgtEl>
                                          <p:spTgt spid="9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LIFTING-LINE THEORY</a:t>
            </a:r>
          </a:p>
        </p:txBody>
      </p:sp>
      <p:sp>
        <p:nvSpPr>
          <p:cNvPr id="9" name="Rectangle 8"/>
          <p:cNvSpPr/>
          <p:nvPr/>
        </p:nvSpPr>
        <p:spPr>
          <a:xfrm>
            <a:off x="179512" y="1124744"/>
            <a:ext cx="8712968" cy="3170099"/>
          </a:xfrm>
          <a:prstGeom prst="rect">
            <a:avLst/>
          </a:prstGeom>
        </p:spPr>
        <p:txBody>
          <a:bodyPr wrap="square">
            <a:spAutoFit/>
          </a:bodyPr>
          <a:lstStyle/>
          <a:p>
            <a:r>
              <a:rPr lang="en-US" sz="2000" dirty="0" smtClean="0">
                <a:latin typeface="Constantia" pitchFamily="18" charset="0"/>
              </a:rPr>
              <a:t>The solution </a:t>
            </a:r>
            <a:r>
              <a:rPr lang="el-GR" sz="2000" i="1" dirty="0" smtClean="0">
                <a:latin typeface="Constantia" pitchFamily="18" charset="0"/>
              </a:rPr>
              <a:t>Γ</a:t>
            </a:r>
            <a:r>
              <a:rPr lang="en-US" sz="2000" i="1" dirty="0" smtClean="0">
                <a:latin typeface="Constantia" pitchFamily="18" charset="0"/>
              </a:rPr>
              <a:t> = </a:t>
            </a:r>
            <a:r>
              <a:rPr lang="el-GR" sz="2000" i="1" dirty="0" smtClean="0">
                <a:latin typeface="Constantia" pitchFamily="18" charset="0"/>
              </a:rPr>
              <a:t>Γ</a:t>
            </a:r>
            <a:r>
              <a:rPr lang="en-US" sz="2000" i="1" dirty="0" smtClean="0">
                <a:latin typeface="Constantia" pitchFamily="18" charset="0"/>
              </a:rPr>
              <a:t>(y</a:t>
            </a:r>
            <a:r>
              <a:rPr lang="en-US" sz="2000" i="1" baseline="-25000" dirty="0" smtClean="0">
                <a:latin typeface="Constantia" pitchFamily="18" charset="0"/>
              </a:rPr>
              <a:t>0</a:t>
            </a:r>
            <a:r>
              <a:rPr lang="en-US" sz="2000" i="1" dirty="0" smtClean="0">
                <a:latin typeface="Constantia" pitchFamily="18" charset="0"/>
              </a:rPr>
              <a:t>)</a:t>
            </a:r>
            <a:r>
              <a:rPr lang="en-US" sz="2000" dirty="0" smtClean="0">
                <a:latin typeface="Constantia" pitchFamily="18" charset="0"/>
              </a:rPr>
              <a:t>, gives us the three main aerodynamic characteristics of a finite wing, as follows:</a:t>
            </a:r>
          </a:p>
          <a:p>
            <a:endParaRPr lang="en-GB" sz="2000" dirty="0" smtClean="0">
              <a:latin typeface="Constantia" pitchFamily="18" charset="0"/>
            </a:endParaRPr>
          </a:p>
          <a:p>
            <a:pPr marL="457200" indent="-457200"/>
            <a:r>
              <a:rPr lang="en-GB" sz="2000" dirty="0" smtClean="0">
                <a:latin typeface="Constantia" pitchFamily="18" charset="0"/>
              </a:rPr>
              <a:t>3. </a:t>
            </a:r>
            <a:r>
              <a:rPr lang="en-US" sz="2000" dirty="0" smtClean="0">
                <a:latin typeface="Constantia" pitchFamily="18" charset="0"/>
              </a:rPr>
              <a:t>The induced drag per unit span is</a:t>
            </a:r>
          </a:p>
          <a:p>
            <a:pPr marL="457200" indent="-457200"/>
            <a:endParaRPr lang="en-GB" sz="2000" dirty="0" smtClean="0">
              <a:latin typeface="Constantia" pitchFamily="18" charset="0"/>
            </a:endParaRPr>
          </a:p>
          <a:p>
            <a:pPr marL="457200" indent="-457200"/>
            <a:endParaRPr lang="en-GB" sz="2000" dirty="0" smtClean="0">
              <a:latin typeface="Constantia" pitchFamily="18" charset="0"/>
            </a:endParaRPr>
          </a:p>
          <a:p>
            <a:pPr marL="457200" indent="-457200"/>
            <a:r>
              <a:rPr lang="en-US" sz="2000" dirty="0" smtClean="0">
                <a:latin typeface="Constantia" pitchFamily="18" charset="0"/>
              </a:rPr>
              <a:t>Since </a:t>
            </a:r>
            <a:r>
              <a:rPr lang="el-GR" sz="2000" i="1" dirty="0" smtClean="0">
                <a:latin typeface="Constantia" pitchFamily="18" charset="0"/>
              </a:rPr>
              <a:t>α</a:t>
            </a:r>
            <a:r>
              <a:rPr lang="en-US" sz="2000" i="1" baseline="-25000" dirty="0" err="1" smtClean="0">
                <a:latin typeface="Constantia" pitchFamily="18" charset="0"/>
              </a:rPr>
              <a:t>i</a:t>
            </a:r>
            <a:r>
              <a:rPr lang="en-US" sz="2000" dirty="0" smtClean="0">
                <a:latin typeface="Constantia" pitchFamily="18" charset="0"/>
              </a:rPr>
              <a:t> is small, this relation becomes</a:t>
            </a:r>
          </a:p>
          <a:p>
            <a:pPr marL="457200" indent="-457200"/>
            <a:endParaRPr lang="en-GB" sz="2000" dirty="0" smtClean="0">
              <a:latin typeface="Constantia" pitchFamily="18" charset="0"/>
            </a:endParaRPr>
          </a:p>
          <a:p>
            <a:pPr marL="457200" indent="-457200"/>
            <a:endParaRPr lang="en-GB" sz="2000" dirty="0" smtClean="0">
              <a:latin typeface="Constantia" pitchFamily="18" charset="0"/>
            </a:endParaRPr>
          </a:p>
          <a:p>
            <a:pPr marL="457200" indent="-457200"/>
            <a:r>
              <a:rPr lang="en-US" sz="2000" dirty="0" smtClean="0">
                <a:latin typeface="Constantia" pitchFamily="18" charset="0"/>
              </a:rPr>
              <a:t>The total induced drag is obtained by integrating </a:t>
            </a:r>
            <a:r>
              <a:rPr lang="en-US" sz="2000" i="1" dirty="0" err="1" smtClean="0">
                <a:latin typeface="Constantia" pitchFamily="18" charset="0"/>
              </a:rPr>
              <a:t>D’</a:t>
            </a:r>
            <a:r>
              <a:rPr lang="en-US" sz="2000" i="1" baseline="-25000" dirty="0" err="1" smtClean="0">
                <a:latin typeface="Constantia" pitchFamily="18" charset="0"/>
              </a:rPr>
              <a:t>i</a:t>
            </a:r>
            <a:r>
              <a:rPr lang="en-US" sz="2000" baseline="-25000" dirty="0" smtClean="0">
                <a:latin typeface="Constantia" pitchFamily="18" charset="0"/>
              </a:rPr>
              <a:t> </a:t>
            </a:r>
            <a:r>
              <a:rPr lang="en-US" sz="2000" dirty="0" smtClean="0">
                <a:latin typeface="Constantia" pitchFamily="18" charset="0"/>
              </a:rPr>
              <a:t>over the span:</a:t>
            </a:r>
            <a:endParaRPr lang="en-US" sz="2000" dirty="0">
              <a:latin typeface="Constantia" pitchFamily="18" charset="0"/>
            </a:endParaRPr>
          </a:p>
        </p:txBody>
      </p:sp>
      <p:pic>
        <p:nvPicPr>
          <p:cNvPr id="10242"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851920" y="2492896"/>
            <a:ext cx="1543050" cy="381000"/>
          </a:xfrm>
          <a:prstGeom prst="rect">
            <a:avLst/>
          </a:prstGeom>
          <a:noFill/>
          <a:ln w="9525">
            <a:noFill/>
            <a:miter lim="800000"/>
            <a:headEnd/>
            <a:tailEnd/>
          </a:ln>
        </p:spPr>
      </p:pic>
      <p:pic>
        <p:nvPicPr>
          <p:cNvPr id="10243"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138414" y="3501008"/>
            <a:ext cx="1009650" cy="323850"/>
          </a:xfrm>
          <a:prstGeom prst="rect">
            <a:avLst/>
          </a:prstGeom>
          <a:noFill/>
          <a:ln w="9525">
            <a:noFill/>
            <a:miter lim="800000"/>
            <a:headEnd/>
            <a:tailEnd/>
          </a:ln>
        </p:spPr>
      </p:pic>
      <p:pic>
        <p:nvPicPr>
          <p:cNvPr id="10244"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259632" y="4509120"/>
            <a:ext cx="2590800" cy="714375"/>
          </a:xfrm>
          <a:prstGeom prst="rect">
            <a:avLst/>
          </a:prstGeom>
          <a:noFill/>
          <a:ln w="9525">
            <a:noFill/>
            <a:miter lim="800000"/>
            <a:headEnd/>
            <a:tailEnd/>
          </a:ln>
        </p:spPr>
      </p:pic>
      <p:sp>
        <p:nvSpPr>
          <p:cNvPr id="15" name="Right Arrow 14"/>
          <p:cNvSpPr/>
          <p:nvPr/>
        </p:nvSpPr>
        <p:spPr>
          <a:xfrm>
            <a:off x="4139952" y="4725144"/>
            <a:ext cx="648072"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5"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5148064" y="4509120"/>
            <a:ext cx="3171825" cy="695325"/>
          </a:xfrm>
          <a:prstGeom prst="rect">
            <a:avLst/>
          </a:prstGeom>
          <a:noFill/>
          <a:ln w="9525">
            <a:noFill/>
            <a:miter lim="800000"/>
            <a:headEnd/>
            <a:tailEnd/>
          </a:ln>
        </p:spPr>
      </p:pic>
      <p:pic>
        <p:nvPicPr>
          <p:cNvPr id="10246" name="Picture 6"/>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2509838" y="5229200"/>
            <a:ext cx="4124325" cy="714375"/>
          </a:xfrm>
          <a:prstGeom prst="rect">
            <a:avLst/>
          </a:prstGeom>
          <a:noFill/>
          <a:ln w="9525">
            <a:noFill/>
            <a:miter lim="800000"/>
            <a:headEnd/>
            <a:tailEnd/>
          </a:ln>
        </p:spPr>
      </p:pic>
      <p:sp>
        <p:nvSpPr>
          <p:cNvPr id="17"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8" name="TextBox 1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9" name="Straight Connector 18"/>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randombar(horizontal)">
                                      <p:cBhvr>
                                        <p:cTn id="7" dur="500"/>
                                        <p:tgtEl>
                                          <p:spTgt spid="9">
                                            <p:txEl>
                                              <p:pRg st="2" end="2"/>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0242"/>
                                        </p:tgtEl>
                                        <p:attrNameLst>
                                          <p:attrName>style.visibility</p:attrName>
                                        </p:attrNameLst>
                                      </p:cBhvr>
                                      <p:to>
                                        <p:strVal val="visible"/>
                                      </p:to>
                                    </p:set>
                                    <p:animEffect transition="in" filter="randombar(horizontal)">
                                      <p:cBhvr>
                                        <p:cTn id="11" dur="500"/>
                                        <p:tgtEl>
                                          <p:spTgt spid="10242"/>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9">
                                            <p:txEl>
                                              <p:pRg st="5" end="5"/>
                                            </p:txEl>
                                          </p:spTgt>
                                        </p:tgtEl>
                                        <p:attrNameLst>
                                          <p:attrName>style.visibility</p:attrName>
                                        </p:attrNameLst>
                                      </p:cBhvr>
                                      <p:to>
                                        <p:strVal val="visible"/>
                                      </p:to>
                                    </p:set>
                                    <p:animEffect transition="in" filter="randombar(horizontal)">
                                      <p:cBhvr>
                                        <p:cTn id="16" dur="500"/>
                                        <p:tgtEl>
                                          <p:spTgt spid="9">
                                            <p:txEl>
                                              <p:pRg st="5" end="5"/>
                                            </p:txEl>
                                          </p:spTgt>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10243"/>
                                        </p:tgtEl>
                                        <p:attrNameLst>
                                          <p:attrName>style.visibility</p:attrName>
                                        </p:attrNameLst>
                                      </p:cBhvr>
                                      <p:to>
                                        <p:strVal val="visible"/>
                                      </p:to>
                                    </p:set>
                                    <p:animEffect transition="in" filter="randombar(horizontal)">
                                      <p:cBhvr>
                                        <p:cTn id="20" dur="500"/>
                                        <p:tgtEl>
                                          <p:spTgt spid="10243"/>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9">
                                            <p:txEl>
                                              <p:pRg st="8" end="8"/>
                                            </p:txEl>
                                          </p:spTgt>
                                        </p:tgtEl>
                                        <p:attrNameLst>
                                          <p:attrName>style.visibility</p:attrName>
                                        </p:attrNameLst>
                                      </p:cBhvr>
                                      <p:to>
                                        <p:strVal val="visible"/>
                                      </p:to>
                                    </p:set>
                                    <p:animEffect transition="in" filter="randombar(horizontal)">
                                      <p:cBhvr>
                                        <p:cTn id="25" dur="500"/>
                                        <p:tgtEl>
                                          <p:spTgt spid="9">
                                            <p:txEl>
                                              <p:pRg st="8" end="8"/>
                                            </p:txEl>
                                          </p:spTgt>
                                        </p:tgtEl>
                                      </p:cBhvr>
                                    </p:animEffect>
                                  </p:childTnLst>
                                </p:cTn>
                              </p:par>
                            </p:childTnLst>
                          </p:cTn>
                        </p:par>
                        <p:par>
                          <p:cTn id="26" fill="hold">
                            <p:stCondLst>
                              <p:cond delay="500"/>
                            </p:stCondLst>
                            <p:childTnLst>
                              <p:par>
                                <p:cTn id="27" presetID="14" presetClass="entr" presetSubtype="10" fill="hold" nodeType="afterEffect">
                                  <p:stCondLst>
                                    <p:cond delay="0"/>
                                  </p:stCondLst>
                                  <p:childTnLst>
                                    <p:set>
                                      <p:cBhvr>
                                        <p:cTn id="28" dur="1" fill="hold">
                                          <p:stCondLst>
                                            <p:cond delay="0"/>
                                          </p:stCondLst>
                                        </p:cTn>
                                        <p:tgtEl>
                                          <p:spTgt spid="10244"/>
                                        </p:tgtEl>
                                        <p:attrNameLst>
                                          <p:attrName>style.visibility</p:attrName>
                                        </p:attrNameLst>
                                      </p:cBhvr>
                                      <p:to>
                                        <p:strVal val="visible"/>
                                      </p:to>
                                    </p:set>
                                    <p:animEffect transition="in" filter="randombar(horizontal)">
                                      <p:cBhvr>
                                        <p:cTn id="29" dur="500"/>
                                        <p:tgtEl>
                                          <p:spTgt spid="10244"/>
                                        </p:tgtEl>
                                      </p:cBhvr>
                                    </p:animEffect>
                                  </p:childTnLst>
                                </p:cTn>
                              </p:par>
                            </p:childTnLst>
                          </p:cTn>
                        </p:par>
                        <p:par>
                          <p:cTn id="30" fill="hold">
                            <p:stCondLst>
                              <p:cond delay="1000"/>
                            </p:stCondLst>
                            <p:childTnLst>
                              <p:par>
                                <p:cTn id="31" presetID="14" presetClass="entr" presetSubtype="1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randombar(horizontal)">
                                      <p:cBhvr>
                                        <p:cTn id="33" dur="500"/>
                                        <p:tgtEl>
                                          <p:spTgt spid="15"/>
                                        </p:tgtEl>
                                      </p:cBhvr>
                                    </p:animEffect>
                                  </p:childTnLst>
                                </p:cTn>
                              </p:par>
                            </p:childTnLst>
                          </p:cTn>
                        </p:par>
                        <p:par>
                          <p:cTn id="34" fill="hold">
                            <p:stCondLst>
                              <p:cond delay="1500"/>
                            </p:stCondLst>
                            <p:childTnLst>
                              <p:par>
                                <p:cTn id="35" presetID="14" presetClass="entr" presetSubtype="10" fill="hold" nodeType="afterEffect">
                                  <p:stCondLst>
                                    <p:cond delay="0"/>
                                  </p:stCondLst>
                                  <p:childTnLst>
                                    <p:set>
                                      <p:cBhvr>
                                        <p:cTn id="36" dur="1" fill="hold">
                                          <p:stCondLst>
                                            <p:cond delay="0"/>
                                          </p:stCondLst>
                                        </p:cTn>
                                        <p:tgtEl>
                                          <p:spTgt spid="10245"/>
                                        </p:tgtEl>
                                        <p:attrNameLst>
                                          <p:attrName>style.visibility</p:attrName>
                                        </p:attrNameLst>
                                      </p:cBhvr>
                                      <p:to>
                                        <p:strVal val="visible"/>
                                      </p:to>
                                    </p:set>
                                    <p:animEffect transition="in" filter="randombar(horizontal)">
                                      <p:cBhvr>
                                        <p:cTn id="37" dur="500"/>
                                        <p:tgtEl>
                                          <p:spTgt spid="10245"/>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0246"/>
                                        </p:tgtEl>
                                        <p:attrNameLst>
                                          <p:attrName>style.visibility</p:attrName>
                                        </p:attrNameLst>
                                      </p:cBhvr>
                                      <p:to>
                                        <p:strVal val="visible"/>
                                      </p:to>
                                    </p:set>
                                    <p:animEffect transition="in" filter="randombar(horizontal)">
                                      <p:cBhvr>
                                        <p:cTn id="42" dur="500"/>
                                        <p:tgtEl>
                                          <p:spTgt spid="10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14282" y="1268760"/>
            <a:ext cx="8929718" cy="461665"/>
          </a:xfrm>
          <a:prstGeom prst="rect">
            <a:avLst/>
          </a:prstGeom>
        </p:spPr>
        <p:txBody>
          <a:bodyPr wrap="square">
            <a:spAutoFit/>
          </a:bodyPr>
          <a:lstStyle/>
          <a:p>
            <a:r>
              <a:rPr lang="en-US" sz="2400" dirty="0" smtClean="0">
                <a:latin typeface="Constantia" pitchFamily="18" charset="0"/>
                <a:cs typeface="Arial" pitchFamily="34" charset="0"/>
              </a:rPr>
              <a:t>Consider an elliptical </a:t>
            </a:r>
            <a:r>
              <a:rPr lang="en-US" sz="2400" dirty="0" err="1" smtClean="0">
                <a:latin typeface="Constantia" pitchFamily="18" charset="0"/>
                <a:cs typeface="Arial" pitchFamily="34" charset="0"/>
              </a:rPr>
              <a:t>spanwise</a:t>
            </a:r>
            <a:r>
              <a:rPr lang="en-US" sz="2400" dirty="0" smtClean="0">
                <a:latin typeface="Constantia" pitchFamily="18" charset="0"/>
                <a:cs typeface="Arial" pitchFamily="34" charset="0"/>
              </a:rPr>
              <a:t> circulation distribution given by:</a:t>
            </a:r>
          </a:p>
        </p:txBody>
      </p:sp>
      <p:pic>
        <p:nvPicPr>
          <p:cNvPr id="278530"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95536" y="2094153"/>
            <a:ext cx="3227410" cy="1357322"/>
          </a:xfrm>
          <a:prstGeom prst="rect">
            <a:avLst/>
          </a:prstGeom>
          <a:noFill/>
          <a:ln w="9525">
            <a:noFill/>
            <a:miter lim="800000"/>
            <a:headEnd/>
            <a:tailEnd/>
          </a:ln>
          <a:effectLst/>
        </p:spPr>
      </p:pic>
      <p:pic>
        <p:nvPicPr>
          <p:cNvPr id="278531"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995936" y="1950137"/>
            <a:ext cx="5104476" cy="1857388"/>
          </a:xfrm>
          <a:prstGeom prst="rect">
            <a:avLst/>
          </a:prstGeom>
          <a:noFill/>
          <a:ln w="9525">
            <a:noFill/>
            <a:miter lim="800000"/>
            <a:headEnd/>
            <a:tailEnd/>
          </a:ln>
          <a:effectLst/>
        </p:spPr>
      </p:pic>
      <p:pic>
        <p:nvPicPr>
          <p:cNvPr id="278532"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99464" y="3822345"/>
            <a:ext cx="2584458" cy="471489"/>
          </a:xfrm>
          <a:prstGeom prst="rect">
            <a:avLst/>
          </a:prstGeom>
          <a:noFill/>
          <a:ln w="9525">
            <a:noFill/>
            <a:miter lim="800000"/>
            <a:headEnd/>
            <a:tailEnd/>
          </a:ln>
          <a:effectLst/>
        </p:spPr>
      </p:pic>
      <p:pic>
        <p:nvPicPr>
          <p:cNvPr id="278533"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28026" y="4465287"/>
            <a:ext cx="8360363" cy="1123953"/>
          </a:xfrm>
          <a:prstGeom prst="rect">
            <a:avLst/>
          </a:prstGeom>
          <a:noFill/>
          <a:ln w="9525">
            <a:noFill/>
            <a:miter lim="800000"/>
            <a:headEnd/>
            <a:tailEnd/>
          </a:ln>
          <a:effectLst/>
        </p:spPr>
      </p:pic>
      <p:sp>
        <p:nvSpPr>
          <p:cNvPr id="10" name="TextBox 9"/>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ELLIPTICAL LIFT DISTRIBUTION</a:t>
            </a:r>
          </a:p>
        </p:txBody>
      </p:sp>
      <p:sp>
        <p:nvSpPr>
          <p:cNvPr id="11"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TextBox 11"/>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3" name="Straight Connector 12"/>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78531"/>
                                        </p:tgtEl>
                                        <p:attrNameLst>
                                          <p:attrName>style.visibility</p:attrName>
                                        </p:attrNameLst>
                                      </p:cBhvr>
                                      <p:to>
                                        <p:strVal val="visible"/>
                                      </p:to>
                                    </p:set>
                                    <p:animEffect transition="in" filter="randombar(horizontal)">
                                      <p:cBhvr>
                                        <p:cTn id="7" dur="500"/>
                                        <p:tgtEl>
                                          <p:spTgt spid="278531"/>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78530"/>
                                        </p:tgtEl>
                                        <p:attrNameLst>
                                          <p:attrName>style.visibility</p:attrName>
                                        </p:attrNameLst>
                                      </p:cBhvr>
                                      <p:to>
                                        <p:strVal val="visible"/>
                                      </p:to>
                                    </p:set>
                                    <p:animEffect transition="in" filter="randombar(horizontal)">
                                      <p:cBhvr>
                                        <p:cTn id="11" dur="500"/>
                                        <p:tgtEl>
                                          <p:spTgt spid="278530"/>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278532"/>
                                        </p:tgtEl>
                                        <p:attrNameLst>
                                          <p:attrName>style.visibility</p:attrName>
                                        </p:attrNameLst>
                                      </p:cBhvr>
                                      <p:to>
                                        <p:strVal val="visible"/>
                                      </p:to>
                                    </p:set>
                                    <p:animEffect transition="in" filter="randombar(horizontal)">
                                      <p:cBhvr>
                                        <p:cTn id="16" dur="500"/>
                                        <p:tgtEl>
                                          <p:spTgt spid="278532"/>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278533"/>
                                        </p:tgtEl>
                                        <p:attrNameLst>
                                          <p:attrName>style.visibility</p:attrName>
                                        </p:attrNameLst>
                                      </p:cBhvr>
                                      <p:to>
                                        <p:strVal val="visible"/>
                                      </p:to>
                                    </p:set>
                                    <p:animEffect transition="in" filter="randombar(horizontal)">
                                      <p:cBhvr>
                                        <p:cTn id="21" dur="500"/>
                                        <p:tgtEl>
                                          <p:spTgt spid="2785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85786" y="785794"/>
            <a:ext cx="184731" cy="461665"/>
          </a:xfrm>
          <a:prstGeom prst="rect">
            <a:avLst/>
          </a:prstGeom>
        </p:spPr>
        <p:txBody>
          <a:bodyPr wrap="none">
            <a:spAutoFit/>
          </a:bodyPr>
          <a:lstStyle/>
          <a:p>
            <a:endParaRPr lang="en-US" sz="2400" b="1" dirty="0" smtClean="0">
              <a:solidFill>
                <a:srgbClr val="FF0000"/>
              </a:solidFill>
              <a:effectLst>
                <a:outerShdw blurRad="38100" dist="38100" dir="2700000" algn="tl">
                  <a:srgbClr val="000000">
                    <a:alpha val="43137"/>
                  </a:srgbClr>
                </a:outerShdw>
              </a:effectLst>
            </a:endParaRPr>
          </a:p>
        </p:txBody>
      </p:sp>
      <p:pic>
        <p:nvPicPr>
          <p:cNvPr id="27955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500298" y="1857364"/>
            <a:ext cx="3643338" cy="802553"/>
          </a:xfrm>
          <a:prstGeom prst="rect">
            <a:avLst/>
          </a:prstGeom>
          <a:noFill/>
          <a:ln w="9525">
            <a:noFill/>
            <a:miter lim="800000"/>
            <a:headEnd/>
            <a:tailEnd/>
          </a:ln>
          <a:effectLst/>
        </p:spPr>
      </p:pic>
      <p:pic>
        <p:nvPicPr>
          <p:cNvPr id="279555"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071538" y="3143248"/>
            <a:ext cx="6336222" cy="971554"/>
          </a:xfrm>
          <a:prstGeom prst="rect">
            <a:avLst/>
          </a:prstGeom>
          <a:noFill/>
          <a:ln w="9525">
            <a:noFill/>
            <a:miter lim="800000"/>
            <a:headEnd/>
            <a:tailEnd/>
          </a:ln>
          <a:effectLst/>
        </p:spPr>
      </p:pic>
      <p:sp>
        <p:nvSpPr>
          <p:cNvPr id="7" name="TextBox 6"/>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ELLIPTICAL LIFT DISTRIBUTION</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DOWNWASH CALCULATION</a:t>
            </a:r>
          </a:p>
        </p:txBody>
      </p:sp>
      <p:sp>
        <p:nvSpPr>
          <p:cNvPr id="8"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340768"/>
            <a:ext cx="8712968" cy="800219"/>
          </a:xfrm>
          <a:prstGeom prst="rect">
            <a:avLst/>
          </a:prstGeom>
        </p:spPr>
        <p:txBody>
          <a:bodyPr wrap="square">
            <a:spAutoFit/>
          </a:bodyPr>
          <a:lstStyle/>
          <a:p>
            <a:pPr algn="just"/>
            <a:r>
              <a:rPr lang="en-US" sz="2300" dirty="0" smtClean="0">
                <a:latin typeface="Constantia" pitchFamily="18" charset="0"/>
              </a:rPr>
              <a:t>As in thin airfoil theory, the mathematical problem is considerably simplified by making the trigonometric substitution</a:t>
            </a:r>
          </a:p>
        </p:txBody>
      </p:sp>
      <p:pic>
        <p:nvPicPr>
          <p:cNvPr id="102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39552" y="2636912"/>
            <a:ext cx="5143536" cy="2395453"/>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012160" y="2780928"/>
            <a:ext cx="2313867" cy="2233617"/>
          </a:xfrm>
          <a:prstGeom prst="rect">
            <a:avLst/>
          </a:prstGeom>
          <a:noFill/>
          <a:ln w="9525">
            <a:noFill/>
            <a:miter lim="800000"/>
            <a:headEnd/>
            <a:tailEnd/>
          </a:ln>
          <a:effectLst/>
        </p:spPr>
      </p:pic>
      <p:sp>
        <p:nvSpPr>
          <p:cNvPr id="7" name="TextBox 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ELLIPTICAL LIFT DISTRIBUTION</a:t>
            </a:r>
          </a:p>
        </p:txBody>
      </p:sp>
      <p:sp>
        <p:nvSpPr>
          <p:cNvPr id="8"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randombar(horizont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randombar(horizontal)">
                                      <p:cBhvr>
                                        <p:cTn id="12"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clrChange>
              <a:clrFrom>
                <a:srgbClr val="FFFFFF"/>
              </a:clrFrom>
              <a:clrTo>
                <a:srgbClr val="FFFFFF">
                  <a:alpha val="0"/>
                </a:srgbClr>
              </a:clrTo>
            </a:clrChange>
          </a:blip>
          <a:srcRect b="27545"/>
          <a:stretch>
            <a:fillRect/>
          </a:stretch>
        </p:blipFill>
        <p:spPr bwMode="auto">
          <a:xfrm>
            <a:off x="323528" y="1132724"/>
            <a:ext cx="6091713" cy="724640"/>
          </a:xfrm>
          <a:prstGeom prst="rect">
            <a:avLst/>
          </a:prstGeom>
          <a:noFill/>
          <a:ln w="9525">
            <a:noFill/>
            <a:miter lim="800000"/>
            <a:headEnd/>
            <a:tailEnd/>
          </a:ln>
          <a:effectLst/>
        </p:spPr>
      </p:pic>
      <p:pic>
        <p:nvPicPr>
          <p:cNvPr id="2051"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83617" y="1851094"/>
            <a:ext cx="3684327" cy="785818"/>
          </a:xfrm>
          <a:prstGeom prst="rect">
            <a:avLst/>
          </a:prstGeom>
          <a:ln>
            <a:noFill/>
          </a:ln>
          <a:effectLst/>
        </p:spPr>
      </p:pic>
      <p:pic>
        <p:nvPicPr>
          <p:cNvPr id="2052"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064724" y="1923102"/>
            <a:ext cx="3755748" cy="785818"/>
          </a:xfrm>
          <a:prstGeom prst="rect">
            <a:avLst/>
          </a:prstGeom>
          <a:noFill/>
          <a:ln w="9525">
            <a:noFill/>
            <a:miter lim="800000"/>
            <a:headEnd/>
            <a:tailEnd/>
          </a:ln>
          <a:effectLst/>
        </p:spPr>
      </p:pic>
      <p:sp>
        <p:nvSpPr>
          <p:cNvPr id="7" name="Right Arrow 6"/>
          <p:cNvSpPr/>
          <p:nvPr/>
        </p:nvSpPr>
        <p:spPr>
          <a:xfrm>
            <a:off x="4143372" y="2071678"/>
            <a:ext cx="714380"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3"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323528" y="3501008"/>
            <a:ext cx="8176558" cy="2900364"/>
          </a:xfrm>
          <a:prstGeom prst="rect">
            <a:avLst/>
          </a:prstGeom>
          <a:noFill/>
          <a:ln w="9525">
            <a:noFill/>
            <a:miter lim="800000"/>
            <a:headEnd/>
            <a:tailEnd/>
          </a:ln>
          <a:effectLst/>
        </p:spPr>
      </p:pic>
      <p:pic>
        <p:nvPicPr>
          <p:cNvPr id="2054" name="Picture 6"/>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179512" y="2708920"/>
            <a:ext cx="3981452" cy="985102"/>
          </a:xfrm>
          <a:prstGeom prst="rect">
            <a:avLst/>
          </a:prstGeom>
          <a:noFill/>
          <a:ln w="9525">
            <a:noFill/>
            <a:miter lim="800000"/>
            <a:headEnd/>
            <a:tailEnd/>
          </a:ln>
          <a:effectLst/>
        </p:spPr>
      </p:pic>
      <p:sp>
        <p:nvSpPr>
          <p:cNvPr id="10" name="Right Arrow 9"/>
          <p:cNvSpPr/>
          <p:nvPr/>
        </p:nvSpPr>
        <p:spPr>
          <a:xfrm>
            <a:off x="4145652" y="2924944"/>
            <a:ext cx="714380"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5" name="Picture 7"/>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4929190" y="2857496"/>
            <a:ext cx="4044690" cy="642942"/>
          </a:xfrm>
          <a:prstGeom prst="rect">
            <a:avLst/>
          </a:prstGeom>
          <a:noFill/>
          <a:ln w="9525">
            <a:noFill/>
            <a:miter lim="800000"/>
            <a:headEnd/>
            <a:tailEnd/>
          </a:ln>
          <a:effectLst/>
        </p:spPr>
      </p:pic>
      <p:sp>
        <p:nvSpPr>
          <p:cNvPr id="12" name="TextBox 11"/>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ELLIPTICAL LIFT DISTRIBUTION</a:t>
            </a:r>
          </a:p>
        </p:txBody>
      </p:sp>
      <p:sp>
        <p:nvSpPr>
          <p:cNvPr id="18"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9" name="TextBox 1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20" name="Straight Connector 1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randombar(horizontal)">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randombar(horizontal)">
                                      <p:cBhvr>
                                        <p:cTn id="12" dur="500"/>
                                        <p:tgtEl>
                                          <p:spTgt spid="2051"/>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par>
                          <p:cTn id="17" fill="hold">
                            <p:stCondLst>
                              <p:cond delay="1000"/>
                            </p:stCondLst>
                            <p:childTnLst>
                              <p:par>
                                <p:cTn id="18" presetID="14" presetClass="entr" presetSubtype="10" fill="hold" nodeType="afterEffect">
                                  <p:stCondLst>
                                    <p:cond delay="0"/>
                                  </p:stCondLst>
                                  <p:childTnLst>
                                    <p:set>
                                      <p:cBhvr>
                                        <p:cTn id="19" dur="1" fill="hold">
                                          <p:stCondLst>
                                            <p:cond delay="0"/>
                                          </p:stCondLst>
                                        </p:cTn>
                                        <p:tgtEl>
                                          <p:spTgt spid="2052"/>
                                        </p:tgtEl>
                                        <p:attrNameLst>
                                          <p:attrName>style.visibility</p:attrName>
                                        </p:attrNameLst>
                                      </p:cBhvr>
                                      <p:to>
                                        <p:strVal val="visible"/>
                                      </p:to>
                                    </p:set>
                                    <p:animEffect transition="in" filter="randombar(horizontal)">
                                      <p:cBhvr>
                                        <p:cTn id="20" dur="500"/>
                                        <p:tgtEl>
                                          <p:spTgt spid="2052"/>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2054"/>
                                        </p:tgtEl>
                                        <p:attrNameLst>
                                          <p:attrName>style.visibility</p:attrName>
                                        </p:attrNameLst>
                                      </p:cBhvr>
                                      <p:to>
                                        <p:strVal val="visible"/>
                                      </p:to>
                                    </p:set>
                                    <p:animEffect transition="in" filter="randombar(horizontal)">
                                      <p:cBhvr>
                                        <p:cTn id="25" dur="500"/>
                                        <p:tgtEl>
                                          <p:spTgt spid="2054"/>
                                        </p:tgtEl>
                                      </p:cBhvr>
                                    </p:animEffect>
                                  </p:childTnLst>
                                </p:cTn>
                              </p:par>
                            </p:childTnLst>
                          </p:cTn>
                        </p:par>
                        <p:par>
                          <p:cTn id="26" fill="hold">
                            <p:stCondLst>
                              <p:cond delay="500"/>
                            </p:stCondLst>
                            <p:childTnLst>
                              <p:par>
                                <p:cTn id="27" presetID="14" presetClass="entr" presetSubtype="1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randombar(horizontal)">
                                      <p:cBhvr>
                                        <p:cTn id="29" dur="500"/>
                                        <p:tgtEl>
                                          <p:spTgt spid="10"/>
                                        </p:tgtEl>
                                      </p:cBhvr>
                                    </p:animEffect>
                                  </p:childTnLst>
                                </p:cTn>
                              </p:par>
                            </p:childTnLst>
                          </p:cTn>
                        </p:par>
                        <p:par>
                          <p:cTn id="30" fill="hold">
                            <p:stCondLst>
                              <p:cond delay="1000"/>
                            </p:stCondLst>
                            <p:childTnLst>
                              <p:par>
                                <p:cTn id="31" presetID="14" presetClass="entr" presetSubtype="10" fill="hold" nodeType="afterEffect">
                                  <p:stCondLst>
                                    <p:cond delay="0"/>
                                  </p:stCondLst>
                                  <p:childTnLst>
                                    <p:set>
                                      <p:cBhvr>
                                        <p:cTn id="32" dur="1" fill="hold">
                                          <p:stCondLst>
                                            <p:cond delay="0"/>
                                          </p:stCondLst>
                                        </p:cTn>
                                        <p:tgtEl>
                                          <p:spTgt spid="2055"/>
                                        </p:tgtEl>
                                        <p:attrNameLst>
                                          <p:attrName>style.visibility</p:attrName>
                                        </p:attrNameLst>
                                      </p:cBhvr>
                                      <p:to>
                                        <p:strVal val="visible"/>
                                      </p:to>
                                    </p:set>
                                    <p:animEffect transition="in" filter="randombar(horizontal)">
                                      <p:cBhvr>
                                        <p:cTn id="33" dur="500"/>
                                        <p:tgtEl>
                                          <p:spTgt spid="2055"/>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2053"/>
                                        </p:tgtEl>
                                        <p:attrNameLst>
                                          <p:attrName>style.visibility</p:attrName>
                                        </p:attrNameLst>
                                      </p:cBhvr>
                                      <p:to>
                                        <p:strVal val="visible"/>
                                      </p:to>
                                    </p:set>
                                    <p:animEffect transition="in" filter="randombar(horizontal)">
                                      <p:cBhvr>
                                        <p:cTn id="38"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cstate="print">
            <a:clrChange>
              <a:clrFrom>
                <a:srgbClr val="FFFFFF"/>
              </a:clrFrom>
              <a:clrTo>
                <a:srgbClr val="FFFFFF">
                  <a:alpha val="0"/>
                </a:srgbClr>
              </a:clrTo>
            </a:clrChange>
          </a:blip>
          <a:srcRect l="39199" t="38487" r="41601"/>
          <a:stretch>
            <a:fillRect/>
          </a:stretch>
        </p:blipFill>
        <p:spPr bwMode="auto">
          <a:xfrm>
            <a:off x="3707904" y="3645024"/>
            <a:ext cx="1728192" cy="805637"/>
          </a:xfrm>
          <a:prstGeom prst="rect">
            <a:avLst/>
          </a:prstGeom>
          <a:noFill/>
          <a:ln w="9525">
            <a:noFill/>
            <a:miter lim="800000"/>
            <a:headEnd/>
            <a:tailEnd/>
          </a:ln>
          <a:effectLst/>
        </p:spPr>
      </p:pic>
      <p:sp>
        <p:nvSpPr>
          <p:cNvPr id="6" name="Rectangle 5"/>
          <p:cNvSpPr/>
          <p:nvPr/>
        </p:nvSpPr>
        <p:spPr>
          <a:xfrm>
            <a:off x="2785646" y="4551511"/>
            <a:ext cx="3572709" cy="461665"/>
          </a:xfrm>
          <a:prstGeom prst="rect">
            <a:avLst/>
          </a:prstGeom>
        </p:spPr>
        <p:txBody>
          <a:bodyPr wrap="none">
            <a:spAutoFit/>
          </a:bodyPr>
          <a:lstStyle/>
          <a:p>
            <a:r>
              <a:rPr lang="en-US" sz="2400" b="1" dirty="0" smtClean="0">
                <a:solidFill>
                  <a:srgbClr val="0070C0"/>
                </a:solidFill>
                <a:effectLst>
                  <a:outerShdw blurRad="38100" dist="38100" dir="2700000" algn="tl">
                    <a:srgbClr val="000000">
                      <a:alpha val="43137"/>
                    </a:srgbClr>
                  </a:outerShdw>
                </a:effectLst>
                <a:latin typeface="Constantia" pitchFamily="18" charset="0"/>
              </a:rPr>
              <a:t>Induced angle of attack</a:t>
            </a:r>
          </a:p>
        </p:txBody>
      </p:sp>
      <p:pic>
        <p:nvPicPr>
          <p:cNvPr id="3076"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935013" y="5059260"/>
            <a:ext cx="5273975" cy="962028"/>
          </a:xfrm>
          <a:prstGeom prst="rect">
            <a:avLst/>
          </a:prstGeom>
          <a:noFill/>
          <a:ln w="9525">
            <a:noFill/>
            <a:miter lim="800000"/>
            <a:headEnd/>
            <a:tailEnd/>
          </a:ln>
          <a:effectLst/>
        </p:spPr>
      </p:pic>
      <p:sp>
        <p:nvSpPr>
          <p:cNvPr id="8" name="TextBox 7"/>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ELLIPTICAL LIFT DISTRIBUTION</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INDUCED DRAG</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pic>
        <p:nvPicPr>
          <p:cNvPr id="11266" name="Picture 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2339752" y="1216174"/>
            <a:ext cx="4514850" cy="628650"/>
          </a:xfrm>
          <a:prstGeom prst="rect">
            <a:avLst/>
          </a:prstGeom>
          <a:noFill/>
          <a:ln w="9525">
            <a:noFill/>
            <a:miter lim="800000"/>
            <a:headEnd/>
            <a:tailEnd/>
          </a:ln>
        </p:spPr>
      </p:pic>
      <p:sp>
        <p:nvSpPr>
          <p:cNvPr id="10" name="Rectangle 9"/>
          <p:cNvSpPr/>
          <p:nvPr/>
        </p:nvSpPr>
        <p:spPr>
          <a:xfrm>
            <a:off x="251520" y="1844824"/>
            <a:ext cx="8640960" cy="1938992"/>
          </a:xfrm>
          <a:prstGeom prst="rect">
            <a:avLst/>
          </a:prstGeom>
        </p:spPr>
        <p:txBody>
          <a:bodyPr wrap="square">
            <a:spAutoFit/>
          </a:bodyPr>
          <a:lstStyle/>
          <a:p>
            <a:r>
              <a:rPr lang="en-US" sz="2000" dirty="0" smtClean="0">
                <a:latin typeface="Constantia" pitchFamily="18" charset="0"/>
              </a:rPr>
              <a:t>Solving above Equation for </a:t>
            </a:r>
            <a:r>
              <a:rPr lang="el-GR" sz="2000" i="1" dirty="0" smtClean="0">
                <a:latin typeface="Constantia" pitchFamily="18" charset="0"/>
              </a:rPr>
              <a:t>Γ</a:t>
            </a:r>
            <a:r>
              <a:rPr lang="en-GB" sz="2000" i="1" baseline="-25000" dirty="0" smtClean="0">
                <a:latin typeface="Constantia" pitchFamily="18" charset="0"/>
              </a:rPr>
              <a:t>0</a:t>
            </a:r>
            <a:r>
              <a:rPr lang="en-US" sz="2000" dirty="0" smtClean="0">
                <a:latin typeface="Constantia" pitchFamily="18" charset="0"/>
              </a:rPr>
              <a:t>, we have</a:t>
            </a:r>
          </a:p>
          <a:p>
            <a:endParaRPr lang="en-GB" sz="2000" dirty="0" smtClean="0">
              <a:latin typeface="Constantia" pitchFamily="18" charset="0"/>
            </a:endParaRPr>
          </a:p>
          <a:p>
            <a:endParaRPr lang="en-GB" sz="2000" dirty="0" smtClean="0">
              <a:latin typeface="Constantia" pitchFamily="18" charset="0"/>
            </a:endParaRPr>
          </a:p>
          <a:p>
            <a:endParaRPr lang="en-GB" sz="2000" dirty="0" smtClean="0">
              <a:latin typeface="Constantia" pitchFamily="18" charset="0"/>
            </a:endParaRPr>
          </a:p>
          <a:p>
            <a:r>
              <a:rPr lang="en-GB" sz="2000" dirty="0" smtClean="0">
                <a:latin typeface="Constantia" pitchFamily="18" charset="0"/>
              </a:rPr>
              <a:t>Which allows eliminating </a:t>
            </a:r>
            <a:r>
              <a:rPr lang="el-GR" sz="2000" i="1" dirty="0" smtClean="0">
                <a:latin typeface="Constantia" pitchFamily="18" charset="0"/>
              </a:rPr>
              <a:t>Γ</a:t>
            </a:r>
            <a:r>
              <a:rPr lang="en-GB" sz="2000" i="1" baseline="-25000" dirty="0" smtClean="0">
                <a:latin typeface="Constantia" pitchFamily="18" charset="0"/>
              </a:rPr>
              <a:t>0</a:t>
            </a:r>
            <a:r>
              <a:rPr lang="en-GB" sz="2000" dirty="0" smtClean="0">
                <a:latin typeface="Constantia" pitchFamily="18" charset="0"/>
              </a:rPr>
              <a:t> from the </a:t>
            </a:r>
            <a:r>
              <a:rPr lang="en-GB" sz="2000" i="1" dirty="0" smtClean="0">
                <a:latin typeface="Constantia" pitchFamily="18" charset="0"/>
              </a:rPr>
              <a:t>w</a:t>
            </a:r>
            <a:r>
              <a:rPr lang="en-GB" sz="2000" dirty="0" smtClean="0">
                <a:latin typeface="Constantia" pitchFamily="18" charset="0"/>
              </a:rPr>
              <a:t> result to give a somewhat more convenient expression</a:t>
            </a:r>
            <a:endParaRPr lang="en-US" sz="2000" dirty="0">
              <a:latin typeface="Constantia" pitchFamily="18" charset="0"/>
            </a:endParaRPr>
          </a:p>
        </p:txBody>
      </p:sp>
      <p:pic>
        <p:nvPicPr>
          <p:cNvPr id="11267" name="Picture 3"/>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3743325" y="2371979"/>
            <a:ext cx="1657350" cy="657225"/>
          </a:xfrm>
          <a:prstGeom prst="rect">
            <a:avLst/>
          </a:prstGeom>
          <a:noFill/>
          <a:ln w="9525">
            <a:noFill/>
            <a:miter lim="800000"/>
            <a:headEnd/>
            <a:tailEnd/>
          </a:ln>
        </p:spPr>
      </p:pic>
      <p:sp>
        <p:nvSpPr>
          <p:cNvPr id="12"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3" name="TextBox 12"/>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4" name="Straight Connector 13"/>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randombar(horizontal)">
                                      <p:cBhvr>
                                        <p:cTn id="7" dur="5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12" dur="500"/>
                                        <p:tgtEl>
                                          <p:spTgt spid="10">
                                            <p:txEl>
                                              <p:pRg st="0" end="0"/>
                                            </p:txEl>
                                          </p:spTgt>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11267"/>
                                        </p:tgtEl>
                                        <p:attrNameLst>
                                          <p:attrName>style.visibility</p:attrName>
                                        </p:attrNameLst>
                                      </p:cBhvr>
                                      <p:to>
                                        <p:strVal val="visible"/>
                                      </p:to>
                                    </p:set>
                                    <p:animEffect transition="in" filter="randombar(horizontal)">
                                      <p:cBhvr>
                                        <p:cTn id="16" dur="500"/>
                                        <p:tgtEl>
                                          <p:spTgt spid="11267"/>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10">
                                            <p:txEl>
                                              <p:pRg st="4" end="4"/>
                                            </p:txEl>
                                          </p:spTgt>
                                        </p:tgtEl>
                                        <p:attrNameLst>
                                          <p:attrName>style.visibility</p:attrName>
                                        </p:attrNameLst>
                                      </p:cBhvr>
                                      <p:to>
                                        <p:strVal val="visible"/>
                                      </p:to>
                                    </p:set>
                                    <p:animEffect transition="in" filter="randombar(horizontal)">
                                      <p:cBhvr>
                                        <p:cTn id="21" dur="500"/>
                                        <p:tgtEl>
                                          <p:spTgt spid="10">
                                            <p:txEl>
                                              <p:pRg st="4" end="4"/>
                                            </p:txEl>
                                          </p:spTgt>
                                        </p:tgtEl>
                                      </p:cBhvr>
                                    </p:animEffect>
                                  </p:childTnLst>
                                </p:cTn>
                              </p:par>
                            </p:childTnLst>
                          </p:cTn>
                        </p:par>
                        <p:par>
                          <p:cTn id="22" fill="hold">
                            <p:stCondLst>
                              <p:cond delay="500"/>
                            </p:stCondLst>
                            <p:childTnLst>
                              <p:par>
                                <p:cTn id="23" presetID="14" presetClass="entr" presetSubtype="10" fill="hold" nodeType="afterEffect">
                                  <p:stCondLst>
                                    <p:cond delay="0"/>
                                  </p:stCondLst>
                                  <p:childTnLst>
                                    <p:set>
                                      <p:cBhvr>
                                        <p:cTn id="24" dur="1" fill="hold">
                                          <p:stCondLst>
                                            <p:cond delay="0"/>
                                          </p:stCondLst>
                                        </p:cTn>
                                        <p:tgtEl>
                                          <p:spTgt spid="3075"/>
                                        </p:tgtEl>
                                        <p:attrNameLst>
                                          <p:attrName>style.visibility</p:attrName>
                                        </p:attrNameLst>
                                      </p:cBhvr>
                                      <p:to>
                                        <p:strVal val="visible"/>
                                      </p:to>
                                    </p:set>
                                    <p:animEffect transition="in" filter="randombar(horizontal)">
                                      <p:cBhvr>
                                        <p:cTn id="25" dur="500"/>
                                        <p:tgtEl>
                                          <p:spTgt spid="3075"/>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randombar(horizontal)">
                                      <p:cBhvr>
                                        <p:cTn id="30" dur="500"/>
                                        <p:tgtEl>
                                          <p:spTgt spid="6"/>
                                        </p:tgtEl>
                                      </p:cBhvr>
                                    </p:animEffect>
                                  </p:childTnLst>
                                </p:cTn>
                              </p:par>
                              <p:par>
                                <p:cTn id="31" presetID="14" presetClass="entr" presetSubtype="10" fill="hold" nodeType="withEffect">
                                  <p:stCondLst>
                                    <p:cond delay="0"/>
                                  </p:stCondLst>
                                  <p:childTnLst>
                                    <p:set>
                                      <p:cBhvr>
                                        <p:cTn id="32" dur="1" fill="hold">
                                          <p:stCondLst>
                                            <p:cond delay="0"/>
                                          </p:stCondLst>
                                        </p:cTn>
                                        <p:tgtEl>
                                          <p:spTgt spid="3076"/>
                                        </p:tgtEl>
                                        <p:attrNameLst>
                                          <p:attrName>style.visibility</p:attrName>
                                        </p:attrNameLst>
                                      </p:cBhvr>
                                      <p:to>
                                        <p:strVal val="visible"/>
                                      </p:to>
                                    </p:set>
                                    <p:animEffect transition="in" filter="randombar(horizontal)">
                                      <p:cBhvr>
                                        <p:cTn id="33"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88036" y="1196752"/>
            <a:ext cx="1735837" cy="785818"/>
          </a:xfrm>
          <a:prstGeom prst="rect">
            <a:avLst/>
          </a:prstGeom>
          <a:noFill/>
          <a:ln w="9525">
            <a:noFill/>
            <a:miter lim="800000"/>
            <a:headEnd/>
            <a:tailEnd/>
          </a:ln>
          <a:effectLst/>
        </p:spPr>
      </p:pic>
      <p:pic>
        <p:nvPicPr>
          <p:cNvPr id="5"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63880" y="2276872"/>
            <a:ext cx="3892096" cy="709958"/>
          </a:xfrm>
          <a:prstGeom prst="rect">
            <a:avLst/>
          </a:prstGeom>
          <a:noFill/>
          <a:ln w="9525">
            <a:noFill/>
            <a:miter lim="800000"/>
            <a:headEnd/>
            <a:tailEnd/>
          </a:ln>
          <a:effectLst/>
        </p:spPr>
      </p:pic>
      <p:sp>
        <p:nvSpPr>
          <p:cNvPr id="6" name="Right Arrow 5"/>
          <p:cNvSpPr/>
          <p:nvPr/>
        </p:nvSpPr>
        <p:spPr>
          <a:xfrm>
            <a:off x="4146222" y="1847674"/>
            <a:ext cx="785818"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9" name="Picture 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457756" y="1558347"/>
            <a:ext cx="2714644" cy="934549"/>
          </a:xfrm>
          <a:prstGeom prst="rect">
            <a:avLst/>
          </a:prstGeom>
          <a:noFill/>
          <a:ln w="9525">
            <a:noFill/>
            <a:miter lim="800000"/>
            <a:headEnd/>
            <a:tailEnd/>
          </a:ln>
          <a:effectLst/>
        </p:spPr>
      </p:pic>
      <p:sp>
        <p:nvSpPr>
          <p:cNvPr id="8" name="Rectangle 7"/>
          <p:cNvSpPr/>
          <p:nvPr/>
        </p:nvSpPr>
        <p:spPr>
          <a:xfrm>
            <a:off x="3357554" y="3212976"/>
            <a:ext cx="2422971" cy="523220"/>
          </a:xfrm>
          <a:prstGeom prst="rect">
            <a:avLst/>
          </a:prstGeom>
        </p:spPr>
        <p:txBody>
          <a:bodyPr wrap="none">
            <a:spAutoFit/>
          </a:bodyPr>
          <a:lstStyle/>
          <a:p>
            <a:r>
              <a:rPr lang="en-US" sz="2800" b="1" dirty="0" smtClean="0">
                <a:solidFill>
                  <a:srgbClr val="0070C0"/>
                </a:solidFill>
                <a:effectLst>
                  <a:outerShdw blurRad="38100" dist="38100" dir="2700000" algn="tl">
                    <a:srgbClr val="000000">
                      <a:alpha val="43137"/>
                    </a:srgbClr>
                  </a:outerShdw>
                </a:effectLst>
                <a:latin typeface="Constantia" pitchFamily="18" charset="0"/>
              </a:rPr>
              <a:t>Induced drag</a:t>
            </a:r>
          </a:p>
        </p:txBody>
      </p:sp>
      <p:pic>
        <p:nvPicPr>
          <p:cNvPr id="4100" name="Picture 4"/>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259632" y="3861048"/>
            <a:ext cx="6717973" cy="785818"/>
          </a:xfrm>
          <a:prstGeom prst="rect">
            <a:avLst/>
          </a:prstGeom>
          <a:noFill/>
          <a:ln w="9525">
            <a:noFill/>
            <a:miter lim="800000"/>
            <a:headEnd/>
            <a:tailEnd/>
          </a:ln>
          <a:effectLst/>
        </p:spPr>
      </p:pic>
      <p:pic>
        <p:nvPicPr>
          <p:cNvPr id="4101" name="Picture 5"/>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1503815" y="4869160"/>
            <a:ext cx="2024747" cy="885827"/>
          </a:xfrm>
          <a:prstGeom prst="rect">
            <a:avLst/>
          </a:prstGeom>
          <a:noFill/>
          <a:ln w="9525">
            <a:noFill/>
            <a:miter lim="800000"/>
            <a:headEnd/>
            <a:tailEnd/>
          </a:ln>
          <a:effectLst/>
        </p:spPr>
      </p:pic>
      <p:pic>
        <p:nvPicPr>
          <p:cNvPr id="4102" name="Picture 6"/>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5718657" y="4955418"/>
            <a:ext cx="1805671" cy="743512"/>
          </a:xfrm>
          <a:prstGeom prst="rect">
            <a:avLst/>
          </a:prstGeom>
          <a:noFill/>
          <a:ln w="9525">
            <a:noFill/>
            <a:miter lim="800000"/>
            <a:headEnd/>
            <a:tailEnd/>
          </a:ln>
          <a:effectLst/>
        </p:spPr>
      </p:pic>
      <p:sp>
        <p:nvSpPr>
          <p:cNvPr id="12" name="Right Arrow 11"/>
          <p:cNvSpPr/>
          <p:nvPr/>
        </p:nvSpPr>
        <p:spPr>
          <a:xfrm>
            <a:off x="4147021" y="5154912"/>
            <a:ext cx="785818"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ELLIPTICAL LIFT DISTRIBUTION</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INDUCED DRAG</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pic>
        <p:nvPicPr>
          <p:cNvPr id="12290" name="Picture 2"/>
          <p:cNvPicPr>
            <a:picLocks noChangeAspect="1" noChangeArrowheads="1"/>
          </p:cNvPicPr>
          <p:nvPr/>
        </p:nvPicPr>
        <p:blipFill>
          <a:blip r:embed="rId9" cstate="print">
            <a:clrChange>
              <a:clrFrom>
                <a:srgbClr val="FFFFFF"/>
              </a:clrFrom>
              <a:clrTo>
                <a:srgbClr val="FFFFFF">
                  <a:alpha val="0"/>
                </a:srgbClr>
              </a:clrTo>
            </a:clrChange>
            <a:lum bright="20000"/>
          </a:blip>
          <a:srcRect/>
          <a:stretch>
            <a:fillRect/>
          </a:stretch>
        </p:blipFill>
        <p:spPr bwMode="auto">
          <a:xfrm>
            <a:off x="598681" y="1819066"/>
            <a:ext cx="876300" cy="581025"/>
          </a:xfrm>
          <a:prstGeom prst="rect">
            <a:avLst/>
          </a:prstGeom>
          <a:noFill/>
          <a:ln w="9525">
            <a:noFill/>
            <a:miter lim="800000"/>
            <a:headEnd/>
            <a:tailEnd/>
          </a:ln>
        </p:spPr>
      </p:pic>
      <p:sp>
        <p:nvSpPr>
          <p:cNvPr id="15"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6" name="TextBox 15"/>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randombar(horizontal)">
                                      <p:cBhvr>
                                        <p:cTn id="7" dur="500"/>
                                        <p:tgtEl>
                                          <p:spTgt spid="4098"/>
                                        </p:tgtEl>
                                      </p:cBhvr>
                                    </p:animEffect>
                                  </p:childTnLst>
                                </p:cTn>
                              </p:par>
                              <p:par>
                                <p:cTn id="8" presetID="14" presetClass="entr" presetSubtype="10" fill="hold" nodeType="withEffect">
                                  <p:stCondLst>
                                    <p:cond delay="0"/>
                                  </p:stCondLst>
                                  <p:childTnLst>
                                    <p:set>
                                      <p:cBhvr>
                                        <p:cTn id="9" dur="1" fill="hold">
                                          <p:stCondLst>
                                            <p:cond delay="0"/>
                                          </p:stCondLst>
                                        </p:cTn>
                                        <p:tgtEl>
                                          <p:spTgt spid="12290"/>
                                        </p:tgtEl>
                                        <p:attrNameLst>
                                          <p:attrName>style.visibility</p:attrName>
                                        </p:attrNameLst>
                                      </p:cBhvr>
                                      <p:to>
                                        <p:strVal val="visible"/>
                                      </p:to>
                                    </p:set>
                                    <p:animEffect transition="in" filter="randombar(horizontal)">
                                      <p:cBhvr>
                                        <p:cTn id="10" dur="500"/>
                                        <p:tgtEl>
                                          <p:spTgt spid="12290"/>
                                        </p:tgtEl>
                                      </p:cBhvr>
                                    </p:animEffect>
                                  </p:childTnLst>
                                </p:cTn>
                              </p:par>
                              <p:par>
                                <p:cTn id="11" presetID="14" presetClass="entr" presetSubtype="1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childTnLst>
                          </p:cTn>
                        </p:par>
                        <p:par>
                          <p:cTn id="19" fill="hold">
                            <p:stCondLst>
                              <p:cond delay="500"/>
                            </p:stCondLst>
                            <p:childTnLst>
                              <p:par>
                                <p:cTn id="20" presetID="14" presetClass="entr" presetSubtype="10" fill="hold" nodeType="afterEffect">
                                  <p:stCondLst>
                                    <p:cond delay="0"/>
                                  </p:stCondLst>
                                  <p:childTnLst>
                                    <p:set>
                                      <p:cBhvr>
                                        <p:cTn id="21" dur="1" fill="hold">
                                          <p:stCondLst>
                                            <p:cond delay="0"/>
                                          </p:stCondLst>
                                        </p:cTn>
                                        <p:tgtEl>
                                          <p:spTgt spid="4099"/>
                                        </p:tgtEl>
                                        <p:attrNameLst>
                                          <p:attrName>style.visibility</p:attrName>
                                        </p:attrNameLst>
                                      </p:cBhvr>
                                      <p:to>
                                        <p:strVal val="visible"/>
                                      </p:to>
                                    </p:set>
                                    <p:animEffect transition="in" filter="randombar(horizontal)">
                                      <p:cBhvr>
                                        <p:cTn id="22" dur="500"/>
                                        <p:tgtEl>
                                          <p:spTgt spid="4099"/>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par>
                                <p:cTn id="28" presetID="14" presetClass="entr" presetSubtype="10" fill="hold" nodeType="withEffect">
                                  <p:stCondLst>
                                    <p:cond delay="0"/>
                                  </p:stCondLst>
                                  <p:childTnLst>
                                    <p:set>
                                      <p:cBhvr>
                                        <p:cTn id="29" dur="1" fill="hold">
                                          <p:stCondLst>
                                            <p:cond delay="0"/>
                                          </p:stCondLst>
                                        </p:cTn>
                                        <p:tgtEl>
                                          <p:spTgt spid="4100"/>
                                        </p:tgtEl>
                                        <p:attrNameLst>
                                          <p:attrName>style.visibility</p:attrName>
                                        </p:attrNameLst>
                                      </p:cBhvr>
                                      <p:to>
                                        <p:strVal val="visible"/>
                                      </p:to>
                                    </p:set>
                                    <p:animEffect transition="in" filter="randombar(horizontal)">
                                      <p:cBhvr>
                                        <p:cTn id="30" dur="500"/>
                                        <p:tgtEl>
                                          <p:spTgt spid="4100"/>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4101"/>
                                        </p:tgtEl>
                                        <p:attrNameLst>
                                          <p:attrName>style.visibility</p:attrName>
                                        </p:attrNameLst>
                                      </p:cBhvr>
                                      <p:to>
                                        <p:strVal val="visible"/>
                                      </p:to>
                                    </p:set>
                                    <p:animEffect transition="in" filter="randombar(horizontal)">
                                      <p:cBhvr>
                                        <p:cTn id="35" dur="500"/>
                                        <p:tgtEl>
                                          <p:spTgt spid="4101"/>
                                        </p:tgtEl>
                                      </p:cBhvr>
                                    </p:animEffect>
                                  </p:childTnLst>
                                </p:cTn>
                              </p:par>
                            </p:childTnLst>
                          </p:cTn>
                        </p:par>
                        <p:par>
                          <p:cTn id="36" fill="hold">
                            <p:stCondLst>
                              <p:cond delay="500"/>
                            </p:stCondLst>
                            <p:childTnLst>
                              <p:par>
                                <p:cTn id="37" presetID="14" presetClass="entr" presetSubtype="1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randombar(horizontal)">
                                      <p:cBhvr>
                                        <p:cTn id="39" dur="500"/>
                                        <p:tgtEl>
                                          <p:spTgt spid="12"/>
                                        </p:tgtEl>
                                      </p:cBhvr>
                                    </p:animEffect>
                                  </p:childTnLst>
                                </p:cTn>
                              </p:par>
                            </p:childTnLst>
                          </p:cTn>
                        </p:par>
                        <p:par>
                          <p:cTn id="40" fill="hold">
                            <p:stCondLst>
                              <p:cond delay="1000"/>
                            </p:stCondLst>
                            <p:childTnLst>
                              <p:par>
                                <p:cTn id="41" presetID="14" presetClass="entr" presetSubtype="10" fill="hold" nodeType="afterEffect">
                                  <p:stCondLst>
                                    <p:cond delay="0"/>
                                  </p:stCondLst>
                                  <p:childTnLst>
                                    <p:set>
                                      <p:cBhvr>
                                        <p:cTn id="42" dur="1" fill="hold">
                                          <p:stCondLst>
                                            <p:cond delay="0"/>
                                          </p:stCondLst>
                                        </p:cTn>
                                        <p:tgtEl>
                                          <p:spTgt spid="4102"/>
                                        </p:tgtEl>
                                        <p:attrNameLst>
                                          <p:attrName>style.visibility</p:attrName>
                                        </p:attrNameLst>
                                      </p:cBhvr>
                                      <p:to>
                                        <p:strVal val="visible"/>
                                      </p:to>
                                    </p:set>
                                    <p:animEffect transition="in" filter="randombar(horizontal)">
                                      <p:cBhvr>
                                        <p:cTn id="43" dur="5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555776" y="1496458"/>
            <a:ext cx="3357586" cy="1212462"/>
          </a:xfrm>
          <a:prstGeom prst="rect">
            <a:avLst/>
          </a:prstGeom>
          <a:noFill/>
          <a:ln w="9525">
            <a:noFill/>
            <a:miter lim="800000"/>
            <a:headEnd/>
            <a:tailEnd/>
          </a:ln>
          <a:effectLst/>
        </p:spPr>
      </p:pic>
      <p:pic>
        <p:nvPicPr>
          <p:cNvPr id="5123"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381095" y="2564904"/>
            <a:ext cx="3847089" cy="819152"/>
          </a:xfrm>
          <a:prstGeom prst="rect">
            <a:avLst/>
          </a:prstGeom>
          <a:noFill/>
          <a:ln w="9525">
            <a:noFill/>
            <a:miter lim="800000"/>
            <a:headEnd/>
            <a:tailEnd/>
          </a:ln>
          <a:effectLst/>
        </p:spPr>
      </p:pic>
      <p:pic>
        <p:nvPicPr>
          <p:cNvPr id="5124"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82810" y="3514698"/>
            <a:ext cx="8709670" cy="1714502"/>
          </a:xfrm>
          <a:prstGeom prst="rect">
            <a:avLst/>
          </a:prstGeom>
          <a:noFill/>
          <a:ln w="9525">
            <a:noFill/>
            <a:miter lim="800000"/>
            <a:headEnd/>
            <a:tailEnd/>
          </a:ln>
          <a:effectLst/>
        </p:spPr>
      </p:pic>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TOTAL WING DRAG</a:t>
            </a:r>
          </a:p>
        </p:txBody>
      </p:sp>
      <p:sp>
        <p:nvSpPr>
          <p:cNvPr id="9"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TextBox 9"/>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1" name="Straight Connector 10"/>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clrChange>
              <a:clrFrom>
                <a:srgbClr val="FFFFFF"/>
              </a:clrFrom>
              <a:clrTo>
                <a:srgbClr val="FFFFFF">
                  <a:alpha val="0"/>
                </a:srgbClr>
              </a:clrTo>
            </a:clrChange>
          </a:blip>
          <a:srcRect b="55201"/>
          <a:stretch>
            <a:fillRect/>
          </a:stretch>
        </p:blipFill>
        <p:spPr bwMode="auto">
          <a:xfrm>
            <a:off x="59246" y="1196752"/>
            <a:ext cx="9049258" cy="576064"/>
          </a:xfrm>
          <a:prstGeom prst="rect">
            <a:avLst/>
          </a:prstGeom>
          <a:noFill/>
          <a:ln w="9525">
            <a:noFill/>
            <a:miter lim="800000"/>
            <a:headEnd/>
            <a:tailEnd/>
          </a:ln>
          <a:effectLst/>
        </p:spPr>
      </p:pic>
      <p:pic>
        <p:nvPicPr>
          <p:cNvPr id="6147" name="Picture 3"/>
          <p:cNvPicPr>
            <a:picLocks noChangeAspect="1" noChangeArrowheads="1"/>
          </p:cNvPicPr>
          <p:nvPr/>
        </p:nvPicPr>
        <p:blipFill>
          <a:blip r:embed="rId4" cstate="print"/>
          <a:srcRect/>
          <a:stretch>
            <a:fillRect/>
          </a:stretch>
        </p:blipFill>
        <p:spPr bwMode="auto">
          <a:xfrm>
            <a:off x="1531516" y="2071679"/>
            <a:ext cx="6542417" cy="4500570"/>
          </a:xfrm>
          <a:prstGeom prst="rect">
            <a:avLst/>
          </a:prstGeom>
          <a:noFill/>
          <a:ln w="9525">
            <a:noFill/>
            <a:miter lim="800000"/>
            <a:headEnd/>
            <a:tailEnd/>
          </a:ln>
          <a:effectLst/>
        </p:spPr>
      </p:pic>
      <p:pic>
        <p:nvPicPr>
          <p:cNvPr id="6148"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rot="5400000">
            <a:off x="-1236151" y="3450674"/>
            <a:ext cx="4180488" cy="1136745"/>
          </a:xfrm>
          <a:prstGeom prst="rect">
            <a:avLst/>
          </a:prstGeom>
          <a:noFill/>
          <a:ln w="9525">
            <a:noFill/>
            <a:miter lim="800000"/>
            <a:headEnd/>
            <a:tailEnd/>
          </a:ln>
          <a:effectLst/>
        </p:spPr>
      </p:pic>
      <p:sp>
        <p:nvSpPr>
          <p:cNvPr id="7" name="Rectangle 6"/>
          <p:cNvSpPr/>
          <p:nvPr/>
        </p:nvSpPr>
        <p:spPr>
          <a:xfrm>
            <a:off x="2214546" y="1907540"/>
            <a:ext cx="6500858" cy="338554"/>
          </a:xfrm>
          <a:prstGeom prst="rect">
            <a:avLst/>
          </a:prstGeom>
        </p:spPr>
        <p:txBody>
          <a:bodyPr wrap="square">
            <a:spAutoFit/>
          </a:bodyPr>
          <a:lstStyle/>
          <a:p>
            <a:r>
              <a:rPr lang="en-US" sz="1600" b="1" dirty="0" smtClean="0">
                <a:solidFill>
                  <a:srgbClr val="FF0000"/>
                </a:solidFill>
                <a:effectLst>
                  <a:outerShdw blurRad="38100" dist="38100" dir="2700000" algn="tl">
                    <a:srgbClr val="000000">
                      <a:alpha val="43137"/>
                    </a:srgbClr>
                  </a:outerShdw>
                </a:effectLst>
                <a:latin typeface="Constantia" pitchFamily="18" charset="0"/>
              </a:rPr>
              <a:t>Atypical CD(CL) polar plot for one Reynolds number</a:t>
            </a:r>
          </a:p>
        </p:txBody>
      </p:sp>
      <p:cxnSp>
        <p:nvCxnSpPr>
          <p:cNvPr id="9" name="Straight Connector 8"/>
          <p:cNvCxnSpPr/>
          <p:nvPr/>
        </p:nvCxnSpPr>
        <p:spPr>
          <a:xfrm rot="5400000" flipH="1" flipV="1">
            <a:off x="1638673" y="3679034"/>
            <a:ext cx="2857520" cy="1928826"/>
          </a:xfrm>
          <a:prstGeom prst="line">
            <a:avLst/>
          </a:prstGeom>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2960276" y="4643447"/>
            <a:ext cx="142876" cy="14287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rot="5400000" flipH="1" flipV="1">
            <a:off x="1352921" y="3750472"/>
            <a:ext cx="3071834" cy="1571636"/>
          </a:xfrm>
          <a:prstGeom prst="line">
            <a:avLst/>
          </a:prstGeom>
        </p:spPr>
        <p:style>
          <a:lnRef idx="2">
            <a:schemeClr val="accent1"/>
          </a:lnRef>
          <a:fillRef idx="0">
            <a:schemeClr val="accent1"/>
          </a:fillRef>
          <a:effectRef idx="1">
            <a:schemeClr val="accent1"/>
          </a:effectRef>
          <a:fontRef idx="minor">
            <a:schemeClr val="tx1"/>
          </a:fontRef>
        </p:style>
      </p:cxnSp>
      <p:sp>
        <p:nvSpPr>
          <p:cNvPr id="16" name="Oval 15"/>
          <p:cNvSpPr/>
          <p:nvPr/>
        </p:nvSpPr>
        <p:spPr>
          <a:xfrm>
            <a:off x="2745962" y="3500439"/>
            <a:ext cx="142876" cy="14287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p:nvCxnSpPr>
        <p:spPr>
          <a:xfrm rot="5400000" flipH="1" flipV="1">
            <a:off x="852855" y="3893348"/>
            <a:ext cx="3429024" cy="928694"/>
          </a:xfrm>
          <a:prstGeom prst="line">
            <a:avLst/>
          </a:prstGeom>
        </p:spPr>
        <p:style>
          <a:lnRef idx="2">
            <a:schemeClr val="accent1"/>
          </a:lnRef>
          <a:fillRef idx="0">
            <a:schemeClr val="accent1"/>
          </a:fillRef>
          <a:effectRef idx="1">
            <a:schemeClr val="accent1"/>
          </a:effectRef>
          <a:fontRef idx="minor">
            <a:schemeClr val="tx1"/>
          </a:fontRef>
        </p:style>
      </p:cxnSp>
      <p:sp>
        <p:nvSpPr>
          <p:cNvPr id="21" name="Oval 20"/>
          <p:cNvSpPr/>
          <p:nvPr/>
        </p:nvSpPr>
        <p:spPr>
          <a:xfrm>
            <a:off x="2960276" y="4143381"/>
            <a:ext cx="142876" cy="142876"/>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TOTAL WING DRAG</a:t>
            </a:r>
          </a:p>
          <a:p>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pic>
        <p:nvPicPr>
          <p:cNvPr id="15" name="Picture 2"/>
          <p:cNvPicPr>
            <a:picLocks noChangeAspect="1" noChangeArrowheads="1"/>
          </p:cNvPicPr>
          <p:nvPr/>
        </p:nvPicPr>
        <p:blipFill>
          <a:blip r:embed="rId3" cstate="print">
            <a:clrChange>
              <a:clrFrom>
                <a:srgbClr val="FFFFFF"/>
              </a:clrFrom>
              <a:clrTo>
                <a:srgbClr val="FFFFFF">
                  <a:alpha val="0"/>
                </a:srgbClr>
              </a:clrTo>
            </a:clrChange>
          </a:blip>
          <a:srcRect t="55201"/>
          <a:stretch>
            <a:fillRect/>
          </a:stretch>
        </p:blipFill>
        <p:spPr bwMode="auto">
          <a:xfrm>
            <a:off x="1715430" y="1484784"/>
            <a:ext cx="9049258" cy="576064"/>
          </a:xfrm>
          <a:prstGeom prst="rect">
            <a:avLst/>
          </a:prstGeom>
          <a:noFill/>
          <a:ln w="9525">
            <a:noFill/>
            <a:miter lim="800000"/>
            <a:headEnd/>
            <a:tailEnd/>
          </a:ln>
          <a:effectLst/>
        </p:spPr>
      </p:pic>
      <p:sp>
        <p:nvSpPr>
          <p:cNvPr id="18"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9" name="TextBox 1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20" name="Straight Connector 1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2" y="1120676"/>
            <a:ext cx="8678198" cy="1323439"/>
          </a:xfrm>
          <a:prstGeom prst="rect">
            <a:avLst/>
          </a:prstGeom>
        </p:spPr>
        <p:txBody>
          <a:bodyPr wrap="square">
            <a:spAutoFit/>
          </a:bodyPr>
          <a:lstStyle/>
          <a:p>
            <a:pPr algn="just"/>
            <a:r>
              <a:rPr lang="en-US" sz="2000" dirty="0" smtClean="0">
                <a:latin typeface="Constantia" pitchFamily="18" charset="0"/>
                <a:cs typeface="Times New Roman" pitchFamily="18" charset="0"/>
              </a:rPr>
              <a:t>The aspect ratio of the 1903 </a:t>
            </a:r>
            <a:r>
              <a:rPr lang="en-US" sz="2000" dirty="0" smtClean="0">
                <a:solidFill>
                  <a:srgbClr val="0070C0"/>
                </a:solidFill>
                <a:latin typeface="Constantia" pitchFamily="18" charset="0"/>
                <a:cs typeface="Times New Roman" pitchFamily="18" charset="0"/>
              </a:rPr>
              <a:t>Wright Flyer </a:t>
            </a:r>
            <a:r>
              <a:rPr lang="en-US" sz="2000" dirty="0" smtClean="0">
                <a:latin typeface="Constantia" pitchFamily="18" charset="0"/>
                <a:cs typeface="Times New Roman" pitchFamily="18" charset="0"/>
              </a:rPr>
              <a:t>was 6 and that today the aspect ratios of conventional subsonic aircraft range typically from 6 to 8. (Exceptions are the </a:t>
            </a:r>
            <a:r>
              <a:rPr lang="en-US" sz="2000" dirty="0" smtClean="0">
                <a:solidFill>
                  <a:srgbClr val="0070C0"/>
                </a:solidFill>
                <a:latin typeface="Constantia" pitchFamily="18" charset="0"/>
                <a:cs typeface="Times New Roman" pitchFamily="18" charset="0"/>
              </a:rPr>
              <a:t>Lockheed U-2 high-altitude reconnaissance aircraft with AR = 14.3</a:t>
            </a:r>
            <a:r>
              <a:rPr lang="en-US" sz="2000" dirty="0" smtClean="0">
                <a:solidFill>
                  <a:srgbClr val="FF0000"/>
                </a:solidFill>
                <a:latin typeface="Constantia" pitchFamily="18" charset="0"/>
                <a:cs typeface="Times New Roman" pitchFamily="18" charset="0"/>
              </a:rPr>
              <a:t> </a:t>
            </a:r>
            <a:r>
              <a:rPr lang="en-US" sz="2000" dirty="0" smtClean="0">
                <a:latin typeface="Constantia" pitchFamily="18" charset="0"/>
                <a:cs typeface="Times New Roman" pitchFamily="18" charset="0"/>
              </a:rPr>
              <a:t>and sailplanes with aspect ratios as high as 51.</a:t>
            </a:r>
          </a:p>
        </p:txBody>
      </p:sp>
      <p:sp>
        <p:nvSpPr>
          <p:cNvPr id="6" name="TextBox 5"/>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EFFECT OF ASPECT RATIO</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pic>
        <p:nvPicPr>
          <p:cNvPr id="1028"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835696" y="2348880"/>
            <a:ext cx="6057554" cy="3837210"/>
          </a:xfrm>
          <a:prstGeom prst="rect">
            <a:avLst/>
          </a:prstGeom>
          <a:noFill/>
          <a:ln w="9525">
            <a:noFill/>
            <a:miter lim="800000"/>
            <a:headEnd/>
            <a:tailEnd/>
          </a:ln>
        </p:spPr>
      </p:pic>
      <p:sp>
        <p:nvSpPr>
          <p:cNvPr id="9"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TextBox 9"/>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1" name="Straight Connector 10"/>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randombar(horizontal)">
                                      <p:cBhvr>
                                        <p:cTn id="12"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8" name="Picture 10" descr="u2-1"/>
          <p:cNvPicPr>
            <a:picLocks noGrp="1" noChangeAspect="1" noChangeArrowheads="1"/>
          </p:cNvPicPr>
          <p:nvPr>
            <p:ph/>
          </p:nvPr>
        </p:nvPicPr>
        <p:blipFill>
          <a:blip r:embed="rId3" cstate="print"/>
          <a:srcRect/>
          <a:stretch>
            <a:fillRect/>
          </a:stretch>
        </p:blipFill>
        <p:spPr>
          <a:xfrm>
            <a:off x="742950" y="1143000"/>
            <a:ext cx="7658100" cy="4922838"/>
          </a:xfrm>
          <a:noFill/>
          <a:ln/>
        </p:spPr>
      </p:pic>
      <p:sp>
        <p:nvSpPr>
          <p:cNvPr id="4" name="TextBox 3"/>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EFFECT OF ASPECT RATIO </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LOCKHEED U-2 </a:t>
            </a:r>
          </a:p>
        </p:txBody>
      </p:sp>
      <p:sp>
        <p:nvSpPr>
          <p:cNvPr id="5"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7" name="Straight Connector 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7" name="Picture 7" descr="marzinzik06_small">
            <a:hlinkClick r:id="rId3"/>
          </p:cNvPr>
          <p:cNvPicPr>
            <a:picLocks noChangeAspect="1" noChangeArrowheads="1"/>
          </p:cNvPicPr>
          <p:nvPr/>
        </p:nvPicPr>
        <p:blipFill>
          <a:blip r:embed="rId4" cstate="print"/>
          <a:srcRect/>
          <a:stretch>
            <a:fillRect/>
          </a:stretch>
        </p:blipFill>
        <p:spPr bwMode="auto">
          <a:xfrm>
            <a:off x="228600" y="1402382"/>
            <a:ext cx="4648200" cy="3106738"/>
          </a:xfrm>
          <a:prstGeom prst="rect">
            <a:avLst/>
          </a:prstGeom>
          <a:noFill/>
        </p:spPr>
      </p:pic>
      <p:pic>
        <p:nvPicPr>
          <p:cNvPr id="25609" name="Picture 9" descr="marzinzik01_small">
            <a:hlinkClick r:id="rId5"/>
          </p:cNvPr>
          <p:cNvPicPr>
            <a:picLocks noGrp="1" noChangeAspect="1" noChangeArrowheads="1"/>
          </p:cNvPicPr>
          <p:nvPr>
            <p:ph/>
          </p:nvPr>
        </p:nvPicPr>
        <p:blipFill>
          <a:blip r:embed="rId6" cstate="print"/>
          <a:srcRect/>
          <a:stretch>
            <a:fillRect/>
          </a:stretch>
        </p:blipFill>
        <p:spPr>
          <a:xfrm>
            <a:off x="4862513" y="1628800"/>
            <a:ext cx="4281487" cy="4343400"/>
          </a:xfrm>
          <a:ln/>
        </p:spPr>
      </p:pic>
      <p:sp>
        <p:nvSpPr>
          <p:cNvPr id="4" name="TextBox 3"/>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EFFECT OF ASPECT RATIO </a:t>
            </a:r>
          </a:p>
          <a:p>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5"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7" name="Straight Connector 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157843"/>
            <a:ext cx="8640960" cy="738664"/>
          </a:xfrm>
          <a:prstGeom prst="rect">
            <a:avLst/>
          </a:prstGeom>
        </p:spPr>
        <p:txBody>
          <a:bodyPr wrap="square">
            <a:spAutoFit/>
          </a:bodyPr>
          <a:lstStyle/>
          <a:p>
            <a:r>
              <a:rPr lang="en-US" sz="2000" dirty="0" smtClean="0">
                <a:latin typeface="Constantia" pitchFamily="18" charset="0"/>
              </a:rPr>
              <a:t>We have seen that </a:t>
            </a:r>
            <a:r>
              <a:rPr lang="el-GR" sz="2000" b="1" i="1" dirty="0" smtClean="0">
                <a:latin typeface="Constantia" pitchFamily="18" charset="0"/>
              </a:rPr>
              <a:t>α</a:t>
            </a:r>
            <a:r>
              <a:rPr lang="en-GB" sz="2000" b="1" i="1" baseline="-25000" dirty="0" err="1" smtClean="0">
                <a:latin typeface="Constantia" pitchFamily="18" charset="0"/>
              </a:rPr>
              <a:t>i</a:t>
            </a:r>
            <a:r>
              <a:rPr lang="en-US" sz="2000" dirty="0" smtClean="0">
                <a:latin typeface="Constantia" pitchFamily="18" charset="0"/>
              </a:rPr>
              <a:t>, is constant along the span. Hence, </a:t>
            </a:r>
            <a:r>
              <a:rPr lang="en-US" sz="2000" b="1" dirty="0" smtClean="0">
                <a:latin typeface="Constantia" pitchFamily="18" charset="0"/>
              </a:rPr>
              <a:t> </a:t>
            </a:r>
            <a:r>
              <a:rPr lang="el-GR" sz="2200" b="1" i="1" dirty="0" smtClean="0">
                <a:latin typeface="Constantia" pitchFamily="18" charset="0"/>
              </a:rPr>
              <a:t>α</a:t>
            </a:r>
            <a:r>
              <a:rPr lang="en-US" sz="2200" b="1" baseline="-25000" dirty="0" err="1" smtClean="0">
                <a:latin typeface="Constantia" pitchFamily="18" charset="0"/>
              </a:rPr>
              <a:t>eff</a:t>
            </a:r>
            <a:r>
              <a:rPr lang="en-US" sz="2200" b="1" dirty="0" smtClean="0">
                <a:latin typeface="Constantia" pitchFamily="18" charset="0"/>
              </a:rPr>
              <a:t> = </a:t>
            </a:r>
            <a:r>
              <a:rPr lang="el-GR" sz="2200" b="1" i="1" dirty="0" smtClean="0">
                <a:latin typeface="Constantia" pitchFamily="18" charset="0"/>
              </a:rPr>
              <a:t>α</a:t>
            </a:r>
            <a:r>
              <a:rPr lang="en-US" sz="2200" b="1" i="1" dirty="0" smtClean="0">
                <a:latin typeface="Constantia" pitchFamily="18" charset="0"/>
              </a:rPr>
              <a:t> -</a:t>
            </a:r>
            <a:r>
              <a:rPr lang="el-GR" sz="2200" b="1" i="1" dirty="0" smtClean="0">
                <a:latin typeface="Constantia" pitchFamily="18" charset="0"/>
              </a:rPr>
              <a:t> α</a:t>
            </a:r>
            <a:r>
              <a:rPr lang="en-GB" sz="2200" b="1" i="1" baseline="-25000" dirty="0" err="1" smtClean="0">
                <a:latin typeface="Constantia" pitchFamily="18" charset="0"/>
              </a:rPr>
              <a:t>i</a:t>
            </a:r>
            <a:r>
              <a:rPr lang="el-GR" sz="2200" b="1" i="1" dirty="0" smtClean="0">
                <a:latin typeface="Constantia" pitchFamily="18" charset="0"/>
              </a:rPr>
              <a:t> </a:t>
            </a:r>
            <a:r>
              <a:rPr lang="en-US" sz="2000" i="1" dirty="0" smtClean="0">
                <a:latin typeface="Constantia" pitchFamily="18" charset="0"/>
              </a:rPr>
              <a:t>is also constant </a:t>
            </a:r>
            <a:r>
              <a:rPr lang="en-US" sz="2000" dirty="0" smtClean="0">
                <a:latin typeface="Constantia" pitchFamily="18" charset="0"/>
              </a:rPr>
              <a:t>along the span</a:t>
            </a:r>
            <a:r>
              <a:rPr lang="en-US" dirty="0" smtClean="0">
                <a:latin typeface="Constantia" pitchFamily="18" charset="0"/>
              </a:rPr>
              <a:t>.</a:t>
            </a:r>
          </a:p>
        </p:txBody>
      </p:sp>
      <p:pic>
        <p:nvPicPr>
          <p:cNvPr id="8194"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14348" y="1916832"/>
            <a:ext cx="2986569" cy="571504"/>
          </a:xfrm>
          <a:prstGeom prst="rect">
            <a:avLst/>
          </a:prstGeom>
          <a:noFill/>
          <a:ln w="9525">
            <a:noFill/>
            <a:miter lim="800000"/>
            <a:headEnd/>
            <a:tailEnd/>
          </a:ln>
          <a:effectLst/>
        </p:spPr>
      </p:pic>
      <p:sp>
        <p:nvSpPr>
          <p:cNvPr id="6" name="Oval 5"/>
          <p:cNvSpPr/>
          <p:nvPr/>
        </p:nvSpPr>
        <p:spPr>
          <a:xfrm>
            <a:off x="1500166" y="1916832"/>
            <a:ext cx="428628" cy="500066"/>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8195" name="Picture 3"/>
          <p:cNvPicPr>
            <a:picLocks noChangeAspect="1" noChangeArrowheads="1"/>
          </p:cNvPicPr>
          <p:nvPr/>
        </p:nvPicPr>
        <p:blipFill>
          <a:blip r:embed="rId3" cstate="print">
            <a:clrChange>
              <a:clrFrom>
                <a:srgbClr val="FFFFFF"/>
              </a:clrFrom>
              <a:clrTo>
                <a:srgbClr val="FFFFFF">
                  <a:alpha val="0"/>
                </a:srgbClr>
              </a:clrTo>
            </a:clrChange>
          </a:blip>
          <a:srcRect l="40987" t="2520"/>
          <a:stretch>
            <a:fillRect/>
          </a:stretch>
        </p:blipFill>
        <p:spPr bwMode="auto">
          <a:xfrm>
            <a:off x="2104348" y="2348880"/>
            <a:ext cx="379420" cy="360040"/>
          </a:xfrm>
          <a:prstGeom prst="rect">
            <a:avLst/>
          </a:prstGeom>
          <a:noFill/>
          <a:ln w="9525">
            <a:noFill/>
            <a:miter lim="800000"/>
            <a:headEnd/>
            <a:tailEnd/>
          </a:ln>
          <a:effectLst/>
        </p:spPr>
      </p:pic>
      <p:sp>
        <p:nvSpPr>
          <p:cNvPr id="8" name="Rectangle 7"/>
          <p:cNvSpPr/>
          <p:nvPr/>
        </p:nvSpPr>
        <p:spPr>
          <a:xfrm>
            <a:off x="4869323" y="1959223"/>
            <a:ext cx="3735125"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Constantia" pitchFamily="18" charset="0"/>
              </a:rPr>
              <a:t>c</a:t>
            </a:r>
            <a:r>
              <a:rPr lang="en-US" sz="2400" b="1" baseline="-25000" dirty="0" smtClean="0">
                <a:effectLst>
                  <a:outerShdw blurRad="38100" dist="38100" dir="2700000" algn="tl">
                    <a:srgbClr val="000000">
                      <a:alpha val="43137"/>
                    </a:srgbClr>
                  </a:outerShdw>
                </a:effectLst>
                <a:latin typeface="Constantia" pitchFamily="18" charset="0"/>
              </a:rPr>
              <a:t>l</a:t>
            </a:r>
            <a:r>
              <a:rPr lang="en-US" sz="2400" b="1" dirty="0" smtClean="0">
                <a:effectLst>
                  <a:outerShdw blurRad="38100" dist="38100" dir="2700000" algn="tl">
                    <a:srgbClr val="000000">
                      <a:alpha val="43137"/>
                    </a:srgbClr>
                  </a:outerShdw>
                </a:effectLst>
                <a:latin typeface="Constantia" pitchFamily="18" charset="0"/>
              </a:rPr>
              <a:t> </a:t>
            </a:r>
            <a:r>
              <a:rPr lang="en-US" dirty="0" smtClean="0">
                <a:latin typeface="Constantia" pitchFamily="18" charset="0"/>
              </a:rPr>
              <a:t>must be constant along the span.</a:t>
            </a:r>
          </a:p>
        </p:txBody>
      </p:sp>
      <p:pic>
        <p:nvPicPr>
          <p:cNvPr id="8196"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714480" y="2774088"/>
            <a:ext cx="1714512" cy="561650"/>
          </a:xfrm>
          <a:prstGeom prst="rect">
            <a:avLst/>
          </a:prstGeom>
          <a:noFill/>
          <a:ln w="9525">
            <a:noFill/>
            <a:miter lim="800000"/>
            <a:headEnd/>
            <a:tailEnd/>
          </a:ln>
          <a:effectLst/>
        </p:spPr>
      </p:pic>
      <p:sp>
        <p:nvSpPr>
          <p:cNvPr id="10" name="Right Arrow 9"/>
          <p:cNvSpPr/>
          <p:nvPr/>
        </p:nvSpPr>
        <p:spPr>
          <a:xfrm>
            <a:off x="3500430" y="2845526"/>
            <a:ext cx="785818"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7" name="Picture 5"/>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643438" y="2559774"/>
            <a:ext cx="1685933" cy="916911"/>
          </a:xfrm>
          <a:prstGeom prst="rect">
            <a:avLst/>
          </a:prstGeom>
          <a:noFill/>
          <a:ln w="9525">
            <a:noFill/>
            <a:miter lim="800000"/>
            <a:headEnd/>
            <a:tailEnd/>
          </a:ln>
          <a:effectLst/>
        </p:spPr>
      </p:pic>
      <p:sp>
        <p:nvSpPr>
          <p:cNvPr id="12" name="Rectangle 11"/>
          <p:cNvSpPr/>
          <p:nvPr/>
        </p:nvSpPr>
        <p:spPr>
          <a:xfrm>
            <a:off x="2035951" y="3356992"/>
            <a:ext cx="5072098" cy="369332"/>
          </a:xfrm>
          <a:prstGeom prst="rect">
            <a:avLst/>
          </a:prstGeom>
        </p:spPr>
        <p:txBody>
          <a:bodyPr wrap="square">
            <a:spAutoFit/>
          </a:bodyPr>
          <a:lstStyle/>
          <a:p>
            <a:pPr algn="ctr"/>
            <a:r>
              <a:rPr lang="en-US" dirty="0" smtClean="0">
                <a:solidFill>
                  <a:srgbClr val="FF0000"/>
                </a:solidFill>
                <a:latin typeface="Constantia" pitchFamily="18" charset="0"/>
              </a:rPr>
              <a:t>The chord must vary </a:t>
            </a:r>
            <a:r>
              <a:rPr lang="en-US" i="1" dirty="0" smtClean="0">
                <a:solidFill>
                  <a:srgbClr val="FF0000"/>
                </a:solidFill>
                <a:latin typeface="Constantia" pitchFamily="18" charset="0"/>
              </a:rPr>
              <a:t>elliptically </a:t>
            </a:r>
            <a:r>
              <a:rPr lang="en-US" dirty="0" smtClean="0">
                <a:solidFill>
                  <a:srgbClr val="FF0000"/>
                </a:solidFill>
                <a:latin typeface="Constantia" pitchFamily="18" charset="0"/>
              </a:rPr>
              <a:t>along the span</a:t>
            </a:r>
          </a:p>
        </p:txBody>
      </p:sp>
      <p:pic>
        <p:nvPicPr>
          <p:cNvPr id="8198" name="Picture 6"/>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714480" y="3786190"/>
            <a:ext cx="5143536" cy="2779986"/>
          </a:xfrm>
          <a:prstGeom prst="rect">
            <a:avLst/>
          </a:prstGeom>
          <a:noFill/>
          <a:ln w="9525">
            <a:noFill/>
            <a:miter lim="800000"/>
            <a:headEnd/>
            <a:tailEnd/>
          </a:ln>
          <a:effectLst/>
        </p:spPr>
      </p:pic>
      <p:sp>
        <p:nvSpPr>
          <p:cNvPr id="14" name="TextBox 13"/>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ELLIPTICAL LIFT DISTRIBUTION</a:t>
            </a:r>
          </a:p>
        </p:txBody>
      </p:sp>
      <p:sp>
        <p:nvSpPr>
          <p:cNvPr id="15"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6" name="TextBox 15"/>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6" idx="5"/>
          </p:cNvCxnSpPr>
          <p:nvPr/>
        </p:nvCxnSpPr>
        <p:spPr>
          <a:xfrm rot="16200000" flipH="1">
            <a:off x="1920260" y="2289427"/>
            <a:ext cx="149231" cy="2577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Right Arrow 21"/>
          <p:cNvSpPr/>
          <p:nvPr/>
        </p:nvSpPr>
        <p:spPr>
          <a:xfrm>
            <a:off x="3779912" y="2132856"/>
            <a:ext cx="792088"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randombar(horizontal)">
                                      <p:cBhvr>
                                        <p:cTn id="7" dur="5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childTnLst>
                          </p:cTn>
                        </p:par>
                        <p:par>
                          <p:cTn id="17" fill="hold">
                            <p:stCondLst>
                              <p:cond delay="1000"/>
                            </p:stCondLst>
                            <p:childTnLst>
                              <p:par>
                                <p:cTn id="18" presetID="14" presetClass="entr" presetSubtype="10" fill="hold" nodeType="afterEffect">
                                  <p:stCondLst>
                                    <p:cond delay="0"/>
                                  </p:stCondLst>
                                  <p:childTnLst>
                                    <p:set>
                                      <p:cBhvr>
                                        <p:cTn id="19" dur="1" fill="hold">
                                          <p:stCondLst>
                                            <p:cond delay="0"/>
                                          </p:stCondLst>
                                        </p:cTn>
                                        <p:tgtEl>
                                          <p:spTgt spid="8195"/>
                                        </p:tgtEl>
                                        <p:attrNameLst>
                                          <p:attrName>style.visibility</p:attrName>
                                        </p:attrNameLst>
                                      </p:cBhvr>
                                      <p:to>
                                        <p:strVal val="visible"/>
                                      </p:to>
                                    </p:set>
                                    <p:animEffect transition="in" filter="randombar(horizontal)">
                                      <p:cBhvr>
                                        <p:cTn id="20" dur="500"/>
                                        <p:tgtEl>
                                          <p:spTgt spid="8195"/>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randombar(horizontal)">
                                      <p:cBhvr>
                                        <p:cTn id="25" dur="500"/>
                                        <p:tgtEl>
                                          <p:spTgt spid="22"/>
                                        </p:tgtEl>
                                      </p:cBhvr>
                                    </p:animEffect>
                                  </p:childTnLst>
                                </p:cTn>
                              </p:par>
                            </p:childTnLst>
                          </p:cTn>
                        </p:par>
                        <p:par>
                          <p:cTn id="26" fill="hold">
                            <p:stCondLst>
                              <p:cond delay="500"/>
                            </p:stCondLst>
                            <p:childTnLst>
                              <p:par>
                                <p:cTn id="27" presetID="14" presetClass="entr" presetSubtype="1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randombar(horizontal)">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8196"/>
                                        </p:tgtEl>
                                        <p:attrNameLst>
                                          <p:attrName>style.visibility</p:attrName>
                                        </p:attrNameLst>
                                      </p:cBhvr>
                                      <p:to>
                                        <p:strVal val="visible"/>
                                      </p:to>
                                    </p:set>
                                    <p:animEffect transition="in" filter="randombar(horizontal)">
                                      <p:cBhvr>
                                        <p:cTn id="34" dur="500"/>
                                        <p:tgtEl>
                                          <p:spTgt spid="8196"/>
                                        </p:tgtEl>
                                      </p:cBhvr>
                                    </p:animEffect>
                                  </p:childTnLst>
                                </p:cTn>
                              </p:par>
                            </p:childTnLst>
                          </p:cTn>
                        </p:par>
                        <p:par>
                          <p:cTn id="35" fill="hold">
                            <p:stCondLst>
                              <p:cond delay="500"/>
                            </p:stCondLst>
                            <p:childTnLst>
                              <p:par>
                                <p:cTn id="36" presetID="14" presetClass="entr" presetSubtype="1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randombar(horizontal)">
                                      <p:cBhvr>
                                        <p:cTn id="38" dur="500"/>
                                        <p:tgtEl>
                                          <p:spTgt spid="10"/>
                                        </p:tgtEl>
                                      </p:cBhvr>
                                    </p:animEffect>
                                  </p:childTnLst>
                                </p:cTn>
                              </p:par>
                            </p:childTnLst>
                          </p:cTn>
                        </p:par>
                        <p:par>
                          <p:cTn id="39" fill="hold">
                            <p:stCondLst>
                              <p:cond delay="1000"/>
                            </p:stCondLst>
                            <p:childTnLst>
                              <p:par>
                                <p:cTn id="40" presetID="14" presetClass="entr" presetSubtype="10" fill="hold" nodeType="afterEffect">
                                  <p:stCondLst>
                                    <p:cond delay="0"/>
                                  </p:stCondLst>
                                  <p:childTnLst>
                                    <p:set>
                                      <p:cBhvr>
                                        <p:cTn id="41" dur="1" fill="hold">
                                          <p:stCondLst>
                                            <p:cond delay="0"/>
                                          </p:stCondLst>
                                        </p:cTn>
                                        <p:tgtEl>
                                          <p:spTgt spid="8197"/>
                                        </p:tgtEl>
                                        <p:attrNameLst>
                                          <p:attrName>style.visibility</p:attrName>
                                        </p:attrNameLst>
                                      </p:cBhvr>
                                      <p:to>
                                        <p:strVal val="visible"/>
                                      </p:to>
                                    </p:set>
                                    <p:animEffect transition="in" filter="randombar(horizontal)">
                                      <p:cBhvr>
                                        <p:cTn id="42" dur="500"/>
                                        <p:tgtEl>
                                          <p:spTgt spid="8197"/>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randombar(horizontal)">
                                      <p:cBhvr>
                                        <p:cTn id="47" dur="500"/>
                                        <p:tgtEl>
                                          <p:spTgt spid="12"/>
                                        </p:tgtEl>
                                      </p:cBhvr>
                                    </p:animEffect>
                                  </p:childTnLst>
                                </p:cTn>
                              </p:par>
                            </p:childTnLst>
                          </p:cTn>
                        </p:par>
                        <p:par>
                          <p:cTn id="48" fill="hold">
                            <p:stCondLst>
                              <p:cond delay="500"/>
                            </p:stCondLst>
                            <p:childTnLst>
                              <p:par>
                                <p:cTn id="49" presetID="14" presetClass="entr" presetSubtype="10" fill="hold" nodeType="afterEffect">
                                  <p:stCondLst>
                                    <p:cond delay="0"/>
                                  </p:stCondLst>
                                  <p:childTnLst>
                                    <p:set>
                                      <p:cBhvr>
                                        <p:cTn id="50" dur="1" fill="hold">
                                          <p:stCondLst>
                                            <p:cond delay="0"/>
                                          </p:stCondLst>
                                        </p:cTn>
                                        <p:tgtEl>
                                          <p:spTgt spid="8198"/>
                                        </p:tgtEl>
                                        <p:attrNameLst>
                                          <p:attrName>style.visibility</p:attrName>
                                        </p:attrNameLst>
                                      </p:cBhvr>
                                      <p:to>
                                        <p:strVal val="visible"/>
                                      </p:to>
                                    </p:set>
                                    <p:animEffect transition="in" filter="randombar(horizontal)">
                                      <p:cBhvr>
                                        <p:cTn id="51" dur="500"/>
                                        <p:tgtEl>
                                          <p:spTgt spid="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10" grpId="0" animBg="1"/>
      <p:bldP spid="12" grpId="0"/>
      <p:bldP spid="2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a:spLocks noChangeArrowheads="1"/>
          </p:cNvSpPr>
          <p:nvPr/>
        </p:nvSpPr>
        <p:spPr bwMode="auto">
          <a:xfrm>
            <a:off x="179512" y="1239143"/>
            <a:ext cx="6427080"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r>
              <a:rPr lang="en-US" sz="2400" dirty="0" smtClean="0">
                <a:solidFill>
                  <a:schemeClr val="tx1">
                    <a:lumMod val="95000"/>
                    <a:lumOff val="5000"/>
                  </a:schemeClr>
                </a:solidFill>
                <a:latin typeface="Constantia" pitchFamily="18" charset="0"/>
              </a:rPr>
              <a:t>General circulation distribution and downwash</a:t>
            </a:r>
            <a:endParaRPr kumimoji="0" lang="en-US" sz="3600" i="0" strike="noStrike" cap="none" normalizeH="0" baseline="0" dirty="0" smtClean="0">
              <a:ln>
                <a:noFill/>
              </a:ln>
              <a:solidFill>
                <a:schemeClr val="tx1">
                  <a:lumMod val="95000"/>
                  <a:lumOff val="5000"/>
                </a:schemeClr>
              </a:solidFill>
              <a:latin typeface="Constantia" pitchFamily="18" charset="0"/>
              <a:cs typeface="Arial" pitchFamily="34" charset="0"/>
            </a:endParaRPr>
          </a:p>
        </p:txBody>
      </p:sp>
      <p:pic>
        <p:nvPicPr>
          <p:cNvPr id="7"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14348" y="1628800"/>
            <a:ext cx="2714644" cy="1141673"/>
          </a:xfrm>
          <a:prstGeom prst="rect">
            <a:avLst/>
          </a:prstGeom>
          <a:noFill/>
          <a:ln w="9525">
            <a:noFill/>
            <a:miter lim="800000"/>
            <a:headEnd/>
            <a:tailEnd/>
          </a:ln>
          <a:effectLst/>
        </p:spPr>
      </p:pic>
      <p:pic>
        <p:nvPicPr>
          <p:cNvPr id="8" name="Picture 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142976" y="2852936"/>
            <a:ext cx="1833566" cy="785814"/>
          </a:xfrm>
          <a:prstGeom prst="rect">
            <a:avLst/>
          </a:prstGeom>
          <a:noFill/>
          <a:ln w="9525">
            <a:noFill/>
            <a:miter lim="800000"/>
            <a:headEnd/>
            <a:tailEnd/>
          </a:ln>
          <a:effectLst/>
        </p:spPr>
      </p:pic>
      <p:sp>
        <p:nvSpPr>
          <p:cNvPr id="9" name="Right Arrow 8"/>
          <p:cNvSpPr/>
          <p:nvPr/>
        </p:nvSpPr>
        <p:spPr>
          <a:xfrm>
            <a:off x="3500430" y="2492896"/>
            <a:ext cx="1143008" cy="5715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latin typeface="Constantia" pitchFamily="18" charset="0"/>
            </a:endParaRPr>
          </a:p>
        </p:txBody>
      </p:sp>
      <p:pic>
        <p:nvPicPr>
          <p:cNvPr id="3074" name="Picture 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214942" y="2492896"/>
            <a:ext cx="2227578" cy="604839"/>
          </a:xfrm>
          <a:prstGeom prst="rect">
            <a:avLst/>
          </a:prstGeom>
          <a:noFill/>
          <a:ln w="9525">
            <a:noFill/>
            <a:miter lim="800000"/>
            <a:headEnd/>
            <a:tailEnd/>
          </a:ln>
          <a:effectLst/>
        </p:spPr>
      </p:pic>
      <p:sp>
        <p:nvSpPr>
          <p:cNvPr id="11" name="Rectangle 10"/>
          <p:cNvSpPr/>
          <p:nvPr/>
        </p:nvSpPr>
        <p:spPr>
          <a:xfrm>
            <a:off x="251520" y="3861048"/>
            <a:ext cx="8358214" cy="1200329"/>
          </a:xfrm>
          <a:prstGeom prst="rect">
            <a:avLst/>
          </a:prstGeom>
        </p:spPr>
        <p:txBody>
          <a:bodyPr wrap="square">
            <a:spAutoFit/>
          </a:bodyPr>
          <a:lstStyle/>
          <a:p>
            <a:pPr algn="just"/>
            <a:r>
              <a:rPr lang="en-US" sz="2400" dirty="0" smtClean="0">
                <a:solidFill>
                  <a:schemeClr val="tx1">
                    <a:lumMod val="95000"/>
                    <a:lumOff val="5000"/>
                  </a:schemeClr>
                </a:solidFill>
                <a:latin typeface="Constantia" pitchFamily="18" charset="0"/>
              </a:rPr>
              <a:t>This hints that a Fourier sine series would be an appropriate expression for the general circulation distribution along an arbitrary finite wing.</a:t>
            </a:r>
          </a:p>
        </p:txBody>
      </p:sp>
      <p:pic>
        <p:nvPicPr>
          <p:cNvPr id="12" name="Picture 2"/>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448451" y="4941168"/>
            <a:ext cx="3995757" cy="1153587"/>
          </a:xfrm>
          <a:prstGeom prst="rect">
            <a:avLst/>
          </a:prstGeom>
          <a:noFill/>
          <a:ln w="9525">
            <a:noFill/>
            <a:miter lim="800000"/>
            <a:headEnd/>
            <a:tailEnd/>
          </a:ln>
          <a:effectLst/>
        </p:spPr>
      </p:pic>
      <p:sp>
        <p:nvSpPr>
          <p:cNvPr id="13" name="TextBox 12"/>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GENERAL WINGS</a:t>
            </a:r>
          </a:p>
        </p:txBody>
      </p:sp>
      <p:sp>
        <p:nvSpPr>
          <p:cNvPr id="1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5" name="TextBox 14"/>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6" name="Straight Connector 15"/>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par>
                          <p:cTn id="11" fill="hold">
                            <p:stCondLst>
                              <p:cond delay="500"/>
                            </p:stCondLst>
                            <p:childTnLst>
                              <p:par>
                                <p:cTn id="12" presetID="3"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linds(horizontal)">
                                      <p:cBhvr>
                                        <p:cTn id="14" dur="500"/>
                                        <p:tgtEl>
                                          <p:spTgt spid="9"/>
                                        </p:tgtEl>
                                      </p:cBhvr>
                                    </p:animEffect>
                                  </p:childTnLst>
                                </p:cTn>
                              </p:par>
                            </p:childTnLst>
                          </p:cTn>
                        </p:par>
                        <p:par>
                          <p:cTn id="15" fill="hold">
                            <p:stCondLst>
                              <p:cond delay="1000"/>
                            </p:stCondLst>
                            <p:childTnLst>
                              <p:par>
                                <p:cTn id="16" presetID="3" presetClass="entr" presetSubtype="10" fill="hold" nodeType="afterEffect">
                                  <p:stCondLst>
                                    <p:cond delay="0"/>
                                  </p:stCondLst>
                                  <p:childTnLst>
                                    <p:set>
                                      <p:cBhvr>
                                        <p:cTn id="17" dur="1" fill="hold">
                                          <p:stCondLst>
                                            <p:cond delay="0"/>
                                          </p:stCondLst>
                                        </p:cTn>
                                        <p:tgtEl>
                                          <p:spTgt spid="3074"/>
                                        </p:tgtEl>
                                        <p:attrNameLst>
                                          <p:attrName>style.visibility</p:attrName>
                                        </p:attrNameLst>
                                      </p:cBhvr>
                                      <p:to>
                                        <p:strVal val="visible"/>
                                      </p:to>
                                    </p:set>
                                    <p:animEffect transition="in" filter="blinds(horizontal)">
                                      <p:cBhvr>
                                        <p:cTn id="18" dur="500"/>
                                        <p:tgtEl>
                                          <p:spTgt spid="3074"/>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animEffect transition="in" filter="randombar(horizontal)">
                                      <p:cBhvr>
                                        <p:cTn id="23" dur="500"/>
                                        <p:tgtEl>
                                          <p:spTgt spid="11">
                                            <p:txEl>
                                              <p:pRg st="0" end="0"/>
                                            </p:txEl>
                                          </p:spTgt>
                                        </p:tgtEl>
                                      </p:cBhvr>
                                    </p:animEffect>
                                  </p:childTnLst>
                                </p:cTn>
                              </p:par>
                            </p:childTnLst>
                          </p:cTn>
                        </p:par>
                        <p:par>
                          <p:cTn id="24" fill="hold">
                            <p:stCondLst>
                              <p:cond delay="500"/>
                            </p:stCondLst>
                            <p:childTnLst>
                              <p:par>
                                <p:cTn id="25" presetID="3" presetClass="entr" presetSubtype="1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Text Box 6"/>
          <p:cNvSpPr txBox="1">
            <a:spLocks noChangeArrowheads="1"/>
          </p:cNvSpPr>
          <p:nvPr/>
        </p:nvSpPr>
        <p:spPr bwMode="auto">
          <a:xfrm>
            <a:off x="593725" y="1560513"/>
            <a:ext cx="184150" cy="366712"/>
          </a:xfrm>
          <a:prstGeom prst="rect">
            <a:avLst/>
          </a:prstGeom>
          <a:noFill/>
          <a:ln w="9525">
            <a:noFill/>
            <a:miter lim="800000"/>
            <a:headEnd/>
            <a:tailEnd/>
          </a:ln>
          <a:effectLst/>
        </p:spPr>
        <p:txBody>
          <a:bodyPr wrap="none">
            <a:spAutoFit/>
          </a:bodyPr>
          <a:lstStyle/>
          <a:p>
            <a:endParaRPr lang="en-US"/>
          </a:p>
        </p:txBody>
      </p:sp>
      <p:pic>
        <p:nvPicPr>
          <p:cNvPr id="1027"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865487" y="995225"/>
            <a:ext cx="2714625" cy="3369879"/>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05535" y="4071942"/>
            <a:ext cx="9038465" cy="2059847"/>
          </a:xfrm>
          <a:prstGeom prst="rect">
            <a:avLst/>
          </a:prstGeom>
          <a:noFill/>
          <a:ln w="9525">
            <a:noFill/>
            <a:miter lim="800000"/>
            <a:headEnd/>
            <a:tailEnd/>
          </a:ln>
          <a:effectLst/>
        </p:spPr>
      </p:pic>
      <p:sp>
        <p:nvSpPr>
          <p:cNvPr id="7" name="TextBox 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GENERAL WINGS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8"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blinds(horizontal)">
                                      <p:cBhvr>
                                        <p:cTn id="7"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071538" y="1492764"/>
            <a:ext cx="5039626" cy="1000132"/>
          </a:xfrm>
          <a:prstGeom prst="rect">
            <a:avLst/>
          </a:prstGeom>
          <a:noFill/>
          <a:ln w="9525">
            <a:noFill/>
            <a:miter lim="800000"/>
            <a:headEnd/>
            <a:tailEnd/>
          </a:ln>
          <a:effectLst/>
        </p:spPr>
      </p:pic>
      <p:pic>
        <p:nvPicPr>
          <p:cNvPr id="2051"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57158" y="4002954"/>
            <a:ext cx="7987164" cy="938214"/>
          </a:xfrm>
          <a:prstGeom prst="rect">
            <a:avLst/>
          </a:prstGeom>
          <a:noFill/>
          <a:ln w="9525">
            <a:noFill/>
            <a:miter lim="800000"/>
            <a:headEnd/>
            <a:tailEnd/>
          </a:ln>
          <a:effectLst/>
        </p:spPr>
      </p:pic>
      <p:pic>
        <p:nvPicPr>
          <p:cNvPr id="2052"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642910" y="2348880"/>
            <a:ext cx="6441308" cy="833441"/>
          </a:xfrm>
          <a:prstGeom prst="rect">
            <a:avLst/>
          </a:prstGeom>
          <a:noFill/>
          <a:ln w="9525">
            <a:noFill/>
            <a:miter lim="800000"/>
            <a:headEnd/>
            <a:tailEnd/>
          </a:ln>
          <a:effectLst/>
        </p:spPr>
      </p:pic>
      <p:sp>
        <p:nvSpPr>
          <p:cNvPr id="7" name="Rectangular Callout 6"/>
          <p:cNvSpPr/>
          <p:nvPr/>
        </p:nvSpPr>
        <p:spPr>
          <a:xfrm>
            <a:off x="467544" y="1484784"/>
            <a:ext cx="6643734" cy="1658464"/>
          </a:xfrm>
          <a:prstGeom prst="wedgeRectCallout">
            <a:avLst>
              <a:gd name="adj1" fmla="val -21021"/>
              <a:gd name="adj2" fmla="val 102633"/>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14282" y="5214950"/>
            <a:ext cx="8643966" cy="1015663"/>
          </a:xfrm>
          <a:prstGeom prst="rect">
            <a:avLst/>
          </a:prstGeom>
        </p:spPr>
        <p:txBody>
          <a:bodyPr wrap="square">
            <a:spAutoFit/>
          </a:bodyPr>
          <a:lstStyle/>
          <a:p>
            <a:pPr algn="just"/>
            <a:r>
              <a:rPr lang="en-US" sz="2000" dirty="0" smtClean="0">
                <a:latin typeface="Constantia" pitchFamily="18" charset="0"/>
              </a:rPr>
              <a:t>Let us choose N different </a:t>
            </a:r>
            <a:r>
              <a:rPr lang="en-US" sz="2000" dirty="0" err="1" smtClean="0">
                <a:latin typeface="Constantia" pitchFamily="18" charset="0"/>
              </a:rPr>
              <a:t>spanwise</a:t>
            </a:r>
            <a:r>
              <a:rPr lang="en-US" sz="2000" dirty="0" smtClean="0">
                <a:latin typeface="Constantia" pitchFamily="18" charset="0"/>
              </a:rPr>
              <a:t> stations, and let us evaluate Equation at each of these N stations. </a:t>
            </a:r>
            <a:r>
              <a:rPr lang="en-US" sz="2000" dirty="0" smtClean="0">
                <a:solidFill>
                  <a:srgbClr val="0070C0"/>
                </a:solidFill>
                <a:latin typeface="Constantia" pitchFamily="18" charset="0"/>
              </a:rPr>
              <a:t>We then obtain a system of </a:t>
            </a:r>
            <a:r>
              <a:rPr lang="en-US" sz="2000" i="1" dirty="0" smtClean="0">
                <a:solidFill>
                  <a:srgbClr val="0070C0"/>
                </a:solidFill>
                <a:latin typeface="Constantia" pitchFamily="18" charset="0"/>
              </a:rPr>
              <a:t>N</a:t>
            </a:r>
            <a:r>
              <a:rPr lang="en-US" sz="2000" dirty="0" smtClean="0">
                <a:solidFill>
                  <a:srgbClr val="0070C0"/>
                </a:solidFill>
                <a:latin typeface="Constantia" pitchFamily="18" charset="0"/>
              </a:rPr>
              <a:t> independent algebraic equations with </a:t>
            </a:r>
            <a:r>
              <a:rPr lang="en-US" sz="2000" i="1" dirty="0" smtClean="0">
                <a:solidFill>
                  <a:srgbClr val="0070C0"/>
                </a:solidFill>
                <a:latin typeface="Constantia" pitchFamily="18" charset="0"/>
              </a:rPr>
              <a:t>N</a:t>
            </a:r>
            <a:r>
              <a:rPr lang="en-US" sz="2000" dirty="0" smtClean="0">
                <a:solidFill>
                  <a:srgbClr val="0070C0"/>
                </a:solidFill>
                <a:latin typeface="Constantia" pitchFamily="18" charset="0"/>
              </a:rPr>
              <a:t> unknowns, namely, </a:t>
            </a:r>
            <a:r>
              <a:rPr lang="en-US" sz="2000" i="1" dirty="0" smtClean="0">
                <a:solidFill>
                  <a:srgbClr val="0070C0"/>
                </a:solidFill>
                <a:latin typeface="Constantia" pitchFamily="18" charset="0"/>
              </a:rPr>
              <a:t>A1</a:t>
            </a:r>
            <a:r>
              <a:rPr lang="en-US" sz="2000" dirty="0" smtClean="0">
                <a:solidFill>
                  <a:srgbClr val="0070C0"/>
                </a:solidFill>
                <a:latin typeface="Constantia" pitchFamily="18" charset="0"/>
              </a:rPr>
              <a:t>, </a:t>
            </a:r>
            <a:r>
              <a:rPr lang="en-US" sz="2000" i="1" dirty="0" smtClean="0">
                <a:solidFill>
                  <a:srgbClr val="0070C0"/>
                </a:solidFill>
                <a:latin typeface="Constantia" pitchFamily="18" charset="0"/>
              </a:rPr>
              <a:t>A2</a:t>
            </a:r>
            <a:r>
              <a:rPr lang="en-US" sz="2000" dirty="0" smtClean="0">
                <a:solidFill>
                  <a:srgbClr val="0070C0"/>
                </a:solidFill>
                <a:latin typeface="Constantia" pitchFamily="18" charset="0"/>
              </a:rPr>
              <a:t>,… , </a:t>
            </a:r>
            <a:r>
              <a:rPr lang="en-US" sz="2000" i="1" dirty="0" smtClean="0">
                <a:solidFill>
                  <a:srgbClr val="0070C0"/>
                </a:solidFill>
                <a:latin typeface="Constantia" pitchFamily="18" charset="0"/>
              </a:rPr>
              <a:t>A</a:t>
            </a:r>
            <a:r>
              <a:rPr lang="en-US" sz="2000" i="1" baseline="-25000" dirty="0" smtClean="0">
                <a:solidFill>
                  <a:srgbClr val="0070C0"/>
                </a:solidFill>
                <a:latin typeface="Constantia" pitchFamily="18" charset="0"/>
              </a:rPr>
              <a:t>N</a:t>
            </a:r>
            <a:r>
              <a:rPr lang="en-US" sz="2000" dirty="0" smtClean="0">
                <a:solidFill>
                  <a:srgbClr val="0070C0"/>
                </a:solidFill>
                <a:latin typeface="Constantia" pitchFamily="18" charset="0"/>
              </a:rPr>
              <a:t>.</a:t>
            </a:r>
            <a:r>
              <a:rPr lang="en-US" b="1" dirty="0" smtClean="0"/>
              <a:t> </a:t>
            </a:r>
          </a:p>
        </p:txBody>
      </p:sp>
      <p:sp>
        <p:nvSpPr>
          <p:cNvPr id="9" name="TextBox 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GENERAL WINGS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10"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1" name="TextBox 10"/>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2" name="Straight Connector 11"/>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blinds(horizontal)">
                                      <p:cBhvr>
                                        <p:cTn id="7" dur="5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par>
                                <p:cTn id="13" presetID="3" presetClass="entr" presetSubtype="10" fill="hold" nodeType="withEffect">
                                  <p:stCondLst>
                                    <p:cond delay="0"/>
                                  </p:stCondLst>
                                  <p:childTnLst>
                                    <p:set>
                                      <p:cBhvr>
                                        <p:cTn id="14" dur="1" fill="hold">
                                          <p:stCondLst>
                                            <p:cond delay="0"/>
                                          </p:stCondLst>
                                        </p:cTn>
                                        <p:tgtEl>
                                          <p:spTgt spid="2051"/>
                                        </p:tgtEl>
                                        <p:attrNameLst>
                                          <p:attrName>style.visibility</p:attrName>
                                        </p:attrNameLst>
                                      </p:cBhvr>
                                      <p:to>
                                        <p:strVal val="visible"/>
                                      </p:to>
                                    </p:set>
                                    <p:animEffect transition="in" filter="blinds(horizontal)">
                                      <p:cBhvr>
                                        <p:cTn id="15" dur="500"/>
                                        <p:tgtEl>
                                          <p:spTgt spid="2051"/>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linds(horizont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79512" y="1419616"/>
            <a:ext cx="3195227" cy="857256"/>
          </a:xfrm>
          <a:prstGeom prst="rect">
            <a:avLst/>
          </a:prstGeom>
          <a:noFill/>
          <a:ln w="9525">
            <a:noFill/>
            <a:miter lim="800000"/>
            <a:headEnd/>
            <a:tailEnd/>
          </a:ln>
          <a:effectLst/>
        </p:spPr>
      </p:pic>
      <p:pic>
        <p:nvPicPr>
          <p:cNvPr id="4099"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064" y="2194107"/>
            <a:ext cx="2552712" cy="1522925"/>
          </a:xfrm>
          <a:prstGeom prst="rect">
            <a:avLst/>
          </a:prstGeom>
          <a:noFill/>
          <a:ln w="9525">
            <a:noFill/>
            <a:miter lim="800000"/>
            <a:headEnd/>
            <a:tailEnd/>
          </a:ln>
          <a:effectLst/>
        </p:spPr>
      </p:pic>
      <p:pic>
        <p:nvPicPr>
          <p:cNvPr id="4100"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275856" y="2111696"/>
            <a:ext cx="5829492" cy="957264"/>
          </a:xfrm>
          <a:prstGeom prst="rect">
            <a:avLst/>
          </a:prstGeom>
          <a:noFill/>
          <a:ln w="9525">
            <a:noFill/>
            <a:miter lim="800000"/>
            <a:headEnd/>
            <a:tailEnd/>
          </a:ln>
          <a:effectLst/>
        </p:spPr>
      </p:pic>
      <p:sp>
        <p:nvSpPr>
          <p:cNvPr id="7" name="Right Arrow 6"/>
          <p:cNvSpPr/>
          <p:nvPr/>
        </p:nvSpPr>
        <p:spPr>
          <a:xfrm>
            <a:off x="2483768" y="2281432"/>
            <a:ext cx="642942" cy="5715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2" name="Picture 6"/>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3275856" y="3857628"/>
            <a:ext cx="5315441" cy="895351"/>
          </a:xfrm>
          <a:prstGeom prst="rect">
            <a:avLst/>
          </a:prstGeom>
          <a:noFill/>
          <a:ln w="9525">
            <a:noFill/>
            <a:miter lim="800000"/>
            <a:headEnd/>
            <a:tailEnd/>
          </a:ln>
          <a:effectLst/>
        </p:spPr>
      </p:pic>
      <p:sp>
        <p:nvSpPr>
          <p:cNvPr id="10" name="Rectangle 9"/>
          <p:cNvSpPr/>
          <p:nvPr/>
        </p:nvSpPr>
        <p:spPr>
          <a:xfrm>
            <a:off x="216024" y="3933056"/>
            <a:ext cx="4572000" cy="646331"/>
          </a:xfrm>
          <a:prstGeom prst="rect">
            <a:avLst/>
          </a:prstGeom>
        </p:spPr>
        <p:txBody>
          <a:bodyPr>
            <a:spAutoFit/>
          </a:bodyPr>
          <a:lstStyle/>
          <a:p>
            <a:r>
              <a:rPr lang="en-US" dirty="0" smtClean="0">
                <a:latin typeface="Constantia" pitchFamily="18" charset="0"/>
              </a:rPr>
              <a:t>The orthogonality property</a:t>
            </a:r>
          </a:p>
          <a:p>
            <a:r>
              <a:rPr lang="en-US" dirty="0" smtClean="0">
                <a:latin typeface="Constantia" pitchFamily="18" charset="0"/>
              </a:rPr>
              <a:t>of the sine functions:</a:t>
            </a:r>
          </a:p>
        </p:txBody>
      </p:sp>
      <p:pic>
        <p:nvPicPr>
          <p:cNvPr id="4103" name="Picture 7"/>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331256" y="5228060"/>
            <a:ext cx="2488887" cy="619126"/>
          </a:xfrm>
          <a:prstGeom prst="rect">
            <a:avLst/>
          </a:prstGeom>
          <a:noFill/>
          <a:ln w="9525">
            <a:noFill/>
            <a:miter lim="800000"/>
            <a:headEnd/>
            <a:tailEnd/>
          </a:ln>
          <a:effectLst/>
        </p:spPr>
      </p:pic>
      <p:pic>
        <p:nvPicPr>
          <p:cNvPr id="4104" name="Picture 8"/>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3688842" y="5085184"/>
            <a:ext cx="5131630" cy="1000132"/>
          </a:xfrm>
          <a:prstGeom prst="rect">
            <a:avLst/>
          </a:prstGeom>
          <a:noFill/>
          <a:ln w="9525">
            <a:noFill/>
            <a:miter lim="800000"/>
            <a:headEnd/>
            <a:tailEnd/>
          </a:ln>
          <a:effectLst/>
        </p:spPr>
      </p:pic>
      <p:sp>
        <p:nvSpPr>
          <p:cNvPr id="13" name="Right Arrow 12"/>
          <p:cNvSpPr/>
          <p:nvPr/>
        </p:nvSpPr>
        <p:spPr>
          <a:xfrm>
            <a:off x="2974462" y="5370936"/>
            <a:ext cx="785818"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GENERAL WINGS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a:p>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15"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6" name="TextBox 15"/>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blinds(horizontal)">
                                      <p:cBhvr>
                                        <p:cTn id="7" dur="500"/>
                                        <p:tgtEl>
                                          <p:spTgt spid="409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par>
                                <p:cTn id="13" presetID="3" presetClass="entr" presetSubtype="10" fill="hold" nodeType="withEffect">
                                  <p:stCondLst>
                                    <p:cond delay="0"/>
                                  </p:stCondLst>
                                  <p:childTnLst>
                                    <p:set>
                                      <p:cBhvr>
                                        <p:cTn id="14" dur="1" fill="hold">
                                          <p:stCondLst>
                                            <p:cond delay="0"/>
                                          </p:stCondLst>
                                        </p:cTn>
                                        <p:tgtEl>
                                          <p:spTgt spid="4100"/>
                                        </p:tgtEl>
                                        <p:attrNameLst>
                                          <p:attrName>style.visibility</p:attrName>
                                        </p:attrNameLst>
                                      </p:cBhvr>
                                      <p:to>
                                        <p:strVal val="visible"/>
                                      </p:to>
                                    </p:set>
                                    <p:animEffect transition="in" filter="blinds(horizontal)">
                                      <p:cBhvr>
                                        <p:cTn id="15" dur="500"/>
                                        <p:tgtEl>
                                          <p:spTgt spid="4100"/>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par>
                                <p:cTn id="21" presetID="3" presetClass="entr" presetSubtype="10" fill="hold" nodeType="withEffect">
                                  <p:stCondLst>
                                    <p:cond delay="0"/>
                                  </p:stCondLst>
                                  <p:childTnLst>
                                    <p:set>
                                      <p:cBhvr>
                                        <p:cTn id="22" dur="1" fill="hold">
                                          <p:stCondLst>
                                            <p:cond delay="0"/>
                                          </p:stCondLst>
                                        </p:cTn>
                                        <p:tgtEl>
                                          <p:spTgt spid="4102"/>
                                        </p:tgtEl>
                                        <p:attrNameLst>
                                          <p:attrName>style.visibility</p:attrName>
                                        </p:attrNameLst>
                                      </p:cBhvr>
                                      <p:to>
                                        <p:strVal val="visible"/>
                                      </p:to>
                                    </p:set>
                                    <p:animEffect transition="in" filter="blinds(horizontal)">
                                      <p:cBhvr>
                                        <p:cTn id="23" dur="500"/>
                                        <p:tgtEl>
                                          <p:spTgt spid="4102"/>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4103"/>
                                        </p:tgtEl>
                                        <p:attrNameLst>
                                          <p:attrName>style.visibility</p:attrName>
                                        </p:attrNameLst>
                                      </p:cBhvr>
                                      <p:to>
                                        <p:strVal val="visible"/>
                                      </p:to>
                                    </p:set>
                                    <p:animEffect transition="in" filter="blinds(horizontal)">
                                      <p:cBhvr>
                                        <p:cTn id="28" dur="500"/>
                                        <p:tgtEl>
                                          <p:spTgt spid="4103"/>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blinds(horizontal)">
                                      <p:cBhvr>
                                        <p:cTn id="33" dur="500"/>
                                        <p:tgtEl>
                                          <p:spTgt spid="13"/>
                                        </p:tgtEl>
                                      </p:cBhvr>
                                    </p:animEffect>
                                  </p:childTnLst>
                                </p:cTn>
                              </p:par>
                              <p:par>
                                <p:cTn id="34" presetID="3" presetClass="entr" presetSubtype="10" fill="hold" nodeType="withEffect">
                                  <p:stCondLst>
                                    <p:cond delay="0"/>
                                  </p:stCondLst>
                                  <p:childTnLst>
                                    <p:set>
                                      <p:cBhvr>
                                        <p:cTn id="35" dur="1" fill="hold">
                                          <p:stCondLst>
                                            <p:cond delay="0"/>
                                          </p:stCondLst>
                                        </p:cTn>
                                        <p:tgtEl>
                                          <p:spTgt spid="4104"/>
                                        </p:tgtEl>
                                        <p:attrNameLst>
                                          <p:attrName>style.visibility</p:attrName>
                                        </p:attrNameLst>
                                      </p:cBhvr>
                                      <p:to>
                                        <p:strVal val="visible"/>
                                      </p:to>
                                    </p:set>
                                    <p:animEffect transition="in" filter="blinds(horizontal)">
                                      <p:cBhvr>
                                        <p:cTn id="36" dur="500"/>
                                        <p:tgtEl>
                                          <p:spTgt spid="4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14348" y="1273230"/>
            <a:ext cx="7478764" cy="1000132"/>
          </a:xfrm>
          <a:prstGeom prst="rect">
            <a:avLst/>
          </a:prstGeom>
          <a:noFill/>
          <a:ln w="9525">
            <a:noFill/>
            <a:miter lim="800000"/>
            <a:headEnd/>
            <a:tailEnd/>
          </a:ln>
          <a:effectLst/>
        </p:spPr>
      </p:pic>
      <p:pic>
        <p:nvPicPr>
          <p:cNvPr id="5123"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118533" y="2344800"/>
            <a:ext cx="3110045" cy="928694"/>
          </a:xfrm>
          <a:prstGeom prst="rect">
            <a:avLst/>
          </a:prstGeom>
          <a:noFill/>
          <a:ln w="9525">
            <a:noFill/>
            <a:miter lim="800000"/>
            <a:headEnd/>
            <a:tailEnd/>
          </a:ln>
          <a:effectLst/>
        </p:spPr>
      </p:pic>
      <p:sp>
        <p:nvSpPr>
          <p:cNvPr id="7" name="Freeform 6"/>
          <p:cNvSpPr/>
          <p:nvPr/>
        </p:nvSpPr>
        <p:spPr>
          <a:xfrm>
            <a:off x="5815092" y="1268760"/>
            <a:ext cx="2586318" cy="963706"/>
          </a:xfrm>
          <a:custGeom>
            <a:avLst/>
            <a:gdLst>
              <a:gd name="connsiteX0" fmla="*/ 103094 w 2586318"/>
              <a:gd name="connsiteY0" fmla="*/ 871817 h 963706"/>
              <a:gd name="connsiteX1" fmla="*/ 116541 w 2586318"/>
              <a:gd name="connsiteY1" fmla="*/ 629770 h 963706"/>
              <a:gd name="connsiteX2" fmla="*/ 143435 w 2586318"/>
              <a:gd name="connsiteY2" fmla="*/ 414617 h 963706"/>
              <a:gd name="connsiteX3" fmla="*/ 439271 w 2586318"/>
              <a:gd name="connsiteY3" fmla="*/ 118782 h 963706"/>
              <a:gd name="connsiteX4" fmla="*/ 936812 w 2586318"/>
              <a:gd name="connsiteY4" fmla="*/ 64994 h 963706"/>
              <a:gd name="connsiteX5" fmla="*/ 1945341 w 2586318"/>
              <a:gd name="connsiteY5" fmla="*/ 24653 h 963706"/>
              <a:gd name="connsiteX6" fmla="*/ 2496671 w 2586318"/>
              <a:gd name="connsiteY6" fmla="*/ 212911 h 963706"/>
              <a:gd name="connsiteX7" fmla="*/ 2483223 w 2586318"/>
              <a:gd name="connsiteY7" fmla="*/ 656664 h 963706"/>
              <a:gd name="connsiteX8" fmla="*/ 2052918 w 2586318"/>
              <a:gd name="connsiteY8" fmla="*/ 885264 h 963706"/>
              <a:gd name="connsiteX9" fmla="*/ 1662953 w 2586318"/>
              <a:gd name="connsiteY9" fmla="*/ 912158 h 963706"/>
              <a:gd name="connsiteX10" fmla="*/ 1259541 w 2586318"/>
              <a:gd name="connsiteY10" fmla="*/ 939053 h 963706"/>
              <a:gd name="connsiteX11" fmla="*/ 735106 w 2586318"/>
              <a:gd name="connsiteY11" fmla="*/ 952500 h 963706"/>
              <a:gd name="connsiteX12" fmla="*/ 103094 w 2586318"/>
              <a:gd name="connsiteY12" fmla="*/ 871817 h 96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86318" h="963706">
                <a:moveTo>
                  <a:pt x="103094" y="871817"/>
                </a:moveTo>
                <a:cubicBezTo>
                  <a:pt x="0" y="818029"/>
                  <a:pt x="109817" y="705970"/>
                  <a:pt x="116541" y="629770"/>
                </a:cubicBezTo>
                <a:cubicBezTo>
                  <a:pt x="123265" y="553570"/>
                  <a:pt x="89647" y="499782"/>
                  <a:pt x="143435" y="414617"/>
                </a:cubicBezTo>
                <a:cubicBezTo>
                  <a:pt x="197223" y="329452"/>
                  <a:pt x="307042" y="177052"/>
                  <a:pt x="439271" y="118782"/>
                </a:cubicBezTo>
                <a:cubicBezTo>
                  <a:pt x="571500" y="60512"/>
                  <a:pt x="685800" y="80682"/>
                  <a:pt x="936812" y="64994"/>
                </a:cubicBezTo>
                <a:cubicBezTo>
                  <a:pt x="1187824" y="49306"/>
                  <a:pt x="1685365" y="0"/>
                  <a:pt x="1945341" y="24653"/>
                </a:cubicBezTo>
                <a:cubicBezTo>
                  <a:pt x="2205317" y="49306"/>
                  <a:pt x="2407024" y="107576"/>
                  <a:pt x="2496671" y="212911"/>
                </a:cubicBezTo>
                <a:cubicBezTo>
                  <a:pt x="2586318" y="318246"/>
                  <a:pt x="2557182" y="544605"/>
                  <a:pt x="2483223" y="656664"/>
                </a:cubicBezTo>
                <a:cubicBezTo>
                  <a:pt x="2409264" y="768723"/>
                  <a:pt x="2189630" y="842682"/>
                  <a:pt x="2052918" y="885264"/>
                </a:cubicBezTo>
                <a:cubicBezTo>
                  <a:pt x="1916206" y="927846"/>
                  <a:pt x="1662953" y="912158"/>
                  <a:pt x="1662953" y="912158"/>
                </a:cubicBezTo>
                <a:cubicBezTo>
                  <a:pt x="1530724" y="921123"/>
                  <a:pt x="1414182" y="932329"/>
                  <a:pt x="1259541" y="939053"/>
                </a:cubicBezTo>
                <a:cubicBezTo>
                  <a:pt x="1104900" y="945777"/>
                  <a:pt x="927847" y="963706"/>
                  <a:pt x="735106" y="952500"/>
                </a:cubicBezTo>
                <a:cubicBezTo>
                  <a:pt x="542365" y="941294"/>
                  <a:pt x="206188" y="925605"/>
                  <a:pt x="103094" y="871817"/>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onstantia" pitchFamily="18" charset="0"/>
            </a:endParaRPr>
          </a:p>
        </p:txBody>
      </p:sp>
      <p:cxnSp>
        <p:nvCxnSpPr>
          <p:cNvPr id="9" name="Straight Arrow Connector 8"/>
          <p:cNvCxnSpPr/>
          <p:nvPr/>
        </p:nvCxnSpPr>
        <p:spPr>
          <a:xfrm rot="10800000" flipV="1">
            <a:off x="5047491" y="2130486"/>
            <a:ext cx="857256" cy="50006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0" name="Rectangle 9"/>
          <p:cNvSpPr/>
          <p:nvPr/>
        </p:nvSpPr>
        <p:spPr>
          <a:xfrm>
            <a:off x="179513" y="3273494"/>
            <a:ext cx="8712968" cy="984885"/>
          </a:xfrm>
          <a:prstGeom prst="rect">
            <a:avLst/>
          </a:prstGeom>
        </p:spPr>
        <p:txBody>
          <a:bodyPr wrap="square">
            <a:spAutoFit/>
          </a:bodyPr>
          <a:lstStyle/>
          <a:p>
            <a:r>
              <a:rPr lang="en-US" sz="2000" dirty="0" smtClean="0">
                <a:latin typeface="Constantia" pitchFamily="18" charset="0"/>
              </a:rPr>
              <a:t>The leading n = 1 term is the same as the elliptic loading case, with the expected uniform induced angle.</a:t>
            </a:r>
          </a:p>
          <a:p>
            <a:endParaRPr lang="en-US" dirty="0" smtClean="0">
              <a:latin typeface="Constantia" pitchFamily="18" charset="0"/>
            </a:endParaRPr>
          </a:p>
        </p:txBody>
      </p:sp>
      <p:pic>
        <p:nvPicPr>
          <p:cNvPr id="5124"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04021" y="3987874"/>
            <a:ext cx="8739979" cy="1857388"/>
          </a:xfrm>
          <a:prstGeom prst="rect">
            <a:avLst/>
          </a:prstGeom>
          <a:noFill/>
          <a:ln w="9525">
            <a:noFill/>
            <a:miter lim="800000"/>
            <a:headEnd/>
            <a:tailEnd/>
          </a:ln>
          <a:effectLst/>
        </p:spPr>
      </p:pic>
      <p:sp>
        <p:nvSpPr>
          <p:cNvPr id="11" name="TextBox 10"/>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GENERAL WINGS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a:p>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12"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3" name="TextBox 12"/>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4" name="Straight Connector 13"/>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horizontal)">
                                      <p:cBhvr>
                                        <p:cTn id="10" dur="500"/>
                                        <p:tgtEl>
                                          <p:spTgt spid="9"/>
                                        </p:tgtEl>
                                      </p:cBhvr>
                                    </p:animEffect>
                                  </p:childTnLst>
                                </p:cTn>
                              </p:par>
                              <p:par>
                                <p:cTn id="11" presetID="3" presetClass="entr" presetSubtype="10" fill="hold" nodeType="withEffect">
                                  <p:stCondLst>
                                    <p:cond delay="0"/>
                                  </p:stCondLst>
                                  <p:childTnLst>
                                    <p:set>
                                      <p:cBhvr>
                                        <p:cTn id="12" dur="1" fill="hold">
                                          <p:stCondLst>
                                            <p:cond delay="0"/>
                                          </p:stCondLst>
                                        </p:cTn>
                                        <p:tgtEl>
                                          <p:spTgt spid="5123"/>
                                        </p:tgtEl>
                                        <p:attrNameLst>
                                          <p:attrName>style.visibility</p:attrName>
                                        </p:attrNameLst>
                                      </p:cBhvr>
                                      <p:to>
                                        <p:strVal val="visible"/>
                                      </p:to>
                                    </p:set>
                                    <p:animEffect transition="in" filter="blinds(horizontal)">
                                      <p:cBhvr>
                                        <p:cTn id="13" dur="500"/>
                                        <p:tgtEl>
                                          <p:spTgt spid="5123"/>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linds(horizontal)">
                                      <p:cBhvr>
                                        <p:cTn id="18" dur="500"/>
                                        <p:tgtEl>
                                          <p:spTgt spid="10"/>
                                        </p:tgtEl>
                                      </p:cBhvr>
                                    </p:animEffect>
                                  </p:childTnLst>
                                </p:cTn>
                              </p:par>
                              <p:par>
                                <p:cTn id="19" presetID="3" presetClass="entr" presetSubtype="10" fill="hold" nodeType="withEffect">
                                  <p:stCondLst>
                                    <p:cond delay="0"/>
                                  </p:stCondLst>
                                  <p:childTnLst>
                                    <p:set>
                                      <p:cBhvr>
                                        <p:cTn id="20" dur="1" fill="hold">
                                          <p:stCondLst>
                                            <p:cond delay="0"/>
                                          </p:stCondLst>
                                        </p:cTn>
                                        <p:tgtEl>
                                          <p:spTgt spid="5124"/>
                                        </p:tgtEl>
                                        <p:attrNameLst>
                                          <p:attrName>style.visibility</p:attrName>
                                        </p:attrNameLst>
                                      </p:cBhvr>
                                      <p:to>
                                        <p:strVal val="visible"/>
                                      </p:to>
                                    </p:set>
                                    <p:animEffect transition="in" filter="blinds(horizontal)">
                                      <p:cBhvr>
                                        <p:cTn id="21"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042950" y="1416196"/>
            <a:ext cx="1520938" cy="428628"/>
          </a:xfrm>
          <a:prstGeom prst="rect">
            <a:avLst/>
          </a:prstGeom>
          <a:noFill/>
          <a:ln w="9525">
            <a:noFill/>
            <a:miter lim="800000"/>
            <a:headEnd/>
            <a:tailEnd/>
          </a:ln>
          <a:effectLst/>
        </p:spPr>
      </p:pic>
      <p:pic>
        <p:nvPicPr>
          <p:cNvPr id="6147"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598220" y="1196752"/>
            <a:ext cx="3286148" cy="952707"/>
          </a:xfrm>
          <a:prstGeom prst="rect">
            <a:avLst/>
          </a:prstGeom>
          <a:noFill/>
          <a:ln w="9525">
            <a:noFill/>
            <a:miter lim="800000"/>
            <a:headEnd/>
            <a:tailEnd/>
          </a:ln>
          <a:effectLst/>
        </p:spPr>
      </p:pic>
      <p:pic>
        <p:nvPicPr>
          <p:cNvPr id="6148"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2718308" y="2196314"/>
            <a:ext cx="3707385" cy="714380"/>
          </a:xfrm>
          <a:prstGeom prst="rect">
            <a:avLst/>
          </a:prstGeom>
          <a:noFill/>
          <a:ln w="9525">
            <a:noFill/>
            <a:miter lim="800000"/>
            <a:headEnd/>
            <a:tailEnd/>
          </a:ln>
          <a:effectLst/>
        </p:spPr>
      </p:pic>
      <p:pic>
        <p:nvPicPr>
          <p:cNvPr id="6149"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704674" y="3196446"/>
            <a:ext cx="5734652" cy="904876"/>
          </a:xfrm>
          <a:prstGeom prst="rect">
            <a:avLst/>
          </a:prstGeom>
          <a:noFill/>
          <a:ln w="9525">
            <a:noFill/>
            <a:miter lim="800000"/>
            <a:headEnd/>
            <a:tailEnd/>
          </a:ln>
          <a:effectLst/>
        </p:spPr>
      </p:pic>
      <p:pic>
        <p:nvPicPr>
          <p:cNvPr id="6150" name="Picture 6"/>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2500298" y="4268016"/>
            <a:ext cx="4143404" cy="815800"/>
          </a:xfrm>
          <a:prstGeom prst="rect">
            <a:avLst/>
          </a:prstGeom>
          <a:noFill/>
          <a:ln w="9525">
            <a:noFill/>
            <a:miter lim="800000"/>
            <a:headEnd/>
            <a:tailEnd/>
          </a:ln>
          <a:effectLst/>
        </p:spPr>
      </p:pic>
      <p:pic>
        <p:nvPicPr>
          <p:cNvPr id="6151" name="Picture 7"/>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1898632" y="5125272"/>
            <a:ext cx="5346737" cy="1143008"/>
          </a:xfrm>
          <a:prstGeom prst="rect">
            <a:avLst/>
          </a:prstGeom>
          <a:noFill/>
          <a:ln w="9525">
            <a:noFill/>
            <a:miter lim="800000"/>
            <a:headEnd/>
            <a:tailEnd/>
          </a:ln>
          <a:effectLst/>
        </p:spPr>
      </p:pic>
      <p:sp>
        <p:nvSpPr>
          <p:cNvPr id="11" name="TextBox 10"/>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GENERAL WINGS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INDUCED DRAG</a:t>
            </a:r>
          </a:p>
        </p:txBody>
      </p:sp>
      <p:sp>
        <p:nvSpPr>
          <p:cNvPr id="12"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3" name="TextBox 12"/>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4" name="Straight Connector 13"/>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linds(horizontal)">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147"/>
                                        </p:tgtEl>
                                        <p:attrNameLst>
                                          <p:attrName>style.visibility</p:attrName>
                                        </p:attrNameLst>
                                      </p:cBhvr>
                                      <p:to>
                                        <p:strVal val="visible"/>
                                      </p:to>
                                    </p:set>
                                    <p:animEffect transition="in" filter="blinds(horizontal)">
                                      <p:cBhvr>
                                        <p:cTn id="12" dur="500"/>
                                        <p:tgtEl>
                                          <p:spTgt spid="614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148"/>
                                        </p:tgtEl>
                                        <p:attrNameLst>
                                          <p:attrName>style.visibility</p:attrName>
                                        </p:attrNameLst>
                                      </p:cBhvr>
                                      <p:to>
                                        <p:strVal val="visible"/>
                                      </p:to>
                                    </p:set>
                                    <p:animEffect transition="in" filter="blinds(horizontal)">
                                      <p:cBhvr>
                                        <p:cTn id="17" dur="500"/>
                                        <p:tgtEl>
                                          <p:spTgt spid="614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149"/>
                                        </p:tgtEl>
                                        <p:attrNameLst>
                                          <p:attrName>style.visibility</p:attrName>
                                        </p:attrNameLst>
                                      </p:cBhvr>
                                      <p:to>
                                        <p:strVal val="visible"/>
                                      </p:to>
                                    </p:set>
                                    <p:animEffect transition="in" filter="blinds(horizontal)">
                                      <p:cBhvr>
                                        <p:cTn id="22" dur="500"/>
                                        <p:tgtEl>
                                          <p:spTgt spid="614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150"/>
                                        </p:tgtEl>
                                        <p:attrNameLst>
                                          <p:attrName>style.visibility</p:attrName>
                                        </p:attrNameLst>
                                      </p:cBhvr>
                                      <p:to>
                                        <p:strVal val="visible"/>
                                      </p:to>
                                    </p:set>
                                    <p:animEffect transition="in" filter="blinds(horizontal)">
                                      <p:cBhvr>
                                        <p:cTn id="27" dur="500"/>
                                        <p:tgtEl>
                                          <p:spTgt spid="615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6151"/>
                                        </p:tgtEl>
                                        <p:attrNameLst>
                                          <p:attrName>style.visibility</p:attrName>
                                        </p:attrNameLst>
                                      </p:cBhvr>
                                      <p:to>
                                        <p:strVal val="visible"/>
                                      </p:to>
                                    </p:set>
                                    <p:animEffect transition="in" filter="blinds(horizontal)">
                                      <p:cBhvr>
                                        <p:cTn id="32" dur="500"/>
                                        <p:tgtEl>
                                          <p:spTgt spid="6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0" y="1146404"/>
            <a:ext cx="4915405" cy="2714644"/>
          </a:xfrm>
          <a:prstGeom prst="rect">
            <a:avLst/>
          </a:prstGeom>
          <a:noFill/>
          <a:ln w="9525">
            <a:noFill/>
            <a:miter lim="800000"/>
            <a:headEnd/>
            <a:tailEnd/>
          </a:ln>
          <a:effectLst/>
        </p:spPr>
      </p:pic>
      <p:sp>
        <p:nvSpPr>
          <p:cNvPr id="8" name="Right Arrow 7"/>
          <p:cNvSpPr/>
          <p:nvPr/>
        </p:nvSpPr>
        <p:spPr>
          <a:xfrm>
            <a:off x="3923928" y="2571744"/>
            <a:ext cx="2214578" cy="9286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2"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156176" y="2430578"/>
            <a:ext cx="2925117" cy="1214446"/>
          </a:xfrm>
          <a:prstGeom prst="rect">
            <a:avLst/>
          </a:prstGeom>
          <a:noFill/>
          <a:ln w="9525">
            <a:noFill/>
            <a:miter lim="800000"/>
            <a:headEnd/>
            <a:tailEnd/>
          </a:ln>
          <a:effectLst/>
        </p:spPr>
      </p:pic>
      <p:pic>
        <p:nvPicPr>
          <p:cNvPr id="7173" name="Picture 5"/>
          <p:cNvPicPr>
            <a:picLocks noChangeAspect="1" noChangeArrowheads="1"/>
          </p:cNvPicPr>
          <p:nvPr/>
        </p:nvPicPr>
        <p:blipFill>
          <a:blip r:embed="rId5" cstate="print"/>
          <a:srcRect/>
          <a:stretch>
            <a:fillRect/>
          </a:stretch>
        </p:blipFill>
        <p:spPr bwMode="auto">
          <a:xfrm>
            <a:off x="4028167" y="2898114"/>
            <a:ext cx="1762125" cy="276225"/>
          </a:xfrm>
          <a:prstGeom prst="rect">
            <a:avLst/>
          </a:prstGeom>
          <a:noFill/>
          <a:ln w="9525">
            <a:noFill/>
            <a:miter lim="800000"/>
            <a:headEnd/>
            <a:tailEnd/>
          </a:ln>
          <a:effectLst/>
        </p:spPr>
      </p:pic>
      <p:pic>
        <p:nvPicPr>
          <p:cNvPr id="7174" name="Picture 6"/>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611560" y="3861048"/>
            <a:ext cx="1857388" cy="941774"/>
          </a:xfrm>
          <a:prstGeom prst="rect">
            <a:avLst/>
          </a:prstGeom>
          <a:noFill/>
          <a:ln w="9525">
            <a:noFill/>
            <a:miter lim="800000"/>
            <a:headEnd/>
            <a:tailEnd/>
          </a:ln>
          <a:effectLst/>
        </p:spPr>
      </p:pic>
      <p:pic>
        <p:nvPicPr>
          <p:cNvPr id="7176" name="Picture 8"/>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3635896" y="3717032"/>
            <a:ext cx="2428892" cy="1377359"/>
          </a:xfrm>
          <a:prstGeom prst="rect">
            <a:avLst/>
          </a:prstGeom>
          <a:noFill/>
          <a:ln w="9525">
            <a:noFill/>
            <a:miter lim="800000"/>
            <a:headEnd/>
            <a:tailEnd/>
          </a:ln>
          <a:effectLst/>
        </p:spPr>
      </p:pic>
      <p:sp>
        <p:nvSpPr>
          <p:cNvPr id="12" name="Right Arrow 11"/>
          <p:cNvSpPr/>
          <p:nvPr/>
        </p:nvSpPr>
        <p:spPr>
          <a:xfrm>
            <a:off x="2571736" y="4143380"/>
            <a:ext cx="857256"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7" name="Picture 9"/>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1285852" y="5373216"/>
            <a:ext cx="714380" cy="369507"/>
          </a:xfrm>
          <a:prstGeom prst="rect">
            <a:avLst/>
          </a:prstGeom>
          <a:noFill/>
          <a:ln w="9525">
            <a:noFill/>
            <a:miter lim="800000"/>
            <a:headEnd/>
            <a:tailEnd/>
          </a:ln>
          <a:effectLst/>
        </p:spPr>
      </p:pic>
      <p:sp>
        <p:nvSpPr>
          <p:cNvPr id="14" name="Rectangle 13"/>
          <p:cNvSpPr/>
          <p:nvPr/>
        </p:nvSpPr>
        <p:spPr>
          <a:xfrm>
            <a:off x="395536" y="4857760"/>
            <a:ext cx="1829668" cy="400110"/>
          </a:xfrm>
          <a:prstGeom prst="rect">
            <a:avLst/>
          </a:prstGeom>
        </p:spPr>
        <p:txBody>
          <a:bodyPr wrap="none">
            <a:spAutoFit/>
          </a:bodyPr>
          <a:lstStyle/>
          <a:p>
            <a:r>
              <a:rPr lang="en-US" sz="2000" dirty="0" smtClean="0">
                <a:effectLst>
                  <a:outerShdw blurRad="38100" dist="38100" dir="2700000" algn="tl">
                    <a:srgbClr val="000000">
                      <a:alpha val="43137"/>
                    </a:srgbClr>
                  </a:outerShdw>
                </a:effectLst>
                <a:latin typeface="Constantia" pitchFamily="18" charset="0"/>
              </a:rPr>
              <a:t>span efficiency</a:t>
            </a:r>
          </a:p>
        </p:txBody>
      </p:sp>
      <p:sp>
        <p:nvSpPr>
          <p:cNvPr id="15" name="Rectangle 14"/>
          <p:cNvSpPr/>
          <p:nvPr/>
        </p:nvSpPr>
        <p:spPr>
          <a:xfrm>
            <a:off x="357158" y="5857892"/>
            <a:ext cx="8643966" cy="400110"/>
          </a:xfrm>
          <a:prstGeom prst="rect">
            <a:avLst/>
          </a:prstGeom>
        </p:spPr>
        <p:txBody>
          <a:bodyPr wrap="square">
            <a:spAutoFit/>
          </a:bodyPr>
          <a:lstStyle/>
          <a:p>
            <a:r>
              <a:rPr lang="en-US" sz="2000" dirty="0" smtClean="0">
                <a:latin typeface="Constantia" pitchFamily="18" charset="0"/>
              </a:rPr>
              <a:t>The minimum drag corresponding to elliptic loading, for which  e = 1.</a:t>
            </a:r>
          </a:p>
        </p:txBody>
      </p:sp>
      <p:sp>
        <p:nvSpPr>
          <p:cNvPr id="17" name="TextBox 16"/>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GENERAL WINGS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INDUCED DRAG</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18"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50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9" name="TextBox 1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20" name="Straight Connector 1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173"/>
                                        </p:tgtEl>
                                        <p:attrNameLst>
                                          <p:attrName>style.visibility</p:attrName>
                                        </p:attrNameLst>
                                      </p:cBhvr>
                                      <p:to>
                                        <p:strVal val="visible"/>
                                      </p:to>
                                    </p:set>
                                    <p:animEffect transition="in" filter="blinds(horizontal)">
                                      <p:cBhvr>
                                        <p:cTn id="7" dur="500"/>
                                        <p:tgtEl>
                                          <p:spTgt spid="717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par>
                                <p:cTn id="11" presetID="3" presetClass="entr" presetSubtype="10" fill="hold" nodeType="withEffect">
                                  <p:stCondLst>
                                    <p:cond delay="0"/>
                                  </p:stCondLst>
                                  <p:childTnLst>
                                    <p:set>
                                      <p:cBhvr>
                                        <p:cTn id="12" dur="1" fill="hold">
                                          <p:stCondLst>
                                            <p:cond delay="0"/>
                                          </p:stCondLst>
                                        </p:cTn>
                                        <p:tgtEl>
                                          <p:spTgt spid="7172"/>
                                        </p:tgtEl>
                                        <p:attrNameLst>
                                          <p:attrName>style.visibility</p:attrName>
                                        </p:attrNameLst>
                                      </p:cBhvr>
                                      <p:to>
                                        <p:strVal val="visible"/>
                                      </p:to>
                                    </p:set>
                                    <p:animEffect transition="in" filter="blinds(horizontal)">
                                      <p:cBhvr>
                                        <p:cTn id="13" dur="500"/>
                                        <p:tgtEl>
                                          <p:spTgt spid="7172"/>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7174"/>
                                        </p:tgtEl>
                                        <p:attrNameLst>
                                          <p:attrName>style.visibility</p:attrName>
                                        </p:attrNameLst>
                                      </p:cBhvr>
                                      <p:to>
                                        <p:strVal val="visible"/>
                                      </p:to>
                                    </p:set>
                                    <p:animEffect transition="in" filter="randombar(horizontal)">
                                      <p:cBhvr>
                                        <p:cTn id="18" dur="500"/>
                                        <p:tgtEl>
                                          <p:spTgt spid="7174"/>
                                        </p:tgtEl>
                                      </p:cBhvr>
                                    </p:animEffect>
                                  </p:childTnLst>
                                </p:cTn>
                              </p:par>
                            </p:childTnLst>
                          </p:cTn>
                        </p:par>
                        <p:par>
                          <p:cTn id="19" fill="hold">
                            <p:stCondLst>
                              <p:cond delay="500"/>
                            </p:stCondLst>
                            <p:childTnLst>
                              <p:par>
                                <p:cTn id="20" presetID="3" presetClass="entr" presetSubtype="1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linds(horizontal)">
                                      <p:cBhvr>
                                        <p:cTn id="22" dur="500"/>
                                        <p:tgtEl>
                                          <p:spTgt spid="12"/>
                                        </p:tgtEl>
                                      </p:cBhvr>
                                    </p:animEffect>
                                  </p:childTnLst>
                                </p:cTn>
                              </p:par>
                              <p:par>
                                <p:cTn id="23" presetID="3" presetClass="entr" presetSubtype="10" fill="hold" nodeType="withEffect">
                                  <p:stCondLst>
                                    <p:cond delay="0"/>
                                  </p:stCondLst>
                                  <p:childTnLst>
                                    <p:set>
                                      <p:cBhvr>
                                        <p:cTn id="24" dur="1" fill="hold">
                                          <p:stCondLst>
                                            <p:cond delay="0"/>
                                          </p:stCondLst>
                                        </p:cTn>
                                        <p:tgtEl>
                                          <p:spTgt spid="7176"/>
                                        </p:tgtEl>
                                        <p:attrNameLst>
                                          <p:attrName>style.visibility</p:attrName>
                                        </p:attrNameLst>
                                      </p:cBhvr>
                                      <p:to>
                                        <p:strVal val="visible"/>
                                      </p:to>
                                    </p:set>
                                    <p:animEffect transition="in" filter="blinds(horizontal)">
                                      <p:cBhvr>
                                        <p:cTn id="25" dur="500"/>
                                        <p:tgtEl>
                                          <p:spTgt spid="7176"/>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linds(horizontal)">
                                      <p:cBhvr>
                                        <p:cTn id="30" dur="500"/>
                                        <p:tgtEl>
                                          <p:spTgt spid="14"/>
                                        </p:tgtEl>
                                      </p:cBhvr>
                                    </p:animEffect>
                                  </p:childTnLst>
                                </p:cTn>
                              </p:par>
                              <p:par>
                                <p:cTn id="31" presetID="3" presetClass="entr" presetSubtype="10" fill="hold" nodeType="withEffect">
                                  <p:stCondLst>
                                    <p:cond delay="0"/>
                                  </p:stCondLst>
                                  <p:childTnLst>
                                    <p:set>
                                      <p:cBhvr>
                                        <p:cTn id="32" dur="1" fill="hold">
                                          <p:stCondLst>
                                            <p:cond delay="0"/>
                                          </p:stCondLst>
                                        </p:cTn>
                                        <p:tgtEl>
                                          <p:spTgt spid="7177"/>
                                        </p:tgtEl>
                                        <p:attrNameLst>
                                          <p:attrName>style.visibility</p:attrName>
                                        </p:attrNameLst>
                                      </p:cBhvr>
                                      <p:to>
                                        <p:strVal val="visible"/>
                                      </p:to>
                                    </p:set>
                                    <p:animEffect transition="in" filter="blinds(horizontal)">
                                      <p:cBhvr>
                                        <p:cTn id="33" dur="500"/>
                                        <p:tgtEl>
                                          <p:spTgt spid="7177"/>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blinds(horizontal)">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4" grpId="0"/>
      <p:bldP spid="1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 descr="Spitfire"/>
          <p:cNvPicPr>
            <a:picLocks noChangeAspect="1" noChangeArrowheads="1"/>
          </p:cNvPicPr>
          <p:nvPr/>
        </p:nvPicPr>
        <p:blipFill>
          <a:blip r:embed="rId3" cstate="print"/>
          <a:srcRect/>
          <a:stretch>
            <a:fillRect/>
          </a:stretch>
        </p:blipFill>
        <p:spPr bwMode="auto">
          <a:xfrm>
            <a:off x="500034" y="1214422"/>
            <a:ext cx="3825875" cy="4810125"/>
          </a:xfrm>
          <a:prstGeom prst="rect">
            <a:avLst/>
          </a:prstGeom>
          <a:noFill/>
          <a:ln w="9525">
            <a:noFill/>
            <a:miter lim="800000"/>
            <a:headEnd/>
            <a:tailEnd/>
          </a:ln>
        </p:spPr>
      </p:pic>
      <p:sp>
        <p:nvSpPr>
          <p:cNvPr id="11" name="Slide Number Placeholder 5"/>
          <p:cNvSpPr>
            <a:spLocks noGrp="1"/>
          </p:cNvSpPr>
          <p:nvPr>
            <p:ph type="sldNum" sz="quarter" idx="12"/>
          </p:nvPr>
        </p:nvSpPr>
        <p:spPr/>
        <p:txBody>
          <a:bodyPr/>
          <a:lstStyle/>
          <a:p>
            <a:fld id="{2936AB84-B68C-4A13-8050-B12CBD6913D0}" type="slidenum">
              <a:rPr lang="en-US"/>
              <a:pPr/>
              <a:t>51</a:t>
            </a:fld>
            <a:endParaRPr lang="en-US"/>
          </a:p>
        </p:txBody>
      </p:sp>
      <p:pic>
        <p:nvPicPr>
          <p:cNvPr id="504837" name="Picture 5" descr="C:\My Documents\bas\AEROB\spitfire.jpg"/>
          <p:cNvPicPr>
            <a:picLocks noChangeAspect="1" noChangeArrowheads="1"/>
          </p:cNvPicPr>
          <p:nvPr/>
        </p:nvPicPr>
        <p:blipFill>
          <a:blip r:embed="rId4" cstate="print"/>
          <a:srcRect/>
          <a:stretch>
            <a:fillRect/>
          </a:stretch>
        </p:blipFill>
        <p:spPr bwMode="auto">
          <a:xfrm>
            <a:off x="4500562" y="1785926"/>
            <a:ext cx="4386262" cy="3257550"/>
          </a:xfrm>
          <a:prstGeom prst="rect">
            <a:avLst/>
          </a:prstGeom>
          <a:noFill/>
        </p:spPr>
      </p:pic>
      <p:sp>
        <p:nvSpPr>
          <p:cNvPr id="6" name="TextBox 5"/>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SUPERMARINE SPITFIRE</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7"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51</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9" name="Straight Connector 8"/>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30621" y="2214554"/>
            <a:ext cx="8905875" cy="3000375"/>
          </a:xfrm>
          <a:prstGeom prst="rect">
            <a:avLst/>
          </a:prstGeom>
          <a:noFill/>
          <a:ln w="9525">
            <a:noFill/>
            <a:miter lim="800000"/>
            <a:headEnd/>
            <a:tailEnd/>
          </a:ln>
          <a:effectLst/>
        </p:spPr>
      </p:pic>
      <p:sp>
        <p:nvSpPr>
          <p:cNvPr id="6" name="TextBox 5"/>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LOAD DISTRIBUTIONS ON TYPICAL PLANFORMS</a:t>
            </a:r>
          </a:p>
        </p:txBody>
      </p:sp>
      <p:sp>
        <p:nvSpPr>
          <p:cNvPr id="7"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52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57158" y="1378744"/>
            <a:ext cx="8448675" cy="4354512"/>
          </a:xfrm>
          <a:prstGeom prst="rect">
            <a:avLst/>
          </a:prstGeom>
          <a:noFill/>
          <a:ln w="9525">
            <a:noFill/>
            <a:miter lim="800000"/>
            <a:headEnd/>
            <a:tailEnd/>
          </a:ln>
        </p:spPr>
      </p:pic>
      <p:sp>
        <p:nvSpPr>
          <p:cNvPr id="7" name="TextBox 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WING COMPONENTS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8"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53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071538" y="1181075"/>
            <a:ext cx="6734175" cy="4048125"/>
          </a:xfrm>
          <a:prstGeom prst="rect">
            <a:avLst/>
          </a:prstGeom>
          <a:noFill/>
          <a:ln w="9525">
            <a:noFill/>
            <a:miter lim="800000"/>
            <a:headEnd/>
            <a:tailEnd/>
          </a:ln>
          <a:effectLst/>
        </p:spPr>
      </p:pic>
      <p:sp>
        <p:nvSpPr>
          <p:cNvPr id="7" name="Rectangle 6"/>
          <p:cNvSpPr/>
          <p:nvPr/>
        </p:nvSpPr>
        <p:spPr>
          <a:xfrm>
            <a:off x="179512" y="5445224"/>
            <a:ext cx="8821612" cy="707886"/>
          </a:xfrm>
          <a:prstGeom prst="rect">
            <a:avLst/>
          </a:prstGeom>
        </p:spPr>
        <p:txBody>
          <a:bodyPr wrap="square">
            <a:spAutoFit/>
          </a:bodyPr>
          <a:lstStyle/>
          <a:p>
            <a:r>
              <a:rPr lang="en-US" sz="2000" dirty="0" smtClean="0">
                <a:latin typeface="Constantia" pitchFamily="18" charset="0"/>
              </a:rPr>
              <a:t>Note also the strongly non-uniform downwash distribution resulting from this distorted loading.</a:t>
            </a:r>
          </a:p>
        </p:txBody>
      </p:sp>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EFFECTS OF TRAILING EDGE FLAPS</a:t>
            </a:r>
          </a:p>
        </p:txBody>
      </p:sp>
      <p:sp>
        <p:nvSpPr>
          <p:cNvPr id="9"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54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TextBox 9"/>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1" name="Straight Connector 10"/>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3" cstate="print">
            <a:clrChange>
              <a:clrFrom>
                <a:srgbClr val="FFFFFF"/>
              </a:clrFrom>
              <a:clrTo>
                <a:srgbClr val="FFFFFF">
                  <a:alpha val="0"/>
                </a:srgbClr>
              </a:clrTo>
            </a:clrChange>
          </a:blip>
          <a:srcRect/>
          <a:stretch>
            <a:fillRect/>
          </a:stretch>
        </p:blipFill>
        <p:spPr bwMode="auto">
          <a:xfrm>
            <a:off x="1347628" y="1634131"/>
            <a:ext cx="6002084" cy="4675189"/>
          </a:xfrm>
          <a:prstGeom prst="rect">
            <a:avLst/>
          </a:prstGeom>
          <a:noFill/>
          <a:ln w="9525">
            <a:noFill/>
            <a:miter lim="800000"/>
            <a:headEnd/>
            <a:tailEnd/>
          </a:ln>
          <a:effectLst/>
        </p:spPr>
      </p:pic>
      <p:sp>
        <p:nvSpPr>
          <p:cNvPr id="7" name="Rectangle 6"/>
          <p:cNvSpPr/>
          <p:nvPr/>
        </p:nvSpPr>
        <p:spPr>
          <a:xfrm>
            <a:off x="251520" y="1311151"/>
            <a:ext cx="8640960" cy="523220"/>
          </a:xfrm>
          <a:prstGeom prst="rect">
            <a:avLst/>
          </a:prstGeom>
        </p:spPr>
        <p:txBody>
          <a:bodyPr wrap="square">
            <a:spAutoFit/>
          </a:bodyPr>
          <a:lstStyle/>
          <a:p>
            <a:r>
              <a:rPr lang="en-US" sz="2800" dirty="0" smtClean="0">
                <a:latin typeface="Constantia" pitchFamily="18" charset="0"/>
              </a:rPr>
              <a:t>Induced drag factor </a:t>
            </a:r>
            <a:r>
              <a:rPr lang="el-GR" sz="2800" dirty="0" smtClean="0">
                <a:latin typeface="Constantia" pitchFamily="18" charset="0"/>
              </a:rPr>
              <a:t>δ</a:t>
            </a:r>
            <a:r>
              <a:rPr lang="en-GB" sz="2800" dirty="0" smtClean="0">
                <a:latin typeface="Constantia" pitchFamily="18" charset="0"/>
              </a:rPr>
              <a:t> </a:t>
            </a:r>
            <a:r>
              <a:rPr lang="en-US" sz="2800" dirty="0" smtClean="0">
                <a:latin typeface="Constantia" pitchFamily="18" charset="0"/>
              </a:rPr>
              <a:t>as a function of taper ratio</a:t>
            </a:r>
            <a:r>
              <a:rPr lang="en-US" sz="2000" dirty="0" smtClean="0">
                <a:latin typeface="Constantia" pitchFamily="18" charset="0"/>
              </a:rPr>
              <a:t>.</a:t>
            </a:r>
          </a:p>
        </p:txBody>
      </p:sp>
      <p:pic>
        <p:nvPicPr>
          <p:cNvPr id="11" name="Picture 6"/>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286116" y="2285992"/>
            <a:ext cx="1857388" cy="941774"/>
          </a:xfrm>
          <a:prstGeom prst="rect">
            <a:avLst/>
          </a:prstGeom>
          <a:noFill/>
          <a:ln w="9525">
            <a:noFill/>
            <a:miter lim="800000"/>
            <a:headEnd/>
            <a:tailEnd/>
          </a:ln>
          <a:effectLst/>
        </p:spPr>
      </p:pic>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EFFECT OF ASPECT RATIO</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9"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55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TextBox 9"/>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2" name="Straight Connector 11"/>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1"/>
          </p:nvPr>
        </p:nvPicPr>
        <p:blipFill>
          <a:blip r:embed="rId3" cstate="print">
            <a:clrChange>
              <a:clrFrom>
                <a:srgbClr val="FFFFFF"/>
              </a:clrFrom>
              <a:clrTo>
                <a:srgbClr val="FFFFFF">
                  <a:alpha val="0"/>
                </a:srgbClr>
              </a:clrTo>
            </a:clrChange>
          </a:blip>
          <a:srcRect/>
          <a:stretch>
            <a:fillRect/>
          </a:stretch>
        </p:blipFill>
        <p:spPr bwMode="auto">
          <a:xfrm>
            <a:off x="3214678" y="1237601"/>
            <a:ext cx="2714644" cy="895255"/>
          </a:xfrm>
          <a:prstGeom prst="rect">
            <a:avLst/>
          </a:prstGeom>
          <a:noFill/>
          <a:ln w="9525">
            <a:noFill/>
            <a:miter lim="800000"/>
            <a:headEnd/>
            <a:tailEnd/>
          </a:ln>
          <a:effectLst/>
        </p:spPr>
      </p:pic>
      <p:sp>
        <p:nvSpPr>
          <p:cNvPr id="7" name="Rectangle 6"/>
          <p:cNvSpPr/>
          <p:nvPr/>
        </p:nvSpPr>
        <p:spPr>
          <a:xfrm>
            <a:off x="249622" y="2247255"/>
            <a:ext cx="8786874" cy="461665"/>
          </a:xfrm>
          <a:prstGeom prst="rect">
            <a:avLst/>
          </a:prstGeom>
        </p:spPr>
        <p:txBody>
          <a:bodyPr wrap="square">
            <a:spAutoFit/>
          </a:bodyPr>
          <a:lstStyle/>
          <a:p>
            <a:r>
              <a:rPr lang="en-US" sz="2400" dirty="0" smtClean="0">
                <a:latin typeface="Constantia" pitchFamily="18" charset="0"/>
              </a:rPr>
              <a:t>If we consider two wings with different aspect ratios AR</a:t>
            </a:r>
            <a:r>
              <a:rPr lang="en-US" sz="2400" baseline="-25000" dirty="0" smtClean="0">
                <a:latin typeface="Constantia" pitchFamily="18" charset="0"/>
              </a:rPr>
              <a:t>1</a:t>
            </a:r>
            <a:r>
              <a:rPr lang="en-US" sz="2400" dirty="0" smtClean="0">
                <a:latin typeface="Constantia" pitchFamily="18" charset="0"/>
              </a:rPr>
              <a:t> and AR</a:t>
            </a:r>
            <a:r>
              <a:rPr lang="en-US" sz="2400" baseline="-25000" dirty="0" smtClean="0">
                <a:latin typeface="Constantia" pitchFamily="18" charset="0"/>
              </a:rPr>
              <a:t>2</a:t>
            </a:r>
            <a:r>
              <a:rPr lang="en-US" sz="2400" dirty="0" smtClean="0">
                <a:latin typeface="Constantia" pitchFamily="18" charset="0"/>
              </a:rPr>
              <a:t> </a:t>
            </a:r>
          </a:p>
        </p:txBody>
      </p:sp>
      <p:pic>
        <p:nvPicPr>
          <p:cNvPr id="11267"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286116" y="2841668"/>
            <a:ext cx="2621087" cy="1595444"/>
          </a:xfrm>
          <a:prstGeom prst="rect">
            <a:avLst/>
          </a:prstGeom>
          <a:noFill/>
          <a:ln w="9525">
            <a:noFill/>
            <a:miter lim="800000"/>
            <a:headEnd/>
            <a:tailEnd/>
          </a:ln>
          <a:effectLst/>
        </p:spPr>
      </p:pic>
      <p:sp>
        <p:nvSpPr>
          <p:cNvPr id="11" name="Rectangle 10"/>
          <p:cNvSpPr/>
          <p:nvPr/>
        </p:nvSpPr>
        <p:spPr>
          <a:xfrm>
            <a:off x="323528" y="4572008"/>
            <a:ext cx="5654497" cy="461665"/>
          </a:xfrm>
          <a:prstGeom prst="rect">
            <a:avLst/>
          </a:prstGeom>
        </p:spPr>
        <p:txBody>
          <a:bodyPr wrap="none">
            <a:spAutoFit/>
          </a:bodyPr>
          <a:lstStyle/>
          <a:p>
            <a:r>
              <a:rPr lang="en-US" sz="2400" dirty="0" smtClean="0">
                <a:latin typeface="Constantia" pitchFamily="18" charset="0"/>
              </a:rPr>
              <a:t>Assume that the wings are at the same </a:t>
            </a:r>
            <a:r>
              <a:rPr lang="en-US" sz="2400" i="1" dirty="0" smtClean="0">
                <a:latin typeface="Constantia" pitchFamily="18" charset="0"/>
              </a:rPr>
              <a:t>C</a:t>
            </a:r>
            <a:r>
              <a:rPr lang="en-US" sz="2400" i="1" baseline="-25000" dirty="0" smtClean="0">
                <a:latin typeface="Constantia" pitchFamily="18" charset="0"/>
              </a:rPr>
              <a:t>L</a:t>
            </a:r>
          </a:p>
        </p:txBody>
      </p:sp>
      <p:pic>
        <p:nvPicPr>
          <p:cNvPr id="11270" name="Picture 6"/>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2643174" y="5229200"/>
            <a:ext cx="4112344" cy="857256"/>
          </a:xfrm>
          <a:prstGeom prst="rect">
            <a:avLst/>
          </a:prstGeom>
          <a:noFill/>
          <a:ln w="9525">
            <a:noFill/>
            <a:miter lim="800000"/>
            <a:headEnd/>
            <a:tailEnd/>
          </a:ln>
          <a:effectLst/>
        </p:spPr>
      </p:pic>
      <p:sp>
        <p:nvSpPr>
          <p:cNvPr id="10"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56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TextBox 11"/>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3" name="Straight Connector 12"/>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EFFECT OF ASPECT RATIO</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nodeType="withEffect">
                                  <p:stCondLst>
                                    <p:cond delay="0"/>
                                  </p:stCondLst>
                                  <p:childTnLst>
                                    <p:set>
                                      <p:cBhvr>
                                        <p:cTn id="9" dur="1" fill="hold">
                                          <p:stCondLst>
                                            <p:cond delay="0"/>
                                          </p:stCondLst>
                                        </p:cTn>
                                        <p:tgtEl>
                                          <p:spTgt spid="11267"/>
                                        </p:tgtEl>
                                        <p:attrNameLst>
                                          <p:attrName>style.visibility</p:attrName>
                                        </p:attrNameLst>
                                      </p:cBhvr>
                                      <p:to>
                                        <p:strVal val="visible"/>
                                      </p:to>
                                    </p:set>
                                    <p:animEffect transition="in" filter="blinds(horizontal)">
                                      <p:cBhvr>
                                        <p:cTn id="10" dur="500"/>
                                        <p:tgtEl>
                                          <p:spTgt spid="1126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500"/>
                                        <p:tgtEl>
                                          <p:spTgt spid="11"/>
                                        </p:tgtEl>
                                      </p:cBhvr>
                                    </p:animEffect>
                                  </p:childTnLst>
                                </p:cTn>
                              </p:par>
                              <p:par>
                                <p:cTn id="16" presetID="3" presetClass="entr" presetSubtype="10" fill="hold" nodeType="withEffect">
                                  <p:stCondLst>
                                    <p:cond delay="0"/>
                                  </p:stCondLst>
                                  <p:childTnLst>
                                    <p:set>
                                      <p:cBhvr>
                                        <p:cTn id="17" dur="1" fill="hold">
                                          <p:stCondLst>
                                            <p:cond delay="0"/>
                                          </p:stCondLst>
                                        </p:cTn>
                                        <p:tgtEl>
                                          <p:spTgt spid="11270"/>
                                        </p:tgtEl>
                                        <p:attrNameLst>
                                          <p:attrName>style.visibility</p:attrName>
                                        </p:attrNameLst>
                                      </p:cBhvr>
                                      <p:to>
                                        <p:strVal val="visible"/>
                                      </p:to>
                                    </p:set>
                                    <p:animEffect transition="in" filter="blinds(horizontal)">
                                      <p:cBhvr>
                                        <p:cTn id="18" dur="500"/>
                                        <p:tgtEl>
                                          <p:spTgt spid="11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139952" y="1130270"/>
            <a:ext cx="4392488" cy="5179050"/>
          </a:xfrm>
          <a:prstGeom prst="rect">
            <a:avLst/>
          </a:prstGeom>
          <a:noFill/>
          <a:ln w="9525">
            <a:noFill/>
            <a:miter lim="800000"/>
            <a:headEnd/>
            <a:tailEnd/>
          </a:ln>
          <a:effectLst/>
        </p:spPr>
      </p:pic>
      <p:sp>
        <p:nvSpPr>
          <p:cNvPr id="6" name="TextBox 5"/>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EFFECT OF ASPECT RATIO</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7"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57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9" name="Straight Connector 8"/>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241642" y="1268760"/>
            <a:ext cx="7786742" cy="1631216"/>
          </a:xfrm>
          <a:prstGeom prst="rect">
            <a:avLst/>
          </a:prstGeom>
        </p:spPr>
        <p:txBody>
          <a:bodyPr wrap="square">
            <a:spAutoFit/>
          </a:bodyPr>
          <a:lstStyle/>
          <a:p>
            <a:r>
              <a:rPr lang="en-US" sz="2000" dirty="0" smtClean="0">
                <a:latin typeface="Constantia" pitchFamily="18" charset="0"/>
              </a:rPr>
              <a:t>For historical interest, we reproduce</a:t>
            </a:r>
          </a:p>
          <a:p>
            <a:r>
              <a:rPr lang="en-US" sz="2000" dirty="0" smtClean="0">
                <a:latin typeface="Constantia" pitchFamily="18" charset="0"/>
              </a:rPr>
              <a:t>here </a:t>
            </a:r>
            <a:r>
              <a:rPr lang="en-US" sz="2000" dirty="0" err="1" smtClean="0">
                <a:latin typeface="Constantia" pitchFamily="18" charset="0"/>
              </a:rPr>
              <a:t>Prandtl‘s</a:t>
            </a:r>
            <a:r>
              <a:rPr lang="en-US" sz="2000" dirty="0" smtClean="0">
                <a:latin typeface="Constantia" pitchFamily="18" charset="0"/>
              </a:rPr>
              <a:t> actual graphs. </a:t>
            </a:r>
          </a:p>
          <a:p>
            <a:r>
              <a:rPr lang="en-US" sz="2000" dirty="0" smtClean="0">
                <a:latin typeface="Constantia" pitchFamily="18" charset="0"/>
              </a:rPr>
              <a:t>Note that, in his nomenclature,</a:t>
            </a:r>
          </a:p>
          <a:p>
            <a:r>
              <a:rPr lang="en-US" sz="2000" i="1" dirty="0" smtClean="0">
                <a:latin typeface="Constantia" pitchFamily="18" charset="0"/>
              </a:rPr>
              <a:t>C</a:t>
            </a:r>
            <a:r>
              <a:rPr lang="en-US" sz="2000" i="1" baseline="-25000" dirty="0" smtClean="0">
                <a:latin typeface="Constantia" pitchFamily="18" charset="0"/>
              </a:rPr>
              <a:t>a</a:t>
            </a:r>
            <a:r>
              <a:rPr lang="en-US" sz="2000" dirty="0" smtClean="0">
                <a:latin typeface="Constantia" pitchFamily="18" charset="0"/>
              </a:rPr>
              <a:t> = lift coefficient and </a:t>
            </a:r>
          </a:p>
          <a:p>
            <a:r>
              <a:rPr lang="en-US" sz="2000" i="1" dirty="0" err="1" smtClean="0">
                <a:latin typeface="Constantia" pitchFamily="18" charset="0"/>
              </a:rPr>
              <a:t>C</a:t>
            </a:r>
            <a:r>
              <a:rPr lang="en-US" sz="2000" i="1" baseline="-25000" dirty="0" err="1" smtClean="0">
                <a:latin typeface="Constantia" pitchFamily="18" charset="0"/>
              </a:rPr>
              <a:t>w</a:t>
            </a:r>
            <a:r>
              <a:rPr lang="en-US" sz="2000" baseline="-25000" dirty="0" smtClean="0">
                <a:latin typeface="Constantia" pitchFamily="18" charset="0"/>
              </a:rPr>
              <a:t> </a:t>
            </a:r>
            <a:r>
              <a:rPr lang="en-US" sz="2000" dirty="0" smtClean="0">
                <a:latin typeface="Constantia" pitchFamily="18" charset="0"/>
              </a:rPr>
              <a:t>=drag coefficient</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571868" y="785794"/>
            <a:ext cx="3971940" cy="5521965"/>
          </a:xfrm>
          <a:prstGeom prst="rect">
            <a:avLst/>
          </a:prstGeom>
          <a:noFill/>
          <a:ln w="9525">
            <a:noFill/>
            <a:miter lim="800000"/>
            <a:headEnd/>
            <a:tailEnd/>
          </a:ln>
          <a:effectLst/>
        </p:spPr>
      </p:pic>
      <p:pic>
        <p:nvPicPr>
          <p:cNvPr id="7"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57158" y="2000240"/>
            <a:ext cx="3000375" cy="685800"/>
          </a:xfrm>
          <a:prstGeom prst="rect">
            <a:avLst/>
          </a:prstGeom>
          <a:noFill/>
          <a:ln w="9525">
            <a:noFill/>
            <a:miter lim="800000"/>
            <a:headEnd/>
            <a:tailEnd/>
          </a:ln>
          <a:effectLst/>
        </p:spPr>
      </p:pic>
      <p:sp>
        <p:nvSpPr>
          <p:cNvPr id="6" name="TextBox 5"/>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EFFECT OF ASPECT RATIO</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8"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58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41642" y="1268760"/>
            <a:ext cx="7786742" cy="400110"/>
          </a:xfrm>
          <a:prstGeom prst="rect">
            <a:avLst/>
          </a:prstGeom>
        </p:spPr>
        <p:txBody>
          <a:bodyPr wrap="square">
            <a:spAutoFit/>
          </a:bodyPr>
          <a:lstStyle/>
          <a:p>
            <a:r>
              <a:rPr lang="en-US" sz="2000" dirty="0" smtClean="0">
                <a:latin typeface="Constantia" pitchFamily="18" charset="0"/>
              </a:rPr>
              <a:t>The downwash behind any finite wing modifies the wing’s lift slope</a:t>
            </a:r>
          </a:p>
        </p:txBody>
      </p:sp>
      <p:sp>
        <p:nvSpPr>
          <p:cNvPr id="8" name="Rectangle 7"/>
          <p:cNvSpPr/>
          <p:nvPr/>
        </p:nvSpPr>
        <p:spPr>
          <a:xfrm>
            <a:off x="251520" y="1732746"/>
            <a:ext cx="7072362" cy="400110"/>
          </a:xfrm>
          <a:prstGeom prst="rect">
            <a:avLst/>
          </a:prstGeom>
        </p:spPr>
        <p:txBody>
          <a:bodyPr wrap="square">
            <a:spAutoFit/>
          </a:bodyPr>
          <a:lstStyle/>
          <a:p>
            <a:r>
              <a:rPr lang="en-US" sz="2000" dirty="0" smtClean="0">
                <a:latin typeface="Constantia" pitchFamily="18" charset="0"/>
              </a:rPr>
              <a:t>Consider the </a:t>
            </a:r>
            <a:r>
              <a:rPr lang="en-US" sz="2000" dirty="0" err="1" smtClean="0">
                <a:latin typeface="Constantia" pitchFamily="18" charset="0"/>
              </a:rPr>
              <a:t>c</a:t>
            </a:r>
            <a:r>
              <a:rPr lang="en-US" sz="2000" baseline="-25000" dirty="0" err="1" smtClean="0">
                <a:latin typeface="Constantia" pitchFamily="18" charset="0"/>
              </a:rPr>
              <a:t>ℓ</a:t>
            </a:r>
            <a:r>
              <a:rPr lang="en-US" sz="2000" dirty="0" smtClean="0">
                <a:latin typeface="Constantia" pitchFamily="18" charset="0"/>
              </a:rPr>
              <a:t>-angle relation at a typical </a:t>
            </a:r>
            <a:r>
              <a:rPr lang="en-US" sz="2000" dirty="0" err="1" smtClean="0">
                <a:latin typeface="Constantia" pitchFamily="18" charset="0"/>
              </a:rPr>
              <a:t>spanwise</a:t>
            </a:r>
            <a:r>
              <a:rPr lang="en-US" sz="2000" dirty="0" smtClean="0">
                <a:latin typeface="Constantia" pitchFamily="18" charset="0"/>
              </a:rPr>
              <a:t> location</a:t>
            </a:r>
            <a:endParaRPr lang="en-US" sz="2000" dirty="0">
              <a:latin typeface="Constantia" pitchFamily="18" charset="0"/>
            </a:endParaRPr>
          </a:p>
        </p:txBody>
      </p:sp>
      <p:pic>
        <p:nvPicPr>
          <p:cNvPr id="14338"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682253" y="2132856"/>
            <a:ext cx="2241675" cy="928694"/>
          </a:xfrm>
          <a:prstGeom prst="rect">
            <a:avLst/>
          </a:prstGeom>
          <a:noFill/>
          <a:ln w="9525">
            <a:noFill/>
            <a:miter lim="800000"/>
            <a:headEnd/>
            <a:tailEnd/>
          </a:ln>
          <a:effectLst/>
        </p:spPr>
      </p:pic>
      <p:pic>
        <p:nvPicPr>
          <p:cNvPr id="14339"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481857" y="2348880"/>
            <a:ext cx="3258495" cy="500066"/>
          </a:xfrm>
          <a:prstGeom prst="rect">
            <a:avLst/>
          </a:prstGeom>
          <a:noFill/>
          <a:ln w="9525">
            <a:noFill/>
            <a:miter lim="800000"/>
            <a:headEnd/>
            <a:tailEnd/>
          </a:ln>
          <a:effectLst/>
        </p:spPr>
      </p:pic>
      <p:pic>
        <p:nvPicPr>
          <p:cNvPr id="14340"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981979" y="3068960"/>
            <a:ext cx="3051250" cy="714380"/>
          </a:xfrm>
          <a:prstGeom prst="rect">
            <a:avLst/>
          </a:prstGeom>
          <a:noFill/>
          <a:ln w="9525">
            <a:noFill/>
            <a:miter lim="800000"/>
            <a:headEnd/>
            <a:tailEnd/>
          </a:ln>
          <a:effectLst/>
        </p:spPr>
      </p:pic>
      <p:pic>
        <p:nvPicPr>
          <p:cNvPr id="14341"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716016" y="2996952"/>
            <a:ext cx="3044737" cy="857256"/>
          </a:xfrm>
          <a:prstGeom prst="rect">
            <a:avLst/>
          </a:prstGeom>
          <a:noFill/>
          <a:ln w="9525">
            <a:noFill/>
            <a:miter lim="800000"/>
            <a:headEnd/>
            <a:tailEnd/>
          </a:ln>
          <a:effectLst/>
        </p:spPr>
      </p:pic>
      <p:sp>
        <p:nvSpPr>
          <p:cNvPr id="13" name="Rectangle 12"/>
          <p:cNvSpPr/>
          <p:nvPr/>
        </p:nvSpPr>
        <p:spPr>
          <a:xfrm>
            <a:off x="251520" y="4365104"/>
            <a:ext cx="8786842" cy="1938992"/>
          </a:xfrm>
          <a:prstGeom prst="rect">
            <a:avLst/>
          </a:prstGeom>
        </p:spPr>
        <p:txBody>
          <a:bodyPr wrap="square">
            <a:spAutoFit/>
          </a:bodyPr>
          <a:lstStyle/>
          <a:p>
            <a:r>
              <a:rPr lang="en-US" sz="2000" dirty="0" smtClean="0">
                <a:latin typeface="Constantia" pitchFamily="18" charset="0"/>
              </a:rPr>
              <a:t>For a finite wing of general </a:t>
            </a:r>
            <a:r>
              <a:rPr lang="en-US" sz="2000" dirty="0" err="1" smtClean="0">
                <a:latin typeface="Constantia" pitchFamily="18" charset="0"/>
              </a:rPr>
              <a:t>planform</a:t>
            </a:r>
            <a:r>
              <a:rPr lang="en-US" sz="2000" dirty="0" smtClean="0">
                <a:latin typeface="Constantia" pitchFamily="18" charset="0"/>
              </a:rPr>
              <a:t>,  the equation is slightly modified, as given below:</a:t>
            </a:r>
          </a:p>
          <a:p>
            <a:endParaRPr lang="en-GB" sz="2000" dirty="0" smtClean="0">
              <a:latin typeface="Constantia" pitchFamily="18" charset="0"/>
            </a:endParaRPr>
          </a:p>
          <a:p>
            <a:endParaRPr lang="en-GB" sz="2000" dirty="0" smtClean="0">
              <a:latin typeface="Constantia" pitchFamily="18" charset="0"/>
            </a:endParaRPr>
          </a:p>
          <a:p>
            <a:r>
              <a:rPr lang="en-US" sz="2000" i="1" dirty="0" smtClean="0">
                <a:latin typeface="Constantia" pitchFamily="18" charset="0"/>
              </a:rPr>
              <a:t>τ</a:t>
            </a:r>
            <a:r>
              <a:rPr lang="en-US" sz="2000" dirty="0" smtClean="0">
                <a:latin typeface="Constantia" pitchFamily="18" charset="0"/>
              </a:rPr>
              <a:t>  is a function of the Fourier coefficients A</a:t>
            </a:r>
            <a:r>
              <a:rPr lang="en-US" sz="2000" baseline="-25000" dirty="0" smtClean="0">
                <a:latin typeface="Constantia" pitchFamily="18" charset="0"/>
              </a:rPr>
              <a:t>n</a:t>
            </a:r>
            <a:r>
              <a:rPr lang="en-US" sz="2000" dirty="0" smtClean="0">
                <a:latin typeface="Constantia" pitchFamily="18" charset="0"/>
              </a:rPr>
              <a:t>. Values of  </a:t>
            </a:r>
            <a:r>
              <a:rPr lang="en-US" sz="2000" i="1" dirty="0" smtClean="0">
                <a:latin typeface="Constantia" pitchFamily="18" charset="0"/>
              </a:rPr>
              <a:t>τ</a:t>
            </a:r>
            <a:r>
              <a:rPr lang="en-US" sz="2000" dirty="0" smtClean="0">
                <a:latin typeface="Constantia" pitchFamily="18" charset="0"/>
              </a:rPr>
              <a:t>  typically range between 0.05 and 0.25.</a:t>
            </a:r>
          </a:p>
        </p:txBody>
      </p:sp>
      <p:pic>
        <p:nvPicPr>
          <p:cNvPr id="14342" name="Picture 6"/>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2777929" y="4725144"/>
            <a:ext cx="3306239" cy="1000108"/>
          </a:xfrm>
          <a:prstGeom prst="rect">
            <a:avLst/>
          </a:prstGeom>
          <a:noFill/>
          <a:ln w="9525">
            <a:noFill/>
            <a:miter lim="800000"/>
            <a:headEnd/>
            <a:tailEnd/>
          </a:ln>
          <a:effectLst/>
        </p:spPr>
      </p:pic>
      <p:pic>
        <p:nvPicPr>
          <p:cNvPr id="1026" name="Picture 2"/>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285720" y="3789040"/>
            <a:ext cx="5729517" cy="633414"/>
          </a:xfrm>
          <a:prstGeom prst="rect">
            <a:avLst/>
          </a:prstGeom>
          <a:noFill/>
          <a:ln w="9525">
            <a:noFill/>
            <a:miter lim="800000"/>
            <a:headEnd/>
            <a:tailEnd/>
          </a:ln>
          <a:effectLst/>
        </p:spPr>
      </p:pic>
      <p:sp>
        <p:nvSpPr>
          <p:cNvPr id="14" name="TextBox 13"/>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LIFT SLOPE REDUCTION</a:t>
            </a:r>
          </a:p>
        </p:txBody>
      </p:sp>
      <p:sp>
        <p:nvSpPr>
          <p:cNvPr id="15"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59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6" name="TextBox 15"/>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14338"/>
                                        </p:tgtEl>
                                        <p:attrNameLst>
                                          <p:attrName>style.visibility</p:attrName>
                                        </p:attrNameLst>
                                      </p:cBhvr>
                                      <p:to>
                                        <p:strVal val="visible"/>
                                      </p:to>
                                    </p:set>
                                    <p:animEffect transition="in" filter="blinds(horizontal)">
                                      <p:cBhvr>
                                        <p:cTn id="16" dur="500"/>
                                        <p:tgtEl>
                                          <p:spTgt spid="14338"/>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14339"/>
                                        </p:tgtEl>
                                        <p:attrNameLst>
                                          <p:attrName>style.visibility</p:attrName>
                                        </p:attrNameLst>
                                      </p:cBhvr>
                                      <p:to>
                                        <p:strVal val="visible"/>
                                      </p:to>
                                    </p:set>
                                    <p:animEffect transition="in" filter="blinds(horizontal)">
                                      <p:cBhvr>
                                        <p:cTn id="21" dur="500"/>
                                        <p:tgtEl>
                                          <p:spTgt spid="14339"/>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14340"/>
                                        </p:tgtEl>
                                        <p:attrNameLst>
                                          <p:attrName>style.visibility</p:attrName>
                                        </p:attrNameLst>
                                      </p:cBhvr>
                                      <p:to>
                                        <p:strVal val="visible"/>
                                      </p:to>
                                    </p:set>
                                    <p:animEffect transition="in" filter="blinds(horizontal)">
                                      <p:cBhvr>
                                        <p:cTn id="26" dur="500"/>
                                        <p:tgtEl>
                                          <p:spTgt spid="14340"/>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14341"/>
                                        </p:tgtEl>
                                        <p:attrNameLst>
                                          <p:attrName>style.visibility</p:attrName>
                                        </p:attrNameLst>
                                      </p:cBhvr>
                                      <p:to>
                                        <p:strVal val="visible"/>
                                      </p:to>
                                    </p:set>
                                    <p:animEffect transition="in" filter="blinds(horizontal)">
                                      <p:cBhvr>
                                        <p:cTn id="31" dur="500"/>
                                        <p:tgtEl>
                                          <p:spTgt spid="14341"/>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1026"/>
                                        </p:tgtEl>
                                        <p:attrNameLst>
                                          <p:attrName>style.visibility</p:attrName>
                                        </p:attrNameLst>
                                      </p:cBhvr>
                                      <p:to>
                                        <p:strVal val="visible"/>
                                      </p:to>
                                    </p:set>
                                    <p:animEffect transition="in" filter="blinds(horizontal)">
                                      <p:cBhvr>
                                        <p:cTn id="36" dur="500"/>
                                        <p:tgtEl>
                                          <p:spTgt spid="1026"/>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nodeType="clickEffect">
                                  <p:stCondLst>
                                    <p:cond delay="0"/>
                                  </p:stCondLst>
                                  <p:childTnLst>
                                    <p:set>
                                      <p:cBhvr>
                                        <p:cTn id="4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41" dur="500"/>
                                        <p:tgtEl>
                                          <p:spTgt spid="13">
                                            <p:txEl>
                                              <p:pRg st="0" end="0"/>
                                            </p:txEl>
                                          </p:spTgt>
                                        </p:tgtEl>
                                      </p:cBhvr>
                                    </p:animEffect>
                                  </p:childTnLst>
                                </p:cTn>
                              </p:par>
                            </p:childTnLst>
                          </p:cTn>
                        </p:par>
                        <p:par>
                          <p:cTn id="42" fill="hold">
                            <p:stCondLst>
                              <p:cond delay="500"/>
                            </p:stCondLst>
                            <p:childTnLst>
                              <p:par>
                                <p:cTn id="43" presetID="3" presetClass="entr" presetSubtype="10" fill="hold" nodeType="afterEffect">
                                  <p:stCondLst>
                                    <p:cond delay="0"/>
                                  </p:stCondLst>
                                  <p:childTnLst>
                                    <p:set>
                                      <p:cBhvr>
                                        <p:cTn id="44" dur="1" fill="hold">
                                          <p:stCondLst>
                                            <p:cond delay="0"/>
                                          </p:stCondLst>
                                        </p:cTn>
                                        <p:tgtEl>
                                          <p:spTgt spid="14342"/>
                                        </p:tgtEl>
                                        <p:attrNameLst>
                                          <p:attrName>style.visibility</p:attrName>
                                        </p:attrNameLst>
                                      </p:cBhvr>
                                      <p:to>
                                        <p:strVal val="visible"/>
                                      </p:to>
                                    </p:set>
                                    <p:animEffect transition="in" filter="blinds(horizontal)">
                                      <p:cBhvr>
                                        <p:cTn id="45" dur="500"/>
                                        <p:tgtEl>
                                          <p:spTgt spid="14342"/>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nodeType="clickEffect">
                                  <p:stCondLst>
                                    <p:cond delay="0"/>
                                  </p:stCondLst>
                                  <p:childTnLst>
                                    <p:set>
                                      <p:cBhvr>
                                        <p:cTn id="49" dur="1" fill="hold">
                                          <p:stCondLst>
                                            <p:cond delay="0"/>
                                          </p:stCondLst>
                                        </p:cTn>
                                        <p:tgtEl>
                                          <p:spTgt spid="13">
                                            <p:txEl>
                                              <p:pRg st="3" end="3"/>
                                            </p:txEl>
                                          </p:spTgt>
                                        </p:tgtEl>
                                        <p:attrNameLst>
                                          <p:attrName>style.visibility</p:attrName>
                                        </p:attrNameLst>
                                      </p:cBhvr>
                                      <p:to>
                                        <p:strVal val="visible"/>
                                      </p:to>
                                    </p:set>
                                    <p:animEffect transition="in" filter="randombar(horizontal)">
                                      <p:cBhvr>
                                        <p:cTn id="50"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LIFT SLOPE REDUCTION</a:t>
            </a:r>
          </a:p>
        </p:txBody>
      </p:sp>
      <p:sp>
        <p:nvSpPr>
          <p:cNvPr id="15"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60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6" name="TextBox 15"/>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1331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476500" y="886544"/>
            <a:ext cx="4191000" cy="5638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627784" y="1124744"/>
            <a:ext cx="4429156" cy="5215755"/>
          </a:xfrm>
          <a:prstGeom prst="rect">
            <a:avLst/>
          </a:prstGeom>
          <a:noFill/>
          <a:ln w="9525">
            <a:noFill/>
            <a:miter lim="800000"/>
            <a:headEnd/>
            <a:tailEnd/>
          </a:ln>
          <a:effectLst/>
        </p:spPr>
      </p:pic>
      <p:sp>
        <p:nvSpPr>
          <p:cNvPr id="7" name="TextBox 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EFFECT OF ASPECT RATIO ON LIFT SLOPE</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8"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61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43750" y="1268760"/>
            <a:ext cx="8792746" cy="1071570"/>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244880" y="3286124"/>
            <a:ext cx="3709253" cy="2889239"/>
          </a:xfrm>
          <a:prstGeom prst="rect">
            <a:avLst/>
          </a:prstGeom>
          <a:noFill/>
          <a:ln w="9525">
            <a:noFill/>
            <a:miter lim="800000"/>
            <a:headEnd/>
            <a:tailEnd/>
          </a:ln>
          <a:effectLst/>
        </p:spPr>
      </p:pic>
      <p:cxnSp>
        <p:nvCxnSpPr>
          <p:cNvPr id="8" name="Straight Connector 7"/>
          <p:cNvCxnSpPr/>
          <p:nvPr/>
        </p:nvCxnSpPr>
        <p:spPr>
          <a:xfrm rot="5400000" flipH="1" flipV="1">
            <a:off x="7526023" y="5391320"/>
            <a:ext cx="640080" cy="1588"/>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0" name="Straight Connector 9"/>
          <p:cNvCxnSpPr/>
          <p:nvPr/>
        </p:nvCxnSpPr>
        <p:spPr>
          <a:xfrm rot="10800000">
            <a:off x="5857884" y="5072074"/>
            <a:ext cx="2000264" cy="1588"/>
          </a:xfrm>
          <a:prstGeom prst="line">
            <a:avLst/>
          </a:prstGeom>
        </p:spPr>
        <p:style>
          <a:lnRef idx="3">
            <a:schemeClr val="accent2"/>
          </a:lnRef>
          <a:fillRef idx="0">
            <a:schemeClr val="accent2"/>
          </a:fillRef>
          <a:effectRef idx="2">
            <a:schemeClr val="accent2"/>
          </a:effectRef>
          <a:fontRef idx="minor">
            <a:schemeClr val="tx1"/>
          </a:fontRef>
        </p:style>
      </p:cxnSp>
      <p:pic>
        <p:nvPicPr>
          <p:cNvPr id="16387" name="Picture 3"/>
          <p:cNvPicPr>
            <a:picLocks noChangeAspect="1" noChangeArrowheads="1"/>
          </p:cNvPicPr>
          <p:nvPr/>
        </p:nvPicPr>
        <p:blipFill>
          <a:blip r:embed="rId5" cstate="print"/>
          <a:srcRect/>
          <a:stretch>
            <a:fillRect/>
          </a:stretch>
        </p:blipFill>
        <p:spPr bwMode="auto">
          <a:xfrm>
            <a:off x="6357950" y="4725824"/>
            <a:ext cx="928694" cy="250998"/>
          </a:xfrm>
          <a:prstGeom prst="rect">
            <a:avLst/>
          </a:prstGeom>
          <a:noFill/>
          <a:ln w="9525">
            <a:solidFill>
              <a:srgbClr val="7030A0"/>
            </a:solidFill>
            <a:miter lim="800000"/>
            <a:headEnd/>
            <a:tailEnd/>
          </a:ln>
          <a:effectLst/>
        </p:spPr>
      </p:pic>
      <p:pic>
        <p:nvPicPr>
          <p:cNvPr id="16388" name="Picture 4"/>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785786" y="2420888"/>
            <a:ext cx="2000263" cy="488614"/>
          </a:xfrm>
          <a:prstGeom prst="rect">
            <a:avLst/>
          </a:prstGeom>
          <a:noFill/>
          <a:ln w="9525">
            <a:noFill/>
            <a:miter lim="800000"/>
            <a:headEnd/>
            <a:tailEnd/>
          </a:ln>
          <a:effectLst/>
        </p:spPr>
      </p:pic>
      <p:pic>
        <p:nvPicPr>
          <p:cNvPr id="16389" name="Picture 5"/>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38262" y="2852936"/>
            <a:ext cx="5397834" cy="1138239"/>
          </a:xfrm>
          <a:prstGeom prst="rect">
            <a:avLst/>
          </a:prstGeom>
          <a:noFill/>
          <a:ln w="9525">
            <a:noFill/>
            <a:miter lim="800000"/>
            <a:headEnd/>
            <a:tailEnd/>
          </a:ln>
          <a:effectLst/>
        </p:spPr>
      </p:pic>
      <p:pic>
        <p:nvPicPr>
          <p:cNvPr id="16390" name="Picture 6"/>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285720" y="4214818"/>
            <a:ext cx="4963596" cy="400051"/>
          </a:xfrm>
          <a:prstGeom prst="rect">
            <a:avLst/>
          </a:prstGeom>
          <a:noFill/>
          <a:ln w="9525">
            <a:noFill/>
            <a:miter lim="800000"/>
            <a:headEnd/>
            <a:tailEnd/>
          </a:ln>
          <a:effectLst/>
        </p:spPr>
      </p:pic>
      <p:pic>
        <p:nvPicPr>
          <p:cNvPr id="16391" name="Picture 7"/>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372586" y="4786322"/>
            <a:ext cx="4343430" cy="571504"/>
          </a:xfrm>
          <a:prstGeom prst="rect">
            <a:avLst/>
          </a:prstGeom>
          <a:noFill/>
          <a:ln w="9525">
            <a:noFill/>
            <a:miter lim="800000"/>
            <a:headEnd/>
            <a:tailEnd/>
          </a:ln>
          <a:effectLst/>
        </p:spPr>
      </p:pic>
      <p:pic>
        <p:nvPicPr>
          <p:cNvPr id="16392" name="Picture 8"/>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385899" y="5500702"/>
            <a:ext cx="5410237" cy="571504"/>
          </a:xfrm>
          <a:prstGeom prst="rect">
            <a:avLst/>
          </a:prstGeom>
          <a:noFill/>
          <a:ln w="9525">
            <a:noFill/>
            <a:miter lim="800000"/>
            <a:headEnd/>
            <a:tailEnd/>
          </a:ln>
          <a:effectLst/>
        </p:spPr>
      </p:pic>
      <p:sp>
        <p:nvSpPr>
          <p:cNvPr id="15" name="TextBox 14"/>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1</a:t>
            </a:r>
          </a:p>
        </p:txBody>
      </p:sp>
      <p:sp>
        <p:nvSpPr>
          <p:cNvPr id="16"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62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7" name="TextBox 16"/>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8" name="Straight Connector 17"/>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6388"/>
                                        </p:tgtEl>
                                        <p:attrNameLst>
                                          <p:attrName>style.visibility</p:attrName>
                                        </p:attrNameLst>
                                      </p:cBhvr>
                                      <p:to>
                                        <p:strVal val="visible"/>
                                      </p:to>
                                    </p:set>
                                    <p:animEffect transition="in" filter="randombar(horizontal)">
                                      <p:cBhvr>
                                        <p:cTn id="7" dur="500"/>
                                        <p:tgtEl>
                                          <p:spTgt spid="1638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6389"/>
                                        </p:tgtEl>
                                        <p:attrNameLst>
                                          <p:attrName>style.visibility</p:attrName>
                                        </p:attrNameLst>
                                      </p:cBhvr>
                                      <p:to>
                                        <p:strVal val="visible"/>
                                      </p:to>
                                    </p:set>
                                    <p:animEffect transition="in" filter="randombar(horizontal)">
                                      <p:cBhvr>
                                        <p:cTn id="11" dur="500"/>
                                        <p:tgtEl>
                                          <p:spTgt spid="16389"/>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linds(horizontal)">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500"/>
                                        <p:tgtEl>
                                          <p:spTgt spid="8"/>
                                        </p:tgtEl>
                                      </p:cBhvr>
                                    </p:animEffect>
                                  </p:childTnLst>
                                </p:cTn>
                              </p:par>
                              <p:par>
                                <p:cTn id="22" presetID="14" presetClass="entr" presetSubtype="1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randombar(horizontal)">
                                      <p:cBhvr>
                                        <p:cTn id="24" dur="500"/>
                                        <p:tgtEl>
                                          <p:spTgt spid="10"/>
                                        </p:tgtEl>
                                      </p:cBhvr>
                                    </p:animEffect>
                                  </p:childTnLst>
                                </p:cTn>
                              </p:par>
                              <p:par>
                                <p:cTn id="25" presetID="14" presetClass="entr" presetSubtype="10" fill="hold" nodeType="withEffect">
                                  <p:stCondLst>
                                    <p:cond delay="0"/>
                                  </p:stCondLst>
                                  <p:childTnLst>
                                    <p:set>
                                      <p:cBhvr>
                                        <p:cTn id="26" dur="1" fill="hold">
                                          <p:stCondLst>
                                            <p:cond delay="0"/>
                                          </p:stCondLst>
                                        </p:cTn>
                                        <p:tgtEl>
                                          <p:spTgt spid="16387"/>
                                        </p:tgtEl>
                                        <p:attrNameLst>
                                          <p:attrName>style.visibility</p:attrName>
                                        </p:attrNameLst>
                                      </p:cBhvr>
                                      <p:to>
                                        <p:strVal val="visible"/>
                                      </p:to>
                                    </p:set>
                                    <p:animEffect transition="in" filter="randombar(horizontal)">
                                      <p:cBhvr>
                                        <p:cTn id="27" dur="500"/>
                                        <p:tgtEl>
                                          <p:spTgt spid="1638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6390"/>
                                        </p:tgtEl>
                                        <p:attrNameLst>
                                          <p:attrName>style.visibility</p:attrName>
                                        </p:attrNameLst>
                                      </p:cBhvr>
                                      <p:to>
                                        <p:strVal val="visible"/>
                                      </p:to>
                                    </p:set>
                                    <p:animEffect transition="in" filter="blinds(horizontal)">
                                      <p:cBhvr>
                                        <p:cTn id="32" dur="500"/>
                                        <p:tgtEl>
                                          <p:spTgt spid="1639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6391"/>
                                        </p:tgtEl>
                                        <p:attrNameLst>
                                          <p:attrName>style.visibility</p:attrName>
                                        </p:attrNameLst>
                                      </p:cBhvr>
                                      <p:to>
                                        <p:strVal val="visible"/>
                                      </p:to>
                                    </p:set>
                                    <p:animEffect transition="in" filter="blinds(horizontal)">
                                      <p:cBhvr>
                                        <p:cTn id="37" dur="500"/>
                                        <p:tgtEl>
                                          <p:spTgt spid="1639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6392"/>
                                        </p:tgtEl>
                                        <p:attrNameLst>
                                          <p:attrName>style.visibility</p:attrName>
                                        </p:attrNameLst>
                                      </p:cBhvr>
                                      <p:to>
                                        <p:strVal val="visible"/>
                                      </p:to>
                                    </p:set>
                                    <p:animEffect transition="in" filter="blinds(horizontal)">
                                      <p:cBhvr>
                                        <p:cTn id="42" dur="500"/>
                                        <p:tgtEl>
                                          <p:spTgt spid="163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79512" y="1196752"/>
            <a:ext cx="8429684" cy="1837419"/>
          </a:xfrm>
          <a:prstGeom prst="rect">
            <a:avLst/>
          </a:prstGeom>
          <a:noFill/>
          <a:ln w="9525">
            <a:noFill/>
            <a:miter lim="800000"/>
            <a:headEnd/>
            <a:tailEnd/>
          </a:ln>
          <a:effectLst/>
        </p:spPr>
      </p:pic>
      <p:sp>
        <p:nvSpPr>
          <p:cNvPr id="8" name="Rectangle 7"/>
          <p:cNvSpPr/>
          <p:nvPr/>
        </p:nvSpPr>
        <p:spPr>
          <a:xfrm>
            <a:off x="6643702" y="3208986"/>
            <a:ext cx="571504" cy="23574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001024" y="2708920"/>
            <a:ext cx="500066" cy="32861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786578" y="5709316"/>
            <a:ext cx="21431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1</a:t>
            </a:r>
            <a:endParaRPr lang="en-US" dirty="0">
              <a:solidFill>
                <a:srgbClr val="FF0000"/>
              </a:solidFill>
            </a:endParaRPr>
          </a:p>
        </p:txBody>
      </p:sp>
      <p:sp>
        <p:nvSpPr>
          <p:cNvPr id="11" name="Oval 10"/>
          <p:cNvSpPr/>
          <p:nvPr/>
        </p:nvSpPr>
        <p:spPr>
          <a:xfrm>
            <a:off x="8143900" y="6209358"/>
            <a:ext cx="214314" cy="2143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2</a:t>
            </a:r>
            <a:endParaRPr lang="en-US" dirty="0">
              <a:solidFill>
                <a:srgbClr val="FF0000"/>
              </a:solidFill>
            </a:endParaRPr>
          </a:p>
        </p:txBody>
      </p:sp>
      <p:pic>
        <p:nvPicPr>
          <p:cNvPr id="17412"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14348" y="3573016"/>
            <a:ext cx="4997260" cy="1019178"/>
          </a:xfrm>
          <a:prstGeom prst="rect">
            <a:avLst/>
          </a:prstGeom>
          <a:noFill/>
          <a:ln w="9525">
            <a:noFill/>
            <a:miter lim="800000"/>
            <a:headEnd/>
            <a:tailEnd/>
          </a:ln>
          <a:effectLst/>
        </p:spPr>
      </p:pic>
      <p:sp>
        <p:nvSpPr>
          <p:cNvPr id="13" name="Rectangle 12"/>
          <p:cNvSpPr/>
          <p:nvPr/>
        </p:nvSpPr>
        <p:spPr>
          <a:xfrm>
            <a:off x="428596" y="3214686"/>
            <a:ext cx="6429420" cy="369332"/>
          </a:xfrm>
          <a:prstGeom prst="rect">
            <a:avLst/>
          </a:prstGeom>
        </p:spPr>
        <p:txBody>
          <a:bodyPr wrap="square">
            <a:spAutoFit/>
          </a:bodyPr>
          <a:lstStyle/>
          <a:p>
            <a:r>
              <a:rPr lang="en-US" b="1" dirty="0" smtClean="0">
                <a:solidFill>
                  <a:srgbClr val="00B0F0"/>
                </a:solidFill>
              </a:rPr>
              <a:t>First, let us calculate </a:t>
            </a:r>
            <a:r>
              <a:rPr lang="en-US" b="1" i="1" dirty="0" smtClean="0">
                <a:solidFill>
                  <a:srgbClr val="00B0F0"/>
                </a:solidFill>
              </a:rPr>
              <a:t>C</a:t>
            </a:r>
            <a:r>
              <a:rPr lang="en-US" b="1" i="1" baseline="-25000" dirty="0" smtClean="0">
                <a:solidFill>
                  <a:srgbClr val="00B0F0"/>
                </a:solidFill>
              </a:rPr>
              <a:t>L  </a:t>
            </a:r>
            <a:r>
              <a:rPr lang="en-US" b="1" i="1" dirty="0" smtClean="0">
                <a:solidFill>
                  <a:srgbClr val="00B0F0"/>
                </a:solidFill>
              </a:rPr>
              <a:t>for the wing with aspect ratio 6</a:t>
            </a:r>
          </a:p>
        </p:txBody>
      </p:sp>
      <p:pic>
        <p:nvPicPr>
          <p:cNvPr id="17413" name="Picture 5"/>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143240" y="4437112"/>
            <a:ext cx="1505447" cy="490539"/>
          </a:xfrm>
          <a:prstGeom prst="rect">
            <a:avLst/>
          </a:prstGeom>
          <a:noFill/>
          <a:ln w="9525">
            <a:noFill/>
            <a:miter lim="800000"/>
            <a:headEnd/>
            <a:tailEnd/>
          </a:ln>
          <a:effectLst/>
        </p:spPr>
      </p:pic>
      <p:sp>
        <p:nvSpPr>
          <p:cNvPr id="15" name="Right Arrow 14"/>
          <p:cNvSpPr/>
          <p:nvPr/>
        </p:nvSpPr>
        <p:spPr>
          <a:xfrm>
            <a:off x="1857356" y="4579988"/>
            <a:ext cx="928694"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00034" y="5013176"/>
            <a:ext cx="4216988" cy="369332"/>
          </a:xfrm>
          <a:prstGeom prst="rect">
            <a:avLst/>
          </a:prstGeom>
        </p:spPr>
        <p:txBody>
          <a:bodyPr wrap="none">
            <a:spAutoFit/>
          </a:bodyPr>
          <a:lstStyle/>
          <a:p>
            <a:r>
              <a:rPr lang="en-US" b="1" dirty="0" smtClean="0">
                <a:solidFill>
                  <a:srgbClr val="00B0F0"/>
                </a:solidFill>
              </a:rPr>
              <a:t>The lift slope of this wing is therefore</a:t>
            </a:r>
          </a:p>
        </p:txBody>
      </p:sp>
      <p:pic>
        <p:nvPicPr>
          <p:cNvPr id="17414" name="Picture 6"/>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28596" y="5517232"/>
            <a:ext cx="5937292" cy="857256"/>
          </a:xfrm>
          <a:prstGeom prst="rect">
            <a:avLst/>
          </a:prstGeom>
          <a:noFill/>
          <a:ln w="9525">
            <a:noFill/>
            <a:miter lim="800000"/>
            <a:headEnd/>
            <a:tailEnd/>
          </a:ln>
          <a:effectLst/>
        </p:spPr>
      </p:pic>
      <p:sp>
        <p:nvSpPr>
          <p:cNvPr id="17" name="TextBox 1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2</a:t>
            </a:r>
          </a:p>
        </p:txBody>
      </p:sp>
      <p:sp>
        <p:nvSpPr>
          <p:cNvPr id="18"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63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9" name="TextBox 1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20" name="Straight Connector 1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7412"/>
                                        </p:tgtEl>
                                        <p:attrNameLst>
                                          <p:attrName>style.visibility</p:attrName>
                                        </p:attrNameLst>
                                      </p:cBhvr>
                                      <p:to>
                                        <p:strVal val="visible"/>
                                      </p:to>
                                    </p:set>
                                    <p:animEffect transition="in" filter="blinds(horizontal)">
                                      <p:cBhvr>
                                        <p:cTn id="11" dur="500"/>
                                        <p:tgtEl>
                                          <p:spTgt spid="17412"/>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blinds(horizontal)">
                                      <p:cBhvr>
                                        <p:cTn id="16" dur="500"/>
                                        <p:tgtEl>
                                          <p:spTgt spid="15"/>
                                        </p:tgtEl>
                                      </p:cBhvr>
                                    </p:animEffect>
                                  </p:childTnLst>
                                </p:cTn>
                              </p:par>
                              <p:par>
                                <p:cTn id="17" presetID="3" presetClass="entr" presetSubtype="10" fill="hold" nodeType="withEffect">
                                  <p:stCondLst>
                                    <p:cond delay="0"/>
                                  </p:stCondLst>
                                  <p:childTnLst>
                                    <p:set>
                                      <p:cBhvr>
                                        <p:cTn id="18" dur="1" fill="hold">
                                          <p:stCondLst>
                                            <p:cond delay="0"/>
                                          </p:stCondLst>
                                        </p:cTn>
                                        <p:tgtEl>
                                          <p:spTgt spid="17413"/>
                                        </p:tgtEl>
                                        <p:attrNameLst>
                                          <p:attrName>style.visibility</p:attrName>
                                        </p:attrNameLst>
                                      </p:cBhvr>
                                      <p:to>
                                        <p:strVal val="visible"/>
                                      </p:to>
                                    </p:set>
                                    <p:animEffect transition="in" filter="blinds(horizontal)">
                                      <p:cBhvr>
                                        <p:cTn id="19" dur="500"/>
                                        <p:tgtEl>
                                          <p:spTgt spid="17413"/>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linds(horizontal)">
                                      <p:cBhvr>
                                        <p:cTn id="24" dur="500"/>
                                        <p:tgtEl>
                                          <p:spTgt spid="16"/>
                                        </p:tgtEl>
                                      </p:cBhvr>
                                    </p:animEffect>
                                  </p:childTnLst>
                                </p:cTn>
                              </p:par>
                            </p:childTnLst>
                          </p:cTn>
                        </p:par>
                        <p:par>
                          <p:cTn id="25" fill="hold">
                            <p:stCondLst>
                              <p:cond delay="500"/>
                            </p:stCondLst>
                            <p:childTnLst>
                              <p:par>
                                <p:cTn id="26" presetID="3" presetClass="entr" presetSubtype="10" fill="hold" nodeType="afterEffect">
                                  <p:stCondLst>
                                    <p:cond delay="0"/>
                                  </p:stCondLst>
                                  <p:childTnLst>
                                    <p:set>
                                      <p:cBhvr>
                                        <p:cTn id="27" dur="1" fill="hold">
                                          <p:stCondLst>
                                            <p:cond delay="0"/>
                                          </p:stCondLst>
                                        </p:cTn>
                                        <p:tgtEl>
                                          <p:spTgt spid="17414"/>
                                        </p:tgtEl>
                                        <p:attrNameLst>
                                          <p:attrName>style.visibility</p:attrName>
                                        </p:attrNameLst>
                                      </p:cBhvr>
                                      <p:to>
                                        <p:strVal val="visible"/>
                                      </p:to>
                                    </p:set>
                                    <p:animEffect transition="in" filter="blinds(horizontal)">
                                      <p:cBhvr>
                                        <p:cTn id="28" dur="500"/>
                                        <p:tgtEl>
                                          <p:spTgt spid="17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P spid="1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1331476"/>
            <a:ext cx="7786742" cy="369332"/>
          </a:xfrm>
          <a:prstGeom prst="rect">
            <a:avLst/>
          </a:prstGeom>
        </p:spPr>
        <p:txBody>
          <a:bodyPr wrap="square">
            <a:spAutoFit/>
          </a:bodyPr>
          <a:lstStyle/>
          <a:p>
            <a:r>
              <a:rPr lang="en-US" dirty="0" smtClean="0">
                <a:solidFill>
                  <a:schemeClr val="tx1">
                    <a:lumMod val="95000"/>
                    <a:lumOff val="5000"/>
                  </a:schemeClr>
                </a:solidFill>
                <a:latin typeface="Constantia" pitchFamily="18" charset="0"/>
              </a:rPr>
              <a:t>The lift slope for the airfoil (the infinite wing) can be obtained</a:t>
            </a:r>
          </a:p>
        </p:txBody>
      </p:sp>
      <p:pic>
        <p:nvPicPr>
          <p:cNvPr id="1843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750347" y="1714488"/>
            <a:ext cx="3643306" cy="800098"/>
          </a:xfrm>
          <a:prstGeom prst="rect">
            <a:avLst/>
          </a:prstGeom>
          <a:noFill/>
          <a:ln w="9525">
            <a:noFill/>
            <a:miter lim="800000"/>
            <a:headEnd/>
            <a:tailEnd/>
          </a:ln>
          <a:effectLst/>
        </p:spPr>
      </p:pic>
      <p:pic>
        <p:nvPicPr>
          <p:cNvPr id="18435"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796558" y="2643182"/>
            <a:ext cx="5550885" cy="785818"/>
          </a:xfrm>
          <a:prstGeom prst="rect">
            <a:avLst/>
          </a:prstGeom>
          <a:noFill/>
          <a:ln w="9525">
            <a:noFill/>
            <a:miter lim="800000"/>
            <a:headEnd/>
            <a:tailEnd/>
          </a:ln>
          <a:effectLst/>
        </p:spPr>
      </p:pic>
      <p:pic>
        <p:nvPicPr>
          <p:cNvPr id="18436"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977971" y="3645024"/>
            <a:ext cx="1585917" cy="352426"/>
          </a:xfrm>
          <a:prstGeom prst="rect">
            <a:avLst/>
          </a:prstGeom>
          <a:noFill/>
          <a:ln w="9525">
            <a:noFill/>
            <a:miter lim="800000"/>
            <a:headEnd/>
            <a:tailEnd/>
          </a:ln>
          <a:effectLst/>
        </p:spPr>
      </p:pic>
      <p:sp>
        <p:nvSpPr>
          <p:cNvPr id="9" name="Right Arrow 8"/>
          <p:cNvSpPr/>
          <p:nvPr/>
        </p:nvSpPr>
        <p:spPr>
          <a:xfrm>
            <a:off x="4143372" y="3714752"/>
            <a:ext cx="857256"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onstantia" pitchFamily="18" charset="0"/>
            </a:endParaRPr>
          </a:p>
        </p:txBody>
      </p:sp>
      <p:pic>
        <p:nvPicPr>
          <p:cNvPr id="18437"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5281694" y="3571876"/>
            <a:ext cx="2458658" cy="500066"/>
          </a:xfrm>
          <a:prstGeom prst="rect">
            <a:avLst/>
          </a:prstGeom>
          <a:noFill/>
          <a:ln w="9525">
            <a:noFill/>
            <a:miter lim="800000"/>
            <a:headEnd/>
            <a:tailEnd/>
          </a:ln>
          <a:effectLst/>
        </p:spPr>
      </p:pic>
      <p:sp>
        <p:nvSpPr>
          <p:cNvPr id="11" name="Rectangle 10"/>
          <p:cNvSpPr/>
          <p:nvPr/>
        </p:nvSpPr>
        <p:spPr>
          <a:xfrm>
            <a:off x="357158" y="4429132"/>
            <a:ext cx="8429684" cy="369332"/>
          </a:xfrm>
          <a:prstGeom prst="rect">
            <a:avLst/>
          </a:prstGeom>
        </p:spPr>
        <p:txBody>
          <a:bodyPr wrap="square">
            <a:spAutoFit/>
          </a:bodyPr>
          <a:lstStyle/>
          <a:p>
            <a:r>
              <a:rPr lang="en-US" dirty="0" smtClean="0">
                <a:solidFill>
                  <a:schemeClr val="tx1">
                    <a:lumMod val="95000"/>
                    <a:lumOff val="5000"/>
                  </a:schemeClr>
                </a:solidFill>
                <a:latin typeface="Constantia" pitchFamily="18" charset="0"/>
              </a:rPr>
              <a:t>Since the second wing (with AR = 10) has the same airfoil section, then:</a:t>
            </a:r>
          </a:p>
        </p:txBody>
      </p:sp>
      <p:pic>
        <p:nvPicPr>
          <p:cNvPr id="18439" name="Picture 7"/>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504278" y="4807412"/>
            <a:ext cx="8135445" cy="1285884"/>
          </a:xfrm>
          <a:prstGeom prst="rect">
            <a:avLst/>
          </a:prstGeom>
          <a:noFill/>
          <a:ln w="9525">
            <a:noFill/>
            <a:miter lim="800000"/>
            <a:headEnd/>
            <a:tailEnd/>
          </a:ln>
          <a:effectLst/>
        </p:spPr>
      </p:pic>
      <p:sp>
        <p:nvSpPr>
          <p:cNvPr id="13" name="TextBox 12"/>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2</a:t>
            </a:r>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(CONT.)</a:t>
            </a:r>
            <a:endPar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1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64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5" name="TextBox 14"/>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6" name="Straight Connector 15"/>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8434"/>
                                        </p:tgtEl>
                                        <p:attrNameLst>
                                          <p:attrName>style.visibility</p:attrName>
                                        </p:attrNameLst>
                                      </p:cBhvr>
                                      <p:to>
                                        <p:strVal val="visible"/>
                                      </p:to>
                                    </p:set>
                                    <p:animEffect transition="in" filter="blinds(horizontal)">
                                      <p:cBhvr>
                                        <p:cTn id="11" dur="500"/>
                                        <p:tgtEl>
                                          <p:spTgt spid="18434"/>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18435"/>
                                        </p:tgtEl>
                                        <p:attrNameLst>
                                          <p:attrName>style.visibility</p:attrName>
                                        </p:attrNameLst>
                                      </p:cBhvr>
                                      <p:to>
                                        <p:strVal val="visible"/>
                                      </p:to>
                                    </p:set>
                                    <p:animEffect transition="in" filter="blinds(horizontal)">
                                      <p:cBhvr>
                                        <p:cTn id="16" dur="500"/>
                                        <p:tgtEl>
                                          <p:spTgt spid="18435"/>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18436"/>
                                        </p:tgtEl>
                                        <p:attrNameLst>
                                          <p:attrName>style.visibility</p:attrName>
                                        </p:attrNameLst>
                                      </p:cBhvr>
                                      <p:to>
                                        <p:strVal val="visible"/>
                                      </p:to>
                                    </p:set>
                                    <p:animEffect transition="in" filter="blinds(horizontal)">
                                      <p:cBhvr>
                                        <p:cTn id="21" dur="500"/>
                                        <p:tgtEl>
                                          <p:spTgt spid="18436"/>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linds(horizontal)">
                                      <p:cBhvr>
                                        <p:cTn id="24" dur="500"/>
                                        <p:tgtEl>
                                          <p:spTgt spid="9"/>
                                        </p:tgtEl>
                                      </p:cBhvr>
                                    </p:animEffect>
                                  </p:childTnLst>
                                </p:cTn>
                              </p:par>
                              <p:par>
                                <p:cTn id="25" presetID="3" presetClass="entr" presetSubtype="10" fill="hold" nodeType="withEffect">
                                  <p:stCondLst>
                                    <p:cond delay="0"/>
                                  </p:stCondLst>
                                  <p:childTnLst>
                                    <p:set>
                                      <p:cBhvr>
                                        <p:cTn id="26" dur="1" fill="hold">
                                          <p:stCondLst>
                                            <p:cond delay="0"/>
                                          </p:stCondLst>
                                        </p:cTn>
                                        <p:tgtEl>
                                          <p:spTgt spid="18437"/>
                                        </p:tgtEl>
                                        <p:attrNameLst>
                                          <p:attrName>style.visibility</p:attrName>
                                        </p:attrNameLst>
                                      </p:cBhvr>
                                      <p:to>
                                        <p:strVal val="visible"/>
                                      </p:to>
                                    </p:set>
                                    <p:animEffect transition="in" filter="blinds(horizontal)">
                                      <p:cBhvr>
                                        <p:cTn id="27" dur="500"/>
                                        <p:tgtEl>
                                          <p:spTgt spid="1843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8439"/>
                                        </p:tgtEl>
                                        <p:attrNameLst>
                                          <p:attrName>style.visibility</p:attrName>
                                        </p:attrNameLst>
                                      </p:cBhvr>
                                      <p:to>
                                        <p:strVal val="visible"/>
                                      </p:to>
                                    </p:set>
                                    <p:animEffect transition="in" filter="blinds(horizontal)">
                                      <p:cBhvr>
                                        <p:cTn id="37" dur="500"/>
                                        <p:tgtEl>
                                          <p:spTgt spid="184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1"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105458" y="2064838"/>
            <a:ext cx="4933084" cy="500066"/>
          </a:xfrm>
          <a:prstGeom prst="rect">
            <a:avLst/>
          </a:prstGeom>
          <a:noFill/>
          <a:ln w="9525">
            <a:noFill/>
            <a:miter lim="800000"/>
            <a:headEnd/>
            <a:tailEnd/>
          </a:ln>
          <a:effectLst/>
        </p:spPr>
      </p:pic>
      <p:sp>
        <p:nvSpPr>
          <p:cNvPr id="5" name="Rectangle 4"/>
          <p:cNvSpPr/>
          <p:nvPr/>
        </p:nvSpPr>
        <p:spPr>
          <a:xfrm>
            <a:off x="251520" y="1372706"/>
            <a:ext cx="6286544" cy="400110"/>
          </a:xfrm>
          <a:prstGeom prst="rect">
            <a:avLst/>
          </a:prstGeom>
        </p:spPr>
        <p:txBody>
          <a:bodyPr wrap="square">
            <a:spAutoFit/>
          </a:bodyPr>
          <a:lstStyle/>
          <a:p>
            <a:r>
              <a:rPr lang="en-US" sz="2000" dirty="0" smtClean="0">
                <a:solidFill>
                  <a:schemeClr val="tx1">
                    <a:lumMod val="95000"/>
                    <a:lumOff val="5000"/>
                  </a:schemeClr>
                </a:solidFill>
                <a:latin typeface="Constantia" pitchFamily="18" charset="0"/>
              </a:rPr>
              <a:t>The lift coefficient for the second wing is therefore</a:t>
            </a:r>
          </a:p>
        </p:txBody>
      </p:sp>
      <p:pic>
        <p:nvPicPr>
          <p:cNvPr id="19459"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847671" y="3435840"/>
            <a:ext cx="5448659" cy="857256"/>
          </a:xfrm>
          <a:prstGeom prst="rect">
            <a:avLst/>
          </a:prstGeom>
          <a:noFill/>
          <a:ln w="9525">
            <a:noFill/>
            <a:miter lim="800000"/>
            <a:headEnd/>
            <a:tailEnd/>
          </a:ln>
          <a:effectLst/>
        </p:spPr>
      </p:pic>
      <p:sp>
        <p:nvSpPr>
          <p:cNvPr id="7" name="Rectangle 6"/>
          <p:cNvSpPr/>
          <p:nvPr/>
        </p:nvSpPr>
        <p:spPr>
          <a:xfrm>
            <a:off x="251520" y="2740858"/>
            <a:ext cx="4572032" cy="400110"/>
          </a:xfrm>
          <a:prstGeom prst="rect">
            <a:avLst/>
          </a:prstGeom>
        </p:spPr>
        <p:txBody>
          <a:bodyPr wrap="square">
            <a:spAutoFit/>
          </a:bodyPr>
          <a:lstStyle/>
          <a:p>
            <a:r>
              <a:rPr lang="en-US" sz="2000" dirty="0" smtClean="0">
                <a:solidFill>
                  <a:schemeClr val="tx1">
                    <a:lumMod val="95000"/>
                    <a:lumOff val="5000"/>
                  </a:schemeClr>
                </a:solidFill>
                <a:latin typeface="Constantia" pitchFamily="18" charset="0"/>
              </a:rPr>
              <a:t>The induced drag coefficient is</a:t>
            </a:r>
          </a:p>
        </p:txBody>
      </p:sp>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2</a:t>
            </a:r>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(CONT.)</a:t>
            </a:r>
            <a:endPar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9"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65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TextBox 9"/>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1" name="Straight Connector 10"/>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blinds(horizontal)">
                                      <p:cBhvr>
                                        <p:cTn id="7" dur="500"/>
                                        <p:tgtEl>
                                          <p:spTgt spid="1945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19459"/>
                                        </p:tgtEl>
                                        <p:attrNameLst>
                                          <p:attrName>style.visibility</p:attrName>
                                        </p:attrNameLst>
                                      </p:cBhvr>
                                      <p:to>
                                        <p:strVal val="visible"/>
                                      </p:to>
                                    </p:set>
                                    <p:animEffect transition="in" filter="blinds(horizontal)">
                                      <p:cBhvr>
                                        <p:cTn id="16" dur="500"/>
                                        <p:tgtEl>
                                          <p:spTgt spid="19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285860"/>
            <a:ext cx="8640960" cy="1323439"/>
          </a:xfrm>
          <a:prstGeom prst="rect">
            <a:avLst/>
          </a:prstGeom>
        </p:spPr>
        <p:txBody>
          <a:bodyPr wrap="square">
            <a:spAutoFit/>
          </a:bodyPr>
          <a:lstStyle/>
          <a:p>
            <a:pPr algn="just"/>
            <a:r>
              <a:rPr lang="en-US" sz="2000" dirty="0" smtClean="0">
                <a:latin typeface="Constantia" pitchFamily="18" charset="0"/>
                <a:cs typeface="Arial" pitchFamily="34" charset="0"/>
              </a:rPr>
              <a:t>Consider an airplane that with </a:t>
            </a:r>
            <a:r>
              <a:rPr lang="el-GR" sz="2000" dirty="0" smtClean="0">
                <a:latin typeface="Constantia" pitchFamily="18" charset="0"/>
                <a:cs typeface="Arial" pitchFamily="34" charset="0"/>
              </a:rPr>
              <a:t>α</a:t>
            </a:r>
            <a:r>
              <a:rPr lang="en-US" sz="2000" baseline="-25000" dirty="0" smtClean="0">
                <a:latin typeface="Constantia" pitchFamily="18" charset="0"/>
                <a:cs typeface="Arial" pitchFamily="34" charset="0"/>
              </a:rPr>
              <a:t>L=0</a:t>
            </a:r>
            <a:r>
              <a:rPr lang="en-US" sz="2000" dirty="0" smtClean="0">
                <a:latin typeface="Constantia" pitchFamily="18" charset="0"/>
                <a:cs typeface="Arial" pitchFamily="34" charset="0"/>
              </a:rPr>
              <a:t>=-2°, the lift slope of the airfoil section is 0.1 per degree, the lift efficiency factor  </a:t>
            </a:r>
            <a:r>
              <a:rPr lang="el-GR" sz="2000" dirty="0" smtClean="0">
                <a:latin typeface="Constantia" pitchFamily="18" charset="0"/>
                <a:cs typeface="Arial" pitchFamily="34" charset="0"/>
              </a:rPr>
              <a:t>τ</a:t>
            </a:r>
            <a:r>
              <a:rPr lang="en-US" sz="2000" dirty="0" smtClean="0">
                <a:latin typeface="Constantia" pitchFamily="18" charset="0"/>
                <a:cs typeface="Arial" pitchFamily="34" charset="0"/>
              </a:rPr>
              <a:t> = 0.04, and the wing aspect ratio is 7.96.  At the cruising condition,</a:t>
            </a:r>
            <a:r>
              <a:rPr lang="en-US" sz="2000" dirty="0" smtClean="0">
                <a:latin typeface="Constantia" pitchFamily="18" charset="0"/>
              </a:rPr>
              <a:t> </a:t>
            </a:r>
            <a:r>
              <a:rPr lang="en-US" sz="2000" dirty="0" smtClean="0">
                <a:latin typeface="Constantia" pitchFamily="18" charset="0"/>
                <a:cs typeface="Arial" pitchFamily="34" charset="0"/>
              </a:rPr>
              <a:t>the lift coefficient equal to 0.21.</a:t>
            </a:r>
          </a:p>
          <a:p>
            <a:pPr algn="just"/>
            <a:r>
              <a:rPr lang="en-US" sz="2000" dirty="0" smtClean="0">
                <a:latin typeface="Constantia" pitchFamily="18" charset="0"/>
                <a:cs typeface="Arial" pitchFamily="34" charset="0"/>
              </a:rPr>
              <a:t>Calculate the angle of attack of the airplane.</a:t>
            </a:r>
          </a:p>
        </p:txBody>
      </p:sp>
      <p:sp>
        <p:nvSpPr>
          <p:cNvPr id="7" name="Rectangle 6"/>
          <p:cNvSpPr/>
          <p:nvPr/>
        </p:nvSpPr>
        <p:spPr>
          <a:xfrm>
            <a:off x="214282" y="2708920"/>
            <a:ext cx="6572280" cy="400110"/>
          </a:xfrm>
          <a:prstGeom prst="rect">
            <a:avLst/>
          </a:prstGeom>
        </p:spPr>
        <p:txBody>
          <a:bodyPr wrap="square">
            <a:spAutoFit/>
          </a:bodyPr>
          <a:lstStyle/>
          <a:p>
            <a:r>
              <a:rPr lang="en-US" sz="2000" dirty="0" smtClean="0">
                <a:solidFill>
                  <a:schemeClr val="tx1">
                    <a:lumMod val="95000"/>
                    <a:lumOff val="5000"/>
                  </a:schemeClr>
                </a:solidFill>
                <a:latin typeface="Constantia" pitchFamily="18" charset="0"/>
              </a:rPr>
              <a:t>The lift slope of the airfoil section in radians is:</a:t>
            </a:r>
          </a:p>
        </p:txBody>
      </p:sp>
      <p:pic>
        <p:nvPicPr>
          <p:cNvPr id="20483"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975019" y="3068960"/>
            <a:ext cx="5193962" cy="571504"/>
          </a:xfrm>
          <a:prstGeom prst="rect">
            <a:avLst/>
          </a:prstGeom>
          <a:noFill/>
          <a:ln w="9525">
            <a:noFill/>
            <a:miter lim="800000"/>
            <a:headEnd/>
            <a:tailEnd/>
          </a:ln>
          <a:effectLst/>
        </p:spPr>
      </p:pic>
      <p:pic>
        <p:nvPicPr>
          <p:cNvPr id="20484"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51520" y="3645024"/>
            <a:ext cx="3212941" cy="828677"/>
          </a:xfrm>
          <a:prstGeom prst="rect">
            <a:avLst/>
          </a:prstGeom>
          <a:noFill/>
          <a:ln w="9525">
            <a:noFill/>
            <a:miter lim="800000"/>
            <a:headEnd/>
            <a:tailEnd/>
          </a:ln>
          <a:effectLst/>
        </p:spPr>
      </p:pic>
      <p:pic>
        <p:nvPicPr>
          <p:cNvPr id="20485" name="Picture 5"/>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635896" y="3588430"/>
            <a:ext cx="4929161" cy="1928802"/>
          </a:xfrm>
          <a:prstGeom prst="rect">
            <a:avLst/>
          </a:prstGeom>
          <a:noFill/>
          <a:ln w="9525">
            <a:noFill/>
            <a:miter lim="800000"/>
            <a:headEnd/>
            <a:tailEnd/>
          </a:ln>
          <a:effectLst/>
        </p:spPr>
      </p:pic>
      <p:pic>
        <p:nvPicPr>
          <p:cNvPr id="20486" name="Picture 6"/>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611560" y="5084994"/>
            <a:ext cx="6572264" cy="1440350"/>
          </a:xfrm>
          <a:prstGeom prst="rect">
            <a:avLst/>
          </a:prstGeom>
          <a:noFill/>
          <a:ln w="9525">
            <a:noFill/>
            <a:miter lim="800000"/>
            <a:headEnd/>
            <a:tailEnd/>
          </a:ln>
          <a:effectLst/>
        </p:spPr>
      </p:pic>
      <p:sp>
        <p:nvSpPr>
          <p:cNvPr id="12" name="TextBox 11"/>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3</a:t>
            </a:r>
          </a:p>
        </p:txBody>
      </p:sp>
      <p:sp>
        <p:nvSpPr>
          <p:cNvPr id="13"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66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4" name="TextBox 13"/>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5" name="Straight Connector 1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0483"/>
                                        </p:tgtEl>
                                        <p:attrNameLst>
                                          <p:attrName>style.visibility</p:attrName>
                                        </p:attrNameLst>
                                      </p:cBhvr>
                                      <p:to>
                                        <p:strVal val="visible"/>
                                      </p:to>
                                    </p:set>
                                    <p:animEffect transition="in" filter="blinds(horizontal)">
                                      <p:cBhvr>
                                        <p:cTn id="11" dur="500"/>
                                        <p:tgtEl>
                                          <p:spTgt spid="20483"/>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20484"/>
                                        </p:tgtEl>
                                        <p:attrNameLst>
                                          <p:attrName>style.visibility</p:attrName>
                                        </p:attrNameLst>
                                      </p:cBhvr>
                                      <p:to>
                                        <p:strVal val="visible"/>
                                      </p:to>
                                    </p:set>
                                    <p:animEffect transition="in" filter="blinds(horizontal)">
                                      <p:cBhvr>
                                        <p:cTn id="16" dur="500"/>
                                        <p:tgtEl>
                                          <p:spTgt spid="20484"/>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0485"/>
                                        </p:tgtEl>
                                        <p:attrNameLst>
                                          <p:attrName>style.visibility</p:attrName>
                                        </p:attrNameLst>
                                      </p:cBhvr>
                                      <p:to>
                                        <p:strVal val="visible"/>
                                      </p:to>
                                    </p:set>
                                    <p:animEffect transition="in" filter="blinds(horizontal)">
                                      <p:cBhvr>
                                        <p:cTn id="21" dur="500"/>
                                        <p:tgtEl>
                                          <p:spTgt spid="20485"/>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20486"/>
                                        </p:tgtEl>
                                        <p:attrNameLst>
                                          <p:attrName>style.visibility</p:attrName>
                                        </p:attrNameLst>
                                      </p:cBhvr>
                                      <p:to>
                                        <p:strVal val="visible"/>
                                      </p:to>
                                    </p:set>
                                    <p:animEffect transition="in" filter="blinds(horizontal)">
                                      <p:cBhvr>
                                        <p:cTn id="26" dur="500"/>
                                        <p:tgtEl>
                                          <p:spTgt spid="20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
          <p:cNvPicPr>
            <a:picLocks noChangeAspect="1" noChangeArrowheads="1"/>
          </p:cNvPicPr>
          <p:nvPr/>
        </p:nvPicPr>
        <p:blipFill>
          <a:blip r:embed="rId3" cstate="print"/>
          <a:srcRect/>
          <a:stretch>
            <a:fillRect/>
          </a:stretch>
        </p:blipFill>
        <p:spPr bwMode="auto">
          <a:xfrm>
            <a:off x="2214546" y="3429000"/>
            <a:ext cx="4408574" cy="2659061"/>
          </a:xfrm>
          <a:prstGeom prst="rect">
            <a:avLst/>
          </a:prstGeom>
          <a:noFill/>
          <a:ln w="9525">
            <a:noFill/>
            <a:miter lim="800000"/>
            <a:headEnd/>
            <a:tailEnd/>
          </a:ln>
          <a:effectLst/>
        </p:spPr>
      </p:pic>
      <p:sp>
        <p:nvSpPr>
          <p:cNvPr id="7" name="Rectangle 6"/>
          <p:cNvSpPr/>
          <p:nvPr/>
        </p:nvSpPr>
        <p:spPr>
          <a:xfrm>
            <a:off x="179512" y="1110223"/>
            <a:ext cx="8712968" cy="2139047"/>
          </a:xfrm>
          <a:prstGeom prst="rect">
            <a:avLst/>
          </a:prstGeom>
        </p:spPr>
        <p:txBody>
          <a:bodyPr wrap="square">
            <a:spAutoFit/>
          </a:bodyPr>
          <a:lstStyle/>
          <a:p>
            <a:pPr algn="just"/>
            <a:r>
              <a:rPr lang="en-US" sz="1900" dirty="0" smtClean="0">
                <a:latin typeface="Constantia" pitchFamily="18" charset="0"/>
                <a:cs typeface="Arial" pitchFamily="34" charset="0"/>
              </a:rPr>
              <a:t>We considered the </a:t>
            </a:r>
            <a:r>
              <a:rPr lang="en-US" sz="1900" dirty="0" err="1" smtClean="0">
                <a:latin typeface="Constantia" pitchFamily="18" charset="0"/>
                <a:cs typeface="Arial" pitchFamily="34" charset="0"/>
              </a:rPr>
              <a:t>Beechcraft</a:t>
            </a:r>
            <a:r>
              <a:rPr lang="en-US" sz="1900" dirty="0" smtClean="0">
                <a:latin typeface="Constantia" pitchFamily="18" charset="0"/>
                <a:cs typeface="Arial" pitchFamily="34" charset="0"/>
              </a:rPr>
              <a:t> Baron 58 flying such that the wing is at a 4-degree angle of attack. The wing of this airplane has an NACA 23015 airfoil at the root, tapering to a 23010 airfoil at the tip. The data for the NACA 23015 airfoil is available. The airfoil lift and drag coefficients at </a:t>
            </a:r>
            <a:r>
              <a:rPr lang="el-GR" sz="1900" dirty="0" smtClean="0">
                <a:latin typeface="Constantia" pitchFamily="18" charset="0"/>
                <a:cs typeface="Arial" pitchFamily="34" charset="0"/>
              </a:rPr>
              <a:t>α</a:t>
            </a:r>
            <a:r>
              <a:rPr lang="en-US" sz="1900" dirty="0" smtClean="0">
                <a:latin typeface="Constantia" pitchFamily="18" charset="0"/>
                <a:cs typeface="Arial" pitchFamily="34" charset="0"/>
              </a:rPr>
              <a:t> = 4°, namely, c</a:t>
            </a:r>
            <a:r>
              <a:rPr lang="en-US" sz="1900" baseline="-25000" dirty="0" smtClean="0">
                <a:latin typeface="Constantia" pitchFamily="18" charset="0"/>
                <a:cs typeface="Arial" pitchFamily="34" charset="0"/>
              </a:rPr>
              <a:t>l</a:t>
            </a:r>
            <a:r>
              <a:rPr lang="en-US" sz="1900" dirty="0" smtClean="0">
                <a:latin typeface="Constantia" pitchFamily="18" charset="0"/>
                <a:cs typeface="Arial" pitchFamily="34" charset="0"/>
              </a:rPr>
              <a:t> = 0.54 and </a:t>
            </a:r>
            <a:r>
              <a:rPr lang="en-US" sz="1900" i="1" dirty="0" err="1" smtClean="0">
                <a:latin typeface="Constantia" pitchFamily="18" charset="0"/>
                <a:cs typeface="Arial" pitchFamily="34" charset="0"/>
              </a:rPr>
              <a:t>c</a:t>
            </a:r>
            <a:r>
              <a:rPr lang="en-US" sz="1900" i="1" baseline="-25000" dirty="0" err="1" smtClean="0">
                <a:latin typeface="Constantia" pitchFamily="18" charset="0"/>
                <a:cs typeface="Arial" pitchFamily="34" charset="0"/>
              </a:rPr>
              <a:t>d</a:t>
            </a:r>
            <a:r>
              <a:rPr lang="en-US" sz="1900" i="1" dirty="0" smtClean="0">
                <a:latin typeface="Constantia" pitchFamily="18" charset="0"/>
                <a:cs typeface="Arial" pitchFamily="34" charset="0"/>
              </a:rPr>
              <a:t> = 0.0068, </a:t>
            </a:r>
            <a:r>
              <a:rPr lang="en-US" sz="1900" dirty="0" smtClean="0">
                <a:latin typeface="Constantia" pitchFamily="18" charset="0"/>
                <a:cs typeface="Arial" pitchFamily="34" charset="0"/>
              </a:rPr>
              <a:t>Consider the wing of the </a:t>
            </a:r>
            <a:r>
              <a:rPr lang="en-US" sz="1900" i="1" dirty="0" smtClean="0">
                <a:latin typeface="Constantia" pitchFamily="18" charset="0"/>
                <a:cs typeface="Arial" pitchFamily="34" charset="0"/>
              </a:rPr>
              <a:t>a</a:t>
            </a:r>
            <a:r>
              <a:rPr lang="en-US" sz="1900" dirty="0" smtClean="0">
                <a:latin typeface="Constantia" pitchFamily="18" charset="0"/>
                <a:cs typeface="Arial" pitchFamily="34" charset="0"/>
              </a:rPr>
              <a:t>irplane at a 4-degree angle of attack. The wing has an aspect ratio of 7.61 and a taper ratio of 0.45. Calculate </a:t>
            </a:r>
            <a:r>
              <a:rPr lang="en-US" sz="1900" i="1" dirty="0" smtClean="0">
                <a:latin typeface="Constantia" pitchFamily="18" charset="0"/>
                <a:cs typeface="Arial" pitchFamily="34" charset="0"/>
              </a:rPr>
              <a:t>C</a:t>
            </a:r>
            <a:r>
              <a:rPr lang="en-US" sz="1900" i="1" baseline="-25000" dirty="0" smtClean="0">
                <a:latin typeface="Constantia" pitchFamily="18" charset="0"/>
                <a:cs typeface="Arial" pitchFamily="34" charset="0"/>
              </a:rPr>
              <a:t>L</a:t>
            </a:r>
            <a:r>
              <a:rPr lang="en-US" sz="1900" i="1" dirty="0" smtClean="0">
                <a:latin typeface="Constantia" pitchFamily="18" charset="0"/>
                <a:cs typeface="Arial" pitchFamily="34" charset="0"/>
              </a:rPr>
              <a:t> and C</a:t>
            </a:r>
            <a:r>
              <a:rPr lang="en-US" sz="1900" i="1" baseline="-25000" dirty="0" smtClean="0">
                <a:latin typeface="Constantia" pitchFamily="18" charset="0"/>
                <a:cs typeface="Arial" pitchFamily="34" charset="0"/>
              </a:rPr>
              <a:t>D</a:t>
            </a:r>
            <a:r>
              <a:rPr lang="en-US" sz="1900" i="1" dirty="0" smtClean="0">
                <a:latin typeface="Constantia" pitchFamily="18" charset="0"/>
                <a:cs typeface="Arial" pitchFamily="34" charset="0"/>
              </a:rPr>
              <a:t> for the wing.</a:t>
            </a:r>
          </a:p>
        </p:txBody>
      </p:sp>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4</a:t>
            </a:r>
          </a:p>
        </p:txBody>
      </p:sp>
      <p:sp>
        <p:nvSpPr>
          <p:cNvPr id="9"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67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TextBox 9"/>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1" name="Straight Connector 10"/>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p:cNvPicPr>
            <a:picLocks noChangeAspect="1" noChangeArrowheads="1"/>
          </p:cNvPicPr>
          <p:nvPr/>
        </p:nvPicPr>
        <p:blipFill>
          <a:blip r:embed="rId3" cstate="print"/>
          <a:srcRect/>
          <a:stretch>
            <a:fillRect/>
          </a:stretch>
        </p:blipFill>
        <p:spPr bwMode="auto">
          <a:xfrm>
            <a:off x="4572000" y="1571612"/>
            <a:ext cx="3905250" cy="4705350"/>
          </a:xfrm>
          <a:prstGeom prst="rect">
            <a:avLst/>
          </a:prstGeom>
          <a:noFill/>
          <a:ln w="9525">
            <a:noFill/>
            <a:miter lim="800000"/>
            <a:headEnd/>
            <a:tailEnd/>
          </a:ln>
          <a:effectLst/>
        </p:spPr>
      </p:pic>
      <p:cxnSp>
        <p:nvCxnSpPr>
          <p:cNvPr id="8" name="Straight Connector 7"/>
          <p:cNvCxnSpPr/>
          <p:nvPr/>
        </p:nvCxnSpPr>
        <p:spPr>
          <a:xfrm>
            <a:off x="5072066" y="3571876"/>
            <a:ext cx="1785950" cy="1588"/>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0" name="Straight Connector 9"/>
          <p:cNvCxnSpPr/>
          <p:nvPr/>
        </p:nvCxnSpPr>
        <p:spPr>
          <a:xfrm rot="16200000" flipH="1">
            <a:off x="5786446" y="4643446"/>
            <a:ext cx="2214578" cy="71438"/>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pic>
        <p:nvPicPr>
          <p:cNvPr id="22532" name="Picture 4"/>
          <p:cNvPicPr>
            <a:picLocks noChangeAspect="1" noChangeArrowheads="1"/>
          </p:cNvPicPr>
          <p:nvPr/>
        </p:nvPicPr>
        <p:blipFill>
          <a:blip r:embed="rId4" cstate="print"/>
          <a:srcRect/>
          <a:stretch>
            <a:fillRect/>
          </a:stretch>
        </p:blipFill>
        <p:spPr bwMode="auto">
          <a:xfrm>
            <a:off x="5286380" y="2786058"/>
            <a:ext cx="1243014" cy="414338"/>
          </a:xfrm>
          <a:prstGeom prst="rect">
            <a:avLst/>
          </a:prstGeom>
          <a:noFill/>
          <a:ln w="9525">
            <a:noFill/>
            <a:miter lim="800000"/>
            <a:headEnd/>
            <a:tailEnd/>
          </a:ln>
          <a:effectLst/>
        </p:spPr>
      </p:pic>
      <p:cxnSp>
        <p:nvCxnSpPr>
          <p:cNvPr id="13" name="Straight Connector 12"/>
          <p:cNvCxnSpPr/>
          <p:nvPr/>
        </p:nvCxnSpPr>
        <p:spPr>
          <a:xfrm rot="5400000" flipH="1" flipV="1">
            <a:off x="5750727" y="4179099"/>
            <a:ext cx="3214710" cy="1588"/>
          </a:xfrm>
          <a:prstGeom prst="line">
            <a:avLst/>
          </a:prstGeom>
        </p:spPr>
        <p:style>
          <a:lnRef idx="3">
            <a:schemeClr val="accent2"/>
          </a:lnRef>
          <a:fillRef idx="0">
            <a:schemeClr val="accent2"/>
          </a:fillRef>
          <a:effectRef idx="2">
            <a:schemeClr val="accent2"/>
          </a:effectRef>
          <a:fontRef idx="minor">
            <a:schemeClr val="tx1"/>
          </a:fontRef>
        </p:style>
      </p:cxnSp>
      <p:cxnSp>
        <p:nvCxnSpPr>
          <p:cNvPr id="17" name="Straight Connector 16"/>
          <p:cNvCxnSpPr/>
          <p:nvPr/>
        </p:nvCxnSpPr>
        <p:spPr>
          <a:xfrm flipV="1">
            <a:off x="5000628" y="2573332"/>
            <a:ext cx="2357454" cy="69850"/>
          </a:xfrm>
          <a:prstGeom prst="line">
            <a:avLst/>
          </a:prstGeom>
        </p:spPr>
        <p:style>
          <a:lnRef idx="3">
            <a:schemeClr val="accent2"/>
          </a:lnRef>
          <a:fillRef idx="0">
            <a:schemeClr val="accent2"/>
          </a:fillRef>
          <a:effectRef idx="2">
            <a:schemeClr val="accent2"/>
          </a:effectRef>
          <a:fontRef idx="minor">
            <a:schemeClr val="tx1"/>
          </a:fontRef>
        </p:style>
      </p:cxnSp>
      <p:pic>
        <p:nvPicPr>
          <p:cNvPr id="22533" name="Picture 5"/>
          <p:cNvPicPr>
            <a:picLocks noChangeAspect="1" noChangeArrowheads="1"/>
          </p:cNvPicPr>
          <p:nvPr/>
        </p:nvPicPr>
        <p:blipFill>
          <a:blip r:embed="rId5" cstate="print"/>
          <a:srcRect/>
          <a:stretch>
            <a:fillRect/>
          </a:stretch>
        </p:blipFill>
        <p:spPr bwMode="auto">
          <a:xfrm>
            <a:off x="5072066" y="1643050"/>
            <a:ext cx="3308947" cy="500066"/>
          </a:xfrm>
          <a:prstGeom prst="rect">
            <a:avLst/>
          </a:prstGeom>
          <a:noFill/>
          <a:ln w="9525">
            <a:noFill/>
            <a:miter lim="800000"/>
            <a:headEnd/>
            <a:tailEnd/>
          </a:ln>
          <a:effectLst/>
        </p:spPr>
      </p:pic>
      <p:pic>
        <p:nvPicPr>
          <p:cNvPr id="22" name="Picture 2"/>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85720" y="3564097"/>
            <a:ext cx="3709253" cy="2889239"/>
          </a:xfrm>
          <a:prstGeom prst="rect">
            <a:avLst/>
          </a:prstGeom>
          <a:noFill/>
          <a:ln w="9525">
            <a:noFill/>
            <a:miter lim="800000"/>
            <a:headEnd/>
            <a:tailEnd/>
          </a:ln>
          <a:effectLst/>
        </p:spPr>
      </p:pic>
      <p:pic>
        <p:nvPicPr>
          <p:cNvPr id="22534" name="Picture 6"/>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500034" y="1278081"/>
            <a:ext cx="3474948" cy="642942"/>
          </a:xfrm>
          <a:prstGeom prst="rect">
            <a:avLst/>
          </a:prstGeom>
          <a:noFill/>
          <a:ln w="9525">
            <a:noFill/>
            <a:miter lim="800000"/>
            <a:headEnd/>
            <a:tailEnd/>
          </a:ln>
          <a:effectLst/>
        </p:spPr>
      </p:pic>
      <p:pic>
        <p:nvPicPr>
          <p:cNvPr id="22535" name="Picture 7"/>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1285852" y="3849849"/>
            <a:ext cx="2476500" cy="285750"/>
          </a:xfrm>
          <a:prstGeom prst="rect">
            <a:avLst/>
          </a:prstGeom>
          <a:noFill/>
          <a:ln w="9525">
            <a:noFill/>
            <a:miter lim="800000"/>
            <a:headEnd/>
            <a:tailEnd/>
          </a:ln>
          <a:effectLst/>
        </p:spPr>
      </p:pic>
      <p:cxnSp>
        <p:nvCxnSpPr>
          <p:cNvPr id="32" name="Straight Connector 31"/>
          <p:cNvCxnSpPr/>
          <p:nvPr/>
        </p:nvCxnSpPr>
        <p:spPr>
          <a:xfrm>
            <a:off x="928662" y="5921551"/>
            <a:ext cx="1143008" cy="1588"/>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34" name="Straight Connector 33"/>
          <p:cNvCxnSpPr/>
          <p:nvPr/>
        </p:nvCxnSpPr>
        <p:spPr>
          <a:xfrm rot="5400000">
            <a:off x="2036745" y="5957270"/>
            <a:ext cx="70644" cy="794"/>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pic>
        <p:nvPicPr>
          <p:cNvPr id="22536" name="Picture 8"/>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1785918" y="4278477"/>
            <a:ext cx="1217890" cy="490539"/>
          </a:xfrm>
          <a:prstGeom prst="rect">
            <a:avLst/>
          </a:prstGeom>
          <a:noFill/>
          <a:ln w="9525">
            <a:noFill/>
            <a:miter lim="800000"/>
            <a:headEnd/>
            <a:tailEnd/>
          </a:ln>
          <a:effectLst/>
        </p:spPr>
      </p:pic>
      <p:pic>
        <p:nvPicPr>
          <p:cNvPr id="22537" name="Picture 9"/>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785786" y="2063899"/>
            <a:ext cx="2815986" cy="1071570"/>
          </a:xfrm>
          <a:prstGeom prst="rect">
            <a:avLst/>
          </a:prstGeom>
          <a:noFill/>
          <a:ln w="9525">
            <a:noFill/>
            <a:miter lim="800000"/>
            <a:headEnd/>
            <a:tailEnd/>
          </a:ln>
          <a:effectLst/>
        </p:spPr>
      </p:pic>
      <p:sp>
        <p:nvSpPr>
          <p:cNvPr id="18" name="TextBox 1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4 (CONT.)</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19"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68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0" name="TextBox 19"/>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21" name="Straight Connector 20"/>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2532"/>
                                        </p:tgtEl>
                                        <p:attrNameLst>
                                          <p:attrName>style.visibility</p:attrName>
                                        </p:attrNameLst>
                                      </p:cBhvr>
                                      <p:to>
                                        <p:strVal val="visible"/>
                                      </p:to>
                                    </p:set>
                                    <p:animEffect transition="in" filter="blinds(horizontal)">
                                      <p:cBhvr>
                                        <p:cTn id="15" dur="500"/>
                                        <p:tgtEl>
                                          <p:spTgt spid="2253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blinds(horizontal)">
                                      <p:cBhvr>
                                        <p:cTn id="20" dur="500"/>
                                        <p:tgtEl>
                                          <p:spTgt spid="17"/>
                                        </p:tgtEl>
                                      </p:cBhvr>
                                    </p:animEffect>
                                  </p:childTnLst>
                                </p:cTn>
                              </p:par>
                              <p:par>
                                <p:cTn id="21" presetID="3" presetClass="entr" presetSubtype="1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22533"/>
                                        </p:tgtEl>
                                        <p:attrNameLst>
                                          <p:attrName>style.visibility</p:attrName>
                                        </p:attrNameLst>
                                      </p:cBhvr>
                                      <p:to>
                                        <p:strVal val="visible"/>
                                      </p:to>
                                    </p:set>
                                    <p:animEffect transition="in" filter="blinds(horizontal)">
                                      <p:cBhvr>
                                        <p:cTn id="28" dur="500"/>
                                        <p:tgtEl>
                                          <p:spTgt spid="22533"/>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22534"/>
                                        </p:tgtEl>
                                        <p:attrNameLst>
                                          <p:attrName>style.visibility</p:attrName>
                                        </p:attrNameLst>
                                      </p:cBhvr>
                                      <p:to>
                                        <p:strVal val="visible"/>
                                      </p:to>
                                    </p:set>
                                    <p:animEffect transition="in" filter="blinds(horizontal)">
                                      <p:cBhvr>
                                        <p:cTn id="33" dur="500"/>
                                        <p:tgtEl>
                                          <p:spTgt spid="22534"/>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blinds(horizontal)">
                                      <p:cBhvr>
                                        <p:cTn id="38" dur="5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blinds(horizontal)">
                                      <p:cBhvr>
                                        <p:cTn id="43" dur="500"/>
                                        <p:tgtEl>
                                          <p:spTgt spid="34"/>
                                        </p:tgtEl>
                                      </p:cBhvr>
                                    </p:animEffect>
                                  </p:childTnLst>
                                </p:cTn>
                              </p:par>
                              <p:par>
                                <p:cTn id="44" presetID="3" presetClass="entr" presetSubtype="10" fill="hold"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blinds(horizontal)">
                                      <p:cBhvr>
                                        <p:cTn id="46" dur="500"/>
                                        <p:tgtEl>
                                          <p:spTgt spid="32"/>
                                        </p:tgtEl>
                                      </p:cBhvr>
                                    </p:animEffect>
                                  </p:childTnLst>
                                </p:cTn>
                              </p:par>
                              <p:par>
                                <p:cTn id="47" presetID="3" presetClass="entr" presetSubtype="10" fill="hold" nodeType="withEffect">
                                  <p:stCondLst>
                                    <p:cond delay="0"/>
                                  </p:stCondLst>
                                  <p:childTnLst>
                                    <p:set>
                                      <p:cBhvr>
                                        <p:cTn id="48" dur="1" fill="hold">
                                          <p:stCondLst>
                                            <p:cond delay="0"/>
                                          </p:stCondLst>
                                        </p:cTn>
                                        <p:tgtEl>
                                          <p:spTgt spid="22535"/>
                                        </p:tgtEl>
                                        <p:attrNameLst>
                                          <p:attrName>style.visibility</p:attrName>
                                        </p:attrNameLst>
                                      </p:cBhvr>
                                      <p:to>
                                        <p:strVal val="visible"/>
                                      </p:to>
                                    </p:set>
                                    <p:animEffect transition="in" filter="blinds(horizontal)">
                                      <p:cBhvr>
                                        <p:cTn id="49" dur="500"/>
                                        <p:tgtEl>
                                          <p:spTgt spid="22535"/>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nodeType="clickEffect">
                                  <p:stCondLst>
                                    <p:cond delay="0"/>
                                  </p:stCondLst>
                                  <p:childTnLst>
                                    <p:set>
                                      <p:cBhvr>
                                        <p:cTn id="53" dur="1" fill="hold">
                                          <p:stCondLst>
                                            <p:cond delay="0"/>
                                          </p:stCondLst>
                                        </p:cTn>
                                        <p:tgtEl>
                                          <p:spTgt spid="22536"/>
                                        </p:tgtEl>
                                        <p:attrNameLst>
                                          <p:attrName>style.visibility</p:attrName>
                                        </p:attrNameLst>
                                      </p:cBhvr>
                                      <p:to>
                                        <p:strVal val="visible"/>
                                      </p:to>
                                    </p:set>
                                    <p:animEffect transition="in" filter="blinds(horizontal)">
                                      <p:cBhvr>
                                        <p:cTn id="54" dur="500"/>
                                        <p:tgtEl>
                                          <p:spTgt spid="22536"/>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nodeType="clickEffect">
                                  <p:stCondLst>
                                    <p:cond delay="0"/>
                                  </p:stCondLst>
                                  <p:childTnLst>
                                    <p:set>
                                      <p:cBhvr>
                                        <p:cTn id="58" dur="1" fill="hold">
                                          <p:stCondLst>
                                            <p:cond delay="0"/>
                                          </p:stCondLst>
                                        </p:cTn>
                                        <p:tgtEl>
                                          <p:spTgt spid="22537"/>
                                        </p:tgtEl>
                                        <p:attrNameLst>
                                          <p:attrName>style.visibility</p:attrName>
                                        </p:attrNameLst>
                                      </p:cBhvr>
                                      <p:to>
                                        <p:strVal val="visible"/>
                                      </p:to>
                                    </p:set>
                                    <p:animEffect transition="in" filter="blinds(horizontal)">
                                      <p:cBhvr>
                                        <p:cTn id="59" dur="500"/>
                                        <p:tgtEl>
                                          <p:spTgt spid="225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06321" y="1196752"/>
            <a:ext cx="1906849" cy="509589"/>
          </a:xfrm>
          <a:prstGeom prst="rect">
            <a:avLst/>
          </a:prstGeom>
          <a:noFill/>
          <a:ln w="9525">
            <a:noFill/>
            <a:miter lim="800000"/>
            <a:headEnd/>
            <a:tailEnd/>
          </a:ln>
          <a:effectLst/>
        </p:spPr>
      </p:pic>
      <p:pic>
        <p:nvPicPr>
          <p:cNvPr id="23556"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588947" y="1100619"/>
            <a:ext cx="2639237" cy="1000132"/>
          </a:xfrm>
          <a:prstGeom prst="rect">
            <a:avLst/>
          </a:prstGeom>
          <a:noFill/>
          <a:ln w="9525">
            <a:noFill/>
            <a:miter lim="800000"/>
            <a:headEnd/>
            <a:tailEnd/>
          </a:ln>
          <a:effectLst/>
        </p:spPr>
      </p:pic>
      <p:pic>
        <p:nvPicPr>
          <p:cNvPr id="23557" name="Picture 5"/>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67544" y="1988840"/>
            <a:ext cx="2745064" cy="1066802"/>
          </a:xfrm>
          <a:prstGeom prst="rect">
            <a:avLst/>
          </a:prstGeom>
          <a:noFill/>
          <a:ln w="9525">
            <a:noFill/>
            <a:miter lim="800000"/>
            <a:headEnd/>
            <a:tailEnd/>
          </a:ln>
          <a:effectLst/>
        </p:spPr>
      </p:pic>
      <p:pic>
        <p:nvPicPr>
          <p:cNvPr id="23558" name="Picture 6"/>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549725" y="2204864"/>
            <a:ext cx="3838699" cy="669382"/>
          </a:xfrm>
          <a:prstGeom prst="rect">
            <a:avLst/>
          </a:prstGeom>
          <a:noFill/>
          <a:ln w="9525">
            <a:noFill/>
            <a:miter lim="800000"/>
            <a:headEnd/>
            <a:tailEnd/>
          </a:ln>
          <a:effectLst/>
        </p:spPr>
      </p:pic>
      <p:pic>
        <p:nvPicPr>
          <p:cNvPr id="23559" name="Picture 7"/>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572000" y="2852936"/>
            <a:ext cx="3171848" cy="642942"/>
          </a:xfrm>
          <a:prstGeom prst="rect">
            <a:avLst/>
          </a:prstGeom>
          <a:noFill/>
          <a:ln w="9525">
            <a:noFill/>
            <a:miter lim="800000"/>
            <a:headEnd/>
            <a:tailEnd/>
          </a:ln>
          <a:effectLst/>
        </p:spPr>
      </p:pic>
      <p:pic>
        <p:nvPicPr>
          <p:cNvPr id="23560" name="Picture 8"/>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467544" y="3284984"/>
            <a:ext cx="2318673" cy="571504"/>
          </a:xfrm>
          <a:prstGeom prst="rect">
            <a:avLst/>
          </a:prstGeom>
          <a:noFill/>
          <a:ln w="9525">
            <a:noFill/>
            <a:miter lim="800000"/>
            <a:headEnd/>
            <a:tailEnd/>
          </a:ln>
          <a:effectLst/>
        </p:spPr>
      </p:pic>
      <p:pic>
        <p:nvPicPr>
          <p:cNvPr id="23561" name="Picture 9"/>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467544" y="3802150"/>
            <a:ext cx="7014663" cy="1643074"/>
          </a:xfrm>
          <a:prstGeom prst="rect">
            <a:avLst/>
          </a:prstGeom>
          <a:noFill/>
          <a:ln w="9525">
            <a:noFill/>
            <a:miter lim="800000"/>
            <a:headEnd/>
            <a:tailEnd/>
          </a:ln>
          <a:effectLst/>
        </p:spPr>
      </p:pic>
      <p:pic>
        <p:nvPicPr>
          <p:cNvPr id="23562" name="Picture 10"/>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3263841" y="5373216"/>
            <a:ext cx="2270131" cy="714377"/>
          </a:xfrm>
          <a:prstGeom prst="rect">
            <a:avLst/>
          </a:prstGeom>
          <a:noFill/>
          <a:ln w="9525">
            <a:noFill/>
            <a:miter lim="800000"/>
            <a:headEnd/>
            <a:tailEnd/>
          </a:ln>
          <a:effectLst/>
        </p:spPr>
      </p:pic>
      <p:sp>
        <p:nvSpPr>
          <p:cNvPr id="12" name="Right Arrow 11"/>
          <p:cNvSpPr/>
          <p:nvPr/>
        </p:nvSpPr>
        <p:spPr>
          <a:xfrm>
            <a:off x="2562046" y="1243495"/>
            <a:ext cx="785818"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a:off x="3491880" y="2348880"/>
            <a:ext cx="785818"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4 (CONT.)</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15"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69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6" name="TextBox 15"/>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par>
                                <p:cTn id="8" presetID="3" presetClass="entr" presetSubtype="10" fill="hold" nodeType="withEffect">
                                  <p:stCondLst>
                                    <p:cond delay="0"/>
                                  </p:stCondLst>
                                  <p:childTnLst>
                                    <p:set>
                                      <p:cBhvr>
                                        <p:cTn id="9" dur="1" fill="hold">
                                          <p:stCondLst>
                                            <p:cond delay="0"/>
                                          </p:stCondLst>
                                        </p:cTn>
                                        <p:tgtEl>
                                          <p:spTgt spid="23556"/>
                                        </p:tgtEl>
                                        <p:attrNameLst>
                                          <p:attrName>style.visibility</p:attrName>
                                        </p:attrNameLst>
                                      </p:cBhvr>
                                      <p:to>
                                        <p:strVal val="visible"/>
                                      </p:to>
                                    </p:set>
                                    <p:animEffect transition="in" filter="blinds(horizontal)">
                                      <p:cBhvr>
                                        <p:cTn id="10" dur="500"/>
                                        <p:tgtEl>
                                          <p:spTgt spid="2355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3557"/>
                                        </p:tgtEl>
                                        <p:attrNameLst>
                                          <p:attrName>style.visibility</p:attrName>
                                        </p:attrNameLst>
                                      </p:cBhvr>
                                      <p:to>
                                        <p:strVal val="visible"/>
                                      </p:to>
                                    </p:set>
                                    <p:animEffect transition="in" filter="blinds(horizontal)">
                                      <p:cBhvr>
                                        <p:cTn id="15" dur="500"/>
                                        <p:tgtEl>
                                          <p:spTgt spid="23557"/>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3558"/>
                                        </p:tgtEl>
                                        <p:attrNameLst>
                                          <p:attrName>style.visibility</p:attrName>
                                        </p:attrNameLst>
                                      </p:cBhvr>
                                      <p:to>
                                        <p:strVal val="visible"/>
                                      </p:to>
                                    </p:set>
                                    <p:animEffect transition="in" filter="blinds(horizontal)">
                                      <p:cBhvr>
                                        <p:cTn id="20" dur="500"/>
                                        <p:tgtEl>
                                          <p:spTgt spid="23558"/>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23559"/>
                                        </p:tgtEl>
                                        <p:attrNameLst>
                                          <p:attrName>style.visibility</p:attrName>
                                        </p:attrNameLst>
                                      </p:cBhvr>
                                      <p:to>
                                        <p:strVal val="visible"/>
                                      </p:to>
                                    </p:set>
                                    <p:animEffect transition="in" filter="blinds(horizontal)">
                                      <p:cBhvr>
                                        <p:cTn id="28" dur="500"/>
                                        <p:tgtEl>
                                          <p:spTgt spid="23559"/>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23560"/>
                                        </p:tgtEl>
                                        <p:attrNameLst>
                                          <p:attrName>style.visibility</p:attrName>
                                        </p:attrNameLst>
                                      </p:cBhvr>
                                      <p:to>
                                        <p:strVal val="visible"/>
                                      </p:to>
                                    </p:set>
                                    <p:animEffect transition="in" filter="blinds(horizontal)">
                                      <p:cBhvr>
                                        <p:cTn id="33" dur="500"/>
                                        <p:tgtEl>
                                          <p:spTgt spid="23560"/>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23561"/>
                                        </p:tgtEl>
                                        <p:attrNameLst>
                                          <p:attrName>style.visibility</p:attrName>
                                        </p:attrNameLst>
                                      </p:cBhvr>
                                      <p:to>
                                        <p:strVal val="visible"/>
                                      </p:to>
                                    </p:set>
                                    <p:animEffect transition="in" filter="blinds(horizontal)">
                                      <p:cBhvr>
                                        <p:cTn id="38" dur="500"/>
                                        <p:tgtEl>
                                          <p:spTgt spid="23561"/>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23562"/>
                                        </p:tgtEl>
                                        <p:attrNameLst>
                                          <p:attrName>style.visibility</p:attrName>
                                        </p:attrNameLst>
                                      </p:cBhvr>
                                      <p:to>
                                        <p:strVal val="visible"/>
                                      </p:to>
                                    </p:set>
                                    <p:animEffect transition="in" filter="blinds(horizontal)">
                                      <p:cBhvr>
                                        <p:cTn id="43" dur="500"/>
                                        <p:tgtEl>
                                          <p:spTgt spid="23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E776D0F-7D94-4DFA-B3DA-3F8B4CA7C1F7}" type="slidenum">
              <a:rPr lang="en-US" smtClean="0"/>
              <a:pPr/>
              <a:t>70</a:t>
            </a:fld>
            <a:endParaRPr lang="en-US"/>
          </a:p>
        </p:txBody>
      </p:sp>
      <p:sp>
        <p:nvSpPr>
          <p:cNvPr id="4" name="Rectangle 3"/>
          <p:cNvSpPr/>
          <p:nvPr/>
        </p:nvSpPr>
        <p:spPr>
          <a:xfrm>
            <a:off x="179512" y="1028343"/>
            <a:ext cx="8750206" cy="2523768"/>
          </a:xfrm>
          <a:prstGeom prst="rect">
            <a:avLst/>
          </a:prstGeom>
        </p:spPr>
        <p:txBody>
          <a:bodyPr wrap="square">
            <a:spAutoFit/>
          </a:bodyPr>
          <a:lstStyle/>
          <a:p>
            <a:pPr algn="just"/>
            <a:r>
              <a:rPr lang="en-US" sz="2000" dirty="0" smtClean="0">
                <a:latin typeface="Constantia" pitchFamily="18" charset="0"/>
                <a:cs typeface="Arial" pitchFamily="34" charset="0"/>
              </a:rPr>
              <a:t>Here, </a:t>
            </a:r>
            <a:r>
              <a:rPr lang="en-US" sz="2000" i="1" dirty="0" err="1" smtClean="0">
                <a:latin typeface="Constantia" pitchFamily="18" charset="0"/>
                <a:cs typeface="Arial" pitchFamily="34" charset="0"/>
              </a:rPr>
              <a:t>c</a:t>
            </a:r>
            <a:r>
              <a:rPr lang="en-US" sz="2000" i="1" baseline="-25000" dirty="0" err="1" smtClean="0">
                <a:latin typeface="Constantia" pitchFamily="18" charset="0"/>
                <a:cs typeface="Arial" pitchFamily="34" charset="0"/>
              </a:rPr>
              <a:t>d</a:t>
            </a:r>
            <a:r>
              <a:rPr lang="en-US" sz="2000" i="1" dirty="0" smtClean="0">
                <a:latin typeface="Constantia" pitchFamily="18" charset="0"/>
                <a:cs typeface="Arial" pitchFamily="34" charset="0"/>
              </a:rPr>
              <a:t> </a:t>
            </a:r>
            <a:r>
              <a:rPr lang="en-US" sz="2000" dirty="0" smtClean="0">
                <a:latin typeface="Constantia" pitchFamily="18" charset="0"/>
                <a:cs typeface="Arial" pitchFamily="34" charset="0"/>
              </a:rPr>
              <a:t>is the section drag coefficient given in data</a:t>
            </a:r>
            <a:r>
              <a:rPr lang="en-US" sz="2000" i="1" dirty="0" smtClean="0">
                <a:latin typeface="Constantia" pitchFamily="18" charset="0"/>
                <a:cs typeface="Arial" pitchFamily="34" charset="0"/>
              </a:rPr>
              <a:t>. </a:t>
            </a:r>
            <a:r>
              <a:rPr lang="en-US" sz="2000" dirty="0" smtClean="0">
                <a:latin typeface="Constantia" pitchFamily="18" charset="0"/>
                <a:cs typeface="Arial" pitchFamily="34" charset="0"/>
              </a:rPr>
              <a:t>Note that in data</a:t>
            </a:r>
            <a:r>
              <a:rPr lang="en-US" sz="2000" i="1" dirty="0" smtClean="0">
                <a:latin typeface="Constantia" pitchFamily="18" charset="0"/>
                <a:cs typeface="Arial" pitchFamily="34" charset="0"/>
              </a:rPr>
              <a:t>, </a:t>
            </a:r>
            <a:r>
              <a:rPr lang="en-US" sz="2000" i="1" dirty="0" err="1" smtClean="0">
                <a:latin typeface="Constantia" pitchFamily="18" charset="0"/>
                <a:cs typeface="Arial" pitchFamily="34" charset="0"/>
              </a:rPr>
              <a:t>c</a:t>
            </a:r>
            <a:r>
              <a:rPr lang="en-US" sz="2000" i="1" baseline="-25000" dirty="0" err="1" smtClean="0">
                <a:latin typeface="Constantia" pitchFamily="18" charset="0"/>
                <a:cs typeface="Arial" pitchFamily="34" charset="0"/>
              </a:rPr>
              <a:t>d</a:t>
            </a:r>
            <a:r>
              <a:rPr lang="en-US" sz="2000" i="1" dirty="0" smtClean="0">
                <a:latin typeface="Constantia" pitchFamily="18" charset="0"/>
                <a:cs typeface="Arial" pitchFamily="34" charset="0"/>
              </a:rPr>
              <a:t>  </a:t>
            </a:r>
            <a:r>
              <a:rPr lang="en-US" sz="2000" dirty="0" smtClean="0">
                <a:latin typeface="Constantia" pitchFamily="18" charset="0"/>
                <a:cs typeface="Arial" pitchFamily="34" charset="0"/>
              </a:rPr>
              <a:t>is plotted versus the section lift coefficient </a:t>
            </a:r>
            <a:r>
              <a:rPr lang="en-US" sz="2000" i="1" dirty="0" smtClean="0">
                <a:latin typeface="Constantia" pitchFamily="18" charset="0"/>
                <a:cs typeface="Arial" pitchFamily="34" charset="0"/>
              </a:rPr>
              <a:t>c</a:t>
            </a:r>
            <a:r>
              <a:rPr lang="en-US" sz="2000" i="1" baseline="-25000" dirty="0" smtClean="0">
                <a:latin typeface="Constantia" pitchFamily="18" charset="0"/>
                <a:cs typeface="Arial" pitchFamily="34" charset="0"/>
              </a:rPr>
              <a:t>l</a:t>
            </a:r>
            <a:r>
              <a:rPr lang="en-US" sz="2000" dirty="0" smtClean="0">
                <a:latin typeface="Constantia" pitchFamily="18" charset="0"/>
                <a:cs typeface="Arial" pitchFamily="34" charset="0"/>
              </a:rPr>
              <a:t>. To accurately read </a:t>
            </a:r>
            <a:r>
              <a:rPr lang="en-US" sz="2000" i="1" dirty="0" err="1" smtClean="0">
                <a:latin typeface="Constantia" pitchFamily="18" charset="0"/>
                <a:cs typeface="Arial" pitchFamily="34" charset="0"/>
              </a:rPr>
              <a:t>c</a:t>
            </a:r>
            <a:r>
              <a:rPr lang="en-US" sz="2000" i="1" baseline="-25000" dirty="0" err="1" smtClean="0">
                <a:latin typeface="Constantia" pitchFamily="18" charset="0"/>
                <a:cs typeface="Arial" pitchFamily="34" charset="0"/>
              </a:rPr>
              <a:t>d</a:t>
            </a:r>
            <a:r>
              <a:rPr lang="en-US" sz="2000" i="1" dirty="0" smtClean="0">
                <a:latin typeface="Constantia" pitchFamily="18" charset="0"/>
                <a:cs typeface="Arial" pitchFamily="34" charset="0"/>
              </a:rPr>
              <a:t> </a:t>
            </a:r>
            <a:r>
              <a:rPr lang="en-US" sz="2000" dirty="0" smtClean="0">
                <a:latin typeface="Constantia" pitchFamily="18" charset="0"/>
                <a:cs typeface="Arial" pitchFamily="34" charset="0"/>
              </a:rPr>
              <a:t>from data, we need to know the value of </a:t>
            </a:r>
            <a:r>
              <a:rPr lang="en-US" sz="2000" i="1" dirty="0" err="1" smtClean="0">
                <a:latin typeface="Constantia" pitchFamily="18" charset="0"/>
                <a:cs typeface="Arial" pitchFamily="34" charset="0"/>
              </a:rPr>
              <a:t>c</a:t>
            </a:r>
            <a:r>
              <a:rPr lang="en-US" sz="2000" i="1" baseline="-25000" dirty="0" err="1" smtClean="0">
                <a:latin typeface="Constantia" pitchFamily="18" charset="0"/>
                <a:cs typeface="Arial" pitchFamily="34" charset="0"/>
              </a:rPr>
              <a:t>l</a:t>
            </a:r>
            <a:r>
              <a:rPr lang="en-US" sz="2000" dirty="0" smtClean="0">
                <a:latin typeface="Constantia" pitchFamily="18" charset="0"/>
                <a:cs typeface="Arial" pitchFamily="34" charset="0"/>
              </a:rPr>
              <a:t> actually sensed by the airfoil section on the finite wing, that is, the value of the airfoil </a:t>
            </a:r>
            <a:r>
              <a:rPr lang="en-US" sz="2000" i="1" dirty="0" smtClean="0">
                <a:latin typeface="Constantia" pitchFamily="18" charset="0"/>
                <a:cs typeface="Arial" pitchFamily="34" charset="0"/>
              </a:rPr>
              <a:t>c</a:t>
            </a:r>
            <a:r>
              <a:rPr lang="en-US" sz="2000" i="1" baseline="-25000" dirty="0" smtClean="0">
                <a:latin typeface="Constantia" pitchFamily="18" charset="0"/>
                <a:cs typeface="Arial" pitchFamily="34" charset="0"/>
              </a:rPr>
              <a:t>l</a:t>
            </a:r>
            <a:r>
              <a:rPr lang="en-US" sz="2000" i="1" dirty="0" smtClean="0">
                <a:latin typeface="Constantia" pitchFamily="18" charset="0"/>
                <a:cs typeface="Arial" pitchFamily="34" charset="0"/>
              </a:rPr>
              <a:t>  </a:t>
            </a:r>
            <a:r>
              <a:rPr lang="en-US" sz="2000" dirty="0" smtClean="0">
                <a:latin typeface="Constantia" pitchFamily="18" charset="0"/>
                <a:cs typeface="Arial" pitchFamily="34" charset="0"/>
              </a:rPr>
              <a:t>for the airfoil at its effective angle of attack,</a:t>
            </a:r>
            <a:r>
              <a:rPr lang="en-US" sz="2000" i="1" dirty="0" smtClean="0">
                <a:latin typeface="Constantia" pitchFamily="18" charset="0"/>
                <a:cs typeface="Arial" pitchFamily="34" charset="0"/>
              </a:rPr>
              <a:t> </a:t>
            </a:r>
            <a:r>
              <a:rPr lang="el-GR" sz="2000" i="1" dirty="0" smtClean="0">
                <a:latin typeface="Constantia" pitchFamily="18" charset="0"/>
                <a:cs typeface="Arial" pitchFamily="34" charset="0"/>
              </a:rPr>
              <a:t>α</a:t>
            </a:r>
            <a:r>
              <a:rPr lang="en-US" sz="2000" i="1" baseline="-25000" dirty="0" smtClean="0">
                <a:latin typeface="Constantia" pitchFamily="18" charset="0"/>
                <a:cs typeface="Arial" pitchFamily="34" charset="0"/>
              </a:rPr>
              <a:t>eff</a:t>
            </a:r>
            <a:r>
              <a:rPr lang="en-US" sz="2000" i="1" dirty="0" smtClean="0">
                <a:latin typeface="Constantia" pitchFamily="18" charset="0"/>
                <a:cs typeface="Arial" pitchFamily="34" charset="0"/>
              </a:rPr>
              <a:t>. </a:t>
            </a:r>
            <a:r>
              <a:rPr lang="en-US" sz="2000" dirty="0" smtClean="0">
                <a:latin typeface="Constantia" pitchFamily="18" charset="0"/>
                <a:cs typeface="Arial" pitchFamily="34" charset="0"/>
              </a:rPr>
              <a:t>To estimate </a:t>
            </a:r>
            <a:r>
              <a:rPr lang="el-GR" sz="2000" i="1" dirty="0" smtClean="0">
                <a:latin typeface="Constantia" pitchFamily="18" charset="0"/>
                <a:cs typeface="Arial" pitchFamily="34" charset="0"/>
              </a:rPr>
              <a:t>α</a:t>
            </a:r>
            <a:r>
              <a:rPr lang="en-US" sz="2000" i="1" baseline="-25000" dirty="0" err="1" smtClean="0">
                <a:latin typeface="Constantia" pitchFamily="18" charset="0"/>
                <a:cs typeface="Arial" pitchFamily="34" charset="0"/>
              </a:rPr>
              <a:t>eff</a:t>
            </a:r>
            <a:r>
              <a:rPr lang="en-US" sz="2000" i="1" baseline="-25000" dirty="0" smtClean="0">
                <a:latin typeface="Constantia" pitchFamily="18" charset="0"/>
                <a:cs typeface="Arial" pitchFamily="34" charset="0"/>
              </a:rPr>
              <a:t>  </a:t>
            </a:r>
            <a:r>
              <a:rPr lang="en-US" sz="2000" dirty="0" smtClean="0">
                <a:latin typeface="Constantia" pitchFamily="18" charset="0"/>
                <a:cs typeface="Arial" pitchFamily="34" charset="0"/>
              </a:rPr>
              <a:t>we will assume an elliptical lift distribution over the wing. We know this is not quite correct, but with a value of </a:t>
            </a:r>
            <a:r>
              <a:rPr lang="el-GR" sz="2000" i="1" dirty="0" smtClean="0">
                <a:latin typeface="Constantia" pitchFamily="18" charset="0"/>
                <a:cs typeface="Arial" pitchFamily="34" charset="0"/>
              </a:rPr>
              <a:t>δ</a:t>
            </a:r>
            <a:r>
              <a:rPr lang="en-US" sz="2000" i="1" dirty="0" smtClean="0">
                <a:latin typeface="Constantia" pitchFamily="18" charset="0"/>
                <a:cs typeface="Arial" pitchFamily="34" charset="0"/>
              </a:rPr>
              <a:t> = 0.01, </a:t>
            </a:r>
            <a:r>
              <a:rPr lang="en-US" sz="2000" dirty="0" smtClean="0">
                <a:latin typeface="Constantia" pitchFamily="18" charset="0"/>
                <a:cs typeface="Arial" pitchFamily="34" charset="0"/>
              </a:rPr>
              <a:t>it is not very far off. for an elliptical lift distribution, the induced angle of attack is:</a:t>
            </a:r>
          </a:p>
          <a:p>
            <a:endParaRPr lang="en-US" b="1" i="1" dirty="0" smtClean="0">
              <a:latin typeface="Arial" pitchFamily="34" charset="0"/>
              <a:cs typeface="Arial" pitchFamily="34" charset="0"/>
            </a:endParaRPr>
          </a:p>
        </p:txBody>
      </p:sp>
      <p:pic>
        <p:nvPicPr>
          <p:cNvPr id="24578"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643174" y="3286124"/>
            <a:ext cx="3786214" cy="760701"/>
          </a:xfrm>
          <a:prstGeom prst="rect">
            <a:avLst/>
          </a:prstGeom>
          <a:noFill/>
          <a:ln w="9525">
            <a:noFill/>
            <a:miter lim="800000"/>
            <a:headEnd/>
            <a:tailEnd/>
          </a:ln>
          <a:effectLst/>
        </p:spPr>
      </p:pic>
      <p:pic>
        <p:nvPicPr>
          <p:cNvPr id="24580"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42910" y="3990736"/>
            <a:ext cx="3143272" cy="423020"/>
          </a:xfrm>
          <a:prstGeom prst="rect">
            <a:avLst/>
          </a:prstGeom>
          <a:noFill/>
          <a:ln w="9525">
            <a:noFill/>
            <a:miter lim="800000"/>
            <a:headEnd/>
            <a:tailEnd/>
          </a:ln>
          <a:effectLst/>
        </p:spPr>
      </p:pic>
      <p:pic>
        <p:nvPicPr>
          <p:cNvPr id="24581" name="Picture 5"/>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500562" y="3933056"/>
            <a:ext cx="4455134" cy="500066"/>
          </a:xfrm>
          <a:prstGeom prst="rect">
            <a:avLst/>
          </a:prstGeom>
          <a:noFill/>
          <a:ln w="9525">
            <a:noFill/>
            <a:miter lim="800000"/>
            <a:headEnd/>
            <a:tailEnd/>
          </a:ln>
          <a:effectLst/>
        </p:spPr>
      </p:pic>
      <p:sp>
        <p:nvSpPr>
          <p:cNvPr id="9" name="Right Arrow 8"/>
          <p:cNvSpPr/>
          <p:nvPr/>
        </p:nvSpPr>
        <p:spPr>
          <a:xfrm>
            <a:off x="3786182" y="4075932"/>
            <a:ext cx="642942"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582" name="Picture 6"/>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969455" y="4581128"/>
            <a:ext cx="5482865" cy="1071570"/>
          </a:xfrm>
          <a:prstGeom prst="rect">
            <a:avLst/>
          </a:prstGeom>
          <a:noFill/>
          <a:ln w="9525">
            <a:noFill/>
            <a:miter lim="800000"/>
            <a:headEnd/>
            <a:tailEnd/>
          </a:ln>
          <a:effectLst/>
        </p:spPr>
      </p:pic>
      <p:sp>
        <p:nvSpPr>
          <p:cNvPr id="10" name="TextBox 9"/>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4 (CONT.)</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11"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70</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12" name="TextBox 11"/>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3" name="Straight Connector 12"/>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blinds(horizontal)">
                                      <p:cBhvr>
                                        <p:cTn id="7" dur="500"/>
                                        <p:tgtEl>
                                          <p:spTgt spid="2457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4580"/>
                                        </p:tgtEl>
                                        <p:attrNameLst>
                                          <p:attrName>style.visibility</p:attrName>
                                        </p:attrNameLst>
                                      </p:cBhvr>
                                      <p:to>
                                        <p:strVal val="visible"/>
                                      </p:to>
                                    </p:set>
                                    <p:animEffect transition="in" filter="blinds(horizontal)">
                                      <p:cBhvr>
                                        <p:cTn id="12" dur="500"/>
                                        <p:tgtEl>
                                          <p:spTgt spid="2458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4581"/>
                                        </p:tgtEl>
                                        <p:attrNameLst>
                                          <p:attrName>style.visibility</p:attrName>
                                        </p:attrNameLst>
                                      </p:cBhvr>
                                      <p:to>
                                        <p:strVal val="visible"/>
                                      </p:to>
                                    </p:set>
                                    <p:animEffect transition="in" filter="blinds(horizontal)">
                                      <p:cBhvr>
                                        <p:cTn id="17" dur="500"/>
                                        <p:tgtEl>
                                          <p:spTgt spid="24581"/>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linds(horizontal)">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4582"/>
                                        </p:tgtEl>
                                        <p:attrNameLst>
                                          <p:attrName>style.visibility</p:attrName>
                                        </p:attrNameLst>
                                      </p:cBhvr>
                                      <p:to>
                                        <p:strVal val="visible"/>
                                      </p:to>
                                    </p:set>
                                    <p:animEffect transition="in" filter="blinds(horizontal)">
                                      <p:cBhvr>
                                        <p:cTn id="25" dur="500"/>
                                        <p:tgtEl>
                                          <p:spTgt spid="24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cstate="print"/>
          <a:srcRect/>
          <a:stretch>
            <a:fillRect/>
          </a:stretch>
        </p:blipFill>
        <p:spPr bwMode="auto">
          <a:xfrm>
            <a:off x="5429256" y="785794"/>
            <a:ext cx="3581400" cy="5734050"/>
          </a:xfrm>
          <a:prstGeom prst="rect">
            <a:avLst/>
          </a:prstGeom>
          <a:noFill/>
          <a:ln w="9525">
            <a:noFill/>
            <a:miter lim="800000"/>
            <a:headEnd/>
            <a:tailEnd/>
          </a:ln>
          <a:effectLst/>
        </p:spPr>
      </p:pic>
      <p:pic>
        <p:nvPicPr>
          <p:cNvPr id="25603"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845511" y="1446977"/>
            <a:ext cx="1494241" cy="432070"/>
          </a:xfrm>
          <a:prstGeom prst="rect">
            <a:avLst/>
          </a:prstGeom>
          <a:noFill/>
          <a:ln w="9525">
            <a:noFill/>
            <a:miter lim="800000"/>
            <a:headEnd/>
            <a:tailEnd/>
          </a:ln>
          <a:effectLst/>
        </p:spPr>
      </p:pic>
      <p:cxnSp>
        <p:nvCxnSpPr>
          <p:cNvPr id="7" name="Straight Connector 6"/>
          <p:cNvCxnSpPr/>
          <p:nvPr/>
        </p:nvCxnSpPr>
        <p:spPr>
          <a:xfrm rot="5400000" flipH="1" flipV="1">
            <a:off x="6750065" y="5107793"/>
            <a:ext cx="1786744" cy="794"/>
          </a:xfrm>
          <a:prstGeom prst="line">
            <a:avLst/>
          </a:prstGeom>
        </p:spPr>
        <p:style>
          <a:lnRef idx="3">
            <a:schemeClr val="accent2"/>
          </a:lnRef>
          <a:fillRef idx="0">
            <a:schemeClr val="accent2"/>
          </a:fillRef>
          <a:effectRef idx="2">
            <a:schemeClr val="accent2"/>
          </a:effectRef>
          <a:fontRef idx="minor">
            <a:schemeClr val="tx1"/>
          </a:fontRef>
        </p:style>
      </p:cxnSp>
      <p:cxnSp>
        <p:nvCxnSpPr>
          <p:cNvPr id="10" name="Straight Connector 9"/>
          <p:cNvCxnSpPr/>
          <p:nvPr/>
        </p:nvCxnSpPr>
        <p:spPr>
          <a:xfrm rot="10800000">
            <a:off x="5857884" y="4214818"/>
            <a:ext cx="1785950" cy="1588"/>
          </a:xfrm>
          <a:prstGeom prst="line">
            <a:avLst/>
          </a:prstGeom>
        </p:spPr>
        <p:style>
          <a:lnRef idx="3">
            <a:schemeClr val="accent2"/>
          </a:lnRef>
          <a:fillRef idx="0">
            <a:schemeClr val="accent2"/>
          </a:fillRef>
          <a:effectRef idx="2">
            <a:schemeClr val="accent2"/>
          </a:effectRef>
          <a:fontRef idx="minor">
            <a:schemeClr val="tx1"/>
          </a:fontRef>
        </p:style>
      </p:cxnSp>
      <p:sp>
        <p:nvSpPr>
          <p:cNvPr id="11" name="Rectangle 10"/>
          <p:cNvSpPr/>
          <p:nvPr/>
        </p:nvSpPr>
        <p:spPr>
          <a:xfrm>
            <a:off x="224004" y="1947042"/>
            <a:ext cx="5068076" cy="707886"/>
          </a:xfrm>
          <a:prstGeom prst="rect">
            <a:avLst/>
          </a:prstGeom>
        </p:spPr>
        <p:txBody>
          <a:bodyPr wrap="square">
            <a:spAutoFit/>
          </a:bodyPr>
          <a:lstStyle/>
          <a:p>
            <a:r>
              <a:rPr lang="en-US" sz="2000" dirty="0" smtClean="0">
                <a:latin typeface="Constantia" pitchFamily="18" charset="0"/>
              </a:rPr>
              <a:t>taking the data at the highest Reynolds number shown:</a:t>
            </a:r>
          </a:p>
        </p:txBody>
      </p:sp>
      <p:pic>
        <p:nvPicPr>
          <p:cNvPr id="25604"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683568" y="2780928"/>
            <a:ext cx="1785950" cy="642942"/>
          </a:xfrm>
          <a:prstGeom prst="rect">
            <a:avLst/>
          </a:prstGeom>
          <a:noFill/>
          <a:ln w="9525">
            <a:noFill/>
            <a:miter lim="800000"/>
            <a:headEnd/>
            <a:tailEnd/>
          </a:ln>
          <a:effectLst/>
        </p:spPr>
      </p:pic>
      <p:pic>
        <p:nvPicPr>
          <p:cNvPr id="25605"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28596" y="3447240"/>
            <a:ext cx="4587172" cy="2286016"/>
          </a:xfrm>
          <a:prstGeom prst="rect">
            <a:avLst/>
          </a:prstGeom>
          <a:noFill/>
          <a:ln w="9525">
            <a:noFill/>
            <a:miter lim="800000"/>
            <a:headEnd/>
            <a:tailEnd/>
          </a:ln>
          <a:effectLst/>
        </p:spPr>
      </p:pic>
      <p:sp>
        <p:nvSpPr>
          <p:cNvPr id="12" name="TextBox 11"/>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4 (CONT.)</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13"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71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4" name="TextBox 13"/>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5" name="Straight Connector 1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blinds(horizontal)">
                                      <p:cBhvr>
                                        <p:cTn id="7" dur="500"/>
                                        <p:tgtEl>
                                          <p:spTgt spid="2560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par>
                                <p:cTn id="13" presetID="3" presetClass="entr" presetSubtype="1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linds(horizont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5604"/>
                                        </p:tgtEl>
                                        <p:attrNameLst>
                                          <p:attrName>style.visibility</p:attrName>
                                        </p:attrNameLst>
                                      </p:cBhvr>
                                      <p:to>
                                        <p:strVal val="visible"/>
                                      </p:to>
                                    </p:set>
                                    <p:animEffect transition="in" filter="blinds(horizontal)">
                                      <p:cBhvr>
                                        <p:cTn id="23" dur="500"/>
                                        <p:tgtEl>
                                          <p:spTgt spid="25604"/>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25605"/>
                                        </p:tgtEl>
                                        <p:attrNameLst>
                                          <p:attrName>style.visibility</p:attrName>
                                        </p:attrNameLst>
                                      </p:cBhvr>
                                      <p:to>
                                        <p:strVal val="visible"/>
                                      </p:to>
                                    </p:set>
                                    <p:animEffect transition="in" filter="blinds(horizontal)">
                                      <p:cBhvr>
                                        <p:cTn id="28" dur="500"/>
                                        <p:tgtEl>
                                          <p:spTgt spid="256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9512" y="1214422"/>
            <a:ext cx="8712968" cy="1938992"/>
          </a:xfrm>
          <a:prstGeom prst="rect">
            <a:avLst/>
          </a:prstGeom>
        </p:spPr>
        <p:txBody>
          <a:bodyPr wrap="square">
            <a:spAutoFit/>
          </a:bodyPr>
          <a:lstStyle/>
          <a:p>
            <a:pPr algn="just"/>
            <a:r>
              <a:rPr lang="en-US" sz="2000" dirty="0" smtClean="0">
                <a:latin typeface="Constantia" pitchFamily="18" charset="0"/>
              </a:rPr>
              <a:t>Consider the most general case of a finite wing of given </a:t>
            </a:r>
            <a:r>
              <a:rPr lang="en-US" sz="2000" dirty="0" err="1" smtClean="0">
                <a:latin typeface="Constantia" pitchFamily="18" charset="0"/>
              </a:rPr>
              <a:t>planform</a:t>
            </a:r>
            <a:r>
              <a:rPr lang="en-US" sz="2000" dirty="0" smtClean="0">
                <a:latin typeface="Constantia" pitchFamily="18" charset="0"/>
              </a:rPr>
              <a:t> and geometric twist, with different airfoil sections at different </a:t>
            </a:r>
            <a:r>
              <a:rPr lang="en-US" sz="2000" dirty="0" err="1" smtClean="0">
                <a:latin typeface="Constantia" pitchFamily="18" charset="0"/>
              </a:rPr>
              <a:t>spanwise</a:t>
            </a:r>
            <a:r>
              <a:rPr lang="en-US" sz="2000" dirty="0" smtClean="0">
                <a:latin typeface="Constantia" pitchFamily="18" charset="0"/>
              </a:rPr>
              <a:t> stations. Assume that we have experimental data for the lift curves of the airfoil sections, including the  nonlinear regime (i.e., assume we have the conditions of  the following Figure for all the given airfoil sections). A numerical iterative solution for the finite-wing properties can be obtained as follows:</a:t>
            </a:r>
          </a:p>
        </p:txBody>
      </p:sp>
      <p:pic>
        <p:nvPicPr>
          <p:cNvPr id="2662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907704" y="3109171"/>
            <a:ext cx="5786446" cy="3488181"/>
          </a:xfrm>
          <a:prstGeom prst="rect">
            <a:avLst/>
          </a:prstGeom>
          <a:noFill/>
          <a:ln w="9525">
            <a:noFill/>
            <a:miter lim="800000"/>
            <a:headEnd/>
            <a:tailEnd/>
          </a:ln>
          <a:effectLst/>
        </p:spPr>
      </p:pic>
      <p:sp>
        <p:nvSpPr>
          <p:cNvPr id="7" name="TextBox 6"/>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 NUMERICAL NONLINEAR</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LIFTING-LINE METHOD</a:t>
            </a:r>
          </a:p>
        </p:txBody>
      </p:sp>
      <p:sp>
        <p:nvSpPr>
          <p:cNvPr id="8"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72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6626"/>
                                        </p:tgtEl>
                                        <p:attrNameLst>
                                          <p:attrName>style.visibility</p:attrName>
                                        </p:attrNameLst>
                                      </p:cBhvr>
                                      <p:to>
                                        <p:strVal val="visible"/>
                                      </p:to>
                                    </p:set>
                                    <p:animEffect transition="in" filter="blinds(horizontal)">
                                      <p:cBhvr>
                                        <p:cTn id="11" dur="5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1072" y="1065510"/>
            <a:ext cx="8651408" cy="5016758"/>
          </a:xfrm>
          <a:prstGeom prst="rect">
            <a:avLst/>
          </a:prstGeom>
        </p:spPr>
        <p:txBody>
          <a:bodyPr wrap="square">
            <a:spAutoFit/>
          </a:bodyPr>
          <a:lstStyle/>
          <a:p>
            <a:pPr marL="457200" indent="-457200"/>
            <a:r>
              <a:rPr lang="en-US" sz="2000" dirty="0" smtClean="0">
                <a:latin typeface="Constantia" pitchFamily="18" charset="0"/>
                <a:cs typeface="Arial" pitchFamily="34" charset="0"/>
              </a:rPr>
              <a:t>1. Divide the wing into a number of </a:t>
            </a:r>
            <a:r>
              <a:rPr lang="en-US" sz="2000" dirty="0" err="1" smtClean="0">
                <a:latin typeface="Constantia" pitchFamily="18" charset="0"/>
                <a:cs typeface="Arial" pitchFamily="34" charset="0"/>
              </a:rPr>
              <a:t>spanwise</a:t>
            </a:r>
            <a:r>
              <a:rPr lang="en-US" sz="2000" dirty="0" smtClean="0">
                <a:latin typeface="Constantia" pitchFamily="18" charset="0"/>
                <a:cs typeface="Arial" pitchFamily="34" charset="0"/>
              </a:rPr>
              <a:t> stations, as shown in The following Figure. Here </a:t>
            </a:r>
            <a:r>
              <a:rPr lang="en-US" sz="2000" i="1" dirty="0" smtClean="0">
                <a:latin typeface="Constantia" pitchFamily="18" charset="0"/>
                <a:cs typeface="Arial" pitchFamily="34" charset="0"/>
              </a:rPr>
              <a:t>k + 1 </a:t>
            </a:r>
            <a:r>
              <a:rPr lang="en-US" sz="2000" dirty="0" smtClean="0">
                <a:latin typeface="Constantia" pitchFamily="18" charset="0"/>
                <a:cs typeface="Arial" pitchFamily="34" charset="0"/>
              </a:rPr>
              <a:t>stations are shown, with n designating any specific station.</a:t>
            </a:r>
          </a:p>
          <a:p>
            <a:pPr marL="457200" indent="-457200">
              <a:buAutoNum type="arabicPeriod"/>
            </a:pPr>
            <a:endParaRPr lang="en-GB" sz="2000" dirty="0" smtClean="0">
              <a:latin typeface="Constantia" pitchFamily="18" charset="0"/>
              <a:cs typeface="Arial" pitchFamily="34" charset="0"/>
            </a:endParaRPr>
          </a:p>
          <a:p>
            <a:pPr marL="457200" indent="-457200">
              <a:buAutoNum type="arabicPeriod"/>
            </a:pPr>
            <a:endParaRPr lang="en-GB" sz="2000" dirty="0" smtClean="0">
              <a:latin typeface="Constantia" pitchFamily="18" charset="0"/>
              <a:cs typeface="Arial" pitchFamily="34" charset="0"/>
            </a:endParaRPr>
          </a:p>
          <a:p>
            <a:pPr marL="457200" indent="-457200">
              <a:buAutoNum type="arabicPeriod"/>
            </a:pPr>
            <a:endParaRPr lang="en-GB" sz="2000" dirty="0" smtClean="0">
              <a:latin typeface="Constantia" pitchFamily="18" charset="0"/>
              <a:cs typeface="Arial" pitchFamily="34" charset="0"/>
            </a:endParaRPr>
          </a:p>
          <a:p>
            <a:pPr marL="457200" indent="-457200">
              <a:buAutoNum type="arabicPeriod"/>
            </a:pPr>
            <a:endParaRPr lang="en-GB" sz="2000" dirty="0" smtClean="0">
              <a:latin typeface="Constantia" pitchFamily="18" charset="0"/>
              <a:cs typeface="Arial" pitchFamily="34" charset="0"/>
            </a:endParaRPr>
          </a:p>
          <a:p>
            <a:pPr marL="457200" indent="-457200">
              <a:buAutoNum type="arabicPeriod"/>
            </a:pPr>
            <a:endParaRPr lang="en-GB" sz="2000" dirty="0" smtClean="0">
              <a:latin typeface="Constantia" pitchFamily="18" charset="0"/>
              <a:cs typeface="Arial" pitchFamily="34" charset="0"/>
            </a:endParaRPr>
          </a:p>
          <a:p>
            <a:pPr marL="457200" indent="-457200">
              <a:buAutoNum type="arabicPeriod"/>
            </a:pPr>
            <a:endParaRPr lang="en-GB" sz="2000" dirty="0" smtClean="0">
              <a:latin typeface="Constantia" pitchFamily="18" charset="0"/>
              <a:cs typeface="Arial" pitchFamily="34" charset="0"/>
            </a:endParaRPr>
          </a:p>
          <a:p>
            <a:pPr marL="457200" indent="-457200">
              <a:buAutoNum type="arabicPeriod"/>
            </a:pPr>
            <a:endParaRPr lang="en-GB" sz="2000" dirty="0" smtClean="0">
              <a:latin typeface="Constantia" pitchFamily="18" charset="0"/>
              <a:cs typeface="Arial" pitchFamily="34" charset="0"/>
            </a:endParaRPr>
          </a:p>
          <a:p>
            <a:pPr marL="457200" indent="-457200">
              <a:buAutoNum type="arabicPeriod"/>
            </a:pPr>
            <a:endParaRPr lang="en-GB" sz="2000" dirty="0" smtClean="0">
              <a:latin typeface="Constantia" pitchFamily="18" charset="0"/>
              <a:cs typeface="Arial" pitchFamily="34" charset="0"/>
            </a:endParaRPr>
          </a:p>
          <a:p>
            <a:pPr marL="457200" indent="-457200">
              <a:buAutoNum type="arabicPeriod"/>
            </a:pPr>
            <a:endParaRPr lang="en-GB" sz="2000" dirty="0" smtClean="0">
              <a:latin typeface="Constantia" pitchFamily="18" charset="0"/>
              <a:cs typeface="Arial" pitchFamily="34" charset="0"/>
            </a:endParaRPr>
          </a:p>
          <a:p>
            <a:pPr marL="457200" indent="-457200">
              <a:buAutoNum type="arabicPeriod"/>
            </a:pPr>
            <a:endParaRPr lang="en-GB" sz="2000" dirty="0" smtClean="0">
              <a:latin typeface="Constantia" pitchFamily="18" charset="0"/>
              <a:cs typeface="Arial" pitchFamily="34" charset="0"/>
            </a:endParaRPr>
          </a:p>
          <a:p>
            <a:pPr marL="457200" indent="-457200"/>
            <a:r>
              <a:rPr lang="en-US" sz="2000" dirty="0" smtClean="0">
                <a:latin typeface="Constantia" pitchFamily="18" charset="0"/>
                <a:cs typeface="Arial" pitchFamily="34" charset="0"/>
              </a:rPr>
              <a:t>2. For the given wing at a given a, assume the lift distribution along the span; that is, assume values for </a:t>
            </a:r>
            <a:r>
              <a:rPr lang="el-GR" sz="2000" dirty="0" smtClean="0">
                <a:latin typeface="Constantia" pitchFamily="18" charset="0"/>
                <a:cs typeface="Arial" pitchFamily="34" charset="0"/>
              </a:rPr>
              <a:t>Γ</a:t>
            </a:r>
            <a:r>
              <a:rPr lang="en-US" sz="2000" dirty="0" smtClean="0">
                <a:latin typeface="Constantia" pitchFamily="18" charset="0"/>
                <a:cs typeface="Arial" pitchFamily="34" charset="0"/>
              </a:rPr>
              <a:t> at all the stations </a:t>
            </a:r>
            <a:r>
              <a:rPr lang="el-GR" sz="2000" i="1" dirty="0" smtClean="0">
                <a:latin typeface="Constantia" pitchFamily="18" charset="0"/>
                <a:cs typeface="Arial" pitchFamily="34" charset="0"/>
              </a:rPr>
              <a:t>Γ</a:t>
            </a:r>
            <a:r>
              <a:rPr lang="en-GB" sz="2000" i="1" baseline="-25000" dirty="0" smtClean="0">
                <a:latin typeface="Constantia" pitchFamily="18" charset="0"/>
                <a:cs typeface="Arial" pitchFamily="34" charset="0"/>
              </a:rPr>
              <a:t>1</a:t>
            </a:r>
            <a:r>
              <a:rPr lang="en-GB" sz="2000" i="1" dirty="0" smtClean="0">
                <a:latin typeface="Constantia" pitchFamily="18" charset="0"/>
                <a:cs typeface="Arial" pitchFamily="34" charset="0"/>
              </a:rPr>
              <a:t>,</a:t>
            </a:r>
            <a:r>
              <a:rPr lang="en-GB" sz="2000" dirty="0" smtClean="0">
                <a:latin typeface="Constantia" pitchFamily="18" charset="0"/>
                <a:cs typeface="Arial" pitchFamily="34" charset="0"/>
              </a:rPr>
              <a:t> </a:t>
            </a:r>
            <a:r>
              <a:rPr lang="el-GR" sz="2000" i="1" dirty="0" smtClean="0">
                <a:latin typeface="Constantia" pitchFamily="18" charset="0"/>
                <a:cs typeface="Arial" pitchFamily="34" charset="0"/>
              </a:rPr>
              <a:t>Γ</a:t>
            </a:r>
            <a:r>
              <a:rPr lang="en-GB" sz="2000" i="1" baseline="-25000" dirty="0" smtClean="0">
                <a:latin typeface="Constantia" pitchFamily="18" charset="0"/>
                <a:cs typeface="Arial" pitchFamily="34" charset="0"/>
              </a:rPr>
              <a:t>2</a:t>
            </a:r>
            <a:r>
              <a:rPr lang="en-GB" sz="2000" dirty="0" smtClean="0">
                <a:latin typeface="Constantia" pitchFamily="18" charset="0"/>
                <a:cs typeface="Arial" pitchFamily="34" charset="0"/>
              </a:rPr>
              <a:t>,…, </a:t>
            </a:r>
            <a:r>
              <a:rPr lang="el-GR" sz="2000" i="1" dirty="0" smtClean="0">
                <a:latin typeface="Constantia" pitchFamily="18" charset="0"/>
                <a:cs typeface="Arial" pitchFamily="34" charset="0"/>
              </a:rPr>
              <a:t>Γ</a:t>
            </a:r>
            <a:r>
              <a:rPr lang="en-GB" sz="2000" i="1" baseline="-25000" dirty="0" smtClean="0">
                <a:latin typeface="Constantia" pitchFamily="18" charset="0"/>
                <a:cs typeface="Arial" pitchFamily="34" charset="0"/>
              </a:rPr>
              <a:t>n</a:t>
            </a:r>
            <a:r>
              <a:rPr lang="en-GB" sz="2000" dirty="0" smtClean="0">
                <a:latin typeface="Constantia" pitchFamily="18" charset="0"/>
                <a:cs typeface="Arial" pitchFamily="34" charset="0"/>
              </a:rPr>
              <a:t> ,… ,</a:t>
            </a:r>
            <a:r>
              <a:rPr lang="el-GR" sz="2000" dirty="0" smtClean="0">
                <a:latin typeface="Constantia" pitchFamily="18" charset="0"/>
                <a:cs typeface="Arial" pitchFamily="34" charset="0"/>
              </a:rPr>
              <a:t> </a:t>
            </a:r>
            <a:r>
              <a:rPr lang="el-GR" sz="2000" i="1" dirty="0" smtClean="0">
                <a:latin typeface="Constantia" pitchFamily="18" charset="0"/>
                <a:cs typeface="Arial" pitchFamily="34" charset="0"/>
              </a:rPr>
              <a:t>Γ</a:t>
            </a:r>
            <a:r>
              <a:rPr lang="en-GB" sz="2000" i="1" baseline="-25000" dirty="0" smtClean="0">
                <a:latin typeface="Constantia" pitchFamily="18" charset="0"/>
                <a:cs typeface="Arial" pitchFamily="34" charset="0"/>
              </a:rPr>
              <a:t>k+1</a:t>
            </a:r>
            <a:r>
              <a:rPr lang="en-GB" sz="2000" dirty="0" smtClean="0">
                <a:latin typeface="Constantia" pitchFamily="18" charset="0"/>
                <a:cs typeface="Arial" pitchFamily="34" charset="0"/>
              </a:rPr>
              <a:t>.</a:t>
            </a:r>
            <a:r>
              <a:rPr lang="en-US" sz="2000" dirty="0" smtClean="0">
                <a:latin typeface="Constantia" pitchFamily="18" charset="0"/>
                <a:cs typeface="Arial" pitchFamily="34" charset="0"/>
              </a:rPr>
              <a:t> An elliptical lift distribution is satisfactory for such an assumed distribution.</a:t>
            </a:r>
          </a:p>
        </p:txBody>
      </p:sp>
      <p:sp>
        <p:nvSpPr>
          <p:cNvPr id="7" name="TextBox 6"/>
          <p:cNvSpPr txBox="1"/>
          <p:nvPr/>
        </p:nvSpPr>
        <p:spPr>
          <a:xfrm>
            <a:off x="107504" y="188640"/>
            <a:ext cx="7992888" cy="1384995"/>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 NUMERICAL NONLINEAR</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LIFTING-LINE METHOD</a:t>
            </a:r>
          </a:p>
          <a:p>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8"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73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15362"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333500" y="2066925"/>
            <a:ext cx="6477000" cy="272415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5362"/>
                                        </p:tgtEl>
                                        <p:attrNameLst>
                                          <p:attrName>style.visibility</p:attrName>
                                        </p:attrNameLst>
                                      </p:cBhvr>
                                      <p:to>
                                        <p:strVal val="visible"/>
                                      </p:to>
                                    </p:set>
                                    <p:animEffect transition="in" filter="randombar(horizontal)">
                                      <p:cBhvr>
                                        <p:cTn id="11" dur="500"/>
                                        <p:tgtEl>
                                          <p:spTgt spid="15362"/>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4">
                                            <p:txEl>
                                              <p:pRg st="11" end="11"/>
                                            </p:txEl>
                                          </p:spTgt>
                                        </p:tgtEl>
                                        <p:attrNameLst>
                                          <p:attrName>style.visibility</p:attrName>
                                        </p:attrNameLst>
                                      </p:cBhvr>
                                      <p:to>
                                        <p:strVal val="visible"/>
                                      </p:to>
                                    </p:set>
                                    <p:animEffect transition="in" filter="randombar(horizontal)">
                                      <p:cBhvr>
                                        <p:cTn id="16"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41072" y="1279788"/>
            <a:ext cx="8651408" cy="4093428"/>
          </a:xfrm>
          <a:prstGeom prst="rect">
            <a:avLst/>
          </a:prstGeom>
        </p:spPr>
        <p:txBody>
          <a:bodyPr wrap="square">
            <a:spAutoFit/>
          </a:bodyPr>
          <a:lstStyle/>
          <a:p>
            <a:pPr marL="457200" indent="-457200"/>
            <a:r>
              <a:rPr lang="en-US" sz="2000" dirty="0" smtClean="0">
                <a:latin typeface="Constantia" pitchFamily="18" charset="0"/>
                <a:cs typeface="Arial" pitchFamily="34" charset="0"/>
              </a:rPr>
              <a:t>3. With this assumed variation of  </a:t>
            </a:r>
            <a:r>
              <a:rPr lang="el-GR" sz="2000" dirty="0" smtClean="0">
                <a:latin typeface="Constantia" pitchFamily="18" charset="0"/>
                <a:cs typeface="Arial" pitchFamily="34" charset="0"/>
              </a:rPr>
              <a:t>Γ</a:t>
            </a:r>
            <a:r>
              <a:rPr lang="en-US" sz="2000" dirty="0" smtClean="0">
                <a:latin typeface="Constantia" pitchFamily="18" charset="0"/>
                <a:cs typeface="Arial" pitchFamily="34" charset="0"/>
              </a:rPr>
              <a:t>, calculate the induced angle of attack </a:t>
            </a:r>
            <a:r>
              <a:rPr lang="el-GR" sz="2000" dirty="0" smtClean="0">
                <a:latin typeface="Constantia" pitchFamily="18" charset="0"/>
                <a:cs typeface="Arial" pitchFamily="34" charset="0"/>
              </a:rPr>
              <a:t>α</a:t>
            </a:r>
            <a:r>
              <a:rPr lang="en-US" sz="2000" baseline="-25000" dirty="0" err="1" smtClean="0">
                <a:latin typeface="Constantia" pitchFamily="18" charset="0"/>
                <a:cs typeface="Arial" pitchFamily="34" charset="0"/>
              </a:rPr>
              <a:t>i</a:t>
            </a:r>
            <a:r>
              <a:rPr lang="en-US" sz="2000" dirty="0" smtClean="0">
                <a:latin typeface="Constantia" pitchFamily="18" charset="0"/>
                <a:cs typeface="Arial" pitchFamily="34" charset="0"/>
              </a:rPr>
              <a:t> at each of the stations:</a:t>
            </a:r>
          </a:p>
          <a:p>
            <a:pPr marL="457200" indent="-457200">
              <a:buAutoNum type="arabicPeriod"/>
            </a:pPr>
            <a:endParaRPr lang="en-GB" sz="2000" dirty="0" smtClean="0">
              <a:latin typeface="Constantia" pitchFamily="18" charset="0"/>
              <a:cs typeface="Arial" pitchFamily="34" charset="0"/>
            </a:endParaRPr>
          </a:p>
          <a:p>
            <a:pPr marL="457200" indent="-457200">
              <a:buAutoNum type="arabicPeriod"/>
            </a:pPr>
            <a:endParaRPr lang="en-GB" sz="2000" dirty="0" smtClean="0">
              <a:latin typeface="Constantia" pitchFamily="18" charset="0"/>
              <a:cs typeface="Arial" pitchFamily="34" charset="0"/>
            </a:endParaRPr>
          </a:p>
          <a:p>
            <a:pPr marL="457200" indent="-457200">
              <a:buAutoNum type="arabicPeriod"/>
            </a:pPr>
            <a:endParaRPr lang="en-GB" sz="2000" dirty="0" smtClean="0">
              <a:latin typeface="Constantia" pitchFamily="18" charset="0"/>
              <a:cs typeface="Arial" pitchFamily="34" charset="0"/>
            </a:endParaRPr>
          </a:p>
          <a:p>
            <a:pPr marL="457200" indent="-457200"/>
            <a:r>
              <a:rPr lang="en-US" sz="2000" dirty="0" smtClean="0">
                <a:latin typeface="Constantia" pitchFamily="18" charset="0"/>
                <a:cs typeface="Arial" pitchFamily="34" charset="0"/>
              </a:rPr>
              <a:t>The integral is evaluated numerically. If Simpson's rule is used</a:t>
            </a:r>
          </a:p>
          <a:p>
            <a:pPr marL="457200" indent="-457200"/>
            <a:endParaRPr lang="en-GB" sz="2000" dirty="0" smtClean="0">
              <a:latin typeface="Constantia" pitchFamily="18" charset="0"/>
              <a:cs typeface="Arial" pitchFamily="34" charset="0"/>
            </a:endParaRPr>
          </a:p>
          <a:p>
            <a:pPr marL="457200" indent="-457200"/>
            <a:endParaRPr lang="en-US" sz="2000" dirty="0" smtClean="0">
              <a:latin typeface="Constantia" pitchFamily="18" charset="0"/>
              <a:cs typeface="Arial" pitchFamily="34" charset="0"/>
            </a:endParaRPr>
          </a:p>
          <a:p>
            <a:pPr marL="457200" indent="-457200"/>
            <a:endParaRPr lang="en-US" sz="2000" dirty="0" smtClean="0">
              <a:latin typeface="Constantia" pitchFamily="18" charset="0"/>
              <a:cs typeface="Arial" pitchFamily="34" charset="0"/>
            </a:endParaRPr>
          </a:p>
          <a:p>
            <a:pPr marL="457200" indent="-457200"/>
            <a:r>
              <a:rPr lang="en-US" sz="2000" dirty="0" smtClean="0">
                <a:latin typeface="Constantia" pitchFamily="18" charset="0"/>
                <a:cs typeface="Arial" pitchFamily="34" charset="0"/>
              </a:rPr>
              <a:t>where </a:t>
            </a:r>
            <a:r>
              <a:rPr lang="el-GR" sz="2000" dirty="0" smtClean="0">
                <a:latin typeface="Constantia" pitchFamily="18" charset="0"/>
                <a:cs typeface="Arial" pitchFamily="34" charset="0"/>
              </a:rPr>
              <a:t>Δ</a:t>
            </a:r>
            <a:r>
              <a:rPr lang="en-US" sz="2000" dirty="0" smtClean="0">
                <a:latin typeface="Constantia" pitchFamily="18" charset="0"/>
                <a:cs typeface="Arial" pitchFamily="34" charset="0"/>
              </a:rPr>
              <a:t>y is the distance between stations.</a:t>
            </a:r>
          </a:p>
          <a:p>
            <a:pPr marL="457200" indent="-457200"/>
            <a:r>
              <a:rPr lang="en-US" sz="2000" dirty="0" smtClean="0">
                <a:latin typeface="Constantia" pitchFamily="18" charset="0"/>
                <a:cs typeface="Arial" pitchFamily="34" charset="0"/>
              </a:rPr>
              <a:t>when </a:t>
            </a:r>
            <a:r>
              <a:rPr lang="en-US" sz="2000" i="1" dirty="0" err="1" smtClean="0">
                <a:latin typeface="Constantia" pitchFamily="18" charset="0"/>
                <a:cs typeface="Arial" pitchFamily="34" charset="0"/>
              </a:rPr>
              <a:t>y</a:t>
            </a:r>
            <a:r>
              <a:rPr lang="en-US" sz="2000" i="1" baseline="-25000" dirty="0" err="1" smtClean="0">
                <a:latin typeface="Constantia" pitchFamily="18" charset="0"/>
                <a:cs typeface="Arial" pitchFamily="34" charset="0"/>
              </a:rPr>
              <a:t>n</a:t>
            </a:r>
            <a:r>
              <a:rPr lang="en-US" sz="2000" i="1" dirty="0" smtClean="0">
                <a:latin typeface="Constantia" pitchFamily="18" charset="0"/>
                <a:cs typeface="Arial" pitchFamily="34" charset="0"/>
              </a:rPr>
              <a:t> = y</a:t>
            </a:r>
            <a:r>
              <a:rPr lang="en-US" sz="2000" i="1" baseline="-25000" dirty="0" smtClean="0">
                <a:latin typeface="Constantia" pitchFamily="18" charset="0"/>
                <a:cs typeface="Arial" pitchFamily="34" charset="0"/>
              </a:rPr>
              <a:t>j-1</a:t>
            </a:r>
            <a:r>
              <a:rPr lang="en-US" sz="2000" dirty="0" smtClean="0">
                <a:latin typeface="Constantia" pitchFamily="18" charset="0"/>
                <a:cs typeface="Arial" pitchFamily="34" charset="0"/>
              </a:rPr>
              <a:t>, </a:t>
            </a:r>
            <a:r>
              <a:rPr lang="en-US" sz="2000" i="1" dirty="0" err="1" smtClean="0">
                <a:latin typeface="Constantia" pitchFamily="18" charset="0"/>
                <a:cs typeface="Arial" pitchFamily="34" charset="0"/>
              </a:rPr>
              <a:t>y</a:t>
            </a:r>
            <a:r>
              <a:rPr lang="en-US" sz="2000" i="1" baseline="-25000" dirty="0" err="1" smtClean="0">
                <a:latin typeface="Constantia" pitchFamily="18" charset="0"/>
                <a:cs typeface="Arial" pitchFamily="34" charset="0"/>
              </a:rPr>
              <a:t>j</a:t>
            </a:r>
            <a:r>
              <a:rPr lang="en-US" sz="2000" dirty="0" smtClean="0">
                <a:latin typeface="Constantia" pitchFamily="18" charset="0"/>
                <a:cs typeface="Arial" pitchFamily="34" charset="0"/>
              </a:rPr>
              <a:t>, or </a:t>
            </a:r>
            <a:r>
              <a:rPr lang="en-US" sz="2000" i="1" dirty="0" smtClean="0">
                <a:latin typeface="Constantia" pitchFamily="18" charset="0"/>
                <a:cs typeface="Arial" pitchFamily="34" charset="0"/>
              </a:rPr>
              <a:t>y</a:t>
            </a:r>
            <a:r>
              <a:rPr lang="en-US" sz="2000" i="1" baseline="-25000" dirty="0" smtClean="0">
                <a:latin typeface="Constantia" pitchFamily="18" charset="0"/>
                <a:cs typeface="Arial" pitchFamily="34" charset="0"/>
              </a:rPr>
              <a:t>j+1</a:t>
            </a:r>
            <a:r>
              <a:rPr lang="en-US" sz="2000" dirty="0" smtClean="0">
                <a:latin typeface="Constantia" pitchFamily="18" charset="0"/>
                <a:cs typeface="Arial" pitchFamily="34" charset="0"/>
              </a:rPr>
              <a:t>, a singularity occurs (a denominator goes to zero). </a:t>
            </a:r>
          </a:p>
          <a:p>
            <a:pPr marL="457200" indent="-457200"/>
            <a:r>
              <a:rPr lang="en-US" sz="2000" dirty="0" smtClean="0">
                <a:latin typeface="Constantia" pitchFamily="18" charset="0"/>
                <a:cs typeface="Arial" pitchFamily="34" charset="0"/>
              </a:rPr>
              <a:t>When this singularity occurs, it can be avoided by replacing the given term by </a:t>
            </a:r>
          </a:p>
          <a:p>
            <a:pPr marL="457200" indent="-457200"/>
            <a:r>
              <a:rPr lang="en-US" sz="2000" dirty="0" smtClean="0">
                <a:latin typeface="Constantia" pitchFamily="18" charset="0"/>
                <a:cs typeface="Arial" pitchFamily="34" charset="0"/>
              </a:rPr>
              <a:t>its average value based on the two adjacent sections.</a:t>
            </a:r>
          </a:p>
        </p:txBody>
      </p:sp>
      <p:sp>
        <p:nvSpPr>
          <p:cNvPr id="13" name="TextBox 12"/>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 NUMERICAL NONLINEAR</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LIFTING-LINE METHOD</a:t>
            </a:r>
          </a:p>
        </p:txBody>
      </p:sp>
      <p:sp>
        <p:nvSpPr>
          <p:cNvPr id="1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74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5" name="TextBox 14"/>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6" name="Straight Connector 15"/>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1638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843807" y="1988840"/>
            <a:ext cx="3636911" cy="792088"/>
          </a:xfrm>
          <a:prstGeom prst="rect">
            <a:avLst/>
          </a:prstGeom>
          <a:noFill/>
          <a:ln w="9525">
            <a:noFill/>
            <a:miter lim="800000"/>
            <a:headEnd/>
            <a:tailEnd/>
          </a:ln>
        </p:spPr>
      </p:pic>
      <p:pic>
        <p:nvPicPr>
          <p:cNvPr id="16387"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232957" y="3211066"/>
            <a:ext cx="6939443" cy="866006"/>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randombar(horizontal)">
                                      <p:cBhvr>
                                        <p:cTn id="7" dur="500"/>
                                        <p:tgtEl>
                                          <p:spTgt spid="17">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6386"/>
                                        </p:tgtEl>
                                        <p:attrNameLst>
                                          <p:attrName>style.visibility</p:attrName>
                                        </p:attrNameLst>
                                      </p:cBhvr>
                                      <p:to>
                                        <p:strVal val="visible"/>
                                      </p:to>
                                    </p:set>
                                    <p:animEffect transition="in" filter="randombar(horizontal)">
                                      <p:cBhvr>
                                        <p:cTn id="11" dur="500"/>
                                        <p:tgtEl>
                                          <p:spTgt spid="16386"/>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17">
                                            <p:txEl>
                                              <p:pRg st="4" end="4"/>
                                            </p:txEl>
                                          </p:spTgt>
                                        </p:tgtEl>
                                        <p:attrNameLst>
                                          <p:attrName>style.visibility</p:attrName>
                                        </p:attrNameLst>
                                      </p:cBhvr>
                                      <p:to>
                                        <p:strVal val="visible"/>
                                      </p:to>
                                    </p:set>
                                    <p:animEffect transition="in" filter="randombar(horizontal)">
                                      <p:cBhvr>
                                        <p:cTn id="16" dur="500"/>
                                        <p:tgtEl>
                                          <p:spTgt spid="17">
                                            <p:txEl>
                                              <p:pRg st="4" end="4"/>
                                            </p:txEl>
                                          </p:spTgt>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16387"/>
                                        </p:tgtEl>
                                        <p:attrNameLst>
                                          <p:attrName>style.visibility</p:attrName>
                                        </p:attrNameLst>
                                      </p:cBhvr>
                                      <p:to>
                                        <p:strVal val="visible"/>
                                      </p:to>
                                    </p:set>
                                    <p:animEffect transition="in" filter="randombar(horizontal)">
                                      <p:cBhvr>
                                        <p:cTn id="20" dur="500"/>
                                        <p:tgtEl>
                                          <p:spTgt spid="16387"/>
                                        </p:tgtEl>
                                      </p:cBhvr>
                                    </p:animEffect>
                                  </p:childTnLst>
                                </p:cTn>
                              </p:par>
                            </p:childTnLst>
                          </p:cTn>
                        </p:par>
                        <p:par>
                          <p:cTn id="21" fill="hold">
                            <p:stCondLst>
                              <p:cond delay="1000"/>
                            </p:stCondLst>
                            <p:childTnLst>
                              <p:par>
                                <p:cTn id="22" presetID="14" presetClass="entr" presetSubtype="10" fill="hold" nodeType="afterEffect">
                                  <p:stCondLst>
                                    <p:cond delay="0"/>
                                  </p:stCondLst>
                                  <p:childTnLst>
                                    <p:set>
                                      <p:cBhvr>
                                        <p:cTn id="23" dur="1" fill="hold">
                                          <p:stCondLst>
                                            <p:cond delay="0"/>
                                          </p:stCondLst>
                                        </p:cTn>
                                        <p:tgtEl>
                                          <p:spTgt spid="17">
                                            <p:txEl>
                                              <p:pRg st="8" end="8"/>
                                            </p:txEl>
                                          </p:spTgt>
                                        </p:tgtEl>
                                        <p:attrNameLst>
                                          <p:attrName>style.visibility</p:attrName>
                                        </p:attrNameLst>
                                      </p:cBhvr>
                                      <p:to>
                                        <p:strVal val="visible"/>
                                      </p:to>
                                    </p:set>
                                    <p:animEffect transition="in" filter="randombar(horizontal)">
                                      <p:cBhvr>
                                        <p:cTn id="24" dur="500"/>
                                        <p:tgtEl>
                                          <p:spTgt spid="17">
                                            <p:txEl>
                                              <p:pRg st="8" end="8"/>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17">
                                            <p:txEl>
                                              <p:pRg st="9" end="9"/>
                                            </p:txEl>
                                          </p:spTgt>
                                        </p:tgtEl>
                                        <p:attrNameLst>
                                          <p:attrName>style.visibility</p:attrName>
                                        </p:attrNameLst>
                                      </p:cBhvr>
                                      <p:to>
                                        <p:strVal val="visible"/>
                                      </p:to>
                                    </p:set>
                                    <p:animEffect transition="in" filter="randombar(horizontal)">
                                      <p:cBhvr>
                                        <p:cTn id="29" dur="500"/>
                                        <p:tgtEl>
                                          <p:spTgt spid="17">
                                            <p:txEl>
                                              <p:pRg st="9" end="9"/>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17">
                                            <p:txEl>
                                              <p:pRg st="10" end="10"/>
                                            </p:txEl>
                                          </p:spTgt>
                                        </p:tgtEl>
                                        <p:attrNameLst>
                                          <p:attrName>style.visibility</p:attrName>
                                        </p:attrNameLst>
                                      </p:cBhvr>
                                      <p:to>
                                        <p:strVal val="visible"/>
                                      </p:to>
                                    </p:set>
                                    <p:animEffect transition="in" filter="randombar(horizontal)">
                                      <p:cBhvr>
                                        <p:cTn id="34" dur="500"/>
                                        <p:tgtEl>
                                          <p:spTgt spid="17">
                                            <p:txEl>
                                              <p:pRg st="10" end="10"/>
                                            </p:txEl>
                                          </p:spTgt>
                                        </p:tgtEl>
                                      </p:cBhvr>
                                    </p:animEffect>
                                  </p:childTnLst>
                                </p:cTn>
                              </p:par>
                              <p:par>
                                <p:cTn id="35" presetID="14" presetClass="entr" presetSubtype="10" fill="hold" nodeType="withEffect">
                                  <p:stCondLst>
                                    <p:cond delay="0"/>
                                  </p:stCondLst>
                                  <p:childTnLst>
                                    <p:set>
                                      <p:cBhvr>
                                        <p:cTn id="36" dur="1" fill="hold">
                                          <p:stCondLst>
                                            <p:cond delay="0"/>
                                          </p:stCondLst>
                                        </p:cTn>
                                        <p:tgtEl>
                                          <p:spTgt spid="17">
                                            <p:txEl>
                                              <p:pRg st="11" end="11"/>
                                            </p:txEl>
                                          </p:spTgt>
                                        </p:tgtEl>
                                        <p:attrNameLst>
                                          <p:attrName>style.visibility</p:attrName>
                                        </p:attrNameLst>
                                      </p:cBhvr>
                                      <p:to>
                                        <p:strVal val="visible"/>
                                      </p:to>
                                    </p:set>
                                    <p:animEffect transition="in" filter="randombar(horizontal)">
                                      <p:cBhvr>
                                        <p:cTn id="37" dur="500"/>
                                        <p:tgtEl>
                                          <p:spTgt spid="1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14282" y="1129164"/>
            <a:ext cx="8715404" cy="1147708"/>
          </a:xfrm>
          <a:prstGeom prst="rect">
            <a:avLst/>
          </a:prstGeom>
          <a:noFill/>
          <a:ln w="9525">
            <a:noFill/>
            <a:miter lim="800000"/>
            <a:headEnd/>
            <a:tailEnd/>
          </a:ln>
          <a:effectLst/>
        </p:spPr>
      </p:pic>
      <p:pic>
        <p:nvPicPr>
          <p:cNvPr id="29699"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41895" y="2356290"/>
            <a:ext cx="8822593" cy="928694"/>
          </a:xfrm>
          <a:prstGeom prst="rect">
            <a:avLst/>
          </a:prstGeom>
          <a:noFill/>
          <a:ln w="9525">
            <a:noFill/>
            <a:miter lim="800000"/>
            <a:headEnd/>
            <a:tailEnd/>
          </a:ln>
          <a:effectLst/>
        </p:spPr>
      </p:pic>
      <p:pic>
        <p:nvPicPr>
          <p:cNvPr id="29700"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200743" y="3643314"/>
            <a:ext cx="8835753" cy="714380"/>
          </a:xfrm>
          <a:prstGeom prst="rect">
            <a:avLst/>
          </a:prstGeom>
          <a:noFill/>
          <a:ln w="9525">
            <a:noFill/>
            <a:miter lim="800000"/>
            <a:headEnd/>
            <a:tailEnd/>
          </a:ln>
          <a:effectLst/>
        </p:spPr>
      </p:pic>
      <p:pic>
        <p:nvPicPr>
          <p:cNvPr id="29701"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142976" y="4365104"/>
            <a:ext cx="6309923" cy="1000132"/>
          </a:xfrm>
          <a:prstGeom prst="rect">
            <a:avLst/>
          </a:prstGeom>
          <a:noFill/>
          <a:ln w="9525">
            <a:noFill/>
            <a:miter lim="800000"/>
            <a:headEnd/>
            <a:tailEnd/>
          </a:ln>
          <a:effectLst/>
        </p:spPr>
      </p:pic>
      <p:pic>
        <p:nvPicPr>
          <p:cNvPr id="29702" name="Picture 6"/>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179512" y="5445224"/>
            <a:ext cx="8486834" cy="642942"/>
          </a:xfrm>
          <a:prstGeom prst="rect">
            <a:avLst/>
          </a:prstGeom>
          <a:noFill/>
          <a:ln w="9525">
            <a:noFill/>
            <a:miter lim="800000"/>
            <a:headEnd/>
            <a:tailEnd/>
          </a:ln>
          <a:effectLst/>
        </p:spPr>
      </p:pic>
      <p:sp>
        <p:nvSpPr>
          <p:cNvPr id="9" name="TextBox 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 NUMERICAL NONLINEAR</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LIFTING-LINE METHOD</a:t>
            </a:r>
          </a:p>
        </p:txBody>
      </p:sp>
      <p:sp>
        <p:nvSpPr>
          <p:cNvPr id="10"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75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1" name="TextBox 10"/>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2" name="Straight Connector 11"/>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blinds(horizontal)">
                                      <p:cBhvr>
                                        <p:cTn id="7" dur="500"/>
                                        <p:tgtEl>
                                          <p:spTgt spid="2969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9699"/>
                                        </p:tgtEl>
                                        <p:attrNameLst>
                                          <p:attrName>style.visibility</p:attrName>
                                        </p:attrNameLst>
                                      </p:cBhvr>
                                      <p:to>
                                        <p:strVal val="visible"/>
                                      </p:to>
                                    </p:set>
                                    <p:animEffect transition="in" filter="blinds(horizontal)">
                                      <p:cBhvr>
                                        <p:cTn id="12" dur="500"/>
                                        <p:tgtEl>
                                          <p:spTgt spid="2969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9700"/>
                                        </p:tgtEl>
                                        <p:attrNameLst>
                                          <p:attrName>style.visibility</p:attrName>
                                        </p:attrNameLst>
                                      </p:cBhvr>
                                      <p:to>
                                        <p:strVal val="visible"/>
                                      </p:to>
                                    </p:set>
                                    <p:animEffect transition="in" filter="blinds(horizontal)">
                                      <p:cBhvr>
                                        <p:cTn id="17" dur="500"/>
                                        <p:tgtEl>
                                          <p:spTgt spid="2970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9701"/>
                                        </p:tgtEl>
                                        <p:attrNameLst>
                                          <p:attrName>style.visibility</p:attrName>
                                        </p:attrNameLst>
                                      </p:cBhvr>
                                      <p:to>
                                        <p:strVal val="visible"/>
                                      </p:to>
                                    </p:set>
                                    <p:animEffect transition="in" filter="blinds(horizontal)">
                                      <p:cBhvr>
                                        <p:cTn id="22" dur="500"/>
                                        <p:tgtEl>
                                          <p:spTgt spid="2970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9702"/>
                                        </p:tgtEl>
                                        <p:attrNameLst>
                                          <p:attrName>style.visibility</p:attrName>
                                        </p:attrNameLst>
                                      </p:cBhvr>
                                      <p:to>
                                        <p:strVal val="visible"/>
                                      </p:to>
                                    </p:set>
                                    <p:animEffect transition="in" filter="blinds(horizontal)">
                                      <p:cBhvr>
                                        <p:cTn id="27" dur="500"/>
                                        <p:tgtEl>
                                          <p:spTgt spid="29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95536" y="1196752"/>
            <a:ext cx="8084400" cy="1500198"/>
          </a:xfrm>
          <a:prstGeom prst="rect">
            <a:avLst/>
          </a:prstGeom>
          <a:noFill/>
          <a:ln w="9525">
            <a:noFill/>
            <a:miter lim="800000"/>
            <a:headEnd/>
            <a:tailEnd/>
          </a:ln>
          <a:effectLst/>
        </p:spPr>
      </p:pic>
      <p:pic>
        <p:nvPicPr>
          <p:cNvPr id="30723"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85786" y="2420888"/>
            <a:ext cx="7500990" cy="1883227"/>
          </a:xfrm>
          <a:prstGeom prst="rect">
            <a:avLst/>
          </a:prstGeom>
          <a:noFill/>
          <a:ln w="9525">
            <a:noFill/>
            <a:miter lim="800000"/>
            <a:headEnd/>
            <a:tailEnd/>
          </a:ln>
          <a:effectLst/>
        </p:spPr>
      </p:pic>
      <p:pic>
        <p:nvPicPr>
          <p:cNvPr id="30724"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95536" y="4509120"/>
            <a:ext cx="7858180" cy="1428760"/>
          </a:xfrm>
          <a:prstGeom prst="rect">
            <a:avLst/>
          </a:prstGeom>
          <a:noFill/>
          <a:ln w="9525">
            <a:noFill/>
            <a:miter lim="800000"/>
            <a:headEnd/>
            <a:tailEnd/>
          </a:ln>
          <a:effectLst/>
        </p:spPr>
      </p:pic>
      <p:sp>
        <p:nvSpPr>
          <p:cNvPr id="7" name="TextBox 6"/>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 NUMERICAL NONLINEAR</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LIFTING-LINE METHOD</a:t>
            </a:r>
          </a:p>
        </p:txBody>
      </p:sp>
      <p:sp>
        <p:nvSpPr>
          <p:cNvPr id="8"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76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blinds(horizontal)">
                                      <p:cBhvr>
                                        <p:cTn id="7" dur="500"/>
                                        <p:tgtEl>
                                          <p:spTgt spid="3072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0723"/>
                                        </p:tgtEl>
                                        <p:attrNameLst>
                                          <p:attrName>style.visibility</p:attrName>
                                        </p:attrNameLst>
                                      </p:cBhvr>
                                      <p:to>
                                        <p:strVal val="visible"/>
                                      </p:to>
                                    </p:set>
                                    <p:animEffect transition="in" filter="blinds(horizontal)">
                                      <p:cBhvr>
                                        <p:cTn id="12" dur="500"/>
                                        <p:tgtEl>
                                          <p:spTgt spid="3072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0724"/>
                                        </p:tgtEl>
                                        <p:attrNameLst>
                                          <p:attrName>style.visibility</p:attrName>
                                        </p:attrNameLst>
                                      </p:cBhvr>
                                      <p:to>
                                        <p:strVal val="visible"/>
                                      </p:to>
                                    </p:set>
                                    <p:animEffect transition="in" filter="blinds(horizontal)">
                                      <p:cBhvr>
                                        <p:cTn id="17" dur="5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23528" y="1336374"/>
            <a:ext cx="8554701" cy="285752"/>
          </a:xfrm>
          <a:prstGeom prst="rect">
            <a:avLst/>
          </a:prstGeom>
          <a:noFill/>
          <a:ln w="9525">
            <a:noFill/>
            <a:miter lim="800000"/>
            <a:headEnd/>
            <a:tailEnd/>
          </a:ln>
          <a:effectLst/>
        </p:spPr>
      </p:pic>
      <p:pic>
        <p:nvPicPr>
          <p:cNvPr id="31747"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37842" y="1979316"/>
            <a:ext cx="3413984" cy="857256"/>
          </a:xfrm>
          <a:prstGeom prst="rect">
            <a:avLst/>
          </a:prstGeom>
          <a:noFill/>
          <a:ln w="9525">
            <a:noFill/>
            <a:miter lim="800000"/>
            <a:headEnd/>
            <a:tailEnd/>
          </a:ln>
          <a:effectLst/>
        </p:spPr>
      </p:pic>
      <p:pic>
        <p:nvPicPr>
          <p:cNvPr id="31748"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252618" y="1979316"/>
            <a:ext cx="4589611" cy="685804"/>
          </a:xfrm>
          <a:prstGeom prst="rect">
            <a:avLst/>
          </a:prstGeom>
          <a:noFill/>
          <a:ln w="9525">
            <a:noFill/>
            <a:miter lim="800000"/>
            <a:headEnd/>
            <a:tailEnd/>
          </a:ln>
          <a:effectLst/>
        </p:spPr>
      </p:pic>
      <p:pic>
        <p:nvPicPr>
          <p:cNvPr id="31749"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537842" y="2855786"/>
            <a:ext cx="2678925" cy="357190"/>
          </a:xfrm>
          <a:prstGeom prst="rect">
            <a:avLst/>
          </a:prstGeom>
          <a:noFill/>
          <a:ln w="9525">
            <a:noFill/>
            <a:miter lim="800000"/>
            <a:headEnd/>
            <a:tailEnd/>
          </a:ln>
          <a:effectLst/>
        </p:spPr>
      </p:pic>
      <p:pic>
        <p:nvPicPr>
          <p:cNvPr id="31750" name="Picture 6"/>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3181048" y="2908010"/>
            <a:ext cx="5471291" cy="295276"/>
          </a:xfrm>
          <a:prstGeom prst="rect">
            <a:avLst/>
          </a:prstGeom>
          <a:noFill/>
          <a:ln w="9525">
            <a:noFill/>
            <a:miter lim="800000"/>
            <a:headEnd/>
            <a:tailEnd/>
          </a:ln>
          <a:effectLst/>
        </p:spPr>
      </p:pic>
      <p:sp>
        <p:nvSpPr>
          <p:cNvPr id="13" name="TextBox 12"/>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 NUMERICAL NONLINEAR</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LIFTING-LINE METHOD</a:t>
            </a:r>
          </a:p>
        </p:txBody>
      </p:sp>
      <p:sp>
        <p:nvSpPr>
          <p:cNvPr id="1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77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5" name="TextBox 14"/>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6" name="Straight Connector 15"/>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blinds(horizontal)">
                                      <p:cBhvr>
                                        <p:cTn id="7" dur="500"/>
                                        <p:tgtEl>
                                          <p:spTgt spid="31746"/>
                                        </p:tgtEl>
                                      </p:cBhvr>
                                    </p:animEffect>
                                  </p:childTnLst>
                                </p:cTn>
                              </p:par>
                              <p:par>
                                <p:cTn id="8" presetID="3" presetClass="entr" presetSubtype="10" fill="hold" nodeType="withEffect">
                                  <p:stCondLst>
                                    <p:cond delay="0"/>
                                  </p:stCondLst>
                                  <p:childTnLst>
                                    <p:set>
                                      <p:cBhvr>
                                        <p:cTn id="9" dur="1" fill="hold">
                                          <p:stCondLst>
                                            <p:cond delay="0"/>
                                          </p:stCondLst>
                                        </p:cTn>
                                        <p:tgtEl>
                                          <p:spTgt spid="31747"/>
                                        </p:tgtEl>
                                        <p:attrNameLst>
                                          <p:attrName>style.visibility</p:attrName>
                                        </p:attrNameLst>
                                      </p:cBhvr>
                                      <p:to>
                                        <p:strVal val="visible"/>
                                      </p:to>
                                    </p:set>
                                    <p:animEffect transition="in" filter="blinds(horizontal)">
                                      <p:cBhvr>
                                        <p:cTn id="10" dur="500"/>
                                        <p:tgtEl>
                                          <p:spTgt spid="31747"/>
                                        </p:tgtEl>
                                      </p:cBhvr>
                                    </p:animEffect>
                                  </p:childTnLst>
                                </p:cTn>
                              </p:par>
                              <p:par>
                                <p:cTn id="11" presetID="3" presetClass="entr" presetSubtype="10" fill="hold" nodeType="withEffect">
                                  <p:stCondLst>
                                    <p:cond delay="0"/>
                                  </p:stCondLst>
                                  <p:childTnLst>
                                    <p:set>
                                      <p:cBhvr>
                                        <p:cTn id="12" dur="1" fill="hold">
                                          <p:stCondLst>
                                            <p:cond delay="0"/>
                                          </p:stCondLst>
                                        </p:cTn>
                                        <p:tgtEl>
                                          <p:spTgt spid="31748"/>
                                        </p:tgtEl>
                                        <p:attrNameLst>
                                          <p:attrName>style.visibility</p:attrName>
                                        </p:attrNameLst>
                                      </p:cBhvr>
                                      <p:to>
                                        <p:strVal val="visible"/>
                                      </p:to>
                                    </p:set>
                                    <p:animEffect transition="in" filter="blinds(horizontal)">
                                      <p:cBhvr>
                                        <p:cTn id="13" dur="500"/>
                                        <p:tgtEl>
                                          <p:spTgt spid="31748"/>
                                        </p:tgtEl>
                                      </p:cBhvr>
                                    </p:animEffect>
                                  </p:childTnLst>
                                </p:cTn>
                              </p:par>
                              <p:par>
                                <p:cTn id="14" presetID="3" presetClass="entr" presetSubtype="10" fill="hold" nodeType="withEffect">
                                  <p:stCondLst>
                                    <p:cond delay="0"/>
                                  </p:stCondLst>
                                  <p:childTnLst>
                                    <p:set>
                                      <p:cBhvr>
                                        <p:cTn id="15" dur="1" fill="hold">
                                          <p:stCondLst>
                                            <p:cond delay="0"/>
                                          </p:stCondLst>
                                        </p:cTn>
                                        <p:tgtEl>
                                          <p:spTgt spid="31749"/>
                                        </p:tgtEl>
                                        <p:attrNameLst>
                                          <p:attrName>style.visibility</p:attrName>
                                        </p:attrNameLst>
                                      </p:cBhvr>
                                      <p:to>
                                        <p:strVal val="visible"/>
                                      </p:to>
                                    </p:set>
                                    <p:animEffect transition="in" filter="blinds(horizontal)">
                                      <p:cBhvr>
                                        <p:cTn id="16" dur="500"/>
                                        <p:tgtEl>
                                          <p:spTgt spid="31749"/>
                                        </p:tgtEl>
                                      </p:cBhvr>
                                    </p:animEffect>
                                  </p:childTnLst>
                                </p:cTn>
                              </p:par>
                              <p:par>
                                <p:cTn id="17" presetID="3" presetClass="entr" presetSubtype="10" fill="hold" nodeType="withEffect">
                                  <p:stCondLst>
                                    <p:cond delay="0"/>
                                  </p:stCondLst>
                                  <p:childTnLst>
                                    <p:set>
                                      <p:cBhvr>
                                        <p:cTn id="18" dur="1" fill="hold">
                                          <p:stCondLst>
                                            <p:cond delay="0"/>
                                          </p:stCondLst>
                                        </p:cTn>
                                        <p:tgtEl>
                                          <p:spTgt spid="31750"/>
                                        </p:tgtEl>
                                        <p:attrNameLst>
                                          <p:attrName>style.visibility</p:attrName>
                                        </p:attrNameLst>
                                      </p:cBhvr>
                                      <p:to>
                                        <p:strVal val="visible"/>
                                      </p:to>
                                    </p:set>
                                    <p:animEffect transition="in" filter="blinds(horizontal)">
                                      <p:cBhvr>
                                        <p:cTn id="19" dur="500"/>
                                        <p:tgtEl>
                                          <p:spTgt spid="317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ight Arrow 11"/>
          <p:cNvSpPr/>
          <p:nvPr/>
        </p:nvSpPr>
        <p:spPr>
          <a:xfrm>
            <a:off x="576824" y="3020892"/>
            <a:ext cx="2214578" cy="15001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751" name="Picture 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987824" y="1663570"/>
            <a:ext cx="5447148" cy="4357718"/>
          </a:xfrm>
          <a:prstGeom prst="rect">
            <a:avLst/>
          </a:prstGeom>
          <a:noFill/>
          <a:ln w="9525">
            <a:noFill/>
            <a:miter lim="800000"/>
            <a:headEnd/>
            <a:tailEnd/>
          </a:ln>
          <a:effectLst/>
        </p:spPr>
      </p:pic>
      <p:sp>
        <p:nvSpPr>
          <p:cNvPr id="11" name="Rectangle 10"/>
          <p:cNvSpPr/>
          <p:nvPr/>
        </p:nvSpPr>
        <p:spPr>
          <a:xfrm>
            <a:off x="648262" y="3598494"/>
            <a:ext cx="1749903" cy="369332"/>
          </a:xfrm>
          <a:prstGeom prst="rect">
            <a:avLst/>
          </a:prstGeom>
        </p:spPr>
        <p:txBody>
          <a:bodyPr wrap="none">
            <a:spAutoFit/>
          </a:bodyPr>
          <a:lstStyle/>
          <a:p>
            <a:r>
              <a:rPr lang="en-US" b="1" dirty="0" smtClean="0">
                <a:solidFill>
                  <a:srgbClr val="FFFF00"/>
                </a:solidFill>
                <a:effectLst>
                  <a:outerShdw blurRad="38100" dist="38100" dir="2700000" algn="tl">
                    <a:srgbClr val="000000">
                      <a:alpha val="43137"/>
                    </a:srgbClr>
                  </a:outerShdw>
                </a:effectLst>
              </a:rPr>
              <a:t>Typical results</a:t>
            </a:r>
          </a:p>
        </p:txBody>
      </p:sp>
      <p:sp>
        <p:nvSpPr>
          <p:cNvPr id="13" name="TextBox 12"/>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 NUMERICAL NONLINEAR</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LIFTING-LINE METHOD</a:t>
            </a:r>
          </a:p>
        </p:txBody>
      </p:sp>
      <p:sp>
        <p:nvSpPr>
          <p:cNvPr id="1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78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5" name="TextBox 14"/>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6" name="Straight Connector 15"/>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linds(horizontal)">
                                      <p:cBhvr>
                                        <p:cTn id="10" dur="500"/>
                                        <p:tgtEl>
                                          <p:spTgt spid="12"/>
                                        </p:tgtEl>
                                      </p:cBhvr>
                                    </p:animEffect>
                                  </p:childTnLst>
                                </p:cTn>
                              </p:par>
                              <p:par>
                                <p:cTn id="11" presetID="3" presetClass="entr" presetSubtype="10" fill="hold" nodeType="withEffect">
                                  <p:stCondLst>
                                    <p:cond delay="0"/>
                                  </p:stCondLst>
                                  <p:childTnLst>
                                    <p:set>
                                      <p:cBhvr>
                                        <p:cTn id="12" dur="1" fill="hold">
                                          <p:stCondLst>
                                            <p:cond delay="0"/>
                                          </p:stCondLst>
                                        </p:cTn>
                                        <p:tgtEl>
                                          <p:spTgt spid="31751"/>
                                        </p:tgtEl>
                                        <p:attrNameLst>
                                          <p:attrName>style.visibility</p:attrName>
                                        </p:attrNameLst>
                                      </p:cBhvr>
                                      <p:to>
                                        <p:strVal val="visible"/>
                                      </p:to>
                                    </p:set>
                                    <p:animEffect transition="in" filter="blinds(horizontal)">
                                      <p:cBhvr>
                                        <p:cTn id="13" dur="500"/>
                                        <p:tgtEl>
                                          <p:spTgt spid="317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844" y="1270501"/>
            <a:ext cx="8749636" cy="646331"/>
          </a:xfrm>
          <a:prstGeom prst="rect">
            <a:avLst/>
          </a:prstGeom>
        </p:spPr>
        <p:txBody>
          <a:bodyPr wrap="square">
            <a:spAutoFit/>
          </a:bodyPr>
          <a:lstStyle/>
          <a:p>
            <a:r>
              <a:rPr lang="en-US" dirty="0" smtClean="0">
                <a:latin typeface="Constantia" pitchFamily="18" charset="0"/>
              </a:rPr>
              <a:t>An example of the use of the numerical method for the nonlinear regime is shown in this figure:</a:t>
            </a:r>
          </a:p>
        </p:txBody>
      </p:sp>
      <p:sp>
        <p:nvSpPr>
          <p:cNvPr id="5" name="Rectangle 4"/>
          <p:cNvSpPr/>
          <p:nvPr/>
        </p:nvSpPr>
        <p:spPr>
          <a:xfrm>
            <a:off x="251520" y="5373216"/>
            <a:ext cx="8858312" cy="646331"/>
          </a:xfrm>
          <a:prstGeom prst="rect">
            <a:avLst/>
          </a:prstGeom>
        </p:spPr>
        <p:txBody>
          <a:bodyPr wrap="square">
            <a:spAutoFit/>
          </a:bodyPr>
          <a:lstStyle/>
          <a:p>
            <a:r>
              <a:rPr lang="en-US" dirty="0" smtClean="0">
                <a:latin typeface="Constantia" pitchFamily="18" charset="0"/>
              </a:rPr>
              <a:t>The numerical lifting-line solution at high angle of attack agrees with the experiment to within 20 percent, and much closer for many cases.</a:t>
            </a:r>
          </a:p>
        </p:txBody>
      </p:sp>
      <p:pic>
        <p:nvPicPr>
          <p:cNvPr id="32770"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66172" y="1838298"/>
            <a:ext cx="7806356" cy="3390902"/>
          </a:xfrm>
          <a:prstGeom prst="rect">
            <a:avLst/>
          </a:prstGeom>
          <a:noFill/>
          <a:ln w="9525">
            <a:noFill/>
            <a:miter lim="800000"/>
            <a:headEnd/>
            <a:tailEnd/>
          </a:ln>
          <a:effectLst/>
        </p:spPr>
      </p:pic>
      <p:sp>
        <p:nvSpPr>
          <p:cNvPr id="7" name="TextBox 6"/>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 NUMERICAL NONLINEAR</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LIFTING-LINE METHOD</a:t>
            </a:r>
          </a:p>
        </p:txBody>
      </p:sp>
      <p:sp>
        <p:nvSpPr>
          <p:cNvPr id="9"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79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TextBox 9"/>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Incompressible Flow over Finite Wings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1" name="Straight Connector 10"/>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32770"/>
                                        </p:tgtEl>
                                        <p:attrNameLst>
                                          <p:attrName>style.visibility</p:attrName>
                                        </p:attrNameLst>
                                      </p:cBhvr>
                                      <p:to>
                                        <p:strVal val="visible"/>
                                      </p:to>
                                    </p:set>
                                    <p:animEffect transition="in" filter="blinds(horizontal)">
                                      <p:cBhvr>
                                        <p:cTn id="11" dur="500"/>
                                        <p:tgtEl>
                                          <p:spTgt spid="32770"/>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linds(horizont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4476</TotalTime>
  <Words>2870</Words>
  <Application>Microsoft Office PowerPoint</Application>
  <PresentationFormat>On-screen Show (4:3)</PresentationFormat>
  <Paragraphs>502</Paragraphs>
  <Slides>79</Slides>
  <Notes>68</Notes>
  <HiddenSlides>0</HiddenSlides>
  <MMClips>0</MMClips>
  <ScaleCrop>false</ScaleCrop>
  <HeadingPairs>
    <vt:vector size="4" baseType="variant">
      <vt:variant>
        <vt:lpstr>Theme</vt:lpstr>
      </vt:variant>
      <vt:variant>
        <vt:i4>1</vt:i4>
      </vt:variant>
      <vt:variant>
        <vt:lpstr>Slide Titles</vt:lpstr>
      </vt:variant>
      <vt:variant>
        <vt:i4>79</vt:i4>
      </vt:variant>
    </vt:vector>
  </HeadingPairs>
  <TitlesOfParts>
    <vt:vector size="80"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SabeR</dc:creator>
  <cp:lastModifiedBy>Saber</cp:lastModifiedBy>
  <cp:revision>293</cp:revision>
  <dcterms:created xsi:type="dcterms:W3CDTF">2010-09-08T12:28:06Z</dcterms:created>
  <dcterms:modified xsi:type="dcterms:W3CDTF">2010-11-29T19:10:21Z</dcterms:modified>
</cp:coreProperties>
</file>