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392" r:id="rId2"/>
    <p:sldId id="378" r:id="rId3"/>
    <p:sldId id="380" r:id="rId4"/>
    <p:sldId id="381" r:id="rId5"/>
    <p:sldId id="382" r:id="rId6"/>
    <p:sldId id="383" r:id="rId7"/>
    <p:sldId id="384" r:id="rId8"/>
    <p:sldId id="330" r:id="rId9"/>
    <p:sldId id="365" r:id="rId10"/>
    <p:sldId id="367" r:id="rId11"/>
    <p:sldId id="332" r:id="rId12"/>
    <p:sldId id="396" r:id="rId13"/>
    <p:sldId id="333" r:id="rId14"/>
    <p:sldId id="334" r:id="rId15"/>
    <p:sldId id="335" r:id="rId16"/>
    <p:sldId id="368" r:id="rId17"/>
    <p:sldId id="369" r:id="rId18"/>
    <p:sldId id="336" r:id="rId19"/>
    <p:sldId id="337" r:id="rId20"/>
    <p:sldId id="370" r:id="rId21"/>
    <p:sldId id="338" r:id="rId22"/>
    <p:sldId id="339" r:id="rId23"/>
    <p:sldId id="372" r:id="rId24"/>
    <p:sldId id="340" r:id="rId25"/>
    <p:sldId id="341" r:id="rId26"/>
    <p:sldId id="342" r:id="rId27"/>
    <p:sldId id="343" r:id="rId28"/>
    <p:sldId id="395" r:id="rId29"/>
    <p:sldId id="344" r:id="rId30"/>
    <p:sldId id="345" r:id="rId31"/>
    <p:sldId id="374" r:id="rId32"/>
    <p:sldId id="375" r:id="rId33"/>
    <p:sldId id="347" r:id="rId34"/>
    <p:sldId id="348" r:id="rId35"/>
    <p:sldId id="349" r:id="rId36"/>
    <p:sldId id="350" r:id="rId37"/>
    <p:sldId id="351" r:id="rId38"/>
    <p:sldId id="376" r:id="rId39"/>
    <p:sldId id="353" r:id="rId40"/>
    <p:sldId id="354" r:id="rId41"/>
    <p:sldId id="355" r:id="rId42"/>
    <p:sldId id="356" r:id="rId43"/>
    <p:sldId id="377" r:id="rId44"/>
    <p:sldId id="357" r:id="rId45"/>
    <p:sldId id="358" r:id="rId46"/>
    <p:sldId id="359" r:id="rId47"/>
    <p:sldId id="360" r:id="rId48"/>
    <p:sldId id="361" r:id="rId49"/>
    <p:sldId id="363" r:id="rId50"/>
    <p:sldId id="362" r:id="rId51"/>
    <p:sldId id="364" r:id="rId52"/>
    <p:sldId id="394" r:id="rId53"/>
    <p:sldId id="385" r:id="rId54"/>
    <p:sldId id="386" r:id="rId55"/>
    <p:sldId id="391" r:id="rId56"/>
    <p:sldId id="389" r:id="rId57"/>
    <p:sldId id="390"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BB1F"/>
    <a:srgbClr val="BF7F0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949" autoAdjust="0"/>
    <p:restoredTop sz="94717" autoAdjust="0"/>
  </p:normalViewPr>
  <p:slideViewPr>
    <p:cSldViewPr>
      <p:cViewPr varScale="1">
        <p:scale>
          <a:sx n="70" d="100"/>
          <a:sy n="70" d="100"/>
        </p:scale>
        <p:origin x="-57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846"/>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AB8E0D-037C-4B17-9A20-2FF2D9C865B5}" type="datetimeFigureOut">
              <a:rPr lang="en-US" smtClean="0"/>
              <a:pPr/>
              <a:t>12/12/2010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63B9C8-F95B-43DD-96A1-12FD1B27BE3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a:t>
            </a:fld>
            <a:endParaRPr lang="fa-I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a:t>
            </a:fld>
            <a:endParaRPr lang="fa-I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3</a:t>
            </a:fld>
            <a:endParaRPr lang="fa-I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4</a:t>
            </a:fld>
            <a:endParaRPr lang="fa-I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5</a:t>
            </a:fld>
            <a:endParaRPr lang="fa-I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6</a:t>
            </a:fld>
            <a:endParaRPr lang="fa-I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7</a:t>
            </a:fld>
            <a:endParaRPr lang="fa-I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8</a:t>
            </a:fld>
            <a:endParaRPr lang="fa-I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9</a:t>
            </a:fld>
            <a:endParaRPr lang="fa-I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10</a:t>
            </a:fld>
            <a:endParaRPr lang="fa-I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11</a:t>
            </a:fld>
            <a:endParaRPr lang="fa-I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AB63B9C8-F95B-43DD-96A1-12FD1B27BE32}"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13</a:t>
            </a:fld>
            <a:endParaRPr lang="fa-I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15</a:t>
            </a:fld>
            <a:endParaRPr lang="fa-I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16</a:t>
            </a:fld>
            <a:endParaRPr lang="fa-I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17</a:t>
            </a:fld>
            <a:endParaRPr lang="fa-I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18</a:t>
            </a:fld>
            <a:endParaRPr lang="fa-I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19</a:t>
            </a:fld>
            <a:endParaRPr lang="fa-I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20</a:t>
            </a:fld>
            <a:endParaRPr lang="fa-I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21</a:t>
            </a:fld>
            <a:endParaRPr lang="fa-I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22</a:t>
            </a:fld>
            <a:endParaRPr lang="fa-I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23</a:t>
            </a:fld>
            <a:endParaRPr lang="fa-I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24</a:t>
            </a:fld>
            <a:endParaRPr lang="fa-I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25</a:t>
            </a:fld>
            <a:endParaRPr lang="fa-I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26</a:t>
            </a:fld>
            <a:endParaRPr lang="fa-I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C63D303-9CC0-40DC-85E6-E100FA1EAB2F}" type="slidenum">
              <a:rPr lang="fa-IR" smtClean="0"/>
              <a:pPr/>
              <a:t>27</a:t>
            </a:fld>
            <a:endParaRPr lang="fa-I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AB63B9C8-F95B-43DD-96A1-12FD1B27BE32}" type="slidenum">
              <a:rPr lang="en-US" smtClean="0"/>
              <a:pPr/>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29</a:t>
            </a:fld>
            <a:endParaRPr lang="fa-I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30</a:t>
            </a:fld>
            <a:endParaRPr lang="fa-I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31</a:t>
            </a:fld>
            <a:endParaRPr lang="fa-I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32</a:t>
            </a:fld>
            <a:endParaRPr lang="fa-I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33</a:t>
            </a:fld>
            <a:endParaRPr lang="fa-I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34</a:t>
            </a:fld>
            <a:endParaRPr lang="fa-I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35</a:t>
            </a:fld>
            <a:endParaRPr lang="fa-I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36</a:t>
            </a:fld>
            <a:endParaRPr lang="fa-I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37</a:t>
            </a:fld>
            <a:endParaRPr lang="fa-I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38</a:t>
            </a:fld>
            <a:endParaRPr lang="fa-I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39</a:t>
            </a:fld>
            <a:endParaRPr lang="fa-I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40</a:t>
            </a:fld>
            <a:endParaRPr lang="fa-I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41</a:t>
            </a:fld>
            <a:endParaRPr lang="fa-I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42</a:t>
            </a:fld>
            <a:endParaRPr lang="fa-I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43</a:t>
            </a:fld>
            <a:endParaRPr lang="fa-I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44</a:t>
            </a:fld>
            <a:endParaRPr lang="fa-I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45</a:t>
            </a:fld>
            <a:endParaRPr lang="fa-I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46</a:t>
            </a:fld>
            <a:endParaRPr lang="fa-I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47</a:t>
            </a:fld>
            <a:endParaRPr lang="fa-I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48</a:t>
            </a:fld>
            <a:endParaRPr lang="fa-I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AB63B9C8-F95B-43DD-96A1-12FD1B27BE32}" type="slidenum">
              <a:rPr lang="en-US" smtClean="0"/>
              <a:pPr/>
              <a:t>49</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AB63B9C8-F95B-43DD-96A1-12FD1B27BE32}" type="slidenum">
              <a:rPr lang="en-US" smtClean="0"/>
              <a:pPr/>
              <a:t>50</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AB63B9C8-F95B-43DD-96A1-12FD1B27BE32}" type="slidenum">
              <a:rPr lang="en-US" smtClean="0"/>
              <a:pPr/>
              <a:t>51</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65E7B0A6-98DC-4BAD-A1F3-B97E837ED8C4}" type="slidenum">
              <a:rPr lang="fa-IR" smtClean="0"/>
              <a:pPr/>
              <a:t>52</a:t>
            </a:fld>
            <a:endParaRPr lang="fa-I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AB63B9C8-F95B-43DD-96A1-12FD1B27BE32}" type="slidenum">
              <a:rPr lang="en-US" smtClean="0"/>
              <a:pPr/>
              <a:t>53</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7B09ED6C-720A-45EE-9061-D768AC37AC83}" type="slidenum">
              <a:rPr lang="fa-IR" smtClean="0"/>
              <a:pPr/>
              <a:t>54</a:t>
            </a:fld>
            <a:endParaRPr lang="fa-I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7B09ED6C-720A-45EE-9061-D768AC37AC83}" type="slidenum">
              <a:rPr lang="fa-IR" smtClean="0"/>
              <a:pPr/>
              <a:t>55</a:t>
            </a:fld>
            <a:endParaRPr lang="fa-I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7B09ED6C-720A-45EE-9061-D768AC37AC83}" type="slidenum">
              <a:rPr lang="fa-IR" smtClean="0"/>
              <a:pPr/>
              <a:t>56</a:t>
            </a:fld>
            <a:endParaRPr lang="fa-I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a:p>
        </p:txBody>
      </p:sp>
      <p:sp>
        <p:nvSpPr>
          <p:cNvPr id="4" name="Slide Number Placeholder 3"/>
          <p:cNvSpPr>
            <a:spLocks noGrp="1"/>
          </p:cNvSpPr>
          <p:nvPr>
            <p:ph type="sldNum" sz="quarter" idx="10"/>
          </p:nvPr>
        </p:nvSpPr>
        <p:spPr/>
        <p:txBody>
          <a:bodyPr/>
          <a:lstStyle/>
          <a:p>
            <a:fld id="{7B09ED6C-720A-45EE-9061-D768AC37AC83}" type="slidenum">
              <a:rPr lang="fa-IR" smtClean="0"/>
              <a:pPr/>
              <a:t>57</a:t>
            </a:fld>
            <a:endParaRPr lang="fa-I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9CAC672-0563-44AF-B836-8A12F49E32E3}" type="datetime1">
              <a:rPr lang="en-US" smtClean="0"/>
              <a:pPr/>
              <a:t>12/12/2010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4AAD5F-0A83-457E-9C99-4012F4602FAF}" type="datetime1">
              <a:rPr lang="en-US" smtClean="0"/>
              <a:pPr/>
              <a:t>12/12/2010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EA1EC9-9E20-48C7-9453-0F84BE1FACB9}" type="datetime1">
              <a:rPr lang="en-US" smtClean="0"/>
              <a:pPr/>
              <a:t>12/12/2010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025265-DF05-472B-981A-56093F0729F0}" type="datetime1">
              <a:rPr lang="en-US" smtClean="0"/>
              <a:pPr/>
              <a:t>12/12/2010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75C580-D4D2-4C6C-AB4B-DFCE376EC0CD}" type="datetime1">
              <a:rPr lang="en-US" smtClean="0"/>
              <a:pPr/>
              <a:t>12/12/2010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455C74-7B5B-45F0-84FC-0FD880A39CF2}" type="datetime1">
              <a:rPr lang="en-US" smtClean="0"/>
              <a:pPr/>
              <a:t>12/12/2010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DA6001-3C67-4521-BFA6-DBCD7EF873AD}" type="datetime1">
              <a:rPr lang="en-US" smtClean="0"/>
              <a:pPr/>
              <a:t>12/12/2010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279DB5-0892-4519-B0F2-B63F202E998C}" type="datetime1">
              <a:rPr lang="en-US" smtClean="0"/>
              <a:pPr/>
              <a:t>12/12/2010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E8AE38-ED5C-4A61-BCA9-35BDF5C9827A}" type="datetime1">
              <a:rPr lang="en-US" smtClean="0"/>
              <a:pPr/>
              <a:t>12/12/2010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201287-6D0F-4211-90A5-1CEADBED578B}" type="datetime1">
              <a:rPr lang="en-US" smtClean="0"/>
              <a:pPr/>
              <a:t>12/12/2010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0B72D2-9033-4840-A93A-2C9144BF0962}" type="datetime1">
              <a:rPr lang="en-US" smtClean="0"/>
              <a:pPr/>
              <a:t>12/12/2010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fa-IR"/>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13F5A489-68FE-40A2-B3BB-735DBC4D41A0}"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B81B30-7330-422E-8F26-6A4690DE4558}" type="datetime1">
              <a:rPr lang="en-US" smtClean="0"/>
              <a:pPr/>
              <a:t>12/12/2010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47A9E4-C7B3-400F-9120-A23606BE431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wipe dir="r"/>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3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3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3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4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86.png"/></Relationships>
</file>

<file path=ppt/slides/_rels/slide4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89.png"/><Relationship Id="rId4" Type="http://schemas.openxmlformats.org/officeDocument/2006/relationships/image" Target="../media/image88.png"/></Relationships>
</file>

<file path=ppt/slides/_rels/slide45.xml.rels><?xml version="1.0" encoding="UTF-8" standalone="yes"?>
<Relationships xmlns="http://schemas.openxmlformats.org/package/2006/relationships"><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4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4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103.png"/></Relationships>
</file>

<file path=ppt/slides/_rels/slide5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106.png"/><Relationship Id="rId4" Type="http://schemas.openxmlformats.org/officeDocument/2006/relationships/image" Target="../media/image105.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4.xml"/><Relationship Id="rId1" Type="http://schemas.openxmlformats.org/officeDocument/2006/relationships/slideLayout" Target="../slideLayouts/slideLayout12.xml"/><Relationship Id="rId4" Type="http://schemas.openxmlformats.org/officeDocument/2006/relationships/image" Target="../media/image110.png"/></Relationships>
</file>

<file path=ppt/slides/_rels/slide5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55.xml"/><Relationship Id="rId1" Type="http://schemas.openxmlformats.org/officeDocument/2006/relationships/slideLayout" Target="../slideLayouts/slideLayout4.xml"/><Relationship Id="rId4" Type="http://schemas.openxmlformats.org/officeDocument/2006/relationships/image" Target="../media/image112.png"/></Relationships>
</file>

<file path=ppt/slides/_rels/slide5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Reduction of Induced Drag</a:t>
            </a:r>
          </a:p>
        </p:txBody>
      </p:sp>
      <p:sp>
        <p:nvSpPr>
          <p:cNvPr id="11"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TextBox 11"/>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5" name="Straight Connector 1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7" name="Picture 4" descr="Drag_Curve_2"/>
          <p:cNvPicPr>
            <a:picLocks noChangeAspect="1" noChangeArrowheads="1"/>
          </p:cNvPicPr>
          <p:nvPr/>
        </p:nvPicPr>
        <p:blipFill>
          <a:blip r:embed="rId3"/>
          <a:srcRect/>
          <a:stretch>
            <a:fillRect/>
          </a:stretch>
        </p:blipFill>
        <p:spPr bwMode="auto">
          <a:xfrm>
            <a:off x="928662" y="1357298"/>
            <a:ext cx="6324600" cy="5045075"/>
          </a:xfrm>
          <a:prstGeom prst="rect">
            <a:avLst/>
          </a:prstGeom>
          <a:noFill/>
        </p:spPr>
      </p:pic>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Reduction of Induced Drag</a:t>
            </a:r>
          </a:p>
        </p:txBody>
      </p:sp>
      <p:sp>
        <p:nvSpPr>
          <p:cNvPr id="11"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TextBox 11"/>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5" name="Straight Connector 1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9" name="Picture 4"/>
          <p:cNvPicPr>
            <a:picLocks noChangeAspect="1" noChangeArrowheads="1"/>
          </p:cNvPicPr>
          <p:nvPr/>
        </p:nvPicPr>
        <p:blipFill>
          <a:blip r:embed="rId3"/>
          <a:srcRect/>
          <a:stretch>
            <a:fillRect/>
          </a:stretch>
        </p:blipFill>
        <p:spPr bwMode="auto">
          <a:xfrm>
            <a:off x="1000100" y="1000108"/>
            <a:ext cx="6477000" cy="4961363"/>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Reduction of Induced Drag</a:t>
            </a:r>
          </a:p>
        </p:txBody>
      </p:sp>
      <p:sp>
        <p:nvSpPr>
          <p:cNvPr id="11"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TextBox 11"/>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5" name="Straight Connector 1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7" name="Picture 4"/>
          <p:cNvPicPr>
            <a:picLocks noChangeAspect="1" noChangeArrowheads="1"/>
          </p:cNvPicPr>
          <p:nvPr/>
        </p:nvPicPr>
        <p:blipFill>
          <a:blip r:embed="rId3"/>
          <a:srcRect/>
          <a:stretch>
            <a:fillRect/>
          </a:stretch>
        </p:blipFill>
        <p:spPr bwMode="auto">
          <a:xfrm>
            <a:off x="1500166" y="1285860"/>
            <a:ext cx="6357982" cy="4694616"/>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Reduction of Induced Drag</a:t>
            </a:r>
          </a:p>
        </p:txBody>
      </p:sp>
      <p:sp>
        <p:nvSpPr>
          <p:cNvPr id="11"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TextBox 11"/>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5" name="Straight Connector 1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9" name="Picture 4"/>
          <p:cNvPicPr>
            <a:picLocks noChangeAspect="1" noChangeArrowheads="1"/>
          </p:cNvPicPr>
          <p:nvPr/>
        </p:nvPicPr>
        <p:blipFill>
          <a:blip r:embed="rId3"/>
          <a:srcRect/>
          <a:stretch>
            <a:fillRect/>
          </a:stretch>
        </p:blipFill>
        <p:spPr bwMode="auto">
          <a:xfrm>
            <a:off x="500034" y="1857364"/>
            <a:ext cx="7415234" cy="3104303"/>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Reduction of Induced Drag</a:t>
            </a:r>
          </a:p>
        </p:txBody>
      </p:sp>
      <p:sp>
        <p:nvSpPr>
          <p:cNvPr id="11"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TextBox 11"/>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5" name="Straight Connector 1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7" name="Picture 4" descr="Tip tanks inhibit airflow about wing tips"/>
          <p:cNvPicPr>
            <a:picLocks noChangeAspect="1" noChangeArrowheads="1"/>
          </p:cNvPicPr>
          <p:nvPr/>
        </p:nvPicPr>
        <p:blipFill>
          <a:blip r:embed="rId3"/>
          <a:srcRect/>
          <a:stretch>
            <a:fillRect/>
          </a:stretch>
        </p:blipFill>
        <p:spPr bwMode="auto">
          <a:xfrm>
            <a:off x="1428728" y="1142984"/>
            <a:ext cx="5643602" cy="4966696"/>
          </a:xfrm>
          <a:prstGeom prst="rect">
            <a:avLst/>
          </a:prstGeom>
          <a:noFill/>
        </p:spPr>
      </p:pic>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Reduction of Induced Drag</a:t>
            </a:r>
          </a:p>
        </p:txBody>
      </p:sp>
      <p:sp>
        <p:nvSpPr>
          <p:cNvPr id="11"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TextBox 11"/>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5" name="Straight Connector 1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9" name="Picture 6" descr="fig028"/>
          <p:cNvPicPr>
            <a:picLocks noChangeAspect="1" noChangeArrowheads="1"/>
          </p:cNvPicPr>
          <p:nvPr/>
        </p:nvPicPr>
        <p:blipFill>
          <a:blip r:embed="rId3"/>
          <a:srcRect/>
          <a:stretch>
            <a:fillRect/>
          </a:stretch>
        </p:blipFill>
        <p:spPr bwMode="auto">
          <a:xfrm>
            <a:off x="642910" y="1357298"/>
            <a:ext cx="7286676" cy="4384902"/>
          </a:xfrm>
          <a:prstGeom prst="rect">
            <a:avLst/>
          </a:prstGeom>
          <a:noFill/>
        </p:spPr>
      </p:pic>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Reduction of Induced Drag</a:t>
            </a:r>
          </a:p>
        </p:txBody>
      </p:sp>
      <p:sp>
        <p:nvSpPr>
          <p:cNvPr id="11"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TextBox 11"/>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5" name="Straight Connector 1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noChangeArrowheads="1"/>
          </p:cNvPicPr>
          <p:nvPr/>
        </p:nvPicPr>
        <p:blipFill>
          <a:blip r:embed="rId3"/>
          <a:srcRect/>
          <a:stretch>
            <a:fillRect/>
          </a:stretch>
        </p:blipFill>
        <p:spPr bwMode="auto">
          <a:xfrm>
            <a:off x="1214414" y="1500174"/>
            <a:ext cx="6530755" cy="4000528"/>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249431" y="1196752"/>
            <a:ext cx="8645138" cy="1631216"/>
          </a:xfrm>
          <a:prstGeom prst="rect">
            <a:avLst/>
          </a:prstGeom>
        </p:spPr>
        <p:txBody>
          <a:bodyPr wrap="square">
            <a:spAutoFit/>
          </a:bodyPr>
          <a:lstStyle/>
          <a:p>
            <a:pPr algn="just"/>
            <a:r>
              <a:rPr lang="en-US" sz="2000" dirty="0" err="1" smtClean="0">
                <a:solidFill>
                  <a:schemeClr val="tx1">
                    <a:lumMod val="95000"/>
                    <a:lumOff val="5000"/>
                  </a:schemeClr>
                </a:solidFill>
                <a:latin typeface="Constantia" pitchFamily="18" charset="0"/>
              </a:rPr>
              <a:t>Prandtl's</a:t>
            </a:r>
            <a:r>
              <a:rPr lang="en-US" sz="2000" dirty="0" smtClean="0">
                <a:solidFill>
                  <a:schemeClr val="tx1">
                    <a:lumMod val="95000"/>
                    <a:lumOff val="5000"/>
                  </a:schemeClr>
                </a:solidFill>
                <a:latin typeface="Constantia" pitchFamily="18" charset="0"/>
              </a:rPr>
              <a:t> classical lifting-line theory gives reasonable results for </a:t>
            </a:r>
            <a:r>
              <a:rPr lang="en-US" sz="2000" i="1" dirty="0" smtClean="0">
                <a:solidFill>
                  <a:schemeClr val="tx1">
                    <a:lumMod val="95000"/>
                    <a:lumOff val="5000"/>
                  </a:schemeClr>
                </a:solidFill>
                <a:latin typeface="Constantia" pitchFamily="18" charset="0"/>
              </a:rPr>
              <a:t>straight wings at moderate to high aspect ratio</a:t>
            </a:r>
            <a:r>
              <a:rPr lang="en-US" sz="2000" dirty="0" smtClean="0">
                <a:solidFill>
                  <a:schemeClr val="tx1">
                    <a:lumMod val="95000"/>
                    <a:lumOff val="5000"/>
                  </a:schemeClr>
                </a:solidFill>
                <a:latin typeface="Constantia" pitchFamily="18" charset="0"/>
              </a:rPr>
              <a:t>. </a:t>
            </a:r>
          </a:p>
          <a:p>
            <a:pPr algn="just"/>
            <a:endParaRPr lang="en-US" sz="2000" dirty="0" smtClean="0">
              <a:solidFill>
                <a:schemeClr val="tx1">
                  <a:lumMod val="95000"/>
                  <a:lumOff val="5000"/>
                </a:schemeClr>
              </a:solidFill>
              <a:latin typeface="Constantia" pitchFamily="18" charset="0"/>
            </a:endParaRPr>
          </a:p>
          <a:p>
            <a:pPr algn="just"/>
            <a:r>
              <a:rPr lang="en-US" sz="2000" dirty="0" smtClean="0">
                <a:solidFill>
                  <a:schemeClr val="tx1">
                    <a:lumMod val="95000"/>
                    <a:lumOff val="5000"/>
                  </a:schemeClr>
                </a:solidFill>
                <a:latin typeface="Constantia" pitchFamily="18" charset="0"/>
              </a:rPr>
              <a:t>For low-aspect-ratio straight wings, swept wings, and delta wings, classical lifting-line theory is inappropriate.</a:t>
            </a:r>
          </a:p>
        </p:txBody>
      </p:sp>
      <p:sp>
        <p:nvSpPr>
          <p:cNvPr id="14" name="Rectangle 13"/>
          <p:cNvSpPr/>
          <p:nvPr/>
        </p:nvSpPr>
        <p:spPr>
          <a:xfrm>
            <a:off x="179512" y="5765194"/>
            <a:ext cx="8712968" cy="400110"/>
          </a:xfrm>
          <a:prstGeom prst="rect">
            <a:avLst/>
          </a:prstGeom>
        </p:spPr>
        <p:txBody>
          <a:bodyPr wrap="square">
            <a:spAutoFit/>
          </a:bodyPr>
          <a:lstStyle/>
          <a:p>
            <a:pPr algn="ctr"/>
            <a:r>
              <a:rPr lang="en-US" sz="2000" b="1" dirty="0" smtClean="0">
                <a:solidFill>
                  <a:schemeClr val="tx1">
                    <a:lumMod val="95000"/>
                    <a:lumOff val="5000"/>
                  </a:schemeClr>
                </a:solidFill>
                <a:latin typeface="Constantia" pitchFamily="18" charset="0"/>
              </a:rPr>
              <a:t>For such </a:t>
            </a:r>
            <a:r>
              <a:rPr lang="en-US" sz="2000" b="1" dirty="0" err="1" smtClean="0">
                <a:solidFill>
                  <a:schemeClr val="tx1">
                    <a:lumMod val="95000"/>
                    <a:lumOff val="5000"/>
                  </a:schemeClr>
                </a:solidFill>
                <a:latin typeface="Constantia" pitchFamily="18" charset="0"/>
              </a:rPr>
              <a:t>planforms</a:t>
            </a:r>
            <a:r>
              <a:rPr lang="en-US" sz="2000" b="1" dirty="0" smtClean="0">
                <a:solidFill>
                  <a:schemeClr val="tx1">
                    <a:lumMod val="95000"/>
                    <a:lumOff val="5000"/>
                  </a:schemeClr>
                </a:solidFill>
                <a:latin typeface="Constantia" pitchFamily="18" charset="0"/>
              </a:rPr>
              <a:t>, a more sophisticated model must be used.</a:t>
            </a:r>
          </a:p>
        </p:txBody>
      </p:sp>
      <p:sp>
        <p:nvSpPr>
          <p:cNvPr id="8" name="TextBox 7"/>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LIFTING-SURFACE THEORY AND THE</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VORTEX LATTICE NUMERICAL METHOD</a:t>
            </a:r>
          </a:p>
        </p:txBody>
      </p:sp>
      <p:pic>
        <p:nvPicPr>
          <p:cNvPr id="1027"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03548" y="2708051"/>
            <a:ext cx="8136904" cy="2953197"/>
          </a:xfrm>
          <a:prstGeom prst="rect">
            <a:avLst/>
          </a:prstGeom>
          <a:noFill/>
          <a:ln w="9525">
            <a:noFill/>
            <a:miter lim="800000"/>
            <a:headEnd/>
            <a:tailEnd/>
          </a:ln>
        </p:spPr>
      </p:pic>
      <p:sp>
        <p:nvSpPr>
          <p:cNvPr id="11"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TextBox 11"/>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5" name="Straight Connector 1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3">
                                            <p:txEl>
                                              <p:pRg st="2" end="2"/>
                                            </p:txEl>
                                          </p:spTgt>
                                        </p:tgtEl>
                                        <p:attrNameLst>
                                          <p:attrName>style.visibility</p:attrName>
                                        </p:attrNameLst>
                                      </p:cBhvr>
                                      <p:to>
                                        <p:strVal val="visible"/>
                                      </p:to>
                                    </p:set>
                                    <p:animEffect transition="in" filter="randombar(horizontal)">
                                      <p:cBhvr>
                                        <p:cTn id="12" dur="500"/>
                                        <p:tgtEl>
                                          <p:spTgt spid="13">
                                            <p:txEl>
                                              <p:pRg st="2" end="2"/>
                                            </p:txEl>
                                          </p:spTgt>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1027"/>
                                        </p:tgtEl>
                                        <p:attrNameLst>
                                          <p:attrName>style.visibility</p:attrName>
                                        </p:attrNameLst>
                                      </p:cBhvr>
                                      <p:to>
                                        <p:strVal val="visible"/>
                                      </p:to>
                                    </p:set>
                                    <p:animEffect transition="in" filter="randombar(horizontal)">
                                      <p:cBhvr>
                                        <p:cTn id="16" dur="500"/>
                                        <p:tgtEl>
                                          <p:spTgt spid="1027"/>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21"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VORTEX LATTICE METHOD (VLM)</a:t>
            </a:r>
          </a:p>
        </p:txBody>
      </p:sp>
      <p:sp>
        <p:nvSpPr>
          <p:cNvPr id="6" name="TextBox 5"/>
          <p:cNvSpPr txBox="1"/>
          <p:nvPr/>
        </p:nvSpPr>
        <p:spPr>
          <a:xfrm>
            <a:off x="251520" y="1196752"/>
            <a:ext cx="8568952" cy="5262979"/>
          </a:xfrm>
          <a:prstGeom prst="rect">
            <a:avLst/>
          </a:prstGeom>
          <a:noFill/>
        </p:spPr>
        <p:txBody>
          <a:bodyPr wrap="square" rtlCol="0">
            <a:spAutoFit/>
          </a:bodyPr>
          <a:lstStyle/>
          <a:p>
            <a:pPr algn="just">
              <a:buSzPct val="85000"/>
              <a:buFont typeface="Courier New" pitchFamily="49" charset="0"/>
              <a:buChar char="o"/>
            </a:pPr>
            <a:r>
              <a:rPr lang="en-US" sz="2400" dirty="0" smtClean="0">
                <a:latin typeface="Constantia" pitchFamily="18" charset="0"/>
              </a:rPr>
              <a:t> The VLM represents the wing as a planar surface on which a grid of horseshoe vortices is superimposed.</a:t>
            </a: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r>
              <a:rPr lang="en-GB" sz="2400" dirty="0" smtClean="0">
                <a:latin typeface="Constantia" pitchFamily="18" charset="0"/>
              </a:rPr>
              <a:t> </a:t>
            </a:r>
            <a:r>
              <a:rPr lang="en-US" sz="2400" dirty="0" smtClean="0">
                <a:latin typeface="Constantia" pitchFamily="18" charset="0"/>
              </a:rPr>
              <a:t>The velocities induced by each horseshoe vortex at a specified control point are calculated using the law of </a:t>
            </a:r>
            <a:r>
              <a:rPr lang="en-US" sz="2400" dirty="0" err="1" smtClean="0">
                <a:latin typeface="Constantia" pitchFamily="18" charset="0"/>
              </a:rPr>
              <a:t>Biot-Savart</a:t>
            </a:r>
            <a:r>
              <a:rPr lang="en-US" sz="2400" dirty="0" smtClean="0">
                <a:latin typeface="Constantia" pitchFamily="18" charset="0"/>
              </a:rPr>
              <a:t>.</a:t>
            </a: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r>
              <a:rPr lang="en-GB" sz="2400" dirty="0" smtClean="0">
                <a:latin typeface="Constantia" pitchFamily="18" charset="0"/>
              </a:rPr>
              <a:t> </a:t>
            </a:r>
            <a:r>
              <a:rPr lang="en-US" sz="2400" dirty="0" smtClean="0">
                <a:latin typeface="Constantia" pitchFamily="18" charset="0"/>
              </a:rPr>
              <a:t>A summation is performed for all control points on the wing to produce a set of linear algebraic equations for the horseshoe vortex strengths that satisfy the boundary condition of no flow through the wing.</a:t>
            </a: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r>
              <a:rPr lang="en-GB" sz="2400" dirty="0" smtClean="0">
                <a:latin typeface="Constantia" pitchFamily="18" charset="0"/>
              </a:rPr>
              <a:t> </a:t>
            </a:r>
            <a:r>
              <a:rPr lang="en-US" sz="2400" dirty="0" smtClean="0">
                <a:latin typeface="Constantia" pitchFamily="18" charset="0"/>
              </a:rPr>
              <a:t>The vortex strengths are related to the wing circulation and the pressure differential between the upper and lower wing surfaces.</a:t>
            </a:r>
          </a:p>
        </p:txBody>
      </p:sp>
      <p:sp>
        <p:nvSpPr>
          <p:cNvPr id="7"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randombar(horizont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randombar(horizontal)">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randombar(horizontal)">
                                      <p:cBhvr>
                                        <p:cTn id="2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VORTEX LATTICE METHOD (VLM)</a:t>
            </a:r>
          </a:p>
        </p:txBody>
      </p:sp>
      <p:sp>
        <p:nvSpPr>
          <p:cNvPr id="6" name="TextBox 5"/>
          <p:cNvSpPr txBox="1"/>
          <p:nvPr/>
        </p:nvSpPr>
        <p:spPr>
          <a:xfrm>
            <a:off x="251520" y="1196752"/>
            <a:ext cx="8568952" cy="830997"/>
          </a:xfrm>
          <a:prstGeom prst="rect">
            <a:avLst/>
          </a:prstGeom>
          <a:noFill/>
        </p:spPr>
        <p:txBody>
          <a:bodyPr wrap="square" rtlCol="0">
            <a:spAutoFit/>
          </a:bodyPr>
          <a:lstStyle/>
          <a:p>
            <a:pPr algn="just">
              <a:buSzPct val="85000"/>
            </a:pPr>
            <a:r>
              <a:rPr lang="en-US" sz="2400" dirty="0" smtClean="0">
                <a:latin typeface="Constantia" pitchFamily="18" charset="0"/>
              </a:rPr>
              <a:t>1. The wing surface is divided into several trapezoidal sub regions (</a:t>
            </a:r>
            <a:r>
              <a:rPr lang="en-US" sz="2400" i="1" dirty="0" smtClean="0">
                <a:latin typeface="Constantia" pitchFamily="18" charset="0"/>
              </a:rPr>
              <a:t>finite elements </a:t>
            </a:r>
            <a:r>
              <a:rPr lang="en-US" sz="2400" dirty="0" smtClean="0">
                <a:latin typeface="Constantia" pitchFamily="18" charset="0"/>
              </a:rPr>
              <a:t>or </a:t>
            </a:r>
            <a:r>
              <a:rPr lang="en-US" sz="2400" i="1" dirty="0" smtClean="0">
                <a:latin typeface="Constantia" pitchFamily="18" charset="0"/>
              </a:rPr>
              <a:t>lattices</a:t>
            </a:r>
            <a:r>
              <a:rPr lang="en-US" sz="2400" dirty="0" smtClean="0">
                <a:latin typeface="Constantia" pitchFamily="18" charset="0"/>
              </a:rPr>
              <a:t>) </a:t>
            </a:r>
          </a:p>
        </p:txBody>
      </p:sp>
      <p:sp>
        <p:nvSpPr>
          <p:cNvPr id="9"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TextBox 9"/>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1" name="Straight Connector 10"/>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1026" name="Picture 2"/>
          <p:cNvPicPr>
            <a:picLocks noChangeAspect="1" noChangeArrowheads="1"/>
          </p:cNvPicPr>
          <p:nvPr/>
        </p:nvPicPr>
        <p:blipFill>
          <a:blip r:embed="rId3"/>
          <a:srcRect/>
          <a:stretch>
            <a:fillRect/>
          </a:stretch>
        </p:blipFill>
        <p:spPr bwMode="auto">
          <a:xfrm>
            <a:off x="357158" y="2143116"/>
            <a:ext cx="5286412" cy="3689115"/>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a:srcRect/>
          <a:stretch>
            <a:fillRect/>
          </a:stretch>
        </p:blipFill>
        <p:spPr bwMode="auto">
          <a:xfrm>
            <a:off x="6072198" y="2786058"/>
            <a:ext cx="2524125" cy="2524125"/>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linds(horizontal)">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blinds(horizontal)">
                                      <p:cBhvr>
                                        <p:cTn id="17"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851920" y="2525956"/>
            <a:ext cx="5147085" cy="4143404"/>
          </a:xfrm>
          <a:prstGeom prst="rect">
            <a:avLst/>
          </a:prstGeom>
          <a:noFill/>
          <a:ln w="9525">
            <a:noFill/>
            <a:miter lim="800000"/>
            <a:headEnd/>
            <a:tailEnd/>
          </a:ln>
          <a:effectLst/>
        </p:spPr>
      </p:pic>
      <p:sp>
        <p:nvSpPr>
          <p:cNvPr id="10" name="Rectangle 9"/>
          <p:cNvSpPr/>
          <p:nvPr/>
        </p:nvSpPr>
        <p:spPr>
          <a:xfrm>
            <a:off x="572612" y="1628800"/>
            <a:ext cx="8463884" cy="1492716"/>
          </a:xfrm>
          <a:prstGeom prst="rect">
            <a:avLst/>
          </a:prstGeom>
        </p:spPr>
        <p:txBody>
          <a:bodyPr wrap="square">
            <a:spAutoFit/>
          </a:bodyPr>
          <a:lstStyle/>
          <a:p>
            <a:pPr algn="just">
              <a:buFont typeface="Wingdings" pitchFamily="2" charset="2"/>
              <a:buChar char="§"/>
            </a:pPr>
            <a:r>
              <a:rPr lang="en-US" sz="2000" dirty="0" smtClean="0">
                <a:solidFill>
                  <a:schemeClr val="tx1">
                    <a:lumMod val="95000"/>
                    <a:lumOff val="5000"/>
                  </a:schemeClr>
                </a:solidFill>
                <a:latin typeface="Constantia" pitchFamily="18" charset="0"/>
              </a:rPr>
              <a:t> Place the bound vortex of the horseshoe vortex on the 1/4 chord  element line of each panel.</a:t>
            </a:r>
          </a:p>
          <a:p>
            <a:pPr algn="just">
              <a:buFont typeface="Wingdings" pitchFamily="2" charset="2"/>
              <a:buChar char="§"/>
            </a:pPr>
            <a:endParaRPr lang="en-US" sz="1100" dirty="0" smtClean="0">
              <a:solidFill>
                <a:schemeClr val="tx1">
                  <a:lumMod val="95000"/>
                  <a:lumOff val="5000"/>
                </a:schemeClr>
              </a:solidFill>
              <a:latin typeface="Constantia" pitchFamily="18" charset="0"/>
            </a:endParaRPr>
          </a:p>
          <a:p>
            <a:pPr algn="just">
              <a:buFont typeface="Wingdings" pitchFamily="2" charset="2"/>
              <a:buChar char="§"/>
            </a:pPr>
            <a:r>
              <a:rPr lang="en-US" sz="2000" dirty="0" smtClean="0">
                <a:solidFill>
                  <a:schemeClr val="tx1">
                    <a:lumMod val="95000"/>
                    <a:lumOff val="5000"/>
                  </a:schemeClr>
                </a:solidFill>
                <a:latin typeface="Constantia" pitchFamily="18" charset="0"/>
              </a:rPr>
              <a:t> Place the control point on the 3/4 chord point of each panel at the midpoint in the </a:t>
            </a:r>
            <a:r>
              <a:rPr lang="en-US" sz="2000" dirty="0" err="1" smtClean="0">
                <a:solidFill>
                  <a:schemeClr val="tx1">
                    <a:lumMod val="95000"/>
                    <a:lumOff val="5000"/>
                  </a:schemeClr>
                </a:solidFill>
                <a:latin typeface="Constantia" pitchFamily="18" charset="0"/>
              </a:rPr>
              <a:t>spanwise</a:t>
            </a:r>
            <a:r>
              <a:rPr lang="en-US" sz="2000" dirty="0" smtClean="0">
                <a:solidFill>
                  <a:schemeClr val="tx1">
                    <a:lumMod val="95000"/>
                    <a:lumOff val="5000"/>
                  </a:schemeClr>
                </a:solidFill>
                <a:latin typeface="Constantia" pitchFamily="18" charset="0"/>
              </a:rPr>
              <a:t> direction.</a:t>
            </a:r>
          </a:p>
        </p:txBody>
      </p:sp>
      <p:cxnSp>
        <p:nvCxnSpPr>
          <p:cNvPr id="16" name="Straight Connector 15"/>
          <p:cNvCxnSpPr/>
          <p:nvPr/>
        </p:nvCxnSpPr>
        <p:spPr>
          <a:xfrm rot="5400000" flipH="1" flipV="1">
            <a:off x="1071538" y="4000504"/>
            <a:ext cx="857256" cy="1588"/>
          </a:xfrm>
          <a:prstGeom prst="line">
            <a:avLst/>
          </a:prstGeom>
        </p:spPr>
        <p:style>
          <a:lnRef idx="3">
            <a:schemeClr val="accent2"/>
          </a:lnRef>
          <a:fillRef idx="0">
            <a:schemeClr val="accent2"/>
          </a:fillRef>
          <a:effectRef idx="2">
            <a:schemeClr val="accent2"/>
          </a:effectRef>
          <a:fontRef idx="minor">
            <a:schemeClr val="tx1"/>
          </a:fontRef>
        </p:style>
      </p:cxnSp>
      <p:cxnSp>
        <p:nvCxnSpPr>
          <p:cNvPr id="18" name="Straight Connector 17"/>
          <p:cNvCxnSpPr/>
          <p:nvPr/>
        </p:nvCxnSpPr>
        <p:spPr>
          <a:xfrm>
            <a:off x="1500166" y="3571876"/>
            <a:ext cx="928694" cy="142876"/>
          </a:xfrm>
          <a:prstGeom prst="line">
            <a:avLst/>
          </a:prstGeom>
        </p:spPr>
        <p:style>
          <a:lnRef idx="3">
            <a:schemeClr val="accent2"/>
          </a:lnRef>
          <a:fillRef idx="0">
            <a:schemeClr val="accent2"/>
          </a:fillRef>
          <a:effectRef idx="2">
            <a:schemeClr val="accent2"/>
          </a:effectRef>
          <a:fontRef idx="minor">
            <a:schemeClr val="tx1"/>
          </a:fontRef>
        </p:style>
      </p:cxnSp>
      <p:cxnSp>
        <p:nvCxnSpPr>
          <p:cNvPr id="20" name="Straight Connector 19"/>
          <p:cNvCxnSpPr/>
          <p:nvPr/>
        </p:nvCxnSpPr>
        <p:spPr>
          <a:xfrm rot="5400000">
            <a:off x="2108183" y="4035429"/>
            <a:ext cx="642148" cy="794"/>
          </a:xfrm>
          <a:prstGeom prst="line">
            <a:avLst/>
          </a:prstGeom>
        </p:spPr>
        <p:style>
          <a:lnRef idx="3">
            <a:schemeClr val="accent2"/>
          </a:lnRef>
          <a:fillRef idx="0">
            <a:schemeClr val="accent2"/>
          </a:fillRef>
          <a:effectRef idx="2">
            <a:schemeClr val="accent2"/>
          </a:effectRef>
          <a:fontRef idx="minor">
            <a:schemeClr val="tx1"/>
          </a:fontRef>
        </p:style>
      </p:cxnSp>
      <p:cxnSp>
        <p:nvCxnSpPr>
          <p:cNvPr id="23" name="Straight Connector 22"/>
          <p:cNvCxnSpPr/>
          <p:nvPr/>
        </p:nvCxnSpPr>
        <p:spPr>
          <a:xfrm flipV="1">
            <a:off x="1500166" y="4357694"/>
            <a:ext cx="928694" cy="71438"/>
          </a:xfrm>
          <a:prstGeom prst="line">
            <a:avLst/>
          </a:prstGeom>
        </p:spPr>
        <p:style>
          <a:lnRef idx="3">
            <a:schemeClr val="accent2"/>
          </a:lnRef>
          <a:fillRef idx="0">
            <a:schemeClr val="accent2"/>
          </a:fillRef>
          <a:effectRef idx="2">
            <a:schemeClr val="accent2"/>
          </a:effectRef>
          <a:fontRef idx="minor">
            <a:schemeClr val="tx1"/>
          </a:fontRef>
        </p:style>
      </p:cxnSp>
      <p:cxnSp>
        <p:nvCxnSpPr>
          <p:cNvPr id="25" name="Straight Connector 24"/>
          <p:cNvCxnSpPr/>
          <p:nvPr/>
        </p:nvCxnSpPr>
        <p:spPr>
          <a:xfrm>
            <a:off x="1500166" y="3857628"/>
            <a:ext cx="928694" cy="142876"/>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9" name="Straight Connector 28"/>
          <p:cNvCxnSpPr/>
          <p:nvPr/>
        </p:nvCxnSpPr>
        <p:spPr>
          <a:xfrm rot="5400000">
            <a:off x="464315" y="4893479"/>
            <a:ext cx="2071702" cy="1588"/>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30" name="Straight Connector 29"/>
          <p:cNvCxnSpPr/>
          <p:nvPr/>
        </p:nvCxnSpPr>
        <p:spPr>
          <a:xfrm rot="5400000">
            <a:off x="1465241" y="4964123"/>
            <a:ext cx="1928826" cy="1588"/>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
        <p:nvSpPr>
          <p:cNvPr id="35" name="Oval 34"/>
          <p:cNvSpPr>
            <a:spLocks/>
          </p:cNvSpPr>
          <p:nvPr/>
        </p:nvSpPr>
        <p:spPr>
          <a:xfrm>
            <a:off x="1980230" y="4114800"/>
            <a:ext cx="91440" cy="914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latin typeface="Constantia" pitchFamily="18" charset="0"/>
            </a:endParaRPr>
          </a:p>
        </p:txBody>
      </p:sp>
      <p:cxnSp>
        <p:nvCxnSpPr>
          <p:cNvPr id="39" name="Straight Connector 38"/>
          <p:cNvCxnSpPr/>
          <p:nvPr/>
        </p:nvCxnSpPr>
        <p:spPr>
          <a:xfrm rot="5400000">
            <a:off x="1643042" y="4000504"/>
            <a:ext cx="71438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VORTEX LATTICE METHOD (VLM)</a:t>
            </a:r>
          </a:p>
        </p:txBody>
      </p:sp>
      <p:sp>
        <p:nvSpPr>
          <p:cNvPr id="19" name="TextBox 18"/>
          <p:cNvSpPr txBox="1"/>
          <p:nvPr/>
        </p:nvSpPr>
        <p:spPr>
          <a:xfrm>
            <a:off x="251520" y="1196752"/>
            <a:ext cx="8568952" cy="461665"/>
          </a:xfrm>
          <a:prstGeom prst="rect">
            <a:avLst/>
          </a:prstGeom>
          <a:noFill/>
        </p:spPr>
        <p:txBody>
          <a:bodyPr wrap="square" rtlCol="0">
            <a:spAutoFit/>
          </a:bodyPr>
          <a:lstStyle/>
          <a:p>
            <a:pPr algn="just">
              <a:buSzPct val="85000"/>
            </a:pPr>
            <a:r>
              <a:rPr lang="en-US" sz="2400" dirty="0" smtClean="0">
                <a:latin typeface="Constantia" pitchFamily="18" charset="0"/>
              </a:rPr>
              <a:t>2. A horseshoe vortex is placed on each lattice.</a:t>
            </a:r>
          </a:p>
        </p:txBody>
      </p:sp>
      <p:sp>
        <p:nvSpPr>
          <p:cNvPr id="21"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2" name="TextBox 21"/>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24" name="Straight Connector 23"/>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randombar(horizontal)">
                                      <p:cBhvr>
                                        <p:cTn id="7" dur="500"/>
                                        <p:tgtEl>
                                          <p:spTgt spid="19">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053"/>
                                        </p:tgtEl>
                                        <p:attrNameLst>
                                          <p:attrName>style.visibility</p:attrName>
                                        </p:attrNameLst>
                                      </p:cBhvr>
                                      <p:to>
                                        <p:strVal val="visible"/>
                                      </p:to>
                                    </p:set>
                                    <p:animEffect transition="in" filter="randombar(horizontal)">
                                      <p:cBhvr>
                                        <p:cTn id="11" dur="500"/>
                                        <p:tgtEl>
                                          <p:spTgt spid="2053"/>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randombar(horizontal)">
                                      <p:cBhvr>
                                        <p:cTn id="15" dur="500"/>
                                        <p:tgtEl>
                                          <p:spTgt spid="18"/>
                                        </p:tgtEl>
                                      </p:cBhvr>
                                    </p:animEffect>
                                  </p:childTnLst>
                                </p:cTn>
                              </p:par>
                              <p:par>
                                <p:cTn id="16" presetID="14" presetClass="entr" presetSubtype="1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randombar(horizontal)">
                                      <p:cBhvr>
                                        <p:cTn id="18" dur="500"/>
                                        <p:tgtEl>
                                          <p:spTgt spid="20"/>
                                        </p:tgtEl>
                                      </p:cBhvr>
                                    </p:animEffect>
                                  </p:childTnLst>
                                </p:cTn>
                              </p:par>
                              <p:par>
                                <p:cTn id="19" presetID="14" presetClass="entr" presetSubtype="1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randombar(horizontal)">
                                      <p:cBhvr>
                                        <p:cTn id="21" dur="500"/>
                                        <p:tgtEl>
                                          <p:spTgt spid="16"/>
                                        </p:tgtEl>
                                      </p:cBhvr>
                                    </p:animEffect>
                                  </p:childTnLst>
                                </p:cTn>
                              </p:par>
                              <p:par>
                                <p:cTn id="22" presetID="14" presetClass="entr" presetSubtype="10"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randombar(horizontal)">
                                      <p:cBhvr>
                                        <p:cTn id="24" dur="500"/>
                                        <p:tgtEl>
                                          <p:spTgt spid="23"/>
                                        </p:tgtEl>
                                      </p:cBhvr>
                                    </p:animEffect>
                                  </p:childTnLst>
                                </p:cTn>
                              </p:par>
                              <p:par>
                                <p:cTn id="25" presetID="14" presetClass="entr" presetSubtype="10"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randombar(horizontal)">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32" dur="500"/>
                                        <p:tgtEl>
                                          <p:spTgt spid="10">
                                            <p:txEl>
                                              <p:pRg st="0" end="0"/>
                                            </p:txEl>
                                          </p:spTgt>
                                        </p:tgtEl>
                                      </p:cBhvr>
                                    </p:animEffect>
                                  </p:childTnLst>
                                </p:cTn>
                              </p:par>
                            </p:childTnLst>
                          </p:cTn>
                        </p:par>
                        <p:par>
                          <p:cTn id="33" fill="hold">
                            <p:stCondLst>
                              <p:cond delay="500"/>
                            </p:stCondLst>
                            <p:childTnLst>
                              <p:par>
                                <p:cTn id="34" presetID="14" presetClass="entr" presetSubtype="10"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randombar(horizontal)">
                                      <p:cBhvr>
                                        <p:cTn id="36" dur="500"/>
                                        <p:tgtEl>
                                          <p:spTgt spid="30"/>
                                        </p:tgtEl>
                                      </p:cBhvr>
                                    </p:animEffect>
                                  </p:childTnLst>
                                </p:cTn>
                              </p:par>
                              <p:par>
                                <p:cTn id="37" presetID="14" presetClass="entr" presetSubtype="10"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randombar(horizontal)">
                                      <p:cBhvr>
                                        <p:cTn id="39" dur="500"/>
                                        <p:tgtEl>
                                          <p:spTgt spid="25"/>
                                        </p:tgtEl>
                                      </p:cBhvr>
                                    </p:animEffect>
                                  </p:childTnLst>
                                </p:cTn>
                              </p:par>
                              <p:par>
                                <p:cTn id="40" presetID="14" presetClass="entr" presetSubtype="10"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randombar(horizontal)">
                                      <p:cBhvr>
                                        <p:cTn id="42" dur="5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0">
                                            <p:txEl>
                                              <p:pRg st="2" end="2"/>
                                            </p:txEl>
                                          </p:spTgt>
                                        </p:tgtEl>
                                        <p:attrNameLst>
                                          <p:attrName>style.visibility</p:attrName>
                                        </p:attrNameLst>
                                      </p:cBhvr>
                                      <p:to>
                                        <p:strVal val="visible"/>
                                      </p:to>
                                    </p:set>
                                    <p:animEffect transition="in" filter="randombar(horizontal)">
                                      <p:cBhvr>
                                        <p:cTn id="47" dur="500"/>
                                        <p:tgtEl>
                                          <p:spTgt spid="10">
                                            <p:txEl>
                                              <p:pRg st="2" end="2"/>
                                            </p:txEl>
                                          </p:spTgt>
                                        </p:tgtEl>
                                      </p:cBhvr>
                                    </p:animEffect>
                                  </p:childTnLst>
                                </p:cTn>
                              </p:par>
                            </p:childTnLst>
                          </p:cTn>
                        </p:par>
                        <p:par>
                          <p:cTn id="48" fill="hold">
                            <p:stCondLst>
                              <p:cond delay="500"/>
                            </p:stCondLst>
                            <p:childTnLst>
                              <p:par>
                                <p:cTn id="49" presetID="14" presetClass="entr" presetSubtype="10"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randombar(horizontal)">
                                      <p:cBhvr>
                                        <p:cTn id="5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747A9E4-C7B3-400F-9120-A23606BE4312}" type="slidenum">
              <a:rPr lang="en-US" smtClean="0"/>
              <a:pPr/>
              <a:t>12</a:t>
            </a:fld>
            <a:endParaRPr lang="en-US"/>
          </a:p>
        </p:txBody>
      </p:sp>
      <p:pic>
        <p:nvPicPr>
          <p:cNvPr id="5122" name="Picture 2"/>
          <p:cNvPicPr>
            <a:picLocks noChangeAspect="1" noChangeArrowheads="1"/>
          </p:cNvPicPr>
          <p:nvPr/>
        </p:nvPicPr>
        <p:blipFill>
          <a:blip r:embed="rId3"/>
          <a:srcRect/>
          <a:stretch>
            <a:fillRect/>
          </a:stretch>
        </p:blipFill>
        <p:spPr bwMode="auto">
          <a:xfrm>
            <a:off x="428596" y="1428736"/>
            <a:ext cx="8008575" cy="3214710"/>
          </a:xfrm>
          <a:prstGeom prst="rect">
            <a:avLst/>
          </a:prstGeom>
          <a:noFill/>
          <a:ln w="9525">
            <a:noFill/>
            <a:miter lim="800000"/>
            <a:headEnd/>
            <a:tailEnd/>
          </a:ln>
          <a:effectLst/>
        </p:spPr>
      </p:pic>
      <p:sp>
        <p:nvSpPr>
          <p:cNvPr id="4" name="TextBox 3"/>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VORTEX LATTICE METHOD (VLM)</a:t>
            </a:r>
          </a:p>
        </p:txBody>
      </p:sp>
    </p:spTree>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VORTEX LATTICE METHOD (VLM)</a:t>
            </a:r>
          </a:p>
        </p:txBody>
      </p:sp>
      <p:sp>
        <p:nvSpPr>
          <p:cNvPr id="6"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TextBox 6"/>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8" name="Straight Connector 7"/>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2051" name="Picture 3"/>
          <p:cNvPicPr>
            <a:picLocks noChangeAspect="1" noChangeArrowheads="1"/>
          </p:cNvPicPr>
          <p:nvPr/>
        </p:nvPicPr>
        <p:blipFill>
          <a:blip r:embed="rId3"/>
          <a:srcRect/>
          <a:stretch>
            <a:fillRect/>
          </a:stretch>
        </p:blipFill>
        <p:spPr bwMode="auto">
          <a:xfrm>
            <a:off x="1285852" y="4500570"/>
            <a:ext cx="4071966" cy="1966732"/>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1285853" y="785794"/>
            <a:ext cx="5956306" cy="3665111"/>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785918" y="558624"/>
            <a:ext cx="6215106" cy="5390656"/>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195736" y="5301208"/>
            <a:ext cx="5778613" cy="1181636"/>
          </a:xfrm>
          <a:prstGeom prst="rect">
            <a:avLst/>
          </a:prstGeom>
          <a:noFill/>
          <a:ln w="9525">
            <a:noFill/>
            <a:miter lim="800000"/>
            <a:headEnd/>
            <a:tailEnd/>
          </a:ln>
          <a:effectLst/>
        </p:spPr>
      </p:pic>
      <p:sp>
        <p:nvSpPr>
          <p:cNvPr id="21" name="TextBox 20"/>
          <p:cNvSpPr txBox="1"/>
          <p:nvPr/>
        </p:nvSpPr>
        <p:spPr>
          <a:xfrm>
            <a:off x="6643702" y="5072074"/>
            <a:ext cx="357190" cy="369332"/>
          </a:xfrm>
          <a:prstGeom prst="rect">
            <a:avLst/>
          </a:prstGeom>
          <a:noFill/>
        </p:spPr>
        <p:txBody>
          <a:bodyPr wrap="square" rtlCol="0">
            <a:spAutoFit/>
          </a:bodyPr>
          <a:lstStyle/>
          <a:p>
            <a:r>
              <a:rPr lang="en-US" dirty="0" smtClean="0"/>
              <a:t>x</a:t>
            </a:r>
            <a:endParaRPr lang="en-US" dirty="0"/>
          </a:p>
        </p:txBody>
      </p:sp>
      <p:grpSp>
        <p:nvGrpSpPr>
          <p:cNvPr id="4" name="Group 22"/>
          <p:cNvGrpSpPr/>
          <p:nvPr/>
        </p:nvGrpSpPr>
        <p:grpSpPr>
          <a:xfrm>
            <a:off x="1071538" y="1054274"/>
            <a:ext cx="1071570" cy="3929092"/>
            <a:chOff x="6215074" y="857232"/>
            <a:chExt cx="2357454" cy="5697183"/>
          </a:xfrm>
        </p:grpSpPr>
        <p:sp>
          <p:nvSpPr>
            <p:cNvPr id="8" name="Arc 7"/>
            <p:cNvSpPr/>
            <p:nvPr/>
          </p:nvSpPr>
          <p:spPr>
            <a:xfrm>
              <a:off x="6215074" y="1071546"/>
              <a:ext cx="857256" cy="3714776"/>
            </a:xfrm>
            <a:prstGeom prst="arc">
              <a:avLst>
                <a:gd name="adj1" fmla="val 16320374"/>
                <a:gd name="adj2" fmla="val 5140783"/>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3" name="Straight Arrow Connector 12"/>
            <p:cNvCxnSpPr/>
            <p:nvPr/>
          </p:nvCxnSpPr>
          <p:spPr>
            <a:xfrm>
              <a:off x="6715140" y="1071546"/>
              <a:ext cx="1500198"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rot="16200000" flipH="1">
              <a:off x="4037998" y="3748686"/>
              <a:ext cx="5482871" cy="128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2" name="TextBox 21"/>
            <p:cNvSpPr txBox="1"/>
            <p:nvPr/>
          </p:nvSpPr>
          <p:spPr>
            <a:xfrm>
              <a:off x="8286776" y="857232"/>
              <a:ext cx="285752" cy="369332"/>
            </a:xfrm>
            <a:prstGeom prst="rect">
              <a:avLst/>
            </a:prstGeom>
            <a:noFill/>
          </p:spPr>
          <p:txBody>
            <a:bodyPr wrap="square" rtlCol="0">
              <a:spAutoFit/>
            </a:bodyPr>
            <a:lstStyle/>
            <a:p>
              <a:r>
                <a:rPr lang="en-US" dirty="0" smtClean="0"/>
                <a:t>z</a:t>
              </a:r>
              <a:endParaRPr lang="en-US" dirty="0"/>
            </a:p>
          </p:txBody>
        </p:sp>
      </p:grpSp>
      <p:sp>
        <p:nvSpPr>
          <p:cNvPr id="25" name="TextBox 24"/>
          <p:cNvSpPr txBox="1"/>
          <p:nvPr/>
        </p:nvSpPr>
        <p:spPr>
          <a:xfrm>
            <a:off x="1214414" y="4931876"/>
            <a:ext cx="500066" cy="369332"/>
          </a:xfrm>
          <a:prstGeom prst="rect">
            <a:avLst/>
          </a:prstGeom>
          <a:noFill/>
        </p:spPr>
        <p:txBody>
          <a:bodyPr wrap="square" rtlCol="0">
            <a:spAutoFit/>
          </a:bodyPr>
          <a:lstStyle/>
          <a:p>
            <a:r>
              <a:rPr lang="en-US" dirty="0" smtClean="0"/>
              <a:t>x</a:t>
            </a:r>
            <a:endParaRPr lang="en-US" dirty="0"/>
          </a:p>
        </p:txBody>
      </p:sp>
      <p:sp>
        <p:nvSpPr>
          <p:cNvPr id="14" name="TextBox 13"/>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VORTEX LATTICE METHOD (VLM)</a:t>
            </a:r>
          </a:p>
        </p:txBody>
      </p:sp>
      <p:sp>
        <p:nvSpPr>
          <p:cNvPr id="16"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7" name="TextBox 16"/>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8" name="Straight Connector 17"/>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068098" y="1628800"/>
            <a:ext cx="5007805" cy="2924179"/>
          </a:xfrm>
          <a:prstGeom prst="rect">
            <a:avLst/>
          </a:prstGeom>
          <a:noFill/>
          <a:ln w="9525">
            <a:noFill/>
            <a:miter lim="800000"/>
            <a:headEnd/>
            <a:tailEnd/>
          </a:ln>
          <a:effectLst/>
        </p:spPr>
      </p:pic>
      <p:pic>
        <p:nvPicPr>
          <p:cNvPr id="5124"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859818" y="4653136"/>
            <a:ext cx="3424365" cy="1000132"/>
          </a:xfrm>
          <a:prstGeom prst="rect">
            <a:avLst/>
          </a:prstGeom>
          <a:noFill/>
          <a:ln w="9525">
            <a:noFill/>
            <a:miter lim="800000"/>
            <a:headEnd/>
            <a:tailEnd/>
          </a:ln>
          <a:effectLst/>
        </p:spPr>
      </p:pic>
      <p:sp>
        <p:nvSpPr>
          <p:cNvPr id="7" name="TextBox 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HORSESHOE VORTEX INDUCED VELOCITY</a:t>
            </a:r>
          </a:p>
        </p:txBody>
      </p:sp>
      <p:sp>
        <p:nvSpPr>
          <p:cNvPr id="8"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randombar(horizontal)">
                                      <p:cBhvr>
                                        <p:cTn id="7"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51520" y="1196752"/>
            <a:ext cx="8568952" cy="4893647"/>
          </a:xfrm>
          <a:prstGeom prst="rect">
            <a:avLst/>
          </a:prstGeom>
          <a:noFill/>
        </p:spPr>
        <p:txBody>
          <a:bodyPr wrap="square" rtlCol="0">
            <a:spAutoFit/>
          </a:bodyPr>
          <a:lstStyle/>
          <a:p>
            <a:pPr algn="just">
              <a:buSzPct val="85000"/>
              <a:buFont typeface="Courier New" pitchFamily="49" charset="0"/>
              <a:buChar char="o"/>
            </a:pPr>
            <a:r>
              <a:rPr lang="en-US" sz="2400" dirty="0" smtClean="0">
                <a:latin typeface="Constantia" pitchFamily="18" charset="0"/>
              </a:rPr>
              <a:t> The velocity induced by a vortex filament of strength </a:t>
            </a:r>
            <a:r>
              <a:rPr lang="el-GR" sz="2400" dirty="0" smtClean="0">
                <a:latin typeface="Constantia" pitchFamily="18" charset="0"/>
              </a:rPr>
              <a:t>Γ</a:t>
            </a:r>
            <a:r>
              <a:rPr lang="en-US" sz="2400" dirty="0" smtClean="0">
                <a:latin typeface="Constantia" pitchFamily="18" charset="0"/>
              </a:rPr>
              <a:t> and a length of </a:t>
            </a:r>
            <a:r>
              <a:rPr lang="en-US" sz="2400" i="1" dirty="0" smtClean="0">
                <a:latin typeface="Constantia" pitchFamily="18" charset="0"/>
              </a:rPr>
              <a:t>dl</a:t>
            </a:r>
            <a:r>
              <a:rPr lang="en-US" sz="2400" dirty="0" smtClean="0">
                <a:latin typeface="Constantia" pitchFamily="18" charset="0"/>
              </a:rPr>
              <a:t> is given by the </a:t>
            </a:r>
            <a:r>
              <a:rPr lang="en-US" sz="2400" i="1" dirty="0" smtClean="0">
                <a:latin typeface="Constantia" pitchFamily="18" charset="0"/>
              </a:rPr>
              <a:t>law of </a:t>
            </a:r>
            <a:r>
              <a:rPr lang="en-US" sz="2400" i="1" dirty="0" err="1" smtClean="0">
                <a:latin typeface="Constantia" pitchFamily="18" charset="0"/>
              </a:rPr>
              <a:t>Biot</a:t>
            </a:r>
            <a:r>
              <a:rPr lang="en-US" sz="2400" i="1" dirty="0" smtClean="0">
                <a:latin typeface="Constantia" pitchFamily="18" charset="0"/>
              </a:rPr>
              <a:t> and </a:t>
            </a:r>
            <a:r>
              <a:rPr lang="en-US" sz="2400" i="1" dirty="0" err="1" smtClean="0">
                <a:latin typeface="Constantia" pitchFamily="18" charset="0"/>
              </a:rPr>
              <a:t>Savart</a:t>
            </a:r>
            <a:r>
              <a:rPr lang="en-US" sz="2400" dirty="0" smtClean="0">
                <a:latin typeface="Constantia" pitchFamily="18" charset="0"/>
              </a:rPr>
              <a:t>.</a:t>
            </a: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r>
              <a:rPr lang="en-GB" sz="2400" dirty="0" smtClean="0">
                <a:latin typeface="Constantia" pitchFamily="18" charset="0"/>
              </a:rPr>
              <a:t> </a:t>
            </a:r>
            <a:r>
              <a:rPr lang="en-US" sz="2400" dirty="0" smtClean="0">
                <a:latin typeface="Constantia" pitchFamily="18" charset="0"/>
              </a:rPr>
              <a:t>Since we are interested in the flow field induced by a horseshoe vortex which consists of three straight segments, let us use this equation to calculate the effect of each segment separately.</a:t>
            </a:r>
          </a:p>
        </p:txBody>
      </p:sp>
      <p:pic>
        <p:nvPicPr>
          <p:cNvPr id="6147"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860032" y="1844824"/>
            <a:ext cx="3667125" cy="2838450"/>
          </a:xfrm>
          <a:prstGeom prst="rect">
            <a:avLst/>
          </a:prstGeom>
          <a:noFill/>
          <a:ln w="9525">
            <a:noFill/>
            <a:miter lim="800000"/>
            <a:headEnd/>
            <a:tailEnd/>
          </a:ln>
          <a:effectLst/>
        </p:spPr>
      </p:pic>
      <p:pic>
        <p:nvPicPr>
          <p:cNvPr id="6148"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043608" y="2780928"/>
            <a:ext cx="2428892" cy="1290034"/>
          </a:xfrm>
          <a:prstGeom prst="rect">
            <a:avLst/>
          </a:prstGeom>
          <a:noFill/>
          <a:ln w="9525">
            <a:noFill/>
            <a:miter lim="800000"/>
            <a:headEnd/>
            <a:tailEnd/>
          </a:ln>
          <a:effectLst/>
        </p:spPr>
      </p:pic>
      <p:sp>
        <p:nvSpPr>
          <p:cNvPr id="14" name="TextBox 13"/>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HORSESHOE VORTEX INDUCED VELOCITY</a:t>
            </a:r>
          </a:p>
        </p:txBody>
      </p:sp>
      <p:sp>
        <p:nvSpPr>
          <p:cNvPr id="17"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8" name="TextBox 1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9" name="Straight Connector 18"/>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randombar(horizontal)">
                                      <p:cBhvr>
                                        <p:cTn id="7" dur="5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148"/>
                                        </p:tgtEl>
                                        <p:attrNameLst>
                                          <p:attrName>style.visibility</p:attrName>
                                        </p:attrNameLst>
                                      </p:cBhvr>
                                      <p:to>
                                        <p:strVal val="visible"/>
                                      </p:to>
                                    </p:set>
                                    <p:animEffect transition="in" filter="randombar(horizontal)">
                                      <p:cBhvr>
                                        <p:cTn id="12" dur="500"/>
                                        <p:tgtEl>
                                          <p:spTgt spid="6148"/>
                                        </p:tgtEl>
                                      </p:cBhvr>
                                    </p:animEffect>
                                  </p:childTnLst>
                                </p:cTn>
                              </p:par>
                              <p:par>
                                <p:cTn id="13" presetID="14" presetClass="entr" presetSubtype="10" fill="hold" nodeType="withEffect">
                                  <p:stCondLst>
                                    <p:cond delay="0"/>
                                  </p:stCondLst>
                                  <p:childTnLst>
                                    <p:set>
                                      <p:cBhvr>
                                        <p:cTn id="14" dur="1" fill="hold">
                                          <p:stCondLst>
                                            <p:cond delay="0"/>
                                          </p:stCondLst>
                                        </p:cTn>
                                        <p:tgtEl>
                                          <p:spTgt spid="6147"/>
                                        </p:tgtEl>
                                        <p:attrNameLst>
                                          <p:attrName>style.visibility</p:attrName>
                                        </p:attrNameLst>
                                      </p:cBhvr>
                                      <p:to>
                                        <p:strVal val="visible"/>
                                      </p:to>
                                    </p:set>
                                    <p:animEffect transition="in" filter="randombar(horizontal)">
                                      <p:cBhvr>
                                        <p:cTn id="15" dur="500"/>
                                        <p:tgtEl>
                                          <p:spTgt spid="6147"/>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6">
                                            <p:txEl>
                                              <p:pRg st="8" end="8"/>
                                            </p:txEl>
                                          </p:spTgt>
                                        </p:tgtEl>
                                        <p:attrNameLst>
                                          <p:attrName>style.visibility</p:attrName>
                                        </p:attrNameLst>
                                      </p:cBhvr>
                                      <p:to>
                                        <p:strVal val="visible"/>
                                      </p:to>
                                    </p:set>
                                    <p:animEffect transition="in" filter="randombar(horizontal)">
                                      <p:cBhvr>
                                        <p:cTn id="20" dur="500"/>
                                        <p:tgtEl>
                                          <p:spTgt spid="1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51520" y="1196752"/>
            <a:ext cx="8568952" cy="3785652"/>
          </a:xfrm>
          <a:prstGeom prst="rect">
            <a:avLst/>
          </a:prstGeom>
          <a:noFill/>
        </p:spPr>
        <p:txBody>
          <a:bodyPr wrap="square" rtlCol="0">
            <a:spAutoFit/>
          </a:bodyPr>
          <a:lstStyle/>
          <a:p>
            <a:pPr algn="just">
              <a:buSzPct val="85000"/>
              <a:buFont typeface="Courier New" pitchFamily="49" charset="0"/>
              <a:buChar char="o"/>
            </a:pPr>
            <a:r>
              <a:rPr lang="en-US" sz="2400" dirty="0" smtClean="0">
                <a:latin typeface="Constantia" pitchFamily="18" charset="0"/>
              </a:rPr>
              <a:t> Let AB be such a segment, with the vorticity vector directed from A to B. Let C be a point in space whose normal distance from the line AB is </a:t>
            </a:r>
            <a:r>
              <a:rPr lang="en-US" sz="2400" dirty="0" err="1" smtClean="0">
                <a:latin typeface="Constantia" pitchFamily="18" charset="0"/>
              </a:rPr>
              <a:t>r</a:t>
            </a:r>
            <a:r>
              <a:rPr lang="en-US" sz="2400" baseline="-25000" dirty="0" err="1" smtClean="0">
                <a:latin typeface="Constantia" pitchFamily="18" charset="0"/>
              </a:rPr>
              <a:t>p</a:t>
            </a:r>
            <a:r>
              <a:rPr lang="en-US" sz="2400" dirty="0" smtClean="0">
                <a:latin typeface="Constantia" pitchFamily="18" charset="0"/>
              </a:rPr>
              <a:t>.</a:t>
            </a: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r>
              <a:rPr lang="en-GB" sz="2400" dirty="0" smtClean="0">
                <a:latin typeface="Constantia" pitchFamily="18" charset="0"/>
              </a:rPr>
              <a:t> </a:t>
            </a:r>
            <a:r>
              <a:rPr lang="en-US" sz="2400" dirty="0" smtClean="0">
                <a:latin typeface="Constantia" pitchFamily="18" charset="0"/>
              </a:rPr>
              <a:t>We can integrate between A and B to</a:t>
            </a:r>
          </a:p>
          <a:p>
            <a:pPr algn="just">
              <a:buSzPct val="85000"/>
            </a:pPr>
            <a:r>
              <a:rPr lang="en-US" sz="2400" dirty="0" smtClean="0">
                <a:latin typeface="Constantia" pitchFamily="18" charset="0"/>
              </a:rPr>
              <a:t>find the magnitude of the </a:t>
            </a:r>
          </a:p>
          <a:p>
            <a:pPr algn="just">
              <a:buSzPct val="85000"/>
            </a:pPr>
            <a:r>
              <a:rPr lang="en-US" sz="2400" dirty="0" smtClean="0">
                <a:latin typeface="Constantia" pitchFamily="18" charset="0"/>
              </a:rPr>
              <a:t>induced velocity:</a:t>
            </a:r>
          </a:p>
        </p:txBody>
      </p:sp>
      <p:sp>
        <p:nvSpPr>
          <p:cNvPr id="14" name="TextBox 13"/>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HORSESHOE VORTEX INDUCED VELOCITY</a:t>
            </a:r>
          </a:p>
        </p:txBody>
      </p:sp>
      <p:pic>
        <p:nvPicPr>
          <p:cNvPr id="4098"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55576" y="2420888"/>
            <a:ext cx="1419225" cy="742950"/>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55576" y="3212976"/>
            <a:ext cx="2181225" cy="428625"/>
          </a:xfrm>
          <a:prstGeom prst="rect">
            <a:avLst/>
          </a:prstGeom>
          <a:noFill/>
          <a:ln w="9525">
            <a:noFill/>
            <a:miter lim="800000"/>
            <a:headEnd/>
            <a:tailEnd/>
          </a:ln>
        </p:spPr>
      </p:pic>
      <p:pic>
        <p:nvPicPr>
          <p:cNvPr id="4100"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95536" y="5373216"/>
            <a:ext cx="6057900" cy="876300"/>
          </a:xfrm>
          <a:prstGeom prst="rect">
            <a:avLst/>
          </a:prstGeom>
          <a:noFill/>
          <a:ln w="9525">
            <a:noFill/>
            <a:miter lim="800000"/>
            <a:headEnd/>
            <a:tailEnd/>
          </a:ln>
        </p:spPr>
      </p:pic>
      <p:pic>
        <p:nvPicPr>
          <p:cNvPr id="4101"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3415357" y="2276872"/>
            <a:ext cx="5477123" cy="3243436"/>
          </a:xfrm>
          <a:prstGeom prst="rect">
            <a:avLst/>
          </a:prstGeom>
          <a:noFill/>
          <a:ln w="9525">
            <a:noFill/>
            <a:miter lim="800000"/>
            <a:headEnd/>
            <a:tailEnd/>
          </a:ln>
        </p:spPr>
      </p:pic>
      <p:sp>
        <p:nvSpPr>
          <p:cNvPr id="13"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5" name="TextBox 14"/>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randombar(horizontal)">
                                      <p:cBhvr>
                                        <p:cTn id="7" dur="500"/>
                                        <p:tgtEl>
                                          <p:spTgt spid="16">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4101"/>
                                        </p:tgtEl>
                                        <p:attrNameLst>
                                          <p:attrName>style.visibility</p:attrName>
                                        </p:attrNameLst>
                                      </p:cBhvr>
                                      <p:to>
                                        <p:strVal val="visible"/>
                                      </p:to>
                                    </p:set>
                                    <p:animEffect transition="in" filter="randombar(horizontal)">
                                      <p:cBhvr>
                                        <p:cTn id="11" dur="500"/>
                                        <p:tgtEl>
                                          <p:spTgt spid="4101"/>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4098"/>
                                        </p:tgtEl>
                                        <p:attrNameLst>
                                          <p:attrName>style.visibility</p:attrName>
                                        </p:attrNameLst>
                                      </p:cBhvr>
                                      <p:to>
                                        <p:strVal val="visible"/>
                                      </p:to>
                                    </p:set>
                                    <p:animEffect transition="in" filter="randombar(horizontal)">
                                      <p:cBhvr>
                                        <p:cTn id="16" dur="500"/>
                                        <p:tgtEl>
                                          <p:spTgt spid="4098"/>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4099"/>
                                        </p:tgtEl>
                                        <p:attrNameLst>
                                          <p:attrName>style.visibility</p:attrName>
                                        </p:attrNameLst>
                                      </p:cBhvr>
                                      <p:to>
                                        <p:strVal val="visible"/>
                                      </p:to>
                                    </p:set>
                                    <p:animEffect transition="in" filter="randombar(horizontal)">
                                      <p:cBhvr>
                                        <p:cTn id="20" dur="500"/>
                                        <p:tgtEl>
                                          <p:spTgt spid="4099"/>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6">
                                            <p:txEl>
                                              <p:pRg st="5" end="5"/>
                                            </p:txEl>
                                          </p:spTgt>
                                        </p:tgtEl>
                                        <p:attrNameLst>
                                          <p:attrName>style.visibility</p:attrName>
                                        </p:attrNameLst>
                                      </p:cBhvr>
                                      <p:to>
                                        <p:strVal val="visible"/>
                                      </p:to>
                                    </p:set>
                                    <p:animEffect transition="in" filter="randombar(horizontal)">
                                      <p:cBhvr>
                                        <p:cTn id="25" dur="500"/>
                                        <p:tgtEl>
                                          <p:spTgt spid="16">
                                            <p:txEl>
                                              <p:pRg st="5" end="5"/>
                                            </p:txEl>
                                          </p:spTgt>
                                        </p:tgtEl>
                                      </p:cBhvr>
                                    </p:animEffect>
                                  </p:childTnLst>
                                </p:cTn>
                              </p:par>
                              <p:par>
                                <p:cTn id="26" presetID="14" presetClass="entr" presetSubtype="10" fill="hold" nodeType="withEffect">
                                  <p:stCondLst>
                                    <p:cond delay="0"/>
                                  </p:stCondLst>
                                  <p:childTnLst>
                                    <p:set>
                                      <p:cBhvr>
                                        <p:cTn id="27" dur="1" fill="hold">
                                          <p:stCondLst>
                                            <p:cond delay="0"/>
                                          </p:stCondLst>
                                        </p:cTn>
                                        <p:tgtEl>
                                          <p:spTgt spid="16">
                                            <p:txEl>
                                              <p:pRg st="6" end="6"/>
                                            </p:txEl>
                                          </p:spTgt>
                                        </p:tgtEl>
                                        <p:attrNameLst>
                                          <p:attrName>style.visibility</p:attrName>
                                        </p:attrNameLst>
                                      </p:cBhvr>
                                      <p:to>
                                        <p:strVal val="visible"/>
                                      </p:to>
                                    </p:set>
                                    <p:animEffect transition="in" filter="randombar(horizontal)">
                                      <p:cBhvr>
                                        <p:cTn id="28" dur="500"/>
                                        <p:tgtEl>
                                          <p:spTgt spid="16">
                                            <p:txEl>
                                              <p:pRg st="6" end="6"/>
                                            </p:txEl>
                                          </p:spTgt>
                                        </p:tgtEl>
                                      </p:cBhvr>
                                    </p:animEffect>
                                  </p:childTnLst>
                                </p:cTn>
                              </p:par>
                              <p:par>
                                <p:cTn id="29" presetID="14" presetClass="entr" presetSubtype="10" fill="hold" nodeType="withEffect">
                                  <p:stCondLst>
                                    <p:cond delay="0"/>
                                  </p:stCondLst>
                                  <p:childTnLst>
                                    <p:set>
                                      <p:cBhvr>
                                        <p:cTn id="30" dur="1" fill="hold">
                                          <p:stCondLst>
                                            <p:cond delay="0"/>
                                          </p:stCondLst>
                                        </p:cTn>
                                        <p:tgtEl>
                                          <p:spTgt spid="16">
                                            <p:txEl>
                                              <p:pRg st="7" end="7"/>
                                            </p:txEl>
                                          </p:spTgt>
                                        </p:tgtEl>
                                        <p:attrNameLst>
                                          <p:attrName>style.visibility</p:attrName>
                                        </p:attrNameLst>
                                      </p:cBhvr>
                                      <p:to>
                                        <p:strVal val="visible"/>
                                      </p:to>
                                    </p:set>
                                    <p:animEffect transition="in" filter="randombar(horizontal)">
                                      <p:cBhvr>
                                        <p:cTn id="31" dur="500"/>
                                        <p:tgtEl>
                                          <p:spTgt spid="16">
                                            <p:txEl>
                                              <p:pRg st="7" end="7"/>
                                            </p:txEl>
                                          </p:spTgt>
                                        </p:tgtEl>
                                      </p:cBhvr>
                                    </p:animEffect>
                                  </p:childTnLst>
                                </p:cTn>
                              </p:par>
                            </p:childTnLst>
                          </p:cTn>
                        </p:par>
                        <p:par>
                          <p:cTn id="32" fill="hold">
                            <p:stCondLst>
                              <p:cond delay="500"/>
                            </p:stCondLst>
                            <p:childTnLst>
                              <p:par>
                                <p:cTn id="33" presetID="14" presetClass="entr" presetSubtype="10" fill="hold" nodeType="afterEffect">
                                  <p:stCondLst>
                                    <p:cond delay="0"/>
                                  </p:stCondLst>
                                  <p:childTnLst>
                                    <p:set>
                                      <p:cBhvr>
                                        <p:cTn id="34" dur="1" fill="hold">
                                          <p:stCondLst>
                                            <p:cond delay="0"/>
                                          </p:stCondLst>
                                        </p:cTn>
                                        <p:tgtEl>
                                          <p:spTgt spid="4100"/>
                                        </p:tgtEl>
                                        <p:attrNameLst>
                                          <p:attrName>style.visibility</p:attrName>
                                        </p:attrNameLst>
                                      </p:cBhvr>
                                      <p:to>
                                        <p:strVal val="visible"/>
                                      </p:to>
                                    </p:set>
                                    <p:animEffect transition="in" filter="randombar(horizontal)">
                                      <p:cBhvr>
                                        <p:cTn id="35"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a:xfrm>
            <a:off x="1763688" y="3645024"/>
            <a:ext cx="535785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6150" name="Picture 6"/>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99592" y="2132856"/>
            <a:ext cx="3357586" cy="989515"/>
          </a:xfrm>
          <a:prstGeom prst="rect">
            <a:avLst/>
          </a:prstGeom>
          <a:noFill/>
          <a:ln w="9525">
            <a:noFill/>
            <a:miter lim="800000"/>
            <a:headEnd/>
            <a:tailEnd/>
          </a:ln>
          <a:effectLst/>
        </p:spPr>
      </p:pic>
      <p:pic>
        <p:nvPicPr>
          <p:cNvPr id="6151"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95536" y="1340768"/>
            <a:ext cx="3676650" cy="447675"/>
          </a:xfrm>
          <a:prstGeom prst="rect">
            <a:avLst/>
          </a:prstGeom>
          <a:noFill/>
          <a:ln w="9525">
            <a:noFill/>
            <a:miter lim="800000"/>
            <a:headEnd/>
            <a:tailEnd/>
          </a:ln>
          <a:effectLst/>
        </p:spPr>
      </p:pic>
      <p:pic>
        <p:nvPicPr>
          <p:cNvPr id="6152" name="Picture 8"/>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148064" y="3789040"/>
            <a:ext cx="3571868" cy="2175129"/>
          </a:xfrm>
          <a:prstGeom prst="rect">
            <a:avLst/>
          </a:prstGeom>
          <a:noFill/>
          <a:ln w="9525">
            <a:noFill/>
            <a:miter lim="800000"/>
            <a:headEnd/>
            <a:tailEnd/>
          </a:ln>
          <a:effectLst/>
        </p:spPr>
      </p:pic>
      <p:pic>
        <p:nvPicPr>
          <p:cNvPr id="6149"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932040" y="1142414"/>
            <a:ext cx="3816124" cy="2214578"/>
          </a:xfrm>
          <a:prstGeom prst="rect">
            <a:avLst/>
          </a:prstGeom>
          <a:noFill/>
          <a:ln w="9525">
            <a:noFill/>
            <a:miter lim="800000"/>
            <a:headEnd/>
            <a:tailEnd/>
          </a:ln>
          <a:effectLst/>
        </p:spPr>
      </p:pic>
      <p:pic>
        <p:nvPicPr>
          <p:cNvPr id="6153" name="Picture 9"/>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67544" y="3933056"/>
            <a:ext cx="2571750" cy="533400"/>
          </a:xfrm>
          <a:prstGeom prst="rect">
            <a:avLst/>
          </a:prstGeom>
          <a:noFill/>
          <a:ln w="9525">
            <a:noFill/>
            <a:miter lim="800000"/>
            <a:headEnd/>
            <a:tailEnd/>
          </a:ln>
          <a:effectLst/>
        </p:spPr>
      </p:pic>
      <p:pic>
        <p:nvPicPr>
          <p:cNvPr id="6154" name="Picture 10"/>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1043608" y="4797152"/>
            <a:ext cx="4029075" cy="819150"/>
          </a:xfrm>
          <a:prstGeom prst="rect">
            <a:avLst/>
          </a:prstGeom>
          <a:noFill/>
          <a:ln w="9525">
            <a:noFill/>
            <a:miter lim="800000"/>
            <a:headEnd/>
            <a:tailEnd/>
          </a:ln>
          <a:effectLst/>
        </p:spPr>
      </p:pic>
      <p:sp>
        <p:nvSpPr>
          <p:cNvPr id="14" name="TextBox 13"/>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HORSESHOE VORTEX INDUCED VELOCITY</a:t>
            </a:r>
          </a:p>
        </p:txBody>
      </p:sp>
      <p:sp>
        <p:nvSpPr>
          <p:cNvPr id="15"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6" name="TextBox 15"/>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151"/>
                                        </p:tgtEl>
                                        <p:attrNameLst>
                                          <p:attrName>style.visibility</p:attrName>
                                        </p:attrNameLst>
                                      </p:cBhvr>
                                      <p:to>
                                        <p:strVal val="visible"/>
                                      </p:to>
                                    </p:set>
                                    <p:animEffect transition="in" filter="randombar(horizontal)">
                                      <p:cBhvr>
                                        <p:cTn id="7" dur="500"/>
                                        <p:tgtEl>
                                          <p:spTgt spid="6151"/>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6149"/>
                                        </p:tgtEl>
                                        <p:attrNameLst>
                                          <p:attrName>style.visibility</p:attrName>
                                        </p:attrNameLst>
                                      </p:cBhvr>
                                      <p:to>
                                        <p:strVal val="visible"/>
                                      </p:to>
                                    </p:set>
                                    <p:animEffect transition="in" filter="randombar(horizontal)">
                                      <p:cBhvr>
                                        <p:cTn id="11" dur="500"/>
                                        <p:tgtEl>
                                          <p:spTgt spid="6149"/>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6150"/>
                                        </p:tgtEl>
                                        <p:attrNameLst>
                                          <p:attrName>style.visibility</p:attrName>
                                        </p:attrNameLst>
                                      </p:cBhvr>
                                      <p:to>
                                        <p:strVal val="visible"/>
                                      </p:to>
                                    </p:set>
                                    <p:animEffect transition="in" filter="randombar(horizontal)">
                                      <p:cBhvr>
                                        <p:cTn id="16" dur="500"/>
                                        <p:tgtEl>
                                          <p:spTgt spid="6150"/>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randombar(horizontal)">
                                      <p:cBhvr>
                                        <p:cTn id="21" dur="500"/>
                                        <p:tgtEl>
                                          <p:spTgt spid="13"/>
                                        </p:tgtEl>
                                      </p:cBhvr>
                                    </p:animEffect>
                                  </p:childTnLst>
                                </p:cTn>
                              </p:par>
                            </p:childTnLst>
                          </p:cTn>
                        </p:par>
                        <p:par>
                          <p:cTn id="22" fill="hold">
                            <p:stCondLst>
                              <p:cond delay="500"/>
                            </p:stCondLst>
                            <p:childTnLst>
                              <p:par>
                                <p:cTn id="23" presetID="14" presetClass="entr" presetSubtype="10" fill="hold" nodeType="afterEffect">
                                  <p:stCondLst>
                                    <p:cond delay="0"/>
                                  </p:stCondLst>
                                  <p:childTnLst>
                                    <p:set>
                                      <p:cBhvr>
                                        <p:cTn id="24" dur="1" fill="hold">
                                          <p:stCondLst>
                                            <p:cond delay="0"/>
                                          </p:stCondLst>
                                        </p:cTn>
                                        <p:tgtEl>
                                          <p:spTgt spid="6153"/>
                                        </p:tgtEl>
                                        <p:attrNameLst>
                                          <p:attrName>style.visibility</p:attrName>
                                        </p:attrNameLst>
                                      </p:cBhvr>
                                      <p:to>
                                        <p:strVal val="visible"/>
                                      </p:to>
                                    </p:set>
                                    <p:animEffect transition="in" filter="randombar(horizontal)">
                                      <p:cBhvr>
                                        <p:cTn id="25" dur="500"/>
                                        <p:tgtEl>
                                          <p:spTgt spid="6153"/>
                                        </p:tgtEl>
                                      </p:cBhvr>
                                    </p:animEffect>
                                  </p:childTnLst>
                                </p:cTn>
                              </p:par>
                            </p:childTnLst>
                          </p:cTn>
                        </p:par>
                        <p:par>
                          <p:cTn id="26" fill="hold">
                            <p:stCondLst>
                              <p:cond delay="1000"/>
                            </p:stCondLst>
                            <p:childTnLst>
                              <p:par>
                                <p:cTn id="27" presetID="14" presetClass="entr" presetSubtype="10" fill="hold" nodeType="afterEffect">
                                  <p:stCondLst>
                                    <p:cond delay="0"/>
                                  </p:stCondLst>
                                  <p:childTnLst>
                                    <p:set>
                                      <p:cBhvr>
                                        <p:cTn id="28" dur="1" fill="hold">
                                          <p:stCondLst>
                                            <p:cond delay="0"/>
                                          </p:stCondLst>
                                        </p:cTn>
                                        <p:tgtEl>
                                          <p:spTgt spid="6152"/>
                                        </p:tgtEl>
                                        <p:attrNameLst>
                                          <p:attrName>style.visibility</p:attrName>
                                        </p:attrNameLst>
                                      </p:cBhvr>
                                      <p:to>
                                        <p:strVal val="visible"/>
                                      </p:to>
                                    </p:set>
                                    <p:animEffect transition="in" filter="randombar(horizontal)">
                                      <p:cBhvr>
                                        <p:cTn id="29" dur="500"/>
                                        <p:tgtEl>
                                          <p:spTgt spid="6152"/>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6154"/>
                                        </p:tgtEl>
                                        <p:attrNameLst>
                                          <p:attrName>style.visibility</p:attrName>
                                        </p:attrNameLst>
                                      </p:cBhvr>
                                      <p:to>
                                        <p:strVal val="visible"/>
                                      </p:to>
                                    </p:set>
                                    <p:animEffect transition="in" filter="randombar(horizontal)">
                                      <p:cBhvr>
                                        <p:cTn id="34" dur="500"/>
                                        <p:tgtEl>
                                          <p:spTgt spid="6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46772" y="4077072"/>
            <a:ext cx="8429684" cy="369332"/>
          </a:xfrm>
          <a:prstGeom prst="rect">
            <a:avLst/>
          </a:prstGeom>
        </p:spPr>
        <p:txBody>
          <a:bodyPr wrap="square">
            <a:spAutoFit/>
          </a:bodyPr>
          <a:lstStyle/>
          <a:p>
            <a:r>
              <a:rPr lang="en-US" dirty="0" smtClean="0">
                <a:solidFill>
                  <a:schemeClr val="tx1">
                    <a:lumMod val="95000"/>
                    <a:lumOff val="5000"/>
                  </a:schemeClr>
                </a:solidFill>
                <a:latin typeface="Constantia" pitchFamily="18" charset="0"/>
              </a:rPr>
              <a:t>The direction of the induced velocity is given by the unit vector:</a:t>
            </a:r>
          </a:p>
        </p:txBody>
      </p:sp>
      <p:pic>
        <p:nvPicPr>
          <p:cNvPr id="7173" name="Picture 5"/>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95536" y="1484784"/>
            <a:ext cx="3286148" cy="895475"/>
          </a:xfrm>
          <a:prstGeom prst="rect">
            <a:avLst/>
          </a:prstGeom>
          <a:noFill/>
          <a:ln w="9525">
            <a:noFill/>
            <a:miter lim="800000"/>
            <a:headEnd/>
            <a:tailEnd/>
          </a:ln>
          <a:effectLst/>
        </p:spPr>
      </p:pic>
      <p:sp>
        <p:nvSpPr>
          <p:cNvPr id="12" name="TextBox 11"/>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HORSESHOE VORTEX INDUCED VELOCITY</a:t>
            </a:r>
          </a:p>
        </p:txBody>
      </p:sp>
      <p:pic>
        <p:nvPicPr>
          <p:cNvPr id="5122" name="Picture 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948264" y="1124744"/>
            <a:ext cx="1847850" cy="895350"/>
          </a:xfrm>
          <a:prstGeom prst="rect">
            <a:avLst/>
          </a:prstGeom>
          <a:noFill/>
          <a:ln w="9525">
            <a:noFill/>
            <a:miter lim="800000"/>
            <a:headEnd/>
            <a:tailEnd/>
          </a:ln>
        </p:spPr>
      </p:pic>
      <p:pic>
        <p:nvPicPr>
          <p:cNvPr id="5123" name="Picture 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6804248" y="1916832"/>
            <a:ext cx="2057400" cy="923925"/>
          </a:xfrm>
          <a:prstGeom prst="rect">
            <a:avLst/>
          </a:prstGeom>
          <a:noFill/>
          <a:ln w="9525">
            <a:noFill/>
            <a:miter lim="800000"/>
            <a:headEnd/>
            <a:tailEnd/>
          </a:ln>
        </p:spPr>
      </p:pic>
      <p:pic>
        <p:nvPicPr>
          <p:cNvPr id="5124" name="Picture 4"/>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6825555" y="2780928"/>
            <a:ext cx="2066925" cy="838200"/>
          </a:xfrm>
          <a:prstGeom prst="rect">
            <a:avLst/>
          </a:prstGeom>
          <a:noFill/>
          <a:ln w="9525">
            <a:noFill/>
            <a:miter lim="800000"/>
            <a:headEnd/>
            <a:tailEnd/>
          </a:ln>
        </p:spPr>
      </p:pic>
      <p:pic>
        <p:nvPicPr>
          <p:cNvPr id="5125" name="Picture 5"/>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6804248" y="3789040"/>
            <a:ext cx="1143000" cy="847725"/>
          </a:xfrm>
          <a:prstGeom prst="rect">
            <a:avLst/>
          </a:prstGeom>
          <a:noFill/>
          <a:ln w="9525">
            <a:noFill/>
            <a:miter lim="800000"/>
            <a:headEnd/>
            <a:tailEnd/>
          </a:ln>
        </p:spPr>
      </p:pic>
      <p:pic>
        <p:nvPicPr>
          <p:cNvPr id="5126" name="Picture 6"/>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1187624" y="836712"/>
            <a:ext cx="5337423" cy="3160709"/>
          </a:xfrm>
          <a:prstGeom prst="rect">
            <a:avLst/>
          </a:prstGeom>
          <a:noFill/>
          <a:ln w="9525">
            <a:noFill/>
            <a:miter lim="800000"/>
            <a:headEnd/>
            <a:tailEnd/>
          </a:ln>
        </p:spPr>
      </p:pic>
      <p:pic>
        <p:nvPicPr>
          <p:cNvPr id="5127" name="Picture 7"/>
          <p:cNvPicPr>
            <a:picLocks noChangeAspect="1" noChangeArrowheads="1"/>
          </p:cNvPicPr>
          <p:nvPr/>
        </p:nvPicPr>
        <p:blipFill>
          <a:blip r:embed="rId9" cstate="print"/>
          <a:srcRect/>
          <a:stretch>
            <a:fillRect/>
          </a:stretch>
        </p:blipFill>
        <p:spPr bwMode="auto">
          <a:xfrm>
            <a:off x="2411760" y="4977730"/>
            <a:ext cx="4629150" cy="971550"/>
          </a:xfrm>
          <a:prstGeom prst="rect">
            <a:avLst/>
          </a:prstGeom>
          <a:noFill/>
          <a:ln w="9525">
            <a:solidFill>
              <a:srgbClr val="002060"/>
            </a:solidFill>
            <a:miter lim="800000"/>
            <a:headEnd/>
            <a:tailEnd/>
          </a:ln>
        </p:spPr>
      </p:pic>
      <p:sp>
        <p:nvSpPr>
          <p:cNvPr id="20"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1" name="TextBox 20"/>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22" name="Straight Connector 21"/>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126"/>
                                        </p:tgtEl>
                                        <p:attrNameLst>
                                          <p:attrName>style.visibility</p:attrName>
                                        </p:attrNameLst>
                                      </p:cBhvr>
                                      <p:to>
                                        <p:strVal val="visible"/>
                                      </p:to>
                                    </p:set>
                                    <p:animEffect transition="in" filter="randombar(horizontal)">
                                      <p:cBhvr>
                                        <p:cTn id="7" dur="500"/>
                                        <p:tgtEl>
                                          <p:spTgt spid="5126"/>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7173"/>
                                        </p:tgtEl>
                                        <p:attrNameLst>
                                          <p:attrName>style.visibility</p:attrName>
                                        </p:attrNameLst>
                                      </p:cBhvr>
                                      <p:to>
                                        <p:strVal val="visible"/>
                                      </p:to>
                                    </p:set>
                                    <p:animEffect transition="in" filter="randombar(horizontal)">
                                      <p:cBhvr>
                                        <p:cTn id="11" dur="500"/>
                                        <p:tgtEl>
                                          <p:spTgt spid="7173"/>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5122"/>
                                        </p:tgtEl>
                                        <p:attrNameLst>
                                          <p:attrName>style.visibility</p:attrName>
                                        </p:attrNameLst>
                                      </p:cBhvr>
                                      <p:to>
                                        <p:strVal val="visible"/>
                                      </p:to>
                                    </p:set>
                                    <p:animEffect transition="in" filter="randombar(horizontal)">
                                      <p:cBhvr>
                                        <p:cTn id="16" dur="500"/>
                                        <p:tgtEl>
                                          <p:spTgt spid="5122"/>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5123"/>
                                        </p:tgtEl>
                                        <p:attrNameLst>
                                          <p:attrName>style.visibility</p:attrName>
                                        </p:attrNameLst>
                                      </p:cBhvr>
                                      <p:to>
                                        <p:strVal val="visible"/>
                                      </p:to>
                                    </p:set>
                                    <p:animEffect transition="in" filter="randombar(horizontal)">
                                      <p:cBhvr>
                                        <p:cTn id="21" dur="500"/>
                                        <p:tgtEl>
                                          <p:spTgt spid="5123"/>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5124"/>
                                        </p:tgtEl>
                                        <p:attrNameLst>
                                          <p:attrName>style.visibility</p:attrName>
                                        </p:attrNameLst>
                                      </p:cBhvr>
                                      <p:to>
                                        <p:strVal val="visible"/>
                                      </p:to>
                                    </p:set>
                                    <p:animEffect transition="in" filter="randombar(horizontal)">
                                      <p:cBhvr>
                                        <p:cTn id="26" dur="500"/>
                                        <p:tgtEl>
                                          <p:spTgt spid="5124"/>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randombar(horizontal)">
                                      <p:cBhvr>
                                        <p:cTn id="31" dur="500"/>
                                        <p:tgtEl>
                                          <p:spTgt spid="7"/>
                                        </p:tgtEl>
                                      </p:cBhvr>
                                    </p:animEffect>
                                  </p:childTnLst>
                                </p:cTn>
                              </p:par>
                            </p:childTnLst>
                          </p:cTn>
                        </p:par>
                        <p:par>
                          <p:cTn id="32" fill="hold">
                            <p:stCondLst>
                              <p:cond delay="500"/>
                            </p:stCondLst>
                            <p:childTnLst>
                              <p:par>
                                <p:cTn id="33" presetID="14" presetClass="entr" presetSubtype="10" fill="hold" nodeType="afterEffect">
                                  <p:stCondLst>
                                    <p:cond delay="0"/>
                                  </p:stCondLst>
                                  <p:childTnLst>
                                    <p:set>
                                      <p:cBhvr>
                                        <p:cTn id="34" dur="1" fill="hold">
                                          <p:stCondLst>
                                            <p:cond delay="0"/>
                                          </p:stCondLst>
                                        </p:cTn>
                                        <p:tgtEl>
                                          <p:spTgt spid="5125"/>
                                        </p:tgtEl>
                                        <p:attrNameLst>
                                          <p:attrName>style.visibility</p:attrName>
                                        </p:attrNameLst>
                                      </p:cBhvr>
                                      <p:to>
                                        <p:strVal val="visible"/>
                                      </p:to>
                                    </p:set>
                                    <p:animEffect transition="in" filter="randombar(horizontal)">
                                      <p:cBhvr>
                                        <p:cTn id="35" dur="500"/>
                                        <p:tgtEl>
                                          <p:spTgt spid="5125"/>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5127"/>
                                        </p:tgtEl>
                                        <p:attrNameLst>
                                          <p:attrName>style.visibility</p:attrName>
                                        </p:attrNameLst>
                                      </p:cBhvr>
                                      <p:to>
                                        <p:strVal val="visible"/>
                                      </p:to>
                                    </p:set>
                                    <p:animEffect transition="in" filter="randombar(horizontal)">
                                      <p:cBhvr>
                                        <p:cTn id="40" dur="500"/>
                                        <p:tgtEl>
                                          <p:spTgt spid="5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51520" y="2686268"/>
            <a:ext cx="8568952" cy="3046988"/>
          </a:xfrm>
          <a:prstGeom prst="rect">
            <a:avLst/>
          </a:prstGeom>
          <a:noFill/>
        </p:spPr>
        <p:txBody>
          <a:bodyPr wrap="square" rtlCol="0">
            <a:spAutoFit/>
          </a:bodyPr>
          <a:lstStyle/>
          <a:p>
            <a:pPr algn="just">
              <a:buSzPct val="85000"/>
              <a:buFont typeface="Courier New" pitchFamily="49" charset="0"/>
              <a:buChar char="o"/>
            </a:pPr>
            <a:r>
              <a:rPr lang="en-US" sz="2400" dirty="0" smtClean="0">
                <a:latin typeface="Constantia" pitchFamily="18" charset="0"/>
              </a:rPr>
              <a:t> This is the basic expression for the calculation of the induced velocity by the horseshoe vortices in the VLM. It can be used regardless of the assumed orientation of the vortices.</a:t>
            </a:r>
          </a:p>
          <a:p>
            <a:pPr algn="just">
              <a:buSzPct val="85000"/>
              <a:buFont typeface="Courier New" pitchFamily="49" charset="0"/>
              <a:buChar char="o"/>
            </a:pPr>
            <a:endParaRPr lang="en-GB" sz="2400" dirty="0" smtClean="0">
              <a:latin typeface="Constantia" pitchFamily="18" charset="0"/>
            </a:endParaRPr>
          </a:p>
          <a:p>
            <a:pPr algn="just">
              <a:buSzPct val="85000"/>
              <a:buFont typeface="Courier New" pitchFamily="49" charset="0"/>
              <a:buChar char="o"/>
            </a:pPr>
            <a:r>
              <a:rPr lang="en-GB" sz="2400" dirty="0" smtClean="0">
                <a:latin typeface="Constantia" pitchFamily="18" charset="0"/>
              </a:rPr>
              <a:t> </a:t>
            </a:r>
            <a:r>
              <a:rPr lang="en-US" sz="2400" dirty="0" smtClean="0">
                <a:latin typeface="Constantia" pitchFamily="18" charset="0"/>
              </a:rPr>
              <a:t>We shall now use this equation to calculate the velocity that is induced at a general point in space (x, y, z) by the horseshoe vortex. This horseshoe vortex may be assumed to represent that for a typical wing panel.</a:t>
            </a:r>
          </a:p>
        </p:txBody>
      </p:sp>
      <p:sp>
        <p:nvSpPr>
          <p:cNvPr id="14" name="TextBox 13"/>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HORSESHOE VORTEX INDUCED VELOCITY</a:t>
            </a:r>
          </a:p>
        </p:txBody>
      </p:sp>
      <p:pic>
        <p:nvPicPr>
          <p:cNvPr id="7" name="Picture 7"/>
          <p:cNvPicPr>
            <a:picLocks noChangeAspect="1" noChangeArrowheads="1"/>
          </p:cNvPicPr>
          <p:nvPr/>
        </p:nvPicPr>
        <p:blipFill>
          <a:blip r:embed="rId3" cstate="print"/>
          <a:srcRect/>
          <a:stretch>
            <a:fillRect/>
          </a:stretch>
        </p:blipFill>
        <p:spPr bwMode="auto">
          <a:xfrm>
            <a:off x="2195736" y="1377330"/>
            <a:ext cx="4629150" cy="971550"/>
          </a:xfrm>
          <a:prstGeom prst="rect">
            <a:avLst/>
          </a:prstGeom>
          <a:noFill/>
          <a:ln w="9525">
            <a:solidFill>
              <a:srgbClr val="002060"/>
            </a:solidFill>
            <a:miter lim="800000"/>
            <a:headEnd/>
            <a:tailEnd/>
          </a:ln>
        </p:spPr>
      </p:pic>
      <p:sp>
        <p:nvSpPr>
          <p:cNvPr id="8"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randombar(horizontal)">
                                      <p:cBhvr>
                                        <p:cTn id="7" dur="5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6">
                                            <p:txEl>
                                              <p:pRg st="2" end="2"/>
                                            </p:txEl>
                                          </p:spTgt>
                                        </p:tgtEl>
                                        <p:attrNameLst>
                                          <p:attrName>style.visibility</p:attrName>
                                        </p:attrNameLst>
                                      </p:cBhvr>
                                      <p:to>
                                        <p:strVal val="visible"/>
                                      </p:to>
                                    </p:set>
                                    <p:animEffect transition="in" filter="randombar(horizontal)">
                                      <p:cBhvr>
                                        <p:cTn id="12" dur="500"/>
                                        <p:tgtEl>
                                          <p:spTgt spid="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139952" y="620688"/>
            <a:ext cx="4611071" cy="4071966"/>
          </a:xfrm>
          <a:prstGeom prst="rect">
            <a:avLst/>
          </a:prstGeom>
          <a:noFill/>
          <a:ln w="9525">
            <a:noFill/>
            <a:miter lim="800000"/>
            <a:headEnd/>
            <a:tailEnd/>
          </a:ln>
          <a:effectLst/>
        </p:spPr>
      </p:pic>
      <p:sp>
        <p:nvSpPr>
          <p:cNvPr id="5" name="Rectangle 4"/>
          <p:cNvSpPr/>
          <p:nvPr/>
        </p:nvSpPr>
        <p:spPr>
          <a:xfrm>
            <a:off x="251520" y="2132856"/>
            <a:ext cx="3997505" cy="400110"/>
          </a:xfrm>
          <a:prstGeom prst="rect">
            <a:avLst/>
          </a:prstGeom>
        </p:spPr>
        <p:txBody>
          <a:bodyPr wrap="none">
            <a:spAutoFit/>
          </a:bodyPr>
          <a:lstStyle/>
          <a:p>
            <a:r>
              <a:rPr lang="en-US" sz="2000" dirty="0" smtClean="0">
                <a:solidFill>
                  <a:schemeClr val="tx1">
                    <a:lumMod val="95000"/>
                    <a:lumOff val="5000"/>
                  </a:schemeClr>
                </a:solidFill>
                <a:latin typeface="Constantia" pitchFamily="18" charset="0"/>
              </a:rPr>
              <a:t>For the bound vortex, segment </a:t>
            </a:r>
            <a:r>
              <a:rPr lang="en-US" sz="2000" i="1" dirty="0" smtClean="0">
                <a:solidFill>
                  <a:schemeClr val="tx1">
                    <a:lumMod val="95000"/>
                    <a:lumOff val="5000"/>
                  </a:schemeClr>
                </a:solidFill>
                <a:latin typeface="Constantia" pitchFamily="18" charset="0"/>
              </a:rPr>
              <a:t>AB:</a:t>
            </a:r>
          </a:p>
        </p:txBody>
      </p:sp>
      <p:pic>
        <p:nvPicPr>
          <p:cNvPr id="8195"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95536" y="4581128"/>
            <a:ext cx="7929586" cy="1694693"/>
          </a:xfrm>
          <a:prstGeom prst="rect">
            <a:avLst/>
          </a:prstGeom>
          <a:noFill/>
          <a:ln w="9525">
            <a:noFill/>
            <a:miter lim="800000"/>
            <a:headEnd/>
            <a:tailEnd/>
          </a:ln>
          <a:effectLst/>
        </p:spPr>
      </p:pic>
      <p:pic>
        <p:nvPicPr>
          <p:cNvPr id="8197" name="Picture 5"/>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171203" y="2780928"/>
            <a:ext cx="2752725" cy="1552575"/>
          </a:xfrm>
          <a:prstGeom prst="rect">
            <a:avLst/>
          </a:prstGeom>
          <a:noFill/>
          <a:ln w="9525">
            <a:noFill/>
            <a:miter lim="800000"/>
            <a:headEnd/>
            <a:tailEnd/>
          </a:ln>
          <a:effectLst/>
        </p:spPr>
      </p:pic>
      <p:sp>
        <p:nvSpPr>
          <p:cNvPr id="10" name="TextBox 9"/>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HORSESHOE VORTEX INDUCED VELOCITY</a:t>
            </a:r>
          </a:p>
        </p:txBody>
      </p:sp>
      <p:sp>
        <p:nvSpPr>
          <p:cNvPr id="11"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TextBox 11"/>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3" name="Straight Connector 12"/>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randombar(horizontal)">
                                      <p:cBhvr>
                                        <p:cTn id="7" dur="500"/>
                                        <p:tgtEl>
                                          <p:spTgt spid="819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8197"/>
                                        </p:tgtEl>
                                        <p:attrNameLst>
                                          <p:attrName>style.visibility</p:attrName>
                                        </p:attrNameLst>
                                      </p:cBhvr>
                                      <p:to>
                                        <p:strVal val="visible"/>
                                      </p:to>
                                    </p:set>
                                    <p:animEffect transition="in" filter="randombar(horizontal)">
                                      <p:cBhvr>
                                        <p:cTn id="15" dur="500"/>
                                        <p:tgtEl>
                                          <p:spTgt spid="8197"/>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8195"/>
                                        </p:tgtEl>
                                        <p:attrNameLst>
                                          <p:attrName>style.visibility</p:attrName>
                                        </p:attrNameLst>
                                      </p:cBhvr>
                                      <p:to>
                                        <p:strVal val="visible"/>
                                      </p:to>
                                    </p:set>
                                    <p:animEffect transition="in" filter="randombar(horizontal)">
                                      <p:cBhvr>
                                        <p:cTn id="20" dur="5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HORSESHOE VORTEX INDUCED VELOCITY</a:t>
            </a:r>
          </a:p>
        </p:txBody>
      </p:sp>
      <p:pic>
        <p:nvPicPr>
          <p:cNvPr id="8" name="Picture 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123728" y="1052736"/>
            <a:ext cx="4629150" cy="971550"/>
          </a:xfrm>
          <a:prstGeom prst="rect">
            <a:avLst/>
          </a:prstGeom>
          <a:noFill/>
          <a:ln w="9525">
            <a:noFill/>
            <a:miter lim="800000"/>
            <a:headEnd/>
            <a:tailEnd/>
          </a:ln>
        </p:spPr>
      </p:pic>
      <p:pic>
        <p:nvPicPr>
          <p:cNvPr id="6146" name="Picture 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843808" y="2060848"/>
            <a:ext cx="3533775" cy="809625"/>
          </a:xfrm>
          <a:prstGeom prst="rect">
            <a:avLst/>
          </a:prstGeom>
          <a:noFill/>
          <a:ln w="9525">
            <a:noFill/>
            <a:miter lim="800000"/>
            <a:headEnd/>
            <a:tailEnd/>
          </a:ln>
        </p:spPr>
      </p:pic>
      <p:pic>
        <p:nvPicPr>
          <p:cNvPr id="6149" name="Picture 5"/>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5496" y="2970237"/>
            <a:ext cx="6724650" cy="3267075"/>
          </a:xfrm>
          <a:prstGeom prst="rect">
            <a:avLst/>
          </a:prstGeom>
          <a:noFill/>
          <a:ln w="9525">
            <a:noFill/>
            <a:miter lim="800000"/>
            <a:headEnd/>
            <a:tailEnd/>
          </a:ln>
        </p:spPr>
      </p:pic>
      <p:sp>
        <p:nvSpPr>
          <p:cNvPr id="13"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4" name="TextBox 13"/>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5" name="Straight Connector 1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6146"/>
                                        </p:tgtEl>
                                        <p:attrNameLst>
                                          <p:attrName>style.visibility</p:attrName>
                                        </p:attrNameLst>
                                      </p:cBhvr>
                                      <p:to>
                                        <p:strVal val="visible"/>
                                      </p:to>
                                    </p:set>
                                    <p:animEffect transition="in" filter="randombar(horizontal)">
                                      <p:cBhvr>
                                        <p:cTn id="11" dur="500"/>
                                        <p:tgtEl>
                                          <p:spTgt spid="6146"/>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6149"/>
                                        </p:tgtEl>
                                        <p:attrNameLst>
                                          <p:attrName>style.visibility</p:attrName>
                                        </p:attrNameLst>
                                      </p:cBhvr>
                                      <p:to>
                                        <p:strVal val="visible"/>
                                      </p:to>
                                    </p:set>
                                    <p:animEffect transition="in" filter="randombar(horizontal)">
                                      <p:cBhvr>
                                        <p:cTn id="16" dur="500"/>
                                        <p:tgtEl>
                                          <p:spTgt spid="6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HORSESHOE VORTEX INDUCED VELOCITY</a:t>
            </a:r>
          </a:p>
        </p:txBody>
      </p:sp>
      <p:pic>
        <p:nvPicPr>
          <p:cNvPr id="8" name="Picture 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123728" y="1052736"/>
            <a:ext cx="4629150" cy="971550"/>
          </a:xfrm>
          <a:prstGeom prst="rect">
            <a:avLst/>
          </a:prstGeom>
          <a:noFill/>
          <a:ln w="9525">
            <a:noFill/>
            <a:miter lim="800000"/>
            <a:headEnd/>
            <a:tailEnd/>
          </a:ln>
        </p:spPr>
      </p:pic>
      <p:pic>
        <p:nvPicPr>
          <p:cNvPr id="6146" name="Picture 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843808" y="2060848"/>
            <a:ext cx="3533775" cy="809625"/>
          </a:xfrm>
          <a:prstGeom prst="rect">
            <a:avLst/>
          </a:prstGeom>
          <a:noFill/>
          <a:ln w="9525">
            <a:noFill/>
            <a:miter lim="800000"/>
            <a:headEnd/>
            <a:tailEnd/>
          </a:ln>
        </p:spPr>
      </p:pic>
      <p:pic>
        <p:nvPicPr>
          <p:cNvPr id="7170" name="Picture 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5496" y="2912414"/>
            <a:ext cx="9073008" cy="2748834"/>
          </a:xfrm>
          <a:prstGeom prst="rect">
            <a:avLst/>
          </a:prstGeom>
          <a:noFill/>
          <a:ln w="9525">
            <a:noFill/>
            <a:miter lim="800000"/>
            <a:headEnd/>
            <a:tailEnd/>
          </a:ln>
        </p:spPr>
      </p:pic>
      <p:sp>
        <p:nvSpPr>
          <p:cNvPr id="9"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TextBox 9"/>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1" name="Straight Connector 10"/>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92080" y="764704"/>
            <a:ext cx="3786214" cy="2742854"/>
          </a:xfrm>
          <a:prstGeom prst="rect">
            <a:avLst/>
          </a:prstGeom>
          <a:noFill/>
          <a:ln w="9525">
            <a:noFill/>
            <a:miter lim="800000"/>
            <a:headEnd/>
            <a:tailEnd/>
          </a:ln>
          <a:effectLst/>
        </p:spPr>
      </p:pic>
      <p:sp>
        <p:nvSpPr>
          <p:cNvPr id="5" name="Rectangle 4"/>
          <p:cNvSpPr/>
          <p:nvPr/>
        </p:nvSpPr>
        <p:spPr>
          <a:xfrm>
            <a:off x="251520" y="1124744"/>
            <a:ext cx="4896544" cy="707886"/>
          </a:xfrm>
          <a:prstGeom prst="rect">
            <a:avLst/>
          </a:prstGeom>
        </p:spPr>
        <p:txBody>
          <a:bodyPr wrap="square">
            <a:spAutoFit/>
          </a:bodyPr>
          <a:lstStyle/>
          <a:p>
            <a:r>
              <a:rPr lang="en-US" sz="2000" dirty="0" smtClean="0">
                <a:latin typeface="Constantia" pitchFamily="18" charset="0"/>
              </a:rPr>
              <a:t>To calculate the velocity induced by the filament that extends from </a:t>
            </a:r>
            <a:r>
              <a:rPr lang="en-US" sz="2000" i="1" dirty="0" smtClean="0">
                <a:latin typeface="Constantia" pitchFamily="18" charset="0"/>
              </a:rPr>
              <a:t>A to ∞</a:t>
            </a:r>
            <a:r>
              <a:rPr lang="en-US" sz="2000" b="1" i="1" dirty="0" smtClean="0">
                <a:latin typeface="Constantia" pitchFamily="18" charset="0"/>
              </a:rPr>
              <a:t>:</a:t>
            </a:r>
          </a:p>
        </p:txBody>
      </p:sp>
      <p:sp>
        <p:nvSpPr>
          <p:cNvPr id="10" name="TextBox 9"/>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HORSESHOE VORTEX INDUCED VELOCITY</a:t>
            </a:r>
          </a:p>
        </p:txBody>
      </p:sp>
      <p:pic>
        <p:nvPicPr>
          <p:cNvPr id="8194" name="Picture 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51520" y="1844824"/>
            <a:ext cx="4943475" cy="1352550"/>
          </a:xfrm>
          <a:prstGeom prst="rect">
            <a:avLst/>
          </a:prstGeom>
          <a:noFill/>
          <a:ln w="9525">
            <a:noFill/>
            <a:miter lim="800000"/>
            <a:headEnd/>
            <a:tailEnd/>
          </a:ln>
        </p:spPr>
      </p:pic>
      <p:pic>
        <p:nvPicPr>
          <p:cNvPr id="8195" name="Picture 3"/>
          <p:cNvPicPr>
            <a:picLocks noChangeAspect="1" noChangeArrowheads="1"/>
          </p:cNvPicPr>
          <p:nvPr/>
        </p:nvPicPr>
        <p:blipFill>
          <a:blip r:embed="rId5" cstate="print"/>
          <a:srcRect/>
          <a:stretch>
            <a:fillRect/>
          </a:stretch>
        </p:blipFill>
        <p:spPr bwMode="auto">
          <a:xfrm>
            <a:off x="3086100" y="3212976"/>
            <a:ext cx="2971800" cy="657225"/>
          </a:xfrm>
          <a:prstGeom prst="rect">
            <a:avLst/>
          </a:prstGeom>
          <a:noFill/>
          <a:ln w="9525">
            <a:noFill/>
            <a:miter lim="800000"/>
            <a:headEnd/>
            <a:tailEnd/>
          </a:ln>
        </p:spPr>
      </p:pic>
      <p:pic>
        <p:nvPicPr>
          <p:cNvPr id="8196" name="Picture 4"/>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066925" y="3933056"/>
            <a:ext cx="5010150" cy="752475"/>
          </a:xfrm>
          <a:prstGeom prst="rect">
            <a:avLst/>
          </a:prstGeom>
          <a:noFill/>
          <a:ln w="9525">
            <a:noFill/>
            <a:miter lim="800000"/>
            <a:headEnd/>
            <a:tailEnd/>
          </a:ln>
        </p:spPr>
      </p:pic>
      <p:pic>
        <p:nvPicPr>
          <p:cNvPr id="8197" name="Picture 5"/>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107504" y="4725144"/>
            <a:ext cx="8991600" cy="1590675"/>
          </a:xfrm>
          <a:prstGeom prst="rect">
            <a:avLst/>
          </a:prstGeom>
          <a:noFill/>
          <a:ln w="9525">
            <a:noFill/>
            <a:miter lim="800000"/>
            <a:headEnd/>
            <a:tailEnd/>
          </a:ln>
        </p:spPr>
      </p:pic>
      <p:sp>
        <p:nvSpPr>
          <p:cNvPr id="15"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6" name="TextBox 15"/>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3074" name="Picture 2"/>
          <p:cNvPicPr>
            <a:picLocks noChangeAspect="1" noChangeArrowheads="1"/>
          </p:cNvPicPr>
          <p:nvPr/>
        </p:nvPicPr>
        <p:blipFill>
          <a:blip r:embed="rId8"/>
          <a:srcRect/>
          <a:stretch>
            <a:fillRect/>
          </a:stretch>
        </p:blipFill>
        <p:spPr bwMode="auto">
          <a:xfrm>
            <a:off x="214282" y="6357958"/>
            <a:ext cx="5153025" cy="295275"/>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randombar(horizontal)">
                                      <p:cBhvr>
                                        <p:cTn id="7" dur="500"/>
                                        <p:tgtEl>
                                          <p:spTgt spid="1024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8194"/>
                                        </p:tgtEl>
                                        <p:attrNameLst>
                                          <p:attrName>style.visibility</p:attrName>
                                        </p:attrNameLst>
                                      </p:cBhvr>
                                      <p:to>
                                        <p:strVal val="visible"/>
                                      </p:to>
                                    </p:set>
                                    <p:animEffect transition="in" filter="randombar(horizontal)">
                                      <p:cBhvr>
                                        <p:cTn id="16" dur="500"/>
                                        <p:tgtEl>
                                          <p:spTgt spid="8194"/>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8195"/>
                                        </p:tgtEl>
                                        <p:attrNameLst>
                                          <p:attrName>style.visibility</p:attrName>
                                        </p:attrNameLst>
                                      </p:cBhvr>
                                      <p:to>
                                        <p:strVal val="visible"/>
                                      </p:to>
                                    </p:set>
                                    <p:animEffect transition="in" filter="randombar(horizontal)">
                                      <p:cBhvr>
                                        <p:cTn id="21" dur="500"/>
                                        <p:tgtEl>
                                          <p:spTgt spid="8195"/>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8196"/>
                                        </p:tgtEl>
                                        <p:attrNameLst>
                                          <p:attrName>style.visibility</p:attrName>
                                        </p:attrNameLst>
                                      </p:cBhvr>
                                      <p:to>
                                        <p:strVal val="visible"/>
                                      </p:to>
                                    </p:set>
                                    <p:animEffect transition="in" filter="randombar(horizontal)">
                                      <p:cBhvr>
                                        <p:cTn id="26" dur="500"/>
                                        <p:tgtEl>
                                          <p:spTgt spid="8196"/>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8197"/>
                                        </p:tgtEl>
                                        <p:attrNameLst>
                                          <p:attrName>style.visibility</p:attrName>
                                        </p:attrNameLst>
                                      </p:cBhvr>
                                      <p:to>
                                        <p:strVal val="visible"/>
                                      </p:to>
                                    </p:set>
                                    <p:animEffect transition="in" filter="randombar(horizontal)">
                                      <p:cBhvr>
                                        <p:cTn id="31" dur="500"/>
                                        <p:tgtEl>
                                          <p:spTgt spid="8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14282" y="3275692"/>
            <a:ext cx="8643998" cy="369332"/>
          </a:xfrm>
          <a:prstGeom prst="rect">
            <a:avLst/>
          </a:prstGeom>
        </p:spPr>
        <p:txBody>
          <a:bodyPr wrap="square">
            <a:spAutoFit/>
          </a:bodyPr>
          <a:lstStyle/>
          <a:p>
            <a:r>
              <a:rPr lang="en-US" dirty="0" smtClean="0">
                <a:solidFill>
                  <a:schemeClr val="tx1">
                    <a:lumMod val="95000"/>
                    <a:lumOff val="5000"/>
                  </a:schemeClr>
                </a:solidFill>
                <a:latin typeface="Constantia" pitchFamily="18" charset="0"/>
              </a:rPr>
              <a:t>Similarly, the velocity induced by the vortex filament that extends from B to ∞</a:t>
            </a:r>
          </a:p>
        </p:txBody>
      </p:sp>
      <p:sp>
        <p:nvSpPr>
          <p:cNvPr id="7" name="TextBox 6"/>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HORSESHOE VORTEX INDUCED VELOCITY</a:t>
            </a:r>
          </a:p>
          <a:p>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pic>
        <p:nvPicPr>
          <p:cNvPr id="9218"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52488" y="1439044"/>
            <a:ext cx="7439025" cy="1485900"/>
          </a:xfrm>
          <a:prstGeom prst="rect">
            <a:avLst/>
          </a:prstGeom>
          <a:noFill/>
          <a:ln w="9525">
            <a:noFill/>
            <a:miter lim="800000"/>
            <a:headEnd/>
            <a:tailEnd/>
          </a:ln>
        </p:spPr>
      </p:pic>
      <p:pic>
        <p:nvPicPr>
          <p:cNvPr id="9219"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809625" y="4077072"/>
            <a:ext cx="7524750" cy="1466850"/>
          </a:xfrm>
          <a:prstGeom prst="rect">
            <a:avLst/>
          </a:prstGeom>
          <a:noFill/>
          <a:ln w="9525">
            <a:noFill/>
            <a:miter lim="800000"/>
            <a:headEnd/>
            <a:tailEnd/>
          </a:ln>
        </p:spPr>
      </p:pic>
      <p:sp>
        <p:nvSpPr>
          <p:cNvPr id="10"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1" name="TextBox 10"/>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2" name="Straight Connector 11"/>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randombar(horizontal)">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9219"/>
                                        </p:tgtEl>
                                        <p:attrNameLst>
                                          <p:attrName>style.visibility</p:attrName>
                                        </p:attrNameLst>
                                      </p:cBhvr>
                                      <p:to>
                                        <p:strVal val="visible"/>
                                      </p:to>
                                    </p:set>
                                    <p:animEffect transition="in" filter="randombar(horizontal)">
                                      <p:cBhvr>
                                        <p:cTn id="16" dur="5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680" y="1195411"/>
            <a:ext cx="8686800" cy="707886"/>
          </a:xfrm>
          <a:prstGeom prst="rect">
            <a:avLst/>
          </a:prstGeom>
        </p:spPr>
        <p:txBody>
          <a:bodyPr wrap="square">
            <a:spAutoFit/>
          </a:bodyPr>
          <a:lstStyle/>
          <a:p>
            <a:r>
              <a:rPr lang="en-US" sz="2000" dirty="0" smtClean="0">
                <a:latin typeface="Constantia" pitchFamily="18" charset="0"/>
              </a:rPr>
              <a:t>The velocity  induced at the </a:t>
            </a:r>
            <a:r>
              <a:rPr lang="en-US" sz="2000" i="1" dirty="0" err="1" smtClean="0">
                <a:latin typeface="Constantia" pitchFamily="18" charset="0"/>
              </a:rPr>
              <a:t>m</a:t>
            </a:r>
            <a:r>
              <a:rPr lang="en-US" sz="2000" dirty="0" err="1" smtClean="0">
                <a:latin typeface="Constantia" pitchFamily="18" charset="0"/>
              </a:rPr>
              <a:t>th</a:t>
            </a:r>
            <a:r>
              <a:rPr lang="en-US" sz="2000" dirty="0" smtClean="0">
                <a:latin typeface="Constantia" pitchFamily="18" charset="0"/>
              </a:rPr>
              <a:t> control point by the vortex representing the </a:t>
            </a:r>
            <a:r>
              <a:rPr lang="en-US" sz="2000" i="1" dirty="0" smtClean="0">
                <a:latin typeface="Constantia" pitchFamily="18" charset="0"/>
              </a:rPr>
              <a:t>n</a:t>
            </a:r>
            <a:r>
              <a:rPr lang="en-US" sz="2000" dirty="0" smtClean="0">
                <a:latin typeface="Constantia" pitchFamily="18" charset="0"/>
              </a:rPr>
              <a:t>th panel will be designated as</a:t>
            </a:r>
            <a:endParaRPr lang="en-US" sz="2000" i="1" dirty="0" smtClean="0">
              <a:latin typeface="Constantia" pitchFamily="18" charset="0"/>
            </a:endParaRPr>
          </a:p>
        </p:txBody>
      </p:sp>
      <p:pic>
        <p:nvPicPr>
          <p:cNvPr id="12290"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680709" y="1483443"/>
            <a:ext cx="531251" cy="433389"/>
          </a:xfrm>
          <a:prstGeom prst="rect">
            <a:avLst/>
          </a:prstGeom>
          <a:noFill/>
          <a:ln w="9525">
            <a:noFill/>
            <a:miter lim="800000"/>
            <a:headEnd/>
            <a:tailEnd/>
          </a:ln>
          <a:effectLst/>
        </p:spPr>
      </p:pic>
      <p:sp>
        <p:nvSpPr>
          <p:cNvPr id="7" name="Right Arrow 6"/>
          <p:cNvSpPr/>
          <p:nvPr/>
        </p:nvSpPr>
        <p:spPr>
          <a:xfrm>
            <a:off x="3501570" y="2195744"/>
            <a:ext cx="1214446" cy="500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51520" y="3414772"/>
            <a:ext cx="8640960" cy="446276"/>
          </a:xfrm>
          <a:prstGeom prst="rect">
            <a:avLst/>
          </a:prstGeom>
        </p:spPr>
        <p:txBody>
          <a:bodyPr wrap="square">
            <a:spAutoFit/>
          </a:bodyPr>
          <a:lstStyle/>
          <a:p>
            <a:pPr algn="ctr"/>
            <a:r>
              <a:rPr lang="en-US" sz="2300" dirty="0" smtClean="0">
                <a:solidFill>
                  <a:srgbClr val="FF0000"/>
                </a:solidFill>
                <a:latin typeface="Constantia" pitchFamily="18" charset="0"/>
                <a:cs typeface="Arial" pitchFamily="34" charset="0"/>
              </a:rPr>
              <a:t>We have </a:t>
            </a:r>
            <a:r>
              <a:rPr lang="en-US" sz="2300" i="1" dirty="0" smtClean="0">
                <a:solidFill>
                  <a:srgbClr val="FF0000"/>
                </a:solidFill>
                <a:latin typeface="Constantia" pitchFamily="18" charset="0"/>
                <a:cs typeface="Arial" pitchFamily="34" charset="0"/>
              </a:rPr>
              <a:t>2N</a:t>
            </a:r>
            <a:r>
              <a:rPr lang="en-US" sz="2300" dirty="0" smtClean="0">
                <a:solidFill>
                  <a:srgbClr val="FF0000"/>
                </a:solidFill>
                <a:latin typeface="Constantia" pitchFamily="18" charset="0"/>
                <a:cs typeface="Arial" pitchFamily="34" charset="0"/>
              </a:rPr>
              <a:t> of these equations, one for each of the control points</a:t>
            </a:r>
          </a:p>
        </p:txBody>
      </p:sp>
      <p:sp>
        <p:nvSpPr>
          <p:cNvPr id="10" name="Rectangle 9"/>
          <p:cNvSpPr/>
          <p:nvPr/>
        </p:nvSpPr>
        <p:spPr>
          <a:xfrm>
            <a:off x="179512" y="4613066"/>
            <a:ext cx="8670134" cy="400110"/>
          </a:xfrm>
          <a:prstGeom prst="rect">
            <a:avLst/>
          </a:prstGeom>
        </p:spPr>
        <p:txBody>
          <a:bodyPr wrap="square">
            <a:spAutoFit/>
          </a:bodyPr>
          <a:lstStyle/>
          <a:p>
            <a:pPr algn="ctr"/>
            <a:r>
              <a:rPr lang="en-US" sz="2000" dirty="0" smtClean="0">
                <a:solidFill>
                  <a:srgbClr val="7030A0"/>
                </a:solidFill>
                <a:latin typeface="Constantia" pitchFamily="18" charset="0"/>
              </a:rPr>
              <a:t>The strengths of the horseshoe vortices are not known</a:t>
            </a:r>
            <a:endParaRPr lang="en-US" sz="2000" dirty="0" smtClean="0">
              <a:latin typeface="Constantia" pitchFamily="18" charset="0"/>
            </a:endParaRPr>
          </a:p>
        </p:txBody>
      </p:sp>
      <p:sp>
        <p:nvSpPr>
          <p:cNvPr id="11" name="TextBox 10"/>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THE HORSESHOE VORTEX INDUCED VELOCITY</a:t>
            </a:r>
          </a:p>
        </p:txBody>
      </p:sp>
      <p:pic>
        <p:nvPicPr>
          <p:cNvPr id="10242" name="Picture 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300758" y="2208287"/>
            <a:ext cx="1543050" cy="428625"/>
          </a:xfrm>
          <a:prstGeom prst="rect">
            <a:avLst/>
          </a:prstGeom>
          <a:noFill/>
          <a:ln w="9525">
            <a:noFill/>
            <a:miter lim="800000"/>
            <a:headEnd/>
            <a:tailEnd/>
          </a:ln>
        </p:spPr>
      </p:pic>
      <p:pic>
        <p:nvPicPr>
          <p:cNvPr id="10243" name="Picture 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148064" y="2060848"/>
            <a:ext cx="1762125" cy="723900"/>
          </a:xfrm>
          <a:prstGeom prst="rect">
            <a:avLst/>
          </a:prstGeom>
          <a:noFill/>
          <a:ln w="9525">
            <a:noFill/>
            <a:miter lim="800000"/>
            <a:headEnd/>
            <a:tailEnd/>
          </a:ln>
        </p:spPr>
      </p:pic>
      <p:sp>
        <p:nvSpPr>
          <p:cNvPr id="1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5" name="TextBox 14"/>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6" name="Straight Connector 15"/>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12290"/>
                                        </p:tgtEl>
                                        <p:attrNameLst>
                                          <p:attrName>style.visibility</p:attrName>
                                        </p:attrNameLst>
                                      </p:cBhvr>
                                      <p:to>
                                        <p:strVal val="visible"/>
                                      </p:to>
                                    </p:set>
                                    <p:animEffect transition="in" filter="randombar(horizontal)">
                                      <p:cBhvr>
                                        <p:cTn id="10" dur="500"/>
                                        <p:tgtEl>
                                          <p:spTgt spid="12290"/>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0242"/>
                                        </p:tgtEl>
                                        <p:attrNameLst>
                                          <p:attrName>style.visibility</p:attrName>
                                        </p:attrNameLst>
                                      </p:cBhvr>
                                      <p:to>
                                        <p:strVal val="visible"/>
                                      </p:to>
                                    </p:set>
                                    <p:animEffect transition="in" filter="randombar(horizontal)">
                                      <p:cBhvr>
                                        <p:cTn id="15" dur="500"/>
                                        <p:tgtEl>
                                          <p:spTgt spid="10242"/>
                                        </p:tgtEl>
                                      </p:cBhvr>
                                    </p:animEffect>
                                  </p:childTnLst>
                                </p:cTn>
                              </p:par>
                            </p:childTnLst>
                          </p:cTn>
                        </p:par>
                        <p:par>
                          <p:cTn id="16" fill="hold">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par>
                          <p:cTn id="20" fill="hold">
                            <p:stCondLst>
                              <p:cond delay="1000"/>
                            </p:stCondLst>
                            <p:childTnLst>
                              <p:par>
                                <p:cTn id="21" presetID="14" presetClass="entr" presetSubtype="10" fill="hold" nodeType="afterEffect">
                                  <p:stCondLst>
                                    <p:cond delay="0"/>
                                  </p:stCondLst>
                                  <p:childTnLst>
                                    <p:set>
                                      <p:cBhvr>
                                        <p:cTn id="22" dur="1" fill="hold">
                                          <p:stCondLst>
                                            <p:cond delay="0"/>
                                          </p:stCondLst>
                                        </p:cTn>
                                        <p:tgtEl>
                                          <p:spTgt spid="10243"/>
                                        </p:tgtEl>
                                        <p:attrNameLst>
                                          <p:attrName>style.visibility</p:attrName>
                                        </p:attrNameLst>
                                      </p:cBhvr>
                                      <p:to>
                                        <p:strVal val="visible"/>
                                      </p:to>
                                    </p:set>
                                    <p:animEffect transition="in" filter="randombar(horizontal)">
                                      <p:cBhvr>
                                        <p:cTn id="23" dur="500"/>
                                        <p:tgtEl>
                                          <p:spTgt spid="10243"/>
                                        </p:tgtEl>
                                      </p:cBhvr>
                                    </p:animEffect>
                                  </p:childTnLst>
                                </p:cTn>
                              </p:par>
                            </p:childTnLst>
                          </p:cTn>
                        </p:par>
                        <p:par>
                          <p:cTn id="24" fill="hold">
                            <p:stCondLst>
                              <p:cond delay="1500"/>
                            </p:stCondLst>
                            <p:childTnLst>
                              <p:par>
                                <p:cTn id="25" presetID="14" presetClass="entr" presetSubtype="1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APPLICATION OF THE BOUNDARY CONDITIONS</a:t>
            </a:r>
          </a:p>
        </p:txBody>
      </p:sp>
      <p:pic>
        <p:nvPicPr>
          <p:cNvPr id="1331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57158" y="2488268"/>
            <a:ext cx="4142834" cy="4109084"/>
          </a:xfrm>
          <a:prstGeom prst="rect">
            <a:avLst/>
          </a:prstGeom>
          <a:noFill/>
          <a:ln w="9525">
            <a:noFill/>
            <a:miter lim="800000"/>
            <a:headEnd/>
            <a:tailEnd/>
          </a:ln>
          <a:effectLst/>
        </p:spPr>
      </p:pic>
      <p:pic>
        <p:nvPicPr>
          <p:cNvPr id="13315"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355976" y="2615733"/>
            <a:ext cx="3240360" cy="1893387"/>
          </a:xfrm>
          <a:prstGeom prst="rect">
            <a:avLst/>
          </a:prstGeom>
          <a:noFill/>
          <a:ln w="9525">
            <a:noFill/>
            <a:miter lim="800000"/>
            <a:headEnd/>
            <a:tailEnd/>
          </a:ln>
          <a:effectLst/>
        </p:spPr>
      </p:pic>
      <p:pic>
        <p:nvPicPr>
          <p:cNvPr id="13316"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427984" y="4811972"/>
            <a:ext cx="3100962" cy="1713372"/>
          </a:xfrm>
          <a:prstGeom prst="rect">
            <a:avLst/>
          </a:prstGeom>
          <a:noFill/>
          <a:ln w="9525">
            <a:noFill/>
            <a:miter lim="800000"/>
            <a:headEnd/>
            <a:tailEnd/>
          </a:ln>
          <a:effectLst/>
        </p:spPr>
      </p:pic>
      <p:pic>
        <p:nvPicPr>
          <p:cNvPr id="13317" name="Picture 5"/>
          <p:cNvPicPr>
            <a:picLocks noChangeAspect="1" noChangeArrowheads="1"/>
          </p:cNvPicPr>
          <p:nvPr/>
        </p:nvPicPr>
        <p:blipFill>
          <a:blip r:embed="rId6" cstate="print"/>
          <a:srcRect/>
          <a:stretch>
            <a:fillRect/>
          </a:stretch>
        </p:blipFill>
        <p:spPr bwMode="auto">
          <a:xfrm>
            <a:off x="6372200" y="3717032"/>
            <a:ext cx="928694" cy="293891"/>
          </a:xfrm>
          <a:prstGeom prst="rect">
            <a:avLst/>
          </a:prstGeom>
          <a:noFill/>
          <a:ln w="9525">
            <a:noFill/>
            <a:miter lim="800000"/>
            <a:headEnd/>
            <a:tailEnd/>
          </a:ln>
          <a:effectLst/>
        </p:spPr>
      </p:pic>
      <p:pic>
        <p:nvPicPr>
          <p:cNvPr id="13318" name="Picture 6"/>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6372200" y="5746862"/>
            <a:ext cx="1071570" cy="274426"/>
          </a:xfrm>
          <a:prstGeom prst="rect">
            <a:avLst/>
          </a:prstGeom>
          <a:noFill/>
          <a:ln w="9525">
            <a:noFill/>
            <a:miter lim="800000"/>
            <a:headEnd/>
            <a:tailEnd/>
          </a:ln>
          <a:effectLst/>
        </p:spPr>
      </p:pic>
      <p:sp>
        <p:nvSpPr>
          <p:cNvPr id="11" name="Rectangle 10"/>
          <p:cNvSpPr/>
          <p:nvPr/>
        </p:nvSpPr>
        <p:spPr>
          <a:xfrm>
            <a:off x="7500958" y="3527822"/>
            <a:ext cx="1643042" cy="646331"/>
          </a:xfrm>
          <a:prstGeom prst="rect">
            <a:avLst/>
          </a:prstGeom>
        </p:spPr>
        <p:txBody>
          <a:bodyPr wrap="square">
            <a:spAutoFit/>
          </a:bodyPr>
          <a:lstStyle/>
          <a:p>
            <a:r>
              <a:rPr lang="el-GR" dirty="0" smtClean="0">
                <a:solidFill>
                  <a:srgbClr val="FF0000"/>
                </a:solidFill>
                <a:latin typeface="Constantia" pitchFamily="18" charset="0"/>
              </a:rPr>
              <a:t>φ</a:t>
            </a:r>
            <a:r>
              <a:rPr lang="en-US" dirty="0" smtClean="0">
                <a:solidFill>
                  <a:srgbClr val="FF0000"/>
                </a:solidFill>
                <a:latin typeface="Constantia" pitchFamily="18" charset="0"/>
              </a:rPr>
              <a:t> is the dihedral angle</a:t>
            </a:r>
          </a:p>
        </p:txBody>
      </p:sp>
      <p:sp>
        <p:nvSpPr>
          <p:cNvPr id="12" name="Rectangle 11"/>
          <p:cNvSpPr/>
          <p:nvPr/>
        </p:nvSpPr>
        <p:spPr>
          <a:xfrm>
            <a:off x="7596336" y="5385990"/>
            <a:ext cx="1500182" cy="923330"/>
          </a:xfrm>
          <a:prstGeom prst="rect">
            <a:avLst/>
          </a:prstGeom>
        </p:spPr>
        <p:txBody>
          <a:bodyPr wrap="square">
            <a:spAutoFit/>
          </a:bodyPr>
          <a:lstStyle/>
          <a:p>
            <a:r>
              <a:rPr lang="el-GR" dirty="0" smtClean="0">
                <a:solidFill>
                  <a:srgbClr val="FF0000"/>
                </a:solidFill>
                <a:latin typeface="Constantia" pitchFamily="18" charset="0"/>
              </a:rPr>
              <a:t>δ</a:t>
            </a:r>
            <a:r>
              <a:rPr lang="en-US" dirty="0" smtClean="0">
                <a:solidFill>
                  <a:srgbClr val="FF0000"/>
                </a:solidFill>
                <a:latin typeface="Constantia" pitchFamily="18" charset="0"/>
              </a:rPr>
              <a:t> is the slope of the mean</a:t>
            </a:r>
          </a:p>
          <a:p>
            <a:r>
              <a:rPr lang="en-US" dirty="0" smtClean="0">
                <a:solidFill>
                  <a:srgbClr val="FF0000"/>
                </a:solidFill>
                <a:latin typeface="Constantia" pitchFamily="18" charset="0"/>
              </a:rPr>
              <a:t>camber line</a:t>
            </a:r>
          </a:p>
        </p:txBody>
      </p:sp>
      <p:pic>
        <p:nvPicPr>
          <p:cNvPr id="13319" name="Picture 7"/>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7668344" y="4801712"/>
            <a:ext cx="1352559" cy="571504"/>
          </a:xfrm>
          <a:prstGeom prst="rect">
            <a:avLst/>
          </a:prstGeom>
          <a:noFill/>
          <a:ln w="9525">
            <a:noFill/>
            <a:miter lim="800000"/>
            <a:headEnd/>
            <a:tailEnd/>
          </a:ln>
          <a:effectLst/>
        </p:spPr>
      </p:pic>
      <p:sp>
        <p:nvSpPr>
          <p:cNvPr id="15" name="Rectangle 14"/>
          <p:cNvSpPr/>
          <p:nvPr/>
        </p:nvSpPr>
        <p:spPr>
          <a:xfrm>
            <a:off x="251520" y="1067832"/>
            <a:ext cx="8640960" cy="1785104"/>
          </a:xfrm>
          <a:prstGeom prst="rect">
            <a:avLst/>
          </a:prstGeom>
        </p:spPr>
        <p:txBody>
          <a:bodyPr wrap="square">
            <a:spAutoFit/>
          </a:bodyPr>
          <a:lstStyle/>
          <a:p>
            <a:r>
              <a:rPr lang="en-US" sz="2200" dirty="0" smtClean="0">
                <a:latin typeface="Constantia" pitchFamily="18" charset="0"/>
                <a:cs typeface="Arial" pitchFamily="34" charset="0"/>
              </a:rPr>
              <a:t>The resultant flow is tangent to the wing at each and every control point (which is located at the </a:t>
            </a:r>
            <a:r>
              <a:rPr lang="en-US" sz="2200" dirty="0" err="1" smtClean="0">
                <a:latin typeface="Constantia" pitchFamily="18" charset="0"/>
                <a:cs typeface="Arial" pitchFamily="34" charset="0"/>
              </a:rPr>
              <a:t>midspan</a:t>
            </a:r>
            <a:r>
              <a:rPr lang="en-US" sz="2200" dirty="0" smtClean="0">
                <a:latin typeface="Constantia" pitchFamily="18" charset="0"/>
                <a:cs typeface="Arial" pitchFamily="34" charset="0"/>
              </a:rPr>
              <a:t> of the three-quarter-chord line of each elemental panel). If the flow is tangent to the wing, the component of the induced velocity normal to the wing at the control point balances the normal component of the free-stream velocity.</a:t>
            </a:r>
          </a:p>
        </p:txBody>
      </p:sp>
      <p:sp>
        <p:nvSpPr>
          <p:cNvPr id="16"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7" name="TextBox 16"/>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8" name="Straight Connector 17"/>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randombar(horizontal)">
                                      <p:cBhvr>
                                        <p:cTn id="7" dur="500"/>
                                        <p:tgtEl>
                                          <p:spTgt spid="15">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3314"/>
                                        </p:tgtEl>
                                        <p:attrNameLst>
                                          <p:attrName>style.visibility</p:attrName>
                                        </p:attrNameLst>
                                      </p:cBhvr>
                                      <p:to>
                                        <p:strVal val="visible"/>
                                      </p:to>
                                    </p:set>
                                    <p:animEffect transition="in" filter="randombar(horizontal)">
                                      <p:cBhvr>
                                        <p:cTn id="11" dur="500"/>
                                        <p:tgtEl>
                                          <p:spTgt spid="13314"/>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13317"/>
                                        </p:tgtEl>
                                        <p:attrNameLst>
                                          <p:attrName>style.visibility</p:attrName>
                                        </p:attrNameLst>
                                      </p:cBhvr>
                                      <p:to>
                                        <p:strVal val="visible"/>
                                      </p:to>
                                    </p:set>
                                    <p:animEffect transition="in" filter="randombar(horizontal)">
                                      <p:cBhvr>
                                        <p:cTn id="16" dur="500"/>
                                        <p:tgtEl>
                                          <p:spTgt spid="13317"/>
                                        </p:tgtEl>
                                      </p:cBhvr>
                                    </p:animEffect>
                                  </p:childTnLst>
                                </p:cTn>
                              </p:par>
                              <p:par>
                                <p:cTn id="17" presetID="14" presetClass="entr" presetSubtype="10" fill="hold" nodeType="withEffect">
                                  <p:stCondLst>
                                    <p:cond delay="0"/>
                                  </p:stCondLst>
                                  <p:childTnLst>
                                    <p:set>
                                      <p:cBhvr>
                                        <p:cTn id="18" dur="1" fill="hold">
                                          <p:stCondLst>
                                            <p:cond delay="0"/>
                                          </p:stCondLst>
                                        </p:cTn>
                                        <p:tgtEl>
                                          <p:spTgt spid="13315"/>
                                        </p:tgtEl>
                                        <p:attrNameLst>
                                          <p:attrName>style.visibility</p:attrName>
                                        </p:attrNameLst>
                                      </p:cBhvr>
                                      <p:to>
                                        <p:strVal val="visible"/>
                                      </p:to>
                                    </p:set>
                                    <p:animEffect transition="in" filter="randombar(horizontal)">
                                      <p:cBhvr>
                                        <p:cTn id="19" dur="500"/>
                                        <p:tgtEl>
                                          <p:spTgt spid="13315"/>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3316"/>
                                        </p:tgtEl>
                                        <p:attrNameLst>
                                          <p:attrName>style.visibility</p:attrName>
                                        </p:attrNameLst>
                                      </p:cBhvr>
                                      <p:to>
                                        <p:strVal val="visible"/>
                                      </p:to>
                                    </p:set>
                                    <p:animEffect transition="in" filter="randombar(horizontal)">
                                      <p:cBhvr>
                                        <p:cTn id="27" dur="500"/>
                                        <p:tgtEl>
                                          <p:spTgt spid="13316"/>
                                        </p:tgtEl>
                                      </p:cBhvr>
                                    </p:animEffect>
                                  </p:childTnLst>
                                </p:cTn>
                              </p:par>
                              <p:par>
                                <p:cTn id="28" presetID="14" presetClass="entr" presetSubtype="10" fill="hold" nodeType="withEffect">
                                  <p:stCondLst>
                                    <p:cond delay="0"/>
                                  </p:stCondLst>
                                  <p:childTnLst>
                                    <p:set>
                                      <p:cBhvr>
                                        <p:cTn id="29" dur="1" fill="hold">
                                          <p:stCondLst>
                                            <p:cond delay="0"/>
                                          </p:stCondLst>
                                        </p:cTn>
                                        <p:tgtEl>
                                          <p:spTgt spid="13318"/>
                                        </p:tgtEl>
                                        <p:attrNameLst>
                                          <p:attrName>style.visibility</p:attrName>
                                        </p:attrNameLst>
                                      </p:cBhvr>
                                      <p:to>
                                        <p:strVal val="visible"/>
                                      </p:to>
                                    </p:set>
                                    <p:animEffect transition="in" filter="randombar(horizontal)">
                                      <p:cBhvr>
                                        <p:cTn id="30" dur="500"/>
                                        <p:tgtEl>
                                          <p:spTgt spid="13318"/>
                                        </p:tgtEl>
                                      </p:cBhvr>
                                    </p:animEffect>
                                  </p:childTnLst>
                                </p:cTn>
                              </p:par>
                              <p:par>
                                <p:cTn id="31" presetID="14" presetClass="entr" presetSubtype="10" fill="hold" nodeType="withEffect">
                                  <p:stCondLst>
                                    <p:cond delay="0"/>
                                  </p:stCondLst>
                                  <p:childTnLst>
                                    <p:set>
                                      <p:cBhvr>
                                        <p:cTn id="32" dur="1" fill="hold">
                                          <p:stCondLst>
                                            <p:cond delay="0"/>
                                          </p:stCondLst>
                                        </p:cTn>
                                        <p:tgtEl>
                                          <p:spTgt spid="13319"/>
                                        </p:tgtEl>
                                        <p:attrNameLst>
                                          <p:attrName>style.visibility</p:attrName>
                                        </p:attrNameLst>
                                      </p:cBhvr>
                                      <p:to>
                                        <p:strVal val="visible"/>
                                      </p:to>
                                    </p:set>
                                    <p:animEffect transition="in" filter="randombar(horizontal)">
                                      <p:cBhvr>
                                        <p:cTn id="33" dur="500"/>
                                        <p:tgtEl>
                                          <p:spTgt spid="13319"/>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randombar(horizontal)">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747A9E4-C7B3-400F-9120-A23606BE4312}" type="slidenum">
              <a:rPr lang="en-US" smtClean="0"/>
              <a:pPr/>
              <a:t>28</a:t>
            </a:fld>
            <a:endParaRPr lang="en-US"/>
          </a:p>
        </p:txBody>
      </p:sp>
      <p:sp>
        <p:nvSpPr>
          <p:cNvPr id="3" name="TextBox 2"/>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APPLICATION OF THE BOUNDARY CONDITIONS</a:t>
            </a:r>
          </a:p>
        </p:txBody>
      </p:sp>
      <p:pic>
        <p:nvPicPr>
          <p:cNvPr id="4099" name="Picture 3"/>
          <p:cNvPicPr>
            <a:picLocks noChangeAspect="1" noChangeArrowheads="1"/>
          </p:cNvPicPr>
          <p:nvPr/>
        </p:nvPicPr>
        <p:blipFill>
          <a:blip r:embed="rId3"/>
          <a:srcRect/>
          <a:stretch>
            <a:fillRect/>
          </a:stretch>
        </p:blipFill>
        <p:spPr bwMode="auto">
          <a:xfrm>
            <a:off x="1000100" y="1071546"/>
            <a:ext cx="6858048" cy="4819534"/>
          </a:xfrm>
          <a:prstGeom prst="rect">
            <a:avLst/>
          </a:prstGeom>
          <a:noFill/>
          <a:ln w="9525">
            <a:noFill/>
            <a:miter lim="800000"/>
            <a:headEnd/>
            <a:tailEnd/>
          </a:ln>
          <a:effectLst/>
        </p:spPr>
      </p:pic>
    </p:spTree>
  </p:cSld>
  <p:clrMapOvr>
    <a:masterClrMapping/>
  </p:clrMapOvr>
  <p:transition>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95536" y="2204864"/>
            <a:ext cx="8067675" cy="847725"/>
          </a:xfrm>
          <a:prstGeom prst="rect">
            <a:avLst/>
          </a:prstGeom>
          <a:noFill/>
          <a:ln w="9525">
            <a:noFill/>
            <a:miter lim="800000"/>
            <a:headEnd/>
            <a:tailEnd/>
          </a:ln>
          <a:effectLst/>
        </p:spPr>
      </p:pic>
      <p:sp>
        <p:nvSpPr>
          <p:cNvPr id="5" name="Rectangle 4"/>
          <p:cNvSpPr/>
          <p:nvPr/>
        </p:nvSpPr>
        <p:spPr>
          <a:xfrm>
            <a:off x="251520" y="3501008"/>
            <a:ext cx="8640960" cy="1200329"/>
          </a:xfrm>
          <a:prstGeom prst="rect">
            <a:avLst/>
          </a:prstGeom>
        </p:spPr>
        <p:txBody>
          <a:bodyPr wrap="square">
            <a:spAutoFit/>
          </a:bodyPr>
          <a:lstStyle/>
          <a:p>
            <a:pPr algn="just"/>
            <a:r>
              <a:rPr lang="en-US" sz="2400" dirty="0" smtClean="0">
                <a:solidFill>
                  <a:schemeClr val="tx1">
                    <a:lumMod val="95000"/>
                    <a:lumOff val="5000"/>
                  </a:schemeClr>
                </a:solidFill>
                <a:latin typeface="Constantia" pitchFamily="18" charset="0"/>
              </a:rPr>
              <a:t>For wings where the slope of the mean camber line is small and are at small angles of attack, this equation can be replaced by the approximation:</a:t>
            </a:r>
          </a:p>
        </p:txBody>
      </p:sp>
      <p:pic>
        <p:nvPicPr>
          <p:cNvPr id="14339"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041211" y="4814660"/>
            <a:ext cx="5061579" cy="990604"/>
          </a:xfrm>
          <a:prstGeom prst="rect">
            <a:avLst/>
          </a:prstGeom>
          <a:noFill/>
          <a:ln w="9525">
            <a:noFill/>
            <a:miter lim="800000"/>
            <a:headEnd/>
            <a:tailEnd/>
          </a:ln>
          <a:effectLst/>
        </p:spPr>
      </p:pic>
      <p:sp>
        <p:nvSpPr>
          <p:cNvPr id="7" name="TextBox 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APPLICATION OF THE BOUNDARY CONDITIONS</a:t>
            </a:r>
          </a:p>
        </p:txBody>
      </p:sp>
      <p:sp>
        <p:nvSpPr>
          <p:cNvPr id="8" name="Rectangle 7"/>
          <p:cNvSpPr/>
          <p:nvPr/>
        </p:nvSpPr>
        <p:spPr>
          <a:xfrm>
            <a:off x="251520" y="1340768"/>
            <a:ext cx="6678488" cy="461665"/>
          </a:xfrm>
          <a:prstGeom prst="rect">
            <a:avLst/>
          </a:prstGeom>
        </p:spPr>
        <p:txBody>
          <a:bodyPr wrap="square">
            <a:spAutoFit/>
          </a:bodyPr>
          <a:lstStyle/>
          <a:p>
            <a:r>
              <a:rPr lang="en-US" sz="2400" dirty="0" smtClean="0">
                <a:latin typeface="Constantia" pitchFamily="18" charset="0"/>
              </a:rPr>
              <a:t>The tangency requirement yields the relation</a:t>
            </a:r>
            <a:endParaRPr lang="en-US" sz="2400" dirty="0">
              <a:latin typeface="Constantia" pitchFamily="18" charset="0"/>
            </a:endParaRPr>
          </a:p>
        </p:txBody>
      </p:sp>
      <p:sp>
        <p:nvSpPr>
          <p:cNvPr id="9"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TextBox 9"/>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1" name="Straight Connector 10"/>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4338"/>
                                        </p:tgtEl>
                                        <p:attrNameLst>
                                          <p:attrName>style.visibility</p:attrName>
                                        </p:attrNameLst>
                                      </p:cBhvr>
                                      <p:to>
                                        <p:strVal val="visible"/>
                                      </p:to>
                                    </p:set>
                                    <p:animEffect transition="in" filter="randombar(horizontal)">
                                      <p:cBhvr>
                                        <p:cTn id="11" dur="500"/>
                                        <p:tgtEl>
                                          <p:spTgt spid="14338"/>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14339"/>
                                        </p:tgtEl>
                                        <p:attrNameLst>
                                          <p:attrName>style.visibility</p:attrName>
                                        </p:attrNameLst>
                                      </p:cBhvr>
                                      <p:to>
                                        <p:strVal val="visible"/>
                                      </p:to>
                                    </p:set>
                                    <p:animEffect transition="in" filter="randombar(horizontal)">
                                      <p:cBhvr>
                                        <p:cTn id="20" dur="500"/>
                                        <p:tgtEl>
                                          <p:spTgt spid="14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9512" y="1196752"/>
            <a:ext cx="8286808" cy="830997"/>
          </a:xfrm>
          <a:prstGeom prst="rect">
            <a:avLst/>
          </a:prstGeom>
        </p:spPr>
        <p:txBody>
          <a:bodyPr wrap="square">
            <a:spAutoFit/>
          </a:bodyPr>
          <a:lstStyle/>
          <a:p>
            <a:r>
              <a:rPr lang="en-US" sz="2400" dirty="0" smtClean="0">
                <a:latin typeface="Constantia" pitchFamily="18" charset="0"/>
              </a:rPr>
              <a:t>Let us apply these equations to a relatively simple geometry. A </a:t>
            </a:r>
            <a:r>
              <a:rPr lang="en-US" sz="2400" dirty="0" smtClean="0">
                <a:solidFill>
                  <a:srgbClr val="FF0000"/>
                </a:solidFill>
                <a:latin typeface="Constantia" pitchFamily="18" charset="0"/>
              </a:rPr>
              <a:t>planar wing </a:t>
            </a:r>
            <a:r>
              <a:rPr lang="en-US" sz="2400" dirty="0" smtClean="0">
                <a:latin typeface="Constantia" pitchFamily="18" charset="0"/>
              </a:rPr>
              <a:t>(i.e., one that lies in the </a:t>
            </a:r>
            <a:r>
              <a:rPr lang="en-US" sz="2400" i="1" dirty="0" err="1" smtClean="0">
                <a:latin typeface="Constantia" pitchFamily="18" charset="0"/>
              </a:rPr>
              <a:t>xy</a:t>
            </a:r>
            <a:r>
              <a:rPr lang="en-US" sz="2400" i="1" dirty="0" smtClean="0">
                <a:latin typeface="Constantia" pitchFamily="18" charset="0"/>
              </a:rPr>
              <a:t> plane),</a:t>
            </a:r>
          </a:p>
        </p:txBody>
      </p:sp>
      <p:sp>
        <p:nvSpPr>
          <p:cNvPr id="6" name="Rectangle 5"/>
          <p:cNvSpPr/>
          <p:nvPr/>
        </p:nvSpPr>
        <p:spPr>
          <a:xfrm>
            <a:off x="179512" y="2309971"/>
            <a:ext cx="8712968" cy="830997"/>
          </a:xfrm>
          <a:prstGeom prst="rect">
            <a:avLst/>
          </a:prstGeom>
        </p:spPr>
        <p:txBody>
          <a:bodyPr wrap="square">
            <a:spAutoFit/>
          </a:bodyPr>
          <a:lstStyle/>
          <a:p>
            <a:r>
              <a:rPr lang="en-US" sz="2400" dirty="0" smtClean="0">
                <a:latin typeface="Constantia" pitchFamily="18" charset="0"/>
                <a:cs typeface="Arial" pitchFamily="34" charset="0"/>
              </a:rPr>
              <a:t>For a planar wing, </a:t>
            </a:r>
            <a:r>
              <a:rPr lang="en-US" sz="2400" i="1" dirty="0" smtClean="0">
                <a:latin typeface="Constantia" pitchFamily="18" charset="0"/>
                <a:cs typeface="Arial" pitchFamily="34" charset="0"/>
              </a:rPr>
              <a:t>z</a:t>
            </a:r>
            <a:r>
              <a:rPr lang="en-US" sz="2400" i="1" baseline="-25000" dirty="0" smtClean="0">
                <a:latin typeface="Constantia" pitchFamily="18" charset="0"/>
                <a:cs typeface="Arial" pitchFamily="34" charset="0"/>
              </a:rPr>
              <a:t>1n</a:t>
            </a:r>
            <a:r>
              <a:rPr lang="en-US" sz="2400" dirty="0" smtClean="0">
                <a:latin typeface="Constantia" pitchFamily="18" charset="0"/>
                <a:cs typeface="Arial" pitchFamily="34" charset="0"/>
              </a:rPr>
              <a:t> = </a:t>
            </a:r>
            <a:r>
              <a:rPr lang="en-US" sz="2400" i="1" dirty="0" smtClean="0">
                <a:latin typeface="Constantia" pitchFamily="18" charset="0"/>
                <a:cs typeface="Arial" pitchFamily="34" charset="0"/>
              </a:rPr>
              <a:t>z</a:t>
            </a:r>
            <a:r>
              <a:rPr lang="en-US" sz="2400" i="1" baseline="-25000" dirty="0" smtClean="0">
                <a:latin typeface="Constantia" pitchFamily="18" charset="0"/>
                <a:cs typeface="Arial" pitchFamily="34" charset="0"/>
              </a:rPr>
              <a:t>2n</a:t>
            </a:r>
            <a:r>
              <a:rPr lang="en-US" sz="2400" dirty="0" smtClean="0">
                <a:latin typeface="Constantia" pitchFamily="18" charset="0"/>
                <a:cs typeface="Arial" pitchFamily="34" charset="0"/>
              </a:rPr>
              <a:t> = </a:t>
            </a:r>
            <a:r>
              <a:rPr lang="en-US" sz="2400" i="1" dirty="0" smtClean="0">
                <a:latin typeface="Constantia" pitchFamily="18" charset="0"/>
                <a:cs typeface="Arial" pitchFamily="34" charset="0"/>
              </a:rPr>
              <a:t>0</a:t>
            </a:r>
            <a:r>
              <a:rPr lang="en-US" sz="2400" dirty="0" smtClean="0">
                <a:latin typeface="Constantia" pitchFamily="18" charset="0"/>
                <a:cs typeface="Arial" pitchFamily="34" charset="0"/>
              </a:rPr>
              <a:t> for all the bound vortices. Furthermore, </a:t>
            </a:r>
            <a:r>
              <a:rPr lang="en-US" sz="2400" i="1" dirty="0" smtClean="0">
                <a:latin typeface="Constantia" pitchFamily="18" charset="0"/>
                <a:cs typeface="Arial" pitchFamily="34" charset="0"/>
              </a:rPr>
              <a:t>z</a:t>
            </a:r>
            <a:r>
              <a:rPr lang="en-US" sz="2400" i="1" baseline="-25000" dirty="0" smtClean="0">
                <a:latin typeface="Constantia" pitchFamily="18" charset="0"/>
                <a:cs typeface="Arial" pitchFamily="34" charset="0"/>
              </a:rPr>
              <a:t>m</a:t>
            </a:r>
            <a:r>
              <a:rPr lang="en-US" sz="2400" i="1" dirty="0" smtClean="0">
                <a:latin typeface="Constantia" pitchFamily="18" charset="0"/>
                <a:cs typeface="Arial" pitchFamily="34" charset="0"/>
              </a:rPr>
              <a:t> = 0 </a:t>
            </a:r>
            <a:r>
              <a:rPr lang="en-US" sz="2400" dirty="0" smtClean="0">
                <a:latin typeface="Constantia" pitchFamily="18" charset="0"/>
                <a:cs typeface="Arial" pitchFamily="34" charset="0"/>
              </a:rPr>
              <a:t>for all the control  points</a:t>
            </a:r>
          </a:p>
        </p:txBody>
      </p:sp>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RELATIONS FOR A PLANAR WING</a:t>
            </a:r>
          </a:p>
        </p:txBody>
      </p:sp>
      <p:pic>
        <p:nvPicPr>
          <p:cNvPr id="1126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547664" y="3400772"/>
            <a:ext cx="6029325" cy="2476500"/>
          </a:xfrm>
          <a:prstGeom prst="rect">
            <a:avLst/>
          </a:prstGeom>
          <a:noFill/>
          <a:ln w="9525">
            <a:noFill/>
            <a:miter lim="800000"/>
            <a:headEnd/>
            <a:tailEnd/>
          </a:ln>
        </p:spPr>
      </p:pic>
      <p:sp>
        <p:nvSpPr>
          <p:cNvPr id="11"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TextBox 11"/>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3" name="Straight Connector 12"/>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11266"/>
                                        </p:tgtEl>
                                        <p:attrNameLst>
                                          <p:attrName>style.visibility</p:attrName>
                                        </p:attrNameLst>
                                      </p:cBhvr>
                                      <p:to>
                                        <p:strVal val="visible"/>
                                      </p:to>
                                    </p:set>
                                    <p:animEffect transition="in" filter="randombar(horizontal)">
                                      <p:cBhvr>
                                        <p:cTn id="16" dur="5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9512" y="1196752"/>
            <a:ext cx="8286808" cy="830997"/>
          </a:xfrm>
          <a:prstGeom prst="rect">
            <a:avLst/>
          </a:prstGeom>
        </p:spPr>
        <p:txBody>
          <a:bodyPr wrap="square">
            <a:spAutoFit/>
          </a:bodyPr>
          <a:lstStyle/>
          <a:p>
            <a:r>
              <a:rPr lang="en-US" sz="2400" dirty="0" smtClean="0">
                <a:latin typeface="Constantia" pitchFamily="18" charset="0"/>
              </a:rPr>
              <a:t>Let us apply these equations to a relatively simple geometry. A </a:t>
            </a:r>
            <a:r>
              <a:rPr lang="en-US" sz="2400" dirty="0" smtClean="0">
                <a:solidFill>
                  <a:srgbClr val="FF0000"/>
                </a:solidFill>
                <a:latin typeface="Constantia" pitchFamily="18" charset="0"/>
              </a:rPr>
              <a:t>planar wing </a:t>
            </a:r>
            <a:r>
              <a:rPr lang="en-US" sz="2400" dirty="0" smtClean="0">
                <a:latin typeface="Constantia" pitchFamily="18" charset="0"/>
              </a:rPr>
              <a:t>(i.e., one that lies in the </a:t>
            </a:r>
            <a:r>
              <a:rPr lang="en-US" sz="2400" i="1" dirty="0" err="1" smtClean="0">
                <a:latin typeface="Constantia" pitchFamily="18" charset="0"/>
              </a:rPr>
              <a:t>xy</a:t>
            </a:r>
            <a:r>
              <a:rPr lang="en-US" sz="2400" i="1" dirty="0" smtClean="0">
                <a:latin typeface="Constantia" pitchFamily="18" charset="0"/>
              </a:rPr>
              <a:t> plane),</a:t>
            </a:r>
          </a:p>
        </p:txBody>
      </p:sp>
      <p:sp>
        <p:nvSpPr>
          <p:cNvPr id="6" name="Rectangle 5"/>
          <p:cNvSpPr/>
          <p:nvPr/>
        </p:nvSpPr>
        <p:spPr>
          <a:xfrm>
            <a:off x="179512" y="2309971"/>
            <a:ext cx="8712968" cy="830997"/>
          </a:xfrm>
          <a:prstGeom prst="rect">
            <a:avLst/>
          </a:prstGeom>
        </p:spPr>
        <p:txBody>
          <a:bodyPr wrap="square">
            <a:spAutoFit/>
          </a:bodyPr>
          <a:lstStyle/>
          <a:p>
            <a:r>
              <a:rPr lang="en-US" sz="2400" dirty="0" smtClean="0">
                <a:latin typeface="Constantia" pitchFamily="18" charset="0"/>
                <a:cs typeface="Arial" pitchFamily="34" charset="0"/>
              </a:rPr>
              <a:t>For a planar wing, </a:t>
            </a:r>
            <a:r>
              <a:rPr lang="en-US" sz="2400" i="1" dirty="0" smtClean="0">
                <a:latin typeface="Constantia" pitchFamily="18" charset="0"/>
                <a:cs typeface="Arial" pitchFamily="34" charset="0"/>
              </a:rPr>
              <a:t>z</a:t>
            </a:r>
            <a:r>
              <a:rPr lang="en-US" sz="2400" i="1" baseline="-25000" dirty="0" smtClean="0">
                <a:latin typeface="Constantia" pitchFamily="18" charset="0"/>
                <a:cs typeface="Arial" pitchFamily="34" charset="0"/>
              </a:rPr>
              <a:t>1n</a:t>
            </a:r>
            <a:r>
              <a:rPr lang="en-US" sz="2400" dirty="0" smtClean="0">
                <a:latin typeface="Constantia" pitchFamily="18" charset="0"/>
                <a:cs typeface="Arial" pitchFamily="34" charset="0"/>
              </a:rPr>
              <a:t> = </a:t>
            </a:r>
            <a:r>
              <a:rPr lang="en-US" sz="2400" i="1" dirty="0" smtClean="0">
                <a:latin typeface="Constantia" pitchFamily="18" charset="0"/>
                <a:cs typeface="Arial" pitchFamily="34" charset="0"/>
              </a:rPr>
              <a:t>z</a:t>
            </a:r>
            <a:r>
              <a:rPr lang="en-US" sz="2400" i="1" baseline="-25000" dirty="0" smtClean="0">
                <a:latin typeface="Constantia" pitchFamily="18" charset="0"/>
                <a:cs typeface="Arial" pitchFamily="34" charset="0"/>
              </a:rPr>
              <a:t>2n</a:t>
            </a:r>
            <a:r>
              <a:rPr lang="en-US" sz="2400" dirty="0" smtClean="0">
                <a:latin typeface="Constantia" pitchFamily="18" charset="0"/>
                <a:cs typeface="Arial" pitchFamily="34" charset="0"/>
              </a:rPr>
              <a:t> = </a:t>
            </a:r>
            <a:r>
              <a:rPr lang="en-US" sz="2400" i="1" dirty="0" smtClean="0">
                <a:latin typeface="Constantia" pitchFamily="18" charset="0"/>
                <a:cs typeface="Arial" pitchFamily="34" charset="0"/>
              </a:rPr>
              <a:t>0</a:t>
            </a:r>
            <a:r>
              <a:rPr lang="en-US" sz="2400" dirty="0" smtClean="0">
                <a:latin typeface="Constantia" pitchFamily="18" charset="0"/>
                <a:cs typeface="Arial" pitchFamily="34" charset="0"/>
              </a:rPr>
              <a:t> for all the bound vortices. Furthermore, </a:t>
            </a:r>
            <a:r>
              <a:rPr lang="en-US" sz="2400" i="1" dirty="0" smtClean="0">
                <a:latin typeface="Constantia" pitchFamily="18" charset="0"/>
                <a:cs typeface="Arial" pitchFamily="34" charset="0"/>
              </a:rPr>
              <a:t>z</a:t>
            </a:r>
            <a:r>
              <a:rPr lang="en-US" sz="2400" i="1" baseline="-25000" dirty="0" smtClean="0">
                <a:latin typeface="Constantia" pitchFamily="18" charset="0"/>
                <a:cs typeface="Arial" pitchFamily="34" charset="0"/>
              </a:rPr>
              <a:t>m</a:t>
            </a:r>
            <a:r>
              <a:rPr lang="en-US" sz="2400" i="1" dirty="0" smtClean="0">
                <a:latin typeface="Constantia" pitchFamily="18" charset="0"/>
                <a:cs typeface="Arial" pitchFamily="34" charset="0"/>
              </a:rPr>
              <a:t> = 0 </a:t>
            </a:r>
            <a:r>
              <a:rPr lang="en-US" sz="2400" dirty="0" smtClean="0">
                <a:latin typeface="Constantia" pitchFamily="18" charset="0"/>
                <a:cs typeface="Arial" pitchFamily="34" charset="0"/>
              </a:rPr>
              <a:t>for all the control  points</a:t>
            </a:r>
          </a:p>
        </p:txBody>
      </p:sp>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RELATIONS FOR A PLANAR WING</a:t>
            </a:r>
          </a:p>
        </p:txBody>
      </p:sp>
      <p:pic>
        <p:nvPicPr>
          <p:cNvPr id="12290"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403648" y="5013176"/>
            <a:ext cx="6543675" cy="876300"/>
          </a:xfrm>
          <a:prstGeom prst="rect">
            <a:avLst/>
          </a:prstGeom>
          <a:noFill/>
          <a:ln w="9525">
            <a:noFill/>
            <a:miter lim="800000"/>
            <a:headEnd/>
            <a:tailEnd/>
          </a:ln>
        </p:spPr>
      </p:pic>
      <p:pic>
        <p:nvPicPr>
          <p:cNvPr id="9"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403648" y="3717032"/>
            <a:ext cx="6391275" cy="923925"/>
          </a:xfrm>
          <a:prstGeom prst="rect">
            <a:avLst/>
          </a:prstGeom>
          <a:noFill/>
          <a:ln w="9525">
            <a:noFill/>
            <a:miter lim="800000"/>
            <a:headEnd/>
            <a:tailEnd/>
          </a:ln>
        </p:spPr>
      </p:pic>
      <p:sp>
        <p:nvSpPr>
          <p:cNvPr id="10"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1" name="TextBox 10"/>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2" name="Straight Connector 11"/>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9512" y="1052736"/>
            <a:ext cx="8712968" cy="5509200"/>
          </a:xfrm>
          <a:prstGeom prst="rect">
            <a:avLst/>
          </a:prstGeom>
        </p:spPr>
        <p:txBody>
          <a:bodyPr wrap="square">
            <a:spAutoFit/>
          </a:bodyPr>
          <a:lstStyle/>
          <a:p>
            <a:r>
              <a:rPr lang="en-US" sz="2200" dirty="0" smtClean="0">
                <a:latin typeface="Constantia" pitchFamily="18" charset="0"/>
              </a:rPr>
              <a:t>Note that, for the planar wing, all three components of the vortex representing the </a:t>
            </a:r>
            <a:r>
              <a:rPr lang="en-US" sz="2200" i="1" dirty="0" smtClean="0">
                <a:latin typeface="Constantia" pitchFamily="18" charset="0"/>
              </a:rPr>
              <a:t>n</a:t>
            </a:r>
            <a:r>
              <a:rPr lang="en-US" sz="2200" dirty="0" smtClean="0">
                <a:latin typeface="Constantia" pitchFamily="18" charset="0"/>
              </a:rPr>
              <a:t>th panel induce a velocity at the control point of the </a:t>
            </a:r>
            <a:r>
              <a:rPr lang="en-US" sz="2200" i="1" dirty="0" err="1" smtClean="0">
                <a:latin typeface="Constantia" pitchFamily="18" charset="0"/>
              </a:rPr>
              <a:t>m</a:t>
            </a:r>
            <a:r>
              <a:rPr lang="en-US" sz="2200" dirty="0" err="1" smtClean="0">
                <a:latin typeface="Constantia" pitchFamily="18" charset="0"/>
              </a:rPr>
              <a:t>th</a:t>
            </a:r>
            <a:r>
              <a:rPr lang="en-US" sz="2200" dirty="0" smtClean="0">
                <a:latin typeface="Constantia" pitchFamily="18" charset="0"/>
              </a:rPr>
              <a:t> panel which is in </a:t>
            </a:r>
          </a:p>
          <a:p>
            <a:r>
              <a:rPr lang="en-US" sz="2200" dirty="0" smtClean="0">
                <a:latin typeface="Constantia" pitchFamily="18" charset="0"/>
              </a:rPr>
              <a:t>the </a:t>
            </a:r>
            <a:r>
              <a:rPr lang="en-US" sz="2200" i="1" dirty="0" smtClean="0">
                <a:latin typeface="Constantia" pitchFamily="18" charset="0"/>
              </a:rPr>
              <a:t>z</a:t>
            </a:r>
            <a:r>
              <a:rPr lang="en-US" sz="2200" dirty="0" smtClean="0">
                <a:latin typeface="Constantia" pitchFamily="18" charset="0"/>
              </a:rPr>
              <a:t> direction </a:t>
            </a:r>
          </a:p>
          <a:p>
            <a:r>
              <a:rPr lang="en-US" sz="2200" dirty="0" smtClean="0">
                <a:latin typeface="Constantia" pitchFamily="18" charset="0"/>
              </a:rPr>
              <a:t>(i.e., a downwash). </a:t>
            </a:r>
          </a:p>
          <a:p>
            <a:r>
              <a:rPr lang="en-US" sz="2200" dirty="0" smtClean="0">
                <a:latin typeface="Constantia" pitchFamily="18" charset="0"/>
              </a:rPr>
              <a:t>Therefore, we can </a:t>
            </a:r>
          </a:p>
          <a:p>
            <a:r>
              <a:rPr lang="en-US" sz="2200" dirty="0" smtClean="0">
                <a:latin typeface="Constantia" pitchFamily="18" charset="0"/>
              </a:rPr>
              <a:t>simplify equations by </a:t>
            </a:r>
          </a:p>
          <a:p>
            <a:r>
              <a:rPr lang="en-US" sz="2200" dirty="0" smtClean="0">
                <a:latin typeface="Constantia" pitchFamily="18" charset="0"/>
              </a:rPr>
              <a:t>combining the components</a:t>
            </a:r>
          </a:p>
          <a:p>
            <a:r>
              <a:rPr lang="en-US" sz="2200" dirty="0" smtClean="0">
                <a:latin typeface="Constantia" pitchFamily="18" charset="0"/>
              </a:rPr>
              <a:t>into one expression:</a:t>
            </a:r>
          </a:p>
          <a:p>
            <a:endParaRPr lang="en-GB" sz="2200" dirty="0" smtClean="0">
              <a:latin typeface="Constantia" pitchFamily="18" charset="0"/>
            </a:endParaRPr>
          </a:p>
          <a:p>
            <a:r>
              <a:rPr lang="en-US" sz="2200" dirty="0" smtClean="0">
                <a:latin typeface="Constantia" pitchFamily="18" charset="0"/>
              </a:rPr>
              <a:t>Summing the contributions </a:t>
            </a:r>
          </a:p>
          <a:p>
            <a:r>
              <a:rPr lang="en-US" sz="2200" dirty="0" smtClean="0">
                <a:latin typeface="Constantia" pitchFamily="18" charset="0"/>
              </a:rPr>
              <a:t>of all the vortices to the </a:t>
            </a:r>
          </a:p>
          <a:p>
            <a:r>
              <a:rPr lang="en-US" sz="2200" dirty="0" smtClean="0">
                <a:latin typeface="Constantia" pitchFamily="18" charset="0"/>
              </a:rPr>
              <a:t>downwash at the control </a:t>
            </a:r>
          </a:p>
          <a:p>
            <a:r>
              <a:rPr lang="en-US" sz="2200" dirty="0" smtClean="0">
                <a:latin typeface="Constantia" pitchFamily="18" charset="0"/>
              </a:rPr>
              <a:t>point of the </a:t>
            </a:r>
            <a:r>
              <a:rPr lang="en-US" sz="2200" i="1" dirty="0" err="1" smtClean="0">
                <a:latin typeface="Constantia" pitchFamily="18" charset="0"/>
              </a:rPr>
              <a:t>m</a:t>
            </a:r>
            <a:r>
              <a:rPr lang="en-US" sz="2200" dirty="0" err="1" smtClean="0">
                <a:latin typeface="Constantia" pitchFamily="18" charset="0"/>
              </a:rPr>
              <a:t>th</a:t>
            </a:r>
            <a:r>
              <a:rPr lang="en-US" sz="2200" dirty="0" smtClean="0">
                <a:latin typeface="Constantia" pitchFamily="18" charset="0"/>
              </a:rPr>
              <a:t> panel:</a:t>
            </a:r>
          </a:p>
          <a:p>
            <a:endParaRPr lang="en-GB" sz="2200" i="1" dirty="0" smtClean="0">
              <a:latin typeface="Constantia" pitchFamily="18" charset="0"/>
            </a:endParaRPr>
          </a:p>
          <a:p>
            <a:endParaRPr lang="en-US" sz="2200" i="1" dirty="0" smtClean="0">
              <a:latin typeface="Constantia" pitchFamily="18" charset="0"/>
            </a:endParaRPr>
          </a:p>
        </p:txBody>
      </p:sp>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RELATIONS FOR A PLANAR WING</a:t>
            </a:r>
          </a:p>
        </p:txBody>
      </p:sp>
      <p:pic>
        <p:nvPicPr>
          <p:cNvPr id="1331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771800" y="1772816"/>
            <a:ext cx="6305550" cy="4219575"/>
          </a:xfrm>
          <a:prstGeom prst="rect">
            <a:avLst/>
          </a:prstGeom>
          <a:noFill/>
          <a:ln w="9525">
            <a:noFill/>
            <a:miter lim="800000"/>
            <a:headEnd/>
            <a:tailEnd/>
          </a:ln>
        </p:spPr>
      </p:pic>
      <p:pic>
        <p:nvPicPr>
          <p:cNvPr id="13316"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899592" y="5805264"/>
            <a:ext cx="1533525" cy="666750"/>
          </a:xfrm>
          <a:prstGeom prst="rect">
            <a:avLst/>
          </a:prstGeom>
          <a:noFill/>
          <a:ln w="9525">
            <a:noFill/>
            <a:miter lim="800000"/>
            <a:headEnd/>
            <a:tailEnd/>
          </a:ln>
        </p:spPr>
      </p:pic>
      <p:sp>
        <p:nvSpPr>
          <p:cNvPr id="12"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3" name="TextBox 12"/>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4" name="Straight Connector 13"/>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0" dur="500"/>
                                        <p:tgtEl>
                                          <p:spTgt spid="5">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3" dur="500"/>
                                        <p:tgtEl>
                                          <p:spTgt spid="5">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randombar(horizontal)">
                                      <p:cBhvr>
                                        <p:cTn id="16" dur="500"/>
                                        <p:tgtEl>
                                          <p:spTgt spid="5">
                                            <p:txEl>
                                              <p:pRg st="3" end="3"/>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randombar(horizontal)">
                                      <p:cBhvr>
                                        <p:cTn id="19" dur="500"/>
                                        <p:tgtEl>
                                          <p:spTgt spid="5">
                                            <p:txEl>
                                              <p:pRg st="4" end="4"/>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randombar(horizontal)">
                                      <p:cBhvr>
                                        <p:cTn id="22" dur="500"/>
                                        <p:tgtEl>
                                          <p:spTgt spid="5">
                                            <p:txEl>
                                              <p:pRg st="5" end="5"/>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Effect transition="in" filter="randombar(horizontal)">
                                      <p:cBhvr>
                                        <p:cTn id="25" dur="500"/>
                                        <p:tgtEl>
                                          <p:spTgt spid="5">
                                            <p:txEl>
                                              <p:pRg st="6" end="6"/>
                                            </p:txEl>
                                          </p:spTgt>
                                        </p:tgtEl>
                                      </p:cBhvr>
                                    </p:animEffect>
                                  </p:childTnLst>
                                </p:cTn>
                              </p:par>
                            </p:childTnLst>
                          </p:cTn>
                        </p:par>
                        <p:par>
                          <p:cTn id="26" fill="hold">
                            <p:stCondLst>
                              <p:cond delay="500"/>
                            </p:stCondLst>
                            <p:childTnLst>
                              <p:par>
                                <p:cTn id="27" presetID="14" presetClass="entr" presetSubtype="10" fill="hold" nodeType="afterEffect">
                                  <p:stCondLst>
                                    <p:cond delay="0"/>
                                  </p:stCondLst>
                                  <p:childTnLst>
                                    <p:set>
                                      <p:cBhvr>
                                        <p:cTn id="28" dur="1" fill="hold">
                                          <p:stCondLst>
                                            <p:cond delay="0"/>
                                          </p:stCondLst>
                                        </p:cTn>
                                        <p:tgtEl>
                                          <p:spTgt spid="13314"/>
                                        </p:tgtEl>
                                        <p:attrNameLst>
                                          <p:attrName>style.visibility</p:attrName>
                                        </p:attrNameLst>
                                      </p:cBhvr>
                                      <p:to>
                                        <p:strVal val="visible"/>
                                      </p:to>
                                    </p:set>
                                    <p:animEffect transition="in" filter="randombar(horizontal)">
                                      <p:cBhvr>
                                        <p:cTn id="29" dur="500"/>
                                        <p:tgtEl>
                                          <p:spTgt spid="13314"/>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5">
                                            <p:txEl>
                                              <p:pRg st="8" end="8"/>
                                            </p:txEl>
                                          </p:spTgt>
                                        </p:tgtEl>
                                        <p:attrNameLst>
                                          <p:attrName>style.visibility</p:attrName>
                                        </p:attrNameLst>
                                      </p:cBhvr>
                                      <p:to>
                                        <p:strVal val="visible"/>
                                      </p:to>
                                    </p:set>
                                    <p:animEffect transition="in" filter="randombar(horizontal)">
                                      <p:cBhvr>
                                        <p:cTn id="34" dur="500"/>
                                        <p:tgtEl>
                                          <p:spTgt spid="5">
                                            <p:txEl>
                                              <p:pRg st="8" end="8"/>
                                            </p:txEl>
                                          </p:spTgt>
                                        </p:tgtEl>
                                      </p:cBhvr>
                                    </p:animEffect>
                                  </p:childTnLst>
                                </p:cTn>
                              </p:par>
                              <p:par>
                                <p:cTn id="35" presetID="14" presetClass="entr" presetSubtype="10" fill="hold" nodeType="with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animEffect transition="in" filter="randombar(horizontal)">
                                      <p:cBhvr>
                                        <p:cTn id="37" dur="500"/>
                                        <p:tgtEl>
                                          <p:spTgt spid="5">
                                            <p:txEl>
                                              <p:pRg st="9" end="9"/>
                                            </p:txEl>
                                          </p:spTgt>
                                        </p:tgtEl>
                                      </p:cBhvr>
                                    </p:animEffect>
                                  </p:childTnLst>
                                </p:cTn>
                              </p:par>
                              <p:par>
                                <p:cTn id="38" presetID="14" presetClass="entr" presetSubtype="10" fill="hold" nodeType="withEffect">
                                  <p:stCondLst>
                                    <p:cond delay="0"/>
                                  </p:stCondLst>
                                  <p:childTnLst>
                                    <p:set>
                                      <p:cBhvr>
                                        <p:cTn id="39" dur="1" fill="hold">
                                          <p:stCondLst>
                                            <p:cond delay="0"/>
                                          </p:stCondLst>
                                        </p:cTn>
                                        <p:tgtEl>
                                          <p:spTgt spid="5">
                                            <p:txEl>
                                              <p:pRg st="10" end="10"/>
                                            </p:txEl>
                                          </p:spTgt>
                                        </p:tgtEl>
                                        <p:attrNameLst>
                                          <p:attrName>style.visibility</p:attrName>
                                        </p:attrNameLst>
                                      </p:cBhvr>
                                      <p:to>
                                        <p:strVal val="visible"/>
                                      </p:to>
                                    </p:set>
                                    <p:animEffect transition="in" filter="randombar(horizontal)">
                                      <p:cBhvr>
                                        <p:cTn id="40" dur="500"/>
                                        <p:tgtEl>
                                          <p:spTgt spid="5">
                                            <p:txEl>
                                              <p:pRg st="10" end="10"/>
                                            </p:txEl>
                                          </p:spTgt>
                                        </p:tgtEl>
                                      </p:cBhvr>
                                    </p:animEffect>
                                  </p:childTnLst>
                                </p:cTn>
                              </p:par>
                              <p:par>
                                <p:cTn id="41" presetID="14" presetClass="entr" presetSubtype="10" fill="hold" nodeType="withEffect">
                                  <p:stCondLst>
                                    <p:cond delay="0"/>
                                  </p:stCondLst>
                                  <p:childTnLst>
                                    <p:set>
                                      <p:cBhvr>
                                        <p:cTn id="42" dur="1" fill="hold">
                                          <p:stCondLst>
                                            <p:cond delay="0"/>
                                          </p:stCondLst>
                                        </p:cTn>
                                        <p:tgtEl>
                                          <p:spTgt spid="5">
                                            <p:txEl>
                                              <p:pRg st="11" end="11"/>
                                            </p:txEl>
                                          </p:spTgt>
                                        </p:tgtEl>
                                        <p:attrNameLst>
                                          <p:attrName>style.visibility</p:attrName>
                                        </p:attrNameLst>
                                      </p:cBhvr>
                                      <p:to>
                                        <p:strVal val="visible"/>
                                      </p:to>
                                    </p:set>
                                    <p:animEffect transition="in" filter="randombar(horizontal)">
                                      <p:cBhvr>
                                        <p:cTn id="43" dur="500"/>
                                        <p:tgtEl>
                                          <p:spTgt spid="5">
                                            <p:txEl>
                                              <p:pRg st="11" end="11"/>
                                            </p:txEl>
                                          </p:spTgt>
                                        </p:tgtEl>
                                      </p:cBhvr>
                                    </p:animEffect>
                                  </p:childTnLst>
                                </p:cTn>
                              </p:par>
                            </p:childTnLst>
                          </p:cTn>
                        </p:par>
                        <p:par>
                          <p:cTn id="44" fill="hold">
                            <p:stCondLst>
                              <p:cond delay="500"/>
                            </p:stCondLst>
                            <p:childTnLst>
                              <p:par>
                                <p:cTn id="45" presetID="14" presetClass="entr" presetSubtype="10" fill="hold" nodeType="afterEffect">
                                  <p:stCondLst>
                                    <p:cond delay="0"/>
                                  </p:stCondLst>
                                  <p:childTnLst>
                                    <p:set>
                                      <p:cBhvr>
                                        <p:cTn id="46" dur="1" fill="hold">
                                          <p:stCondLst>
                                            <p:cond delay="0"/>
                                          </p:stCondLst>
                                        </p:cTn>
                                        <p:tgtEl>
                                          <p:spTgt spid="13316"/>
                                        </p:tgtEl>
                                        <p:attrNameLst>
                                          <p:attrName>style.visibility</p:attrName>
                                        </p:attrNameLst>
                                      </p:cBhvr>
                                      <p:to>
                                        <p:strVal val="visible"/>
                                      </p:to>
                                    </p:set>
                                    <p:animEffect transition="in" filter="randombar(horizontal)">
                                      <p:cBhvr>
                                        <p:cTn id="47" dur="50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51520" y="2564904"/>
            <a:ext cx="8568952" cy="1785104"/>
          </a:xfrm>
          <a:prstGeom prst="rect">
            <a:avLst/>
          </a:prstGeom>
        </p:spPr>
        <p:txBody>
          <a:bodyPr wrap="square">
            <a:spAutoFit/>
          </a:bodyPr>
          <a:lstStyle/>
          <a:p>
            <a:pPr algn="just"/>
            <a:r>
              <a:rPr lang="en-US" sz="2200" dirty="0" smtClean="0">
                <a:solidFill>
                  <a:schemeClr val="tx1">
                    <a:lumMod val="95000"/>
                    <a:lumOff val="5000"/>
                  </a:schemeClr>
                </a:solidFill>
                <a:latin typeface="Constantia" pitchFamily="18" charset="0"/>
              </a:rPr>
              <a:t>The component of the free-stream velocity perpendicular to the wing is	     at any point on the wing. The resultant flow will be tangent to the wing if the total vortex-induced downwash at the control point of the </a:t>
            </a:r>
            <a:r>
              <a:rPr lang="en-US" sz="2200" i="1" dirty="0" err="1" smtClean="0">
                <a:solidFill>
                  <a:schemeClr val="tx1">
                    <a:lumMod val="95000"/>
                    <a:lumOff val="5000"/>
                  </a:schemeClr>
                </a:solidFill>
                <a:latin typeface="Constantia" pitchFamily="18" charset="0"/>
              </a:rPr>
              <a:t>m</a:t>
            </a:r>
            <a:r>
              <a:rPr lang="en-US" sz="2200" dirty="0" err="1" smtClean="0">
                <a:solidFill>
                  <a:schemeClr val="tx1">
                    <a:lumMod val="95000"/>
                    <a:lumOff val="5000"/>
                  </a:schemeClr>
                </a:solidFill>
                <a:latin typeface="Constantia" pitchFamily="18" charset="0"/>
              </a:rPr>
              <a:t>th</a:t>
            </a:r>
            <a:r>
              <a:rPr lang="en-US" sz="2200" dirty="0" smtClean="0">
                <a:solidFill>
                  <a:schemeClr val="tx1">
                    <a:lumMod val="95000"/>
                    <a:lumOff val="5000"/>
                  </a:schemeClr>
                </a:solidFill>
                <a:latin typeface="Constantia" pitchFamily="18" charset="0"/>
              </a:rPr>
              <a:t> panel, balances the normal component of the free-stream velocity:</a:t>
            </a:r>
          </a:p>
        </p:txBody>
      </p:sp>
      <p:sp>
        <p:nvSpPr>
          <p:cNvPr id="4" name="Rectangle 3"/>
          <p:cNvSpPr/>
          <p:nvPr/>
        </p:nvSpPr>
        <p:spPr>
          <a:xfrm>
            <a:off x="251520" y="1196752"/>
            <a:ext cx="8568952" cy="430887"/>
          </a:xfrm>
          <a:prstGeom prst="rect">
            <a:avLst/>
          </a:prstGeom>
        </p:spPr>
        <p:txBody>
          <a:bodyPr wrap="square">
            <a:spAutoFit/>
          </a:bodyPr>
          <a:lstStyle/>
          <a:p>
            <a:r>
              <a:rPr lang="en-US" sz="2200" dirty="0" smtClean="0">
                <a:solidFill>
                  <a:schemeClr val="tx1">
                    <a:lumMod val="95000"/>
                    <a:lumOff val="5000"/>
                  </a:schemeClr>
                </a:solidFill>
                <a:latin typeface="Constantia" pitchFamily="18" charset="0"/>
              </a:rPr>
              <a:t>Since we are considering a planar wing:</a:t>
            </a:r>
          </a:p>
        </p:txBody>
      </p:sp>
      <p:pic>
        <p:nvPicPr>
          <p:cNvPr id="17410"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865161" y="1988840"/>
            <a:ext cx="1634831" cy="357190"/>
          </a:xfrm>
          <a:prstGeom prst="rect">
            <a:avLst/>
          </a:prstGeom>
          <a:noFill/>
          <a:ln w="9525">
            <a:noFill/>
            <a:miter lim="800000"/>
            <a:headEnd/>
            <a:tailEnd/>
          </a:ln>
          <a:effectLst/>
        </p:spPr>
      </p:pic>
      <p:pic>
        <p:nvPicPr>
          <p:cNvPr id="17411"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155474" y="1991690"/>
            <a:ext cx="928694" cy="399854"/>
          </a:xfrm>
          <a:prstGeom prst="rect">
            <a:avLst/>
          </a:prstGeom>
          <a:noFill/>
          <a:ln w="9525">
            <a:noFill/>
            <a:miter lim="800000"/>
            <a:headEnd/>
            <a:tailEnd/>
          </a:ln>
          <a:effectLst/>
        </p:spPr>
      </p:pic>
      <p:pic>
        <p:nvPicPr>
          <p:cNvPr id="17412"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203848" y="4292476"/>
            <a:ext cx="2790559" cy="504676"/>
          </a:xfrm>
          <a:prstGeom prst="rect">
            <a:avLst/>
          </a:prstGeom>
          <a:noFill/>
          <a:ln w="9525">
            <a:noFill/>
            <a:miter lim="800000"/>
            <a:headEnd/>
            <a:tailEnd/>
          </a:ln>
          <a:effectLst/>
        </p:spPr>
      </p:pic>
      <p:sp>
        <p:nvSpPr>
          <p:cNvPr id="9" name="Rectangle 8"/>
          <p:cNvSpPr/>
          <p:nvPr/>
        </p:nvSpPr>
        <p:spPr>
          <a:xfrm>
            <a:off x="251520" y="4870321"/>
            <a:ext cx="3304559" cy="430887"/>
          </a:xfrm>
          <a:prstGeom prst="rect">
            <a:avLst/>
          </a:prstGeom>
        </p:spPr>
        <p:txBody>
          <a:bodyPr wrap="none">
            <a:spAutoFit/>
          </a:bodyPr>
          <a:lstStyle/>
          <a:p>
            <a:r>
              <a:rPr lang="en-US" sz="2200" dirty="0" smtClean="0">
                <a:solidFill>
                  <a:schemeClr val="tx1">
                    <a:lumMod val="95000"/>
                    <a:lumOff val="5000"/>
                  </a:schemeClr>
                </a:solidFill>
                <a:latin typeface="Constantia" pitchFamily="18" charset="0"/>
              </a:rPr>
              <a:t>For small angles of attack,</a:t>
            </a:r>
          </a:p>
        </p:txBody>
      </p:sp>
      <p:pic>
        <p:nvPicPr>
          <p:cNvPr id="17413" name="Picture 5"/>
          <p:cNvPicPr>
            <a:picLocks noChangeAspect="1" noChangeArrowheads="1"/>
          </p:cNvPicPr>
          <p:nvPr/>
        </p:nvPicPr>
        <p:blipFill>
          <a:blip r:embed="rId6" cstate="print"/>
          <a:srcRect/>
          <a:stretch>
            <a:fillRect/>
          </a:stretch>
        </p:blipFill>
        <p:spPr bwMode="auto">
          <a:xfrm>
            <a:off x="3707904" y="5438519"/>
            <a:ext cx="1857388" cy="438753"/>
          </a:xfrm>
          <a:prstGeom prst="rect">
            <a:avLst/>
          </a:prstGeom>
          <a:noFill/>
          <a:ln w="9525">
            <a:noFill/>
            <a:miter lim="800000"/>
            <a:headEnd/>
            <a:tailEnd/>
          </a:ln>
          <a:effectLst/>
        </p:spPr>
      </p:pic>
      <p:sp>
        <p:nvSpPr>
          <p:cNvPr id="11" name="TextBox 10"/>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RELATIONS FOR A PLANAR WING</a:t>
            </a:r>
          </a:p>
        </p:txBody>
      </p:sp>
      <p:pic>
        <p:nvPicPr>
          <p:cNvPr id="14338" name="Picture 2"/>
          <p:cNvPicPr>
            <a:picLocks noChangeAspect="1" noChangeArrowheads="1"/>
          </p:cNvPicPr>
          <p:nvPr/>
        </p:nvPicPr>
        <p:blipFill>
          <a:blip r:embed="rId7" cstate="print"/>
          <a:srcRect/>
          <a:stretch>
            <a:fillRect/>
          </a:stretch>
        </p:blipFill>
        <p:spPr bwMode="auto">
          <a:xfrm>
            <a:off x="598681" y="2950702"/>
            <a:ext cx="933450" cy="352425"/>
          </a:xfrm>
          <a:prstGeom prst="rect">
            <a:avLst/>
          </a:prstGeom>
          <a:noFill/>
          <a:ln w="9525">
            <a:noFill/>
            <a:miter lim="800000"/>
            <a:headEnd/>
            <a:tailEnd/>
          </a:ln>
        </p:spPr>
      </p:pic>
      <p:sp>
        <p:nvSpPr>
          <p:cNvPr id="1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5" name="TextBox 14"/>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6" name="Straight Connector 15"/>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7410"/>
                                        </p:tgtEl>
                                        <p:attrNameLst>
                                          <p:attrName>style.visibility</p:attrName>
                                        </p:attrNameLst>
                                      </p:cBhvr>
                                      <p:to>
                                        <p:strVal val="visible"/>
                                      </p:to>
                                    </p:set>
                                    <p:animEffect transition="in" filter="randombar(horizontal)">
                                      <p:cBhvr>
                                        <p:cTn id="11" dur="500"/>
                                        <p:tgtEl>
                                          <p:spTgt spid="17410"/>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7411"/>
                                        </p:tgtEl>
                                        <p:attrNameLst>
                                          <p:attrName>style.visibility</p:attrName>
                                        </p:attrNameLst>
                                      </p:cBhvr>
                                      <p:to>
                                        <p:strVal val="visible"/>
                                      </p:to>
                                    </p:set>
                                    <p:animEffect transition="in" filter="randombar(horizontal)">
                                      <p:cBhvr>
                                        <p:cTn id="15" dur="500"/>
                                        <p:tgtEl>
                                          <p:spTgt spid="17411"/>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randombar(horizontal)">
                                      <p:cBhvr>
                                        <p:cTn id="20" dur="500"/>
                                        <p:tgtEl>
                                          <p:spTgt spid="12"/>
                                        </p:tgtEl>
                                      </p:cBhvr>
                                    </p:animEffect>
                                  </p:childTnLst>
                                </p:cTn>
                              </p:par>
                              <p:par>
                                <p:cTn id="21" presetID="14" presetClass="entr" presetSubtype="10" fill="hold" nodeType="withEffect">
                                  <p:stCondLst>
                                    <p:cond delay="0"/>
                                  </p:stCondLst>
                                  <p:childTnLst>
                                    <p:set>
                                      <p:cBhvr>
                                        <p:cTn id="22" dur="1" fill="hold">
                                          <p:stCondLst>
                                            <p:cond delay="0"/>
                                          </p:stCondLst>
                                        </p:cTn>
                                        <p:tgtEl>
                                          <p:spTgt spid="14338"/>
                                        </p:tgtEl>
                                        <p:attrNameLst>
                                          <p:attrName>style.visibility</p:attrName>
                                        </p:attrNameLst>
                                      </p:cBhvr>
                                      <p:to>
                                        <p:strVal val="visible"/>
                                      </p:to>
                                    </p:set>
                                    <p:animEffect transition="in" filter="randombar(horizontal)">
                                      <p:cBhvr>
                                        <p:cTn id="23" dur="500"/>
                                        <p:tgtEl>
                                          <p:spTgt spid="14338"/>
                                        </p:tgtEl>
                                      </p:cBhvr>
                                    </p:animEffect>
                                  </p:childTnLst>
                                </p:cTn>
                              </p:par>
                            </p:childTnLst>
                          </p:cTn>
                        </p:par>
                        <p:par>
                          <p:cTn id="24" fill="hold">
                            <p:stCondLst>
                              <p:cond delay="500"/>
                            </p:stCondLst>
                            <p:childTnLst>
                              <p:par>
                                <p:cTn id="25" presetID="14" presetClass="entr" presetSubtype="10" fill="hold" nodeType="afterEffect">
                                  <p:stCondLst>
                                    <p:cond delay="0"/>
                                  </p:stCondLst>
                                  <p:childTnLst>
                                    <p:set>
                                      <p:cBhvr>
                                        <p:cTn id="26" dur="1" fill="hold">
                                          <p:stCondLst>
                                            <p:cond delay="0"/>
                                          </p:stCondLst>
                                        </p:cTn>
                                        <p:tgtEl>
                                          <p:spTgt spid="17412"/>
                                        </p:tgtEl>
                                        <p:attrNameLst>
                                          <p:attrName>style.visibility</p:attrName>
                                        </p:attrNameLst>
                                      </p:cBhvr>
                                      <p:to>
                                        <p:strVal val="visible"/>
                                      </p:to>
                                    </p:set>
                                    <p:animEffect transition="in" filter="randombar(horizontal)">
                                      <p:cBhvr>
                                        <p:cTn id="27" dur="500"/>
                                        <p:tgtEl>
                                          <p:spTgt spid="17412"/>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par>
                          <p:cTn id="33" fill="hold">
                            <p:stCondLst>
                              <p:cond delay="500"/>
                            </p:stCondLst>
                            <p:childTnLst>
                              <p:par>
                                <p:cTn id="34" presetID="14" presetClass="entr" presetSubtype="10" fill="hold" nodeType="afterEffect">
                                  <p:stCondLst>
                                    <p:cond delay="0"/>
                                  </p:stCondLst>
                                  <p:childTnLst>
                                    <p:set>
                                      <p:cBhvr>
                                        <p:cTn id="35" dur="1" fill="hold">
                                          <p:stCondLst>
                                            <p:cond delay="0"/>
                                          </p:stCondLst>
                                        </p:cTn>
                                        <p:tgtEl>
                                          <p:spTgt spid="17413"/>
                                        </p:tgtEl>
                                        <p:attrNameLst>
                                          <p:attrName>style.visibility</p:attrName>
                                        </p:attrNameLst>
                                      </p:cBhvr>
                                      <p:to>
                                        <p:strVal val="visible"/>
                                      </p:to>
                                    </p:set>
                                    <p:animEffect transition="in" filter="randombar(horizontal)">
                                      <p:cBhvr>
                                        <p:cTn id="36" dur="500"/>
                                        <p:tgtEl>
                                          <p:spTgt spid="17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4" grpId="0"/>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1472" y="285728"/>
            <a:ext cx="184731" cy="523220"/>
          </a:xfrm>
          <a:prstGeom prst="rect">
            <a:avLst/>
          </a:prstGeom>
        </p:spPr>
        <p:txBody>
          <a:bodyPr wrap="none">
            <a:spAutoFit/>
          </a:bodyPr>
          <a:lstStyle/>
          <a:p>
            <a:endParaRPr lang="en-US" sz="2800" b="1" dirty="0" smtClean="0">
              <a:solidFill>
                <a:srgbClr val="FF0000"/>
              </a:solidFill>
              <a:effectLst>
                <a:outerShdw blurRad="38100" dist="38100" dir="2700000" algn="tl">
                  <a:srgbClr val="000000">
                    <a:alpha val="43137"/>
                  </a:srgbClr>
                </a:outerShdw>
              </a:effectLst>
            </a:endParaRPr>
          </a:p>
        </p:txBody>
      </p:sp>
      <p:sp>
        <p:nvSpPr>
          <p:cNvPr id="5" name="Rectangle 4"/>
          <p:cNvSpPr/>
          <p:nvPr/>
        </p:nvSpPr>
        <p:spPr>
          <a:xfrm>
            <a:off x="214282" y="1077704"/>
            <a:ext cx="8678198" cy="1631216"/>
          </a:xfrm>
          <a:prstGeom prst="rect">
            <a:avLst/>
          </a:prstGeom>
        </p:spPr>
        <p:txBody>
          <a:bodyPr wrap="square">
            <a:spAutoFit/>
          </a:bodyPr>
          <a:lstStyle/>
          <a:p>
            <a:r>
              <a:rPr lang="en-US" sz="2000" dirty="0" smtClean="0">
                <a:latin typeface="Constantia" pitchFamily="18" charset="0"/>
              </a:rPr>
              <a:t>Let us use the relations developed in this section to calculate the lift coefficient for a swept wing. So that the calculation procedures can be easily followed, let us consider a wing  with a relatively simple geometry. Plot C</a:t>
            </a:r>
            <a:r>
              <a:rPr lang="en-US" sz="2000" baseline="-25000" dirty="0" smtClean="0">
                <a:latin typeface="Constantia" pitchFamily="18" charset="0"/>
              </a:rPr>
              <a:t>L</a:t>
            </a:r>
            <a:r>
              <a:rPr lang="en-US" sz="2000" dirty="0" smtClean="0">
                <a:latin typeface="Constantia" pitchFamily="18" charset="0"/>
              </a:rPr>
              <a:t>-</a:t>
            </a:r>
            <a:r>
              <a:rPr lang="el-GR" sz="2000" dirty="0" smtClean="0">
                <a:latin typeface="Constantia" pitchFamily="18" charset="0"/>
              </a:rPr>
              <a:t>α</a:t>
            </a:r>
            <a:r>
              <a:rPr lang="en-US" sz="2000" dirty="0" smtClean="0">
                <a:latin typeface="Constantia" pitchFamily="18" charset="0"/>
              </a:rPr>
              <a:t> of the wing.</a:t>
            </a:r>
          </a:p>
          <a:p>
            <a:endParaRPr lang="en-US" sz="2000" dirty="0" smtClean="0">
              <a:latin typeface="Constantia" pitchFamily="18" charset="0"/>
            </a:endParaRPr>
          </a:p>
        </p:txBody>
      </p:sp>
      <p:pic>
        <p:nvPicPr>
          <p:cNvPr id="307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187624" y="2132856"/>
            <a:ext cx="6572296" cy="4418857"/>
          </a:xfrm>
          <a:prstGeom prst="rect">
            <a:avLst/>
          </a:prstGeom>
          <a:noFill/>
          <a:ln w="9525">
            <a:noFill/>
            <a:miter lim="800000"/>
            <a:headEnd/>
            <a:tailEnd/>
          </a:ln>
          <a:effectLst/>
        </p:spPr>
      </p:pic>
      <p:sp>
        <p:nvSpPr>
          <p:cNvPr id="8" name="TextBox 7"/>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a:t>
            </a:r>
          </a:p>
        </p:txBody>
      </p:sp>
      <p:sp>
        <p:nvSpPr>
          <p:cNvPr id="9"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TextBox 9"/>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1" name="Straight Connector 10"/>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randombar(horizontal)">
                                      <p:cBhvr>
                                        <p:cTn id="11"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196752"/>
            <a:ext cx="8712968" cy="1631216"/>
          </a:xfrm>
          <a:prstGeom prst="rect">
            <a:avLst/>
          </a:prstGeom>
        </p:spPr>
        <p:txBody>
          <a:bodyPr wrap="square">
            <a:spAutoFit/>
          </a:bodyPr>
          <a:lstStyle/>
          <a:p>
            <a:r>
              <a:rPr lang="en-US" sz="2000" dirty="0" smtClean="0">
                <a:latin typeface="Constantia" pitchFamily="18" charset="0"/>
                <a:cs typeface="Arial" pitchFamily="34" charset="0"/>
              </a:rPr>
              <a:t>The wing has an aspect ratio of 5, a taper ratio of unity (i.e., </a:t>
            </a:r>
            <a:r>
              <a:rPr lang="en-US" sz="2000" i="1" dirty="0" smtClean="0">
                <a:latin typeface="Constantia" pitchFamily="18" charset="0"/>
                <a:cs typeface="Arial" pitchFamily="34" charset="0"/>
              </a:rPr>
              <a:t>c</a:t>
            </a:r>
            <a:r>
              <a:rPr lang="en-US" sz="2000" i="1" baseline="-25000" dirty="0" smtClean="0">
                <a:latin typeface="Constantia" pitchFamily="18" charset="0"/>
                <a:cs typeface="Arial" pitchFamily="34" charset="0"/>
              </a:rPr>
              <a:t>t </a:t>
            </a:r>
            <a:r>
              <a:rPr lang="en-US" sz="2000" i="1" dirty="0" smtClean="0">
                <a:latin typeface="Constantia" pitchFamily="18" charset="0"/>
                <a:cs typeface="Arial" pitchFamily="34" charset="0"/>
              </a:rPr>
              <a:t>= c</a:t>
            </a:r>
            <a:r>
              <a:rPr lang="en-US" sz="2000" i="1" baseline="-25000" dirty="0" smtClean="0">
                <a:latin typeface="Constantia" pitchFamily="18" charset="0"/>
                <a:cs typeface="Arial" pitchFamily="34" charset="0"/>
              </a:rPr>
              <a:t>r</a:t>
            </a:r>
            <a:r>
              <a:rPr lang="en-US" sz="2000" dirty="0" smtClean="0">
                <a:latin typeface="Constantia" pitchFamily="18" charset="0"/>
                <a:cs typeface="Arial" pitchFamily="34" charset="0"/>
              </a:rPr>
              <a:t>). and an </a:t>
            </a:r>
            <a:r>
              <a:rPr lang="en-US" sz="2000" dirty="0" err="1" smtClean="0">
                <a:latin typeface="Constantia" pitchFamily="18" charset="0"/>
                <a:cs typeface="Arial" pitchFamily="34" charset="0"/>
              </a:rPr>
              <a:t>uncambered</a:t>
            </a:r>
            <a:r>
              <a:rPr lang="en-US" sz="2000" dirty="0" smtClean="0">
                <a:latin typeface="Constantia" pitchFamily="18" charset="0"/>
                <a:cs typeface="Arial" pitchFamily="34" charset="0"/>
              </a:rPr>
              <a:t> section (i.e., it is a flat plate). Since the taper ratio is unity, the leading edge, the quarter-chord line, the three-quarter-chord line, and the trailing edge all have the same sweep, 45 deg.</a:t>
            </a:r>
          </a:p>
          <a:p>
            <a:endParaRPr lang="en-US" sz="2000" dirty="0" smtClean="0">
              <a:latin typeface="Constantia" pitchFamily="18" charset="0"/>
              <a:cs typeface="Arial" pitchFamily="34" charset="0"/>
            </a:endParaRPr>
          </a:p>
        </p:txBody>
      </p:sp>
      <p:pic>
        <p:nvPicPr>
          <p:cNvPr id="102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53197" y="2924944"/>
            <a:ext cx="2146595" cy="881065"/>
          </a:xfrm>
          <a:prstGeom prst="rect">
            <a:avLst/>
          </a:prstGeom>
          <a:noFill/>
          <a:ln w="9525">
            <a:noFill/>
            <a:miter lim="800000"/>
            <a:headEnd/>
            <a:tailEnd/>
          </a:ln>
          <a:effectLst/>
        </p:spPr>
      </p:pic>
      <p:sp>
        <p:nvSpPr>
          <p:cNvPr id="7" name="Right Arrow 6"/>
          <p:cNvSpPr/>
          <p:nvPr/>
        </p:nvSpPr>
        <p:spPr>
          <a:xfrm>
            <a:off x="2824428" y="2996952"/>
            <a:ext cx="3907812" cy="8572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latin typeface="Constantia" pitchFamily="18" charset="0"/>
              </a:rPr>
              <a:t>For a swept, </a:t>
            </a:r>
            <a:r>
              <a:rPr lang="en-US" sz="2000" dirty="0" err="1" smtClean="0">
                <a:latin typeface="Constantia" pitchFamily="18" charset="0"/>
              </a:rPr>
              <a:t>untapered</a:t>
            </a:r>
            <a:r>
              <a:rPr lang="en-US" sz="2000" dirty="0" smtClean="0">
                <a:latin typeface="Constantia" pitchFamily="18" charset="0"/>
              </a:rPr>
              <a:t> wing</a:t>
            </a:r>
            <a:endParaRPr lang="en-US" sz="2000" dirty="0">
              <a:latin typeface="Constantia" pitchFamily="18" charset="0"/>
            </a:endParaRPr>
          </a:p>
        </p:txBody>
      </p:sp>
      <p:pic>
        <p:nvPicPr>
          <p:cNvPr id="1027"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092280" y="3212976"/>
            <a:ext cx="1217304" cy="428628"/>
          </a:xfrm>
          <a:prstGeom prst="rect">
            <a:avLst/>
          </a:prstGeom>
          <a:noFill/>
          <a:ln w="9525">
            <a:noFill/>
            <a:miter lim="800000"/>
            <a:headEnd/>
            <a:tailEnd/>
          </a:ln>
          <a:effectLst/>
        </p:spPr>
      </p:pic>
      <p:sp>
        <p:nvSpPr>
          <p:cNvPr id="10" name="Rectangle 9"/>
          <p:cNvSpPr/>
          <p:nvPr/>
        </p:nvSpPr>
        <p:spPr>
          <a:xfrm>
            <a:off x="243922" y="4221088"/>
            <a:ext cx="8648558" cy="1015663"/>
          </a:xfrm>
          <a:prstGeom prst="rect">
            <a:avLst/>
          </a:prstGeom>
        </p:spPr>
        <p:txBody>
          <a:bodyPr wrap="square">
            <a:spAutoFit/>
          </a:bodyPr>
          <a:lstStyle/>
          <a:p>
            <a:r>
              <a:rPr lang="en-US" sz="2000" dirty="0" smtClean="0">
                <a:latin typeface="Constantia" pitchFamily="18" charset="0"/>
                <a:cs typeface="Arial" pitchFamily="34" charset="0"/>
              </a:rPr>
              <a:t>It is clear that </a:t>
            </a:r>
            <a:r>
              <a:rPr lang="en-US" sz="2000" i="1" dirty="0" smtClean="0">
                <a:latin typeface="Constantia" pitchFamily="18" charset="0"/>
                <a:cs typeface="Arial" pitchFamily="34" charset="0"/>
              </a:rPr>
              <a:t>b = 5c</a:t>
            </a:r>
            <a:r>
              <a:rPr lang="en-US" sz="2000" dirty="0" smtClean="0">
                <a:latin typeface="Constantia" pitchFamily="18" charset="0"/>
                <a:cs typeface="Arial" pitchFamily="34" charset="0"/>
              </a:rPr>
              <a:t>. Using this relation, it is possible to calculate all of the necessary coordinates in terms of the parameter </a:t>
            </a:r>
            <a:r>
              <a:rPr lang="en-US" sz="2000" i="1" dirty="0" smtClean="0">
                <a:latin typeface="Constantia" pitchFamily="18" charset="0"/>
                <a:cs typeface="Arial" pitchFamily="34" charset="0"/>
              </a:rPr>
              <a:t>b</a:t>
            </a:r>
            <a:r>
              <a:rPr lang="en-US" sz="2000" dirty="0" smtClean="0">
                <a:latin typeface="Constantia" pitchFamily="18" charset="0"/>
                <a:cs typeface="Arial" pitchFamily="34" charset="0"/>
              </a:rPr>
              <a:t>. Therefore, the solution does not require that we know the physical dimensions of the configuration.</a:t>
            </a:r>
          </a:p>
        </p:txBody>
      </p:sp>
      <p:sp>
        <p:nvSpPr>
          <p:cNvPr id="11" name="TextBox 10"/>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(CONT.)</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12"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3" name="TextBox 12"/>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4" name="Straight Connector 13"/>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randombar(horizontal)">
                                      <p:cBhvr>
                                        <p:cTn id="12" dur="500"/>
                                        <p:tgtEl>
                                          <p:spTgt spid="1026"/>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1027"/>
                                        </p:tgtEl>
                                        <p:attrNameLst>
                                          <p:attrName>style.visibility</p:attrName>
                                        </p:attrNameLst>
                                      </p:cBhvr>
                                      <p:to>
                                        <p:strVal val="visible"/>
                                      </p:to>
                                    </p:set>
                                    <p:animEffect transition="in" filter="randombar(horizontal)">
                                      <p:cBhvr>
                                        <p:cTn id="20" dur="500"/>
                                        <p:tgtEl>
                                          <p:spTgt spid="1027"/>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randombar(horizontal)">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340768"/>
            <a:ext cx="8669577" cy="2246769"/>
          </a:xfrm>
          <a:prstGeom prst="rect">
            <a:avLst/>
          </a:prstGeom>
        </p:spPr>
        <p:txBody>
          <a:bodyPr wrap="square">
            <a:spAutoFit/>
          </a:bodyPr>
          <a:lstStyle/>
          <a:p>
            <a:r>
              <a:rPr lang="en-US" sz="2000" dirty="0" smtClean="0">
                <a:solidFill>
                  <a:schemeClr val="tx1">
                    <a:lumMod val="95000"/>
                    <a:lumOff val="5000"/>
                  </a:schemeClr>
                </a:solidFill>
                <a:latin typeface="Constantia" pitchFamily="18" charset="0"/>
              </a:rPr>
              <a:t>The flow field under consideration is symmetric with respect to the y=0 plane (</a:t>
            </a:r>
            <a:r>
              <a:rPr lang="en-US" sz="2000" i="1" dirty="0" err="1" smtClean="0">
                <a:solidFill>
                  <a:schemeClr val="tx1">
                    <a:lumMod val="95000"/>
                    <a:lumOff val="5000"/>
                  </a:schemeClr>
                </a:solidFill>
                <a:latin typeface="Constantia" pitchFamily="18" charset="0"/>
              </a:rPr>
              <a:t>xz</a:t>
            </a:r>
            <a:r>
              <a:rPr lang="en-US" sz="2000" dirty="0" smtClean="0">
                <a:solidFill>
                  <a:schemeClr val="tx1">
                    <a:lumMod val="95000"/>
                    <a:lumOff val="5000"/>
                  </a:schemeClr>
                </a:solidFill>
                <a:latin typeface="Constantia" pitchFamily="18" charset="0"/>
              </a:rPr>
              <a:t> plane); that is, there is no yaw. Thus, the lift force acting at a point on the starboard wing (+y) is equal to that at the corresponding point on the port wing (-y).</a:t>
            </a:r>
          </a:p>
          <a:p>
            <a:endParaRPr lang="en-GB" sz="2000" dirty="0" smtClean="0">
              <a:solidFill>
                <a:schemeClr val="tx1">
                  <a:lumMod val="95000"/>
                  <a:lumOff val="5000"/>
                </a:schemeClr>
              </a:solidFill>
              <a:latin typeface="Constantia" pitchFamily="18" charset="0"/>
            </a:endParaRPr>
          </a:p>
          <a:p>
            <a:r>
              <a:rPr lang="en-US" sz="2000" dirty="0" smtClean="0">
                <a:solidFill>
                  <a:schemeClr val="tx1">
                    <a:lumMod val="95000"/>
                    <a:lumOff val="5000"/>
                  </a:schemeClr>
                </a:solidFill>
                <a:latin typeface="Constantia" pitchFamily="18" charset="0"/>
              </a:rPr>
              <a:t>Because of symmetry, we need only to solve for the strengths of the vortices of the starboard wing.</a:t>
            </a:r>
          </a:p>
        </p:txBody>
      </p:sp>
      <p:sp>
        <p:nvSpPr>
          <p:cNvPr id="6" name="Rectangle 5"/>
          <p:cNvSpPr/>
          <p:nvPr/>
        </p:nvSpPr>
        <p:spPr>
          <a:xfrm>
            <a:off x="179512" y="3801234"/>
            <a:ext cx="8567936" cy="1015663"/>
          </a:xfrm>
          <a:prstGeom prst="rect">
            <a:avLst/>
          </a:prstGeom>
        </p:spPr>
        <p:txBody>
          <a:bodyPr wrap="square">
            <a:spAutoFit/>
          </a:bodyPr>
          <a:lstStyle/>
          <a:p>
            <a:r>
              <a:rPr lang="en-US" sz="2000" dirty="0" smtClean="0">
                <a:solidFill>
                  <a:schemeClr val="tx1">
                    <a:lumMod val="95000"/>
                    <a:lumOff val="5000"/>
                  </a:schemeClr>
                </a:solidFill>
                <a:latin typeface="Constantia" pitchFamily="18" charset="0"/>
              </a:rPr>
              <a:t>We must remember to include the contributions of the horseshoe vortices of the port wing to the velocities induced at these control points (of the starboard wing).</a:t>
            </a:r>
          </a:p>
        </p:txBody>
      </p:sp>
      <p:sp>
        <p:nvSpPr>
          <p:cNvPr id="7" name="Rectangle 6"/>
          <p:cNvSpPr/>
          <p:nvPr/>
        </p:nvSpPr>
        <p:spPr>
          <a:xfrm>
            <a:off x="205711" y="4973106"/>
            <a:ext cx="2422073" cy="400110"/>
          </a:xfrm>
          <a:prstGeom prst="rect">
            <a:avLst/>
          </a:prstGeom>
        </p:spPr>
        <p:txBody>
          <a:bodyPr wrap="none">
            <a:spAutoFit/>
          </a:bodyPr>
          <a:lstStyle/>
          <a:p>
            <a:r>
              <a:rPr lang="en-US" sz="2000" dirty="0" smtClean="0">
                <a:solidFill>
                  <a:schemeClr val="tx1">
                    <a:lumMod val="95000"/>
                    <a:lumOff val="5000"/>
                  </a:schemeClr>
                </a:solidFill>
                <a:latin typeface="Constantia" pitchFamily="18" charset="0"/>
              </a:rPr>
              <a:t>Tangency condition:</a:t>
            </a:r>
          </a:p>
        </p:txBody>
      </p:sp>
      <p:pic>
        <p:nvPicPr>
          <p:cNvPr id="2051"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635896" y="4581128"/>
            <a:ext cx="4191000" cy="971550"/>
          </a:xfrm>
          <a:prstGeom prst="rect">
            <a:avLst/>
          </a:prstGeom>
          <a:noFill/>
          <a:ln w="9525">
            <a:noFill/>
            <a:miter lim="800000"/>
            <a:headEnd/>
            <a:tailEnd/>
          </a:ln>
          <a:effectLst/>
        </p:spPr>
      </p:pic>
      <p:sp>
        <p:nvSpPr>
          <p:cNvPr id="9" name="TextBox 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(CONT.)</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10" name="Rectangle 9"/>
          <p:cNvSpPr/>
          <p:nvPr/>
        </p:nvSpPr>
        <p:spPr>
          <a:xfrm>
            <a:off x="3528392" y="5580529"/>
            <a:ext cx="4572000" cy="584775"/>
          </a:xfrm>
          <a:prstGeom prst="rect">
            <a:avLst/>
          </a:prstGeom>
        </p:spPr>
        <p:txBody>
          <a:bodyPr>
            <a:spAutoFit/>
          </a:bodyPr>
          <a:lstStyle/>
          <a:p>
            <a:pPr algn="ctr"/>
            <a:r>
              <a:rPr lang="en-US" sz="1600" dirty="0" smtClean="0">
                <a:solidFill>
                  <a:schemeClr val="tx1">
                    <a:lumMod val="95000"/>
                    <a:lumOff val="5000"/>
                  </a:schemeClr>
                </a:solidFill>
                <a:latin typeface="Constantia" pitchFamily="18" charset="0"/>
              </a:rPr>
              <a:t>the symbols </a:t>
            </a:r>
            <a:r>
              <a:rPr lang="en-US" sz="1600" i="1" dirty="0" smtClean="0">
                <a:solidFill>
                  <a:schemeClr val="tx1">
                    <a:lumMod val="95000"/>
                    <a:lumOff val="5000"/>
                  </a:schemeClr>
                </a:solidFill>
                <a:latin typeface="Constantia" pitchFamily="18" charset="0"/>
              </a:rPr>
              <a:t>s </a:t>
            </a:r>
            <a:r>
              <a:rPr lang="en-US" sz="1600" dirty="0" smtClean="0">
                <a:solidFill>
                  <a:schemeClr val="tx1">
                    <a:lumMod val="95000"/>
                    <a:lumOff val="5000"/>
                  </a:schemeClr>
                </a:solidFill>
                <a:latin typeface="Constantia" pitchFamily="18" charset="0"/>
              </a:rPr>
              <a:t>and </a:t>
            </a:r>
            <a:r>
              <a:rPr lang="en-US" sz="1600" i="1" dirty="0" smtClean="0">
                <a:solidFill>
                  <a:schemeClr val="tx1">
                    <a:lumMod val="95000"/>
                    <a:lumOff val="5000"/>
                  </a:schemeClr>
                </a:solidFill>
                <a:latin typeface="Constantia" pitchFamily="18" charset="0"/>
              </a:rPr>
              <a:t>p</a:t>
            </a:r>
            <a:r>
              <a:rPr lang="en-US" sz="1600" dirty="0" smtClean="0">
                <a:solidFill>
                  <a:schemeClr val="tx1">
                    <a:lumMod val="95000"/>
                    <a:lumOff val="5000"/>
                  </a:schemeClr>
                </a:solidFill>
                <a:latin typeface="Constantia" pitchFamily="18" charset="0"/>
              </a:rPr>
              <a:t> represent the starboard and port wings, respectively</a:t>
            </a:r>
          </a:p>
        </p:txBody>
      </p:sp>
      <p:sp>
        <p:nvSpPr>
          <p:cNvPr id="11"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TextBox 11"/>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3" name="Straight Connector 12"/>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randombar(horizont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par>
                          <p:cTn id="23" fill="hold">
                            <p:stCondLst>
                              <p:cond delay="500"/>
                            </p:stCondLst>
                            <p:childTnLst>
                              <p:par>
                                <p:cTn id="24" presetID="14" presetClass="entr" presetSubtype="10" fill="hold" nodeType="afterEffect">
                                  <p:stCondLst>
                                    <p:cond delay="0"/>
                                  </p:stCondLst>
                                  <p:childTnLst>
                                    <p:set>
                                      <p:cBhvr>
                                        <p:cTn id="25" dur="1" fill="hold">
                                          <p:stCondLst>
                                            <p:cond delay="0"/>
                                          </p:stCondLst>
                                        </p:cTn>
                                        <p:tgtEl>
                                          <p:spTgt spid="2051"/>
                                        </p:tgtEl>
                                        <p:attrNameLst>
                                          <p:attrName>style.visibility</p:attrName>
                                        </p:attrNameLst>
                                      </p:cBhvr>
                                      <p:to>
                                        <p:strVal val="visible"/>
                                      </p:to>
                                    </p:set>
                                    <p:animEffect transition="in" filter="randombar(horizontal)">
                                      <p:cBhvr>
                                        <p:cTn id="26" dur="500"/>
                                        <p:tgtEl>
                                          <p:spTgt spid="2051"/>
                                        </p:tgtEl>
                                      </p:cBhvr>
                                    </p:animEffect>
                                  </p:childTnLst>
                                </p:cTn>
                              </p:par>
                            </p:childTnLst>
                          </p:cTn>
                        </p:par>
                        <p:par>
                          <p:cTn id="27" fill="hold">
                            <p:stCondLst>
                              <p:cond delay="1000"/>
                            </p:stCondLst>
                            <p:childTnLst>
                              <p:par>
                                <p:cTn id="28" presetID="14" presetClass="entr" presetSubtype="1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randombar(horizontal)">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779912" y="938038"/>
            <a:ext cx="4871832" cy="5371282"/>
          </a:xfrm>
          <a:prstGeom prst="rect">
            <a:avLst/>
          </a:prstGeom>
          <a:noFill/>
          <a:ln w="9525">
            <a:noFill/>
            <a:miter lim="800000"/>
            <a:headEnd/>
            <a:tailEnd/>
          </a:ln>
          <a:effectLst/>
        </p:spPr>
      </p:pic>
      <p:sp>
        <p:nvSpPr>
          <p:cNvPr id="6" name="Rectangle 5"/>
          <p:cNvSpPr/>
          <p:nvPr/>
        </p:nvSpPr>
        <p:spPr>
          <a:xfrm>
            <a:off x="179512" y="1268760"/>
            <a:ext cx="4000528" cy="1938992"/>
          </a:xfrm>
          <a:prstGeom prst="rect">
            <a:avLst/>
          </a:prstGeom>
        </p:spPr>
        <p:txBody>
          <a:bodyPr wrap="square">
            <a:spAutoFit/>
          </a:bodyPr>
          <a:lstStyle/>
          <a:p>
            <a:r>
              <a:rPr lang="en-US" sz="2000" dirty="0" smtClean="0">
                <a:latin typeface="Constantia" pitchFamily="18" charset="0"/>
              </a:rPr>
              <a:t>The planform of the starboard wing is divided into four panels, each panel extending from the leading edge to the trailing edge. By limiting  ourselves to only four </a:t>
            </a:r>
            <a:r>
              <a:rPr lang="en-US" sz="2000" dirty="0" err="1" smtClean="0">
                <a:latin typeface="Constantia" pitchFamily="18" charset="0"/>
              </a:rPr>
              <a:t>spanwise</a:t>
            </a:r>
            <a:r>
              <a:rPr lang="en-US" sz="2000" dirty="0" smtClean="0">
                <a:latin typeface="Constantia" pitchFamily="18" charset="0"/>
              </a:rPr>
              <a:t> panels.</a:t>
            </a:r>
          </a:p>
        </p:txBody>
      </p:sp>
      <p:sp>
        <p:nvSpPr>
          <p:cNvPr id="7" name="TextBox 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(CONT.)</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8"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randombar(horizontal)">
                                      <p:cBhvr>
                                        <p:cTn id="12"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79512" y="1268760"/>
            <a:ext cx="4000528" cy="1938992"/>
          </a:xfrm>
          <a:prstGeom prst="rect">
            <a:avLst/>
          </a:prstGeom>
        </p:spPr>
        <p:txBody>
          <a:bodyPr wrap="square">
            <a:spAutoFit/>
          </a:bodyPr>
          <a:lstStyle/>
          <a:p>
            <a:r>
              <a:rPr lang="en-US" sz="2000" dirty="0" smtClean="0">
                <a:latin typeface="Constantia" pitchFamily="18" charset="0"/>
              </a:rPr>
              <a:t>The planform of the starboard wing is divided into four panels, each panel extending from the leading edge to the trailing edge. By limiting  ourselves to only four </a:t>
            </a:r>
            <a:r>
              <a:rPr lang="en-US" sz="2000" dirty="0" err="1" smtClean="0">
                <a:latin typeface="Constantia" pitchFamily="18" charset="0"/>
              </a:rPr>
              <a:t>spanwise</a:t>
            </a:r>
            <a:r>
              <a:rPr lang="en-US" sz="2000" dirty="0" smtClean="0">
                <a:latin typeface="Constantia" pitchFamily="18" charset="0"/>
              </a:rPr>
              <a:t> panels.</a:t>
            </a:r>
          </a:p>
        </p:txBody>
      </p:sp>
      <p:sp>
        <p:nvSpPr>
          <p:cNvPr id="7" name="TextBox 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(CONT.)</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pic>
        <p:nvPicPr>
          <p:cNvPr id="8" name="Picture 2"/>
          <p:cNvPicPr>
            <a:picLocks noChangeAspect="1" noChangeArrowheads="1"/>
          </p:cNvPicPr>
          <p:nvPr/>
        </p:nvPicPr>
        <p:blipFill>
          <a:blip r:embed="rId3" cstate="print"/>
          <a:srcRect/>
          <a:stretch>
            <a:fillRect/>
          </a:stretch>
        </p:blipFill>
        <p:spPr bwMode="auto">
          <a:xfrm>
            <a:off x="295275" y="3952081"/>
            <a:ext cx="8553450" cy="1781175"/>
          </a:xfrm>
          <a:prstGeom prst="rect">
            <a:avLst/>
          </a:prstGeom>
          <a:noFill/>
          <a:ln w="9525">
            <a:noFill/>
            <a:miter lim="800000"/>
            <a:headEnd/>
            <a:tailEnd/>
          </a:ln>
          <a:effectLst/>
        </p:spPr>
      </p:pic>
      <p:sp>
        <p:nvSpPr>
          <p:cNvPr id="9" name="Rectangle 8"/>
          <p:cNvSpPr/>
          <p:nvPr/>
        </p:nvSpPr>
        <p:spPr>
          <a:xfrm>
            <a:off x="323528" y="3645024"/>
            <a:ext cx="8496944" cy="338554"/>
          </a:xfrm>
          <a:prstGeom prst="rect">
            <a:avLst/>
          </a:prstGeom>
        </p:spPr>
        <p:txBody>
          <a:bodyPr wrap="square">
            <a:spAutoFit/>
          </a:bodyPr>
          <a:lstStyle/>
          <a:p>
            <a:pPr algn="ctr"/>
            <a:r>
              <a:rPr lang="en-US" sz="1600" dirty="0" smtClean="0">
                <a:latin typeface="Constantia" pitchFamily="18" charset="0"/>
              </a:rPr>
              <a:t>coordinates of the bound vortices and of the control points of the starboard wing</a:t>
            </a:r>
            <a:endParaRPr lang="en-US" sz="1600" dirty="0">
              <a:latin typeface="Constantia" pitchFamily="18" charset="0"/>
            </a:endParaRPr>
          </a:p>
        </p:txBody>
      </p:sp>
      <p:sp>
        <p:nvSpPr>
          <p:cNvPr id="10"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1" name="TextBox 10"/>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2" name="Straight Connector 11"/>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79512" y="1340768"/>
            <a:ext cx="8072494" cy="1631216"/>
          </a:xfrm>
          <a:prstGeom prst="rect">
            <a:avLst/>
          </a:prstGeom>
        </p:spPr>
        <p:txBody>
          <a:bodyPr wrap="square">
            <a:spAutoFit/>
          </a:bodyPr>
          <a:lstStyle/>
          <a:p>
            <a:r>
              <a:rPr lang="en-US" sz="2000" dirty="0" smtClean="0">
                <a:solidFill>
                  <a:schemeClr val="tx1">
                    <a:lumMod val="95000"/>
                    <a:lumOff val="5000"/>
                  </a:schemeClr>
                </a:solidFill>
                <a:latin typeface="Constantia" pitchFamily="18" charset="0"/>
                <a:cs typeface="Arial" pitchFamily="34" charset="0"/>
              </a:rPr>
              <a:t>The downwash</a:t>
            </a:r>
          </a:p>
          <a:p>
            <a:r>
              <a:rPr lang="en-US" sz="2000" dirty="0" smtClean="0">
                <a:solidFill>
                  <a:schemeClr val="tx1">
                    <a:lumMod val="95000"/>
                    <a:lumOff val="5000"/>
                  </a:schemeClr>
                </a:solidFill>
                <a:latin typeface="Constantia" pitchFamily="18" charset="0"/>
                <a:cs typeface="Arial" pitchFamily="34" charset="0"/>
              </a:rPr>
              <a:t>velocity at the CP of </a:t>
            </a:r>
          </a:p>
          <a:p>
            <a:r>
              <a:rPr lang="en-US" sz="2000" dirty="0" smtClean="0">
                <a:solidFill>
                  <a:schemeClr val="tx1">
                    <a:lumMod val="95000"/>
                    <a:lumOff val="5000"/>
                  </a:schemeClr>
                </a:solidFill>
                <a:latin typeface="Constantia" pitchFamily="18" charset="0"/>
                <a:cs typeface="Arial" pitchFamily="34" charset="0"/>
              </a:rPr>
              <a:t>panel 1 induced by the </a:t>
            </a:r>
          </a:p>
          <a:p>
            <a:r>
              <a:rPr lang="en-US" sz="2000" dirty="0" smtClean="0">
                <a:solidFill>
                  <a:schemeClr val="tx1">
                    <a:lumMod val="95000"/>
                    <a:lumOff val="5000"/>
                  </a:schemeClr>
                </a:solidFill>
                <a:latin typeface="Constantia" pitchFamily="18" charset="0"/>
                <a:cs typeface="Arial" pitchFamily="34" charset="0"/>
              </a:rPr>
              <a:t>horseshoe vortex of </a:t>
            </a:r>
          </a:p>
          <a:p>
            <a:r>
              <a:rPr lang="en-US" sz="2000" dirty="0" smtClean="0">
                <a:solidFill>
                  <a:schemeClr val="tx1">
                    <a:lumMod val="95000"/>
                    <a:lumOff val="5000"/>
                  </a:schemeClr>
                </a:solidFill>
                <a:latin typeface="Constantia" pitchFamily="18" charset="0"/>
                <a:cs typeface="Arial" pitchFamily="34" charset="0"/>
              </a:rPr>
              <a:t>panel 1 of the starboard wing:</a:t>
            </a:r>
          </a:p>
        </p:txBody>
      </p:sp>
      <p:sp>
        <p:nvSpPr>
          <p:cNvPr id="7" name="TextBox 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(CONT.)</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pic>
        <p:nvPicPr>
          <p:cNvPr id="15362"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187005" y="1052736"/>
            <a:ext cx="5705475" cy="4495800"/>
          </a:xfrm>
          <a:prstGeom prst="rect">
            <a:avLst/>
          </a:prstGeom>
          <a:noFill/>
          <a:ln w="9525">
            <a:noFill/>
            <a:miter lim="800000"/>
            <a:headEnd/>
            <a:tailEnd/>
          </a:ln>
        </p:spPr>
      </p:pic>
      <p:pic>
        <p:nvPicPr>
          <p:cNvPr id="15364"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131840" y="5589240"/>
            <a:ext cx="2447925" cy="666750"/>
          </a:xfrm>
          <a:prstGeom prst="rect">
            <a:avLst/>
          </a:prstGeom>
          <a:noFill/>
          <a:ln w="9525">
            <a:noFill/>
            <a:miter lim="800000"/>
            <a:headEnd/>
            <a:tailEnd/>
          </a:ln>
        </p:spPr>
      </p:pic>
      <p:sp>
        <p:nvSpPr>
          <p:cNvPr id="11"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TextBox 11"/>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3" name="Straight Connector 12"/>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5362"/>
                                        </p:tgtEl>
                                        <p:attrNameLst>
                                          <p:attrName>style.visibility</p:attrName>
                                        </p:attrNameLst>
                                      </p:cBhvr>
                                      <p:to>
                                        <p:strVal val="visible"/>
                                      </p:to>
                                    </p:set>
                                    <p:animEffect transition="in" filter="randombar(horizontal)">
                                      <p:cBhvr>
                                        <p:cTn id="11" dur="500"/>
                                        <p:tgtEl>
                                          <p:spTgt spid="15362"/>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15364"/>
                                        </p:tgtEl>
                                        <p:attrNameLst>
                                          <p:attrName>style.visibility</p:attrName>
                                        </p:attrNameLst>
                                      </p:cBhvr>
                                      <p:to>
                                        <p:strVal val="visible"/>
                                      </p:to>
                                    </p:set>
                                    <p:animEffect transition="in" filter="randombar(horizontal)">
                                      <p:cBhvr>
                                        <p:cTn id="16" dur="5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79512" y="1221720"/>
            <a:ext cx="3312368" cy="1631216"/>
          </a:xfrm>
          <a:prstGeom prst="rect">
            <a:avLst/>
          </a:prstGeom>
        </p:spPr>
        <p:txBody>
          <a:bodyPr wrap="square">
            <a:spAutoFit/>
          </a:bodyPr>
          <a:lstStyle/>
          <a:p>
            <a:r>
              <a:rPr lang="en-US" sz="2000" dirty="0" smtClean="0">
                <a:solidFill>
                  <a:schemeClr val="tx1">
                    <a:lumMod val="95000"/>
                    <a:lumOff val="5000"/>
                  </a:schemeClr>
                </a:solidFill>
                <a:latin typeface="Constantia" pitchFamily="18" charset="0"/>
                <a:cs typeface="Arial" pitchFamily="34" charset="0"/>
              </a:rPr>
              <a:t>The downwash velocity at the CP of panel 1 (of the starboard wing) induced by I the horseshoe vortex of panel 1 of the port wing:</a:t>
            </a:r>
          </a:p>
        </p:txBody>
      </p:sp>
      <p:sp>
        <p:nvSpPr>
          <p:cNvPr id="7" name="TextBox 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(CONT.)</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pic>
        <p:nvPicPr>
          <p:cNvPr id="1638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92896" y="1347564"/>
            <a:ext cx="5943600" cy="4457700"/>
          </a:xfrm>
          <a:prstGeom prst="rect">
            <a:avLst/>
          </a:prstGeom>
          <a:noFill/>
          <a:ln w="9525">
            <a:noFill/>
            <a:miter lim="800000"/>
            <a:headEnd/>
            <a:tailEnd/>
          </a:ln>
        </p:spPr>
      </p:pic>
      <p:sp>
        <p:nvSpPr>
          <p:cNvPr id="8"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6386"/>
                                        </p:tgtEl>
                                        <p:attrNameLst>
                                          <p:attrName>style.visibility</p:attrName>
                                        </p:attrNameLst>
                                      </p:cBhvr>
                                      <p:to>
                                        <p:strVal val="visible"/>
                                      </p:to>
                                    </p:set>
                                    <p:animEffect transition="in" filter="randombar(horizontal)">
                                      <p:cBhvr>
                                        <p:cTn id="12" dur="5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(CONT.)</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6" name="Rectangle 5"/>
          <p:cNvSpPr/>
          <p:nvPr/>
        </p:nvSpPr>
        <p:spPr>
          <a:xfrm>
            <a:off x="179512" y="1268760"/>
            <a:ext cx="2664296" cy="2246769"/>
          </a:xfrm>
          <a:prstGeom prst="rect">
            <a:avLst/>
          </a:prstGeom>
        </p:spPr>
        <p:txBody>
          <a:bodyPr wrap="square">
            <a:spAutoFit/>
          </a:bodyPr>
          <a:lstStyle/>
          <a:p>
            <a:r>
              <a:rPr lang="en-US" sz="2000" dirty="0" smtClean="0">
                <a:latin typeface="Constantia" pitchFamily="18" charset="0"/>
              </a:rPr>
              <a:t>Similarly, the downwash velocity at the CP of panel 2 induced by the horseshoe vortex of panel 4 of the starboard wing:</a:t>
            </a:r>
            <a:endParaRPr lang="en-US" sz="2000" dirty="0">
              <a:latin typeface="Constantia" pitchFamily="18" charset="0"/>
            </a:endParaRPr>
          </a:p>
        </p:txBody>
      </p:sp>
      <p:pic>
        <p:nvPicPr>
          <p:cNvPr id="17410"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641029" y="908720"/>
            <a:ext cx="6467475" cy="5305425"/>
          </a:xfrm>
          <a:prstGeom prst="rect">
            <a:avLst/>
          </a:prstGeom>
          <a:noFill/>
          <a:ln w="9525">
            <a:noFill/>
            <a:miter lim="800000"/>
            <a:headEnd/>
            <a:tailEnd/>
          </a:ln>
        </p:spPr>
      </p:pic>
      <p:sp>
        <p:nvSpPr>
          <p:cNvPr id="8"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7410"/>
                                        </p:tgtEl>
                                        <p:attrNameLst>
                                          <p:attrName>style.visibility</p:attrName>
                                        </p:attrNameLst>
                                      </p:cBhvr>
                                      <p:to>
                                        <p:strVal val="visible"/>
                                      </p:to>
                                    </p:set>
                                    <p:animEffect transition="in" filter="randombar(horizontal)">
                                      <p:cBhvr>
                                        <p:cTn id="12" dur="5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8520" y="1280954"/>
            <a:ext cx="9144000" cy="707886"/>
          </a:xfrm>
          <a:prstGeom prst="rect">
            <a:avLst/>
          </a:prstGeom>
        </p:spPr>
        <p:txBody>
          <a:bodyPr wrap="square">
            <a:spAutoFit/>
          </a:bodyPr>
          <a:lstStyle/>
          <a:p>
            <a:r>
              <a:rPr lang="en-US" sz="2000" dirty="0" smtClean="0">
                <a:latin typeface="Constantia" pitchFamily="18" charset="0"/>
                <a:cs typeface="Arial" pitchFamily="34" charset="0"/>
              </a:rPr>
              <a:t>Evaluating all of the various components (or influence coefficients), we find that</a:t>
            </a:r>
          </a:p>
          <a:p>
            <a:r>
              <a:rPr lang="en-US" sz="2000" dirty="0" smtClean="0">
                <a:latin typeface="Constantia" pitchFamily="18" charset="0"/>
                <a:cs typeface="Arial" pitchFamily="34" charset="0"/>
              </a:rPr>
              <a:t>at control point 1:</a:t>
            </a:r>
          </a:p>
        </p:txBody>
      </p:sp>
      <p:sp>
        <p:nvSpPr>
          <p:cNvPr id="7" name="TextBox 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(CONT.)</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pic>
        <p:nvPicPr>
          <p:cNvPr id="18434" name="Picture 2"/>
          <p:cNvPicPr>
            <a:picLocks noChangeAspect="1" noChangeArrowheads="1"/>
          </p:cNvPicPr>
          <p:nvPr/>
        </p:nvPicPr>
        <p:blipFill>
          <a:blip r:embed="rId3" cstate="print">
            <a:clrChange>
              <a:clrFrom>
                <a:srgbClr val="FFFFFF"/>
              </a:clrFrom>
              <a:clrTo>
                <a:srgbClr val="FFFFFF">
                  <a:alpha val="0"/>
                </a:srgbClr>
              </a:clrTo>
            </a:clrChange>
          </a:blip>
          <a:srcRect t="17681"/>
          <a:stretch>
            <a:fillRect/>
          </a:stretch>
        </p:blipFill>
        <p:spPr bwMode="auto">
          <a:xfrm>
            <a:off x="302840" y="2708920"/>
            <a:ext cx="8229600" cy="3528392"/>
          </a:xfrm>
          <a:prstGeom prst="rect">
            <a:avLst/>
          </a:prstGeom>
          <a:noFill/>
          <a:ln w="9525">
            <a:noFill/>
            <a:miter lim="800000"/>
            <a:headEnd/>
            <a:tailEnd/>
          </a:ln>
        </p:spPr>
      </p:pic>
      <p:pic>
        <p:nvPicPr>
          <p:cNvPr id="9" name="Picture 2"/>
          <p:cNvPicPr>
            <a:picLocks noChangeAspect="1" noChangeArrowheads="1"/>
          </p:cNvPicPr>
          <p:nvPr/>
        </p:nvPicPr>
        <p:blipFill>
          <a:blip r:embed="rId3" cstate="print">
            <a:clrChange>
              <a:clrFrom>
                <a:srgbClr val="FFFFFF"/>
              </a:clrFrom>
              <a:clrTo>
                <a:srgbClr val="FFFFFF">
                  <a:alpha val="0"/>
                </a:srgbClr>
              </a:clrTo>
            </a:clrChange>
          </a:blip>
          <a:srcRect t="881" b="82319"/>
          <a:stretch>
            <a:fillRect/>
          </a:stretch>
        </p:blipFill>
        <p:spPr bwMode="auto">
          <a:xfrm>
            <a:off x="302840" y="2060848"/>
            <a:ext cx="8229600" cy="720080"/>
          </a:xfrm>
          <a:prstGeom prst="rect">
            <a:avLst/>
          </a:prstGeom>
          <a:noFill/>
          <a:ln w="9525">
            <a:noFill/>
            <a:miter lim="800000"/>
            <a:headEnd/>
            <a:tailEnd/>
          </a:ln>
        </p:spPr>
      </p:pic>
      <p:sp>
        <p:nvSpPr>
          <p:cNvPr id="10"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1" name="TextBox 10"/>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2" name="Straight Connector 11"/>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18434"/>
                                        </p:tgtEl>
                                        <p:attrNameLst>
                                          <p:attrName>style.visibility</p:attrName>
                                        </p:attrNameLst>
                                      </p:cBhvr>
                                      <p:to>
                                        <p:strVal val="visible"/>
                                      </p:to>
                                    </p:set>
                                    <p:animEffect transition="in" filter="randombar(horizontal)">
                                      <p:cBhvr>
                                        <p:cTn id="16" dur="5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0528" y="1280954"/>
            <a:ext cx="8639944" cy="707886"/>
          </a:xfrm>
          <a:prstGeom prst="rect">
            <a:avLst/>
          </a:prstGeom>
        </p:spPr>
        <p:txBody>
          <a:bodyPr wrap="square">
            <a:spAutoFit/>
          </a:bodyPr>
          <a:lstStyle/>
          <a:p>
            <a:r>
              <a:rPr lang="en-US" sz="2000" dirty="0" smtClean="0">
                <a:latin typeface="Constantia" pitchFamily="18" charset="0"/>
                <a:cs typeface="Arial" pitchFamily="34" charset="0"/>
              </a:rPr>
              <a:t>Since it is a planar wing with no dihedral, the no-flow condition of equation requires that</a:t>
            </a:r>
          </a:p>
        </p:txBody>
      </p:sp>
      <p:sp>
        <p:nvSpPr>
          <p:cNvPr id="7" name="TextBox 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(CONT.)</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pic>
        <p:nvPicPr>
          <p:cNvPr id="19458"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987824" y="2204864"/>
            <a:ext cx="3009900" cy="352425"/>
          </a:xfrm>
          <a:prstGeom prst="rect">
            <a:avLst/>
          </a:prstGeom>
          <a:noFill/>
          <a:ln w="9525">
            <a:noFill/>
            <a:miter lim="800000"/>
            <a:headEnd/>
            <a:tailEnd/>
          </a:ln>
        </p:spPr>
      </p:pic>
      <p:pic>
        <p:nvPicPr>
          <p:cNvPr id="19459"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259632" y="3971900"/>
            <a:ext cx="6686550" cy="1257300"/>
          </a:xfrm>
          <a:prstGeom prst="rect">
            <a:avLst/>
          </a:prstGeom>
          <a:noFill/>
          <a:ln w="9525">
            <a:noFill/>
            <a:miter lim="800000"/>
            <a:headEnd/>
            <a:tailEnd/>
          </a:ln>
        </p:spPr>
      </p:pic>
      <p:sp>
        <p:nvSpPr>
          <p:cNvPr id="10" name="Down Arrow 9"/>
          <p:cNvSpPr/>
          <p:nvPr/>
        </p:nvSpPr>
        <p:spPr>
          <a:xfrm>
            <a:off x="4211960" y="2924944"/>
            <a:ext cx="432048"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TextBox 11"/>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3" name="Straight Connector 12"/>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9458"/>
                                        </p:tgtEl>
                                        <p:attrNameLst>
                                          <p:attrName>style.visibility</p:attrName>
                                        </p:attrNameLst>
                                      </p:cBhvr>
                                      <p:to>
                                        <p:strVal val="visible"/>
                                      </p:to>
                                    </p:set>
                                    <p:animEffect transition="in" filter="randombar(horizontal)">
                                      <p:cBhvr>
                                        <p:cTn id="11" dur="500"/>
                                        <p:tgtEl>
                                          <p:spTgt spid="19458"/>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19459"/>
                                        </p:tgtEl>
                                        <p:attrNameLst>
                                          <p:attrName>style.visibility</p:attrName>
                                        </p:attrNameLst>
                                      </p:cBhvr>
                                      <p:to>
                                        <p:strVal val="visible"/>
                                      </p:to>
                                    </p:set>
                                    <p:animEffect transition="in" filter="randombar(horizontal)">
                                      <p:cBhvr>
                                        <p:cTn id="20" dur="500"/>
                                        <p:tgtEl>
                                          <p:spTgt spid="19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(CONT.)</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10" name="Rectangle 9"/>
          <p:cNvSpPr/>
          <p:nvPr/>
        </p:nvSpPr>
        <p:spPr>
          <a:xfrm>
            <a:off x="180528" y="1280954"/>
            <a:ext cx="8639944" cy="400110"/>
          </a:xfrm>
          <a:prstGeom prst="rect">
            <a:avLst/>
          </a:prstGeom>
        </p:spPr>
        <p:txBody>
          <a:bodyPr wrap="square">
            <a:spAutoFit/>
          </a:bodyPr>
          <a:lstStyle/>
          <a:p>
            <a:r>
              <a:rPr lang="en-US" sz="2000" dirty="0" smtClean="0">
                <a:latin typeface="Constantia" pitchFamily="18" charset="0"/>
                <a:cs typeface="Arial" pitchFamily="34" charset="0"/>
              </a:rPr>
              <a:t>Solving for </a:t>
            </a:r>
            <a:r>
              <a:rPr lang="el-GR" sz="2000" dirty="0" smtClean="0">
                <a:latin typeface="Constantia" pitchFamily="18" charset="0"/>
                <a:cs typeface="Arial" pitchFamily="34" charset="0"/>
              </a:rPr>
              <a:t>Γ</a:t>
            </a:r>
            <a:r>
              <a:rPr lang="en-GB" sz="2000" baseline="-25000" dirty="0" smtClean="0">
                <a:latin typeface="Constantia" pitchFamily="18" charset="0"/>
                <a:cs typeface="Arial" pitchFamily="34" charset="0"/>
              </a:rPr>
              <a:t>1</a:t>
            </a:r>
            <a:r>
              <a:rPr lang="en-GB" sz="2000" dirty="0" smtClean="0">
                <a:latin typeface="Constantia" pitchFamily="18" charset="0"/>
                <a:cs typeface="Arial" pitchFamily="34" charset="0"/>
              </a:rPr>
              <a:t>, </a:t>
            </a:r>
            <a:r>
              <a:rPr lang="el-GR" sz="2000" dirty="0" smtClean="0">
                <a:latin typeface="Constantia" pitchFamily="18" charset="0"/>
                <a:cs typeface="Arial" pitchFamily="34" charset="0"/>
              </a:rPr>
              <a:t>Γ</a:t>
            </a:r>
            <a:r>
              <a:rPr lang="en-GB" sz="2000" baseline="-25000" dirty="0" smtClean="0">
                <a:latin typeface="Constantia" pitchFamily="18" charset="0"/>
                <a:cs typeface="Arial" pitchFamily="34" charset="0"/>
              </a:rPr>
              <a:t>2</a:t>
            </a:r>
            <a:r>
              <a:rPr lang="en-GB" sz="2000" dirty="0" smtClean="0">
                <a:latin typeface="Constantia" pitchFamily="18" charset="0"/>
                <a:cs typeface="Arial" pitchFamily="34" charset="0"/>
              </a:rPr>
              <a:t>, </a:t>
            </a:r>
            <a:r>
              <a:rPr lang="el-GR" sz="2000" dirty="0" smtClean="0">
                <a:latin typeface="Constantia" pitchFamily="18" charset="0"/>
                <a:cs typeface="Arial" pitchFamily="34" charset="0"/>
              </a:rPr>
              <a:t>Γ</a:t>
            </a:r>
            <a:r>
              <a:rPr lang="en-GB" sz="2000" baseline="-25000" dirty="0" smtClean="0">
                <a:latin typeface="Constantia" pitchFamily="18" charset="0"/>
                <a:cs typeface="Arial" pitchFamily="34" charset="0"/>
              </a:rPr>
              <a:t>3</a:t>
            </a:r>
            <a:r>
              <a:rPr lang="en-GB" sz="2000" dirty="0" smtClean="0">
                <a:latin typeface="Constantia" pitchFamily="18" charset="0"/>
                <a:cs typeface="Arial" pitchFamily="34" charset="0"/>
              </a:rPr>
              <a:t> and </a:t>
            </a:r>
            <a:r>
              <a:rPr lang="el-GR" sz="2000" dirty="0" smtClean="0">
                <a:latin typeface="Constantia" pitchFamily="18" charset="0"/>
                <a:cs typeface="Arial" pitchFamily="34" charset="0"/>
              </a:rPr>
              <a:t>Γ</a:t>
            </a:r>
            <a:r>
              <a:rPr lang="en-GB" sz="2000" baseline="-25000" dirty="0" smtClean="0">
                <a:latin typeface="Constantia" pitchFamily="18" charset="0"/>
                <a:cs typeface="Arial" pitchFamily="34" charset="0"/>
              </a:rPr>
              <a:t>4</a:t>
            </a:r>
            <a:r>
              <a:rPr lang="en-US" sz="2000" dirty="0" smtClean="0">
                <a:latin typeface="Constantia" pitchFamily="18" charset="0"/>
                <a:cs typeface="Arial" pitchFamily="34" charset="0"/>
              </a:rPr>
              <a:t>, we find that</a:t>
            </a:r>
          </a:p>
        </p:txBody>
      </p:sp>
      <p:pic>
        <p:nvPicPr>
          <p:cNvPr id="20483"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987824" y="1916832"/>
            <a:ext cx="3095625" cy="2019300"/>
          </a:xfrm>
          <a:prstGeom prst="rect">
            <a:avLst/>
          </a:prstGeom>
          <a:noFill/>
          <a:ln w="9525">
            <a:noFill/>
            <a:miter lim="800000"/>
            <a:headEnd/>
            <a:tailEnd/>
          </a:ln>
        </p:spPr>
      </p:pic>
      <p:pic>
        <p:nvPicPr>
          <p:cNvPr id="20484"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499992" y="4149080"/>
            <a:ext cx="2143125" cy="466725"/>
          </a:xfrm>
          <a:prstGeom prst="rect">
            <a:avLst/>
          </a:prstGeom>
          <a:noFill/>
          <a:ln w="9525">
            <a:noFill/>
            <a:miter lim="800000"/>
            <a:headEnd/>
            <a:tailEnd/>
          </a:ln>
        </p:spPr>
      </p:pic>
      <p:sp>
        <p:nvSpPr>
          <p:cNvPr id="14" name="Rectangle 13"/>
          <p:cNvSpPr/>
          <p:nvPr/>
        </p:nvSpPr>
        <p:spPr>
          <a:xfrm>
            <a:off x="251520" y="4181018"/>
            <a:ext cx="5328592" cy="400110"/>
          </a:xfrm>
          <a:prstGeom prst="rect">
            <a:avLst/>
          </a:prstGeom>
        </p:spPr>
        <p:txBody>
          <a:bodyPr wrap="square">
            <a:spAutoFit/>
          </a:bodyPr>
          <a:lstStyle/>
          <a:p>
            <a:r>
              <a:rPr lang="en-US" sz="2000" dirty="0" smtClean="0">
                <a:latin typeface="Constantia" pitchFamily="18" charset="0"/>
              </a:rPr>
              <a:t>the lift acting on the </a:t>
            </a:r>
            <a:r>
              <a:rPr lang="en-US" sz="2000" i="1" dirty="0" smtClean="0">
                <a:latin typeface="Constantia" pitchFamily="18" charset="0"/>
              </a:rPr>
              <a:t>n</a:t>
            </a:r>
            <a:r>
              <a:rPr lang="en-US" sz="2000" dirty="0" smtClean="0">
                <a:latin typeface="Constantia" pitchFamily="18" charset="0"/>
              </a:rPr>
              <a:t>th panel is</a:t>
            </a:r>
            <a:endParaRPr lang="en-US" sz="2000" dirty="0">
              <a:latin typeface="Constantia" pitchFamily="18" charset="0"/>
            </a:endParaRPr>
          </a:p>
        </p:txBody>
      </p:sp>
      <p:sp>
        <p:nvSpPr>
          <p:cNvPr id="15" name="Rectangle 14"/>
          <p:cNvSpPr/>
          <p:nvPr/>
        </p:nvSpPr>
        <p:spPr>
          <a:xfrm>
            <a:off x="251520" y="4869160"/>
            <a:ext cx="7272808" cy="400110"/>
          </a:xfrm>
          <a:prstGeom prst="rect">
            <a:avLst/>
          </a:prstGeom>
        </p:spPr>
        <p:txBody>
          <a:bodyPr wrap="square">
            <a:spAutoFit/>
          </a:bodyPr>
          <a:lstStyle/>
          <a:p>
            <a:r>
              <a:rPr lang="en-US" sz="2000" dirty="0" smtClean="0">
                <a:latin typeface="Constantia" pitchFamily="18" charset="0"/>
              </a:rPr>
              <a:t>Since the flow is symmetric, the total lift for the wing is</a:t>
            </a:r>
            <a:endParaRPr lang="en-US" sz="2000" dirty="0">
              <a:latin typeface="Constantia" pitchFamily="18" charset="0"/>
            </a:endParaRPr>
          </a:p>
        </p:txBody>
      </p:sp>
      <p:pic>
        <p:nvPicPr>
          <p:cNvPr id="20485" name="Picture 5"/>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268960" y="5301208"/>
            <a:ext cx="2743200" cy="762000"/>
          </a:xfrm>
          <a:prstGeom prst="rect">
            <a:avLst/>
          </a:prstGeom>
          <a:noFill/>
          <a:ln w="9525">
            <a:noFill/>
            <a:miter lim="800000"/>
            <a:headEnd/>
            <a:tailEnd/>
          </a:ln>
        </p:spPr>
      </p:pic>
      <p:sp>
        <p:nvSpPr>
          <p:cNvPr id="17"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8" name="TextBox 1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9" name="Straight Connector 18"/>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0483"/>
                                        </p:tgtEl>
                                        <p:attrNameLst>
                                          <p:attrName>style.visibility</p:attrName>
                                        </p:attrNameLst>
                                      </p:cBhvr>
                                      <p:to>
                                        <p:strVal val="visible"/>
                                      </p:to>
                                    </p:set>
                                    <p:animEffect transition="in" filter="randombar(horizontal)">
                                      <p:cBhvr>
                                        <p:cTn id="11" dur="500"/>
                                        <p:tgtEl>
                                          <p:spTgt spid="20483"/>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randombar(horizontal)">
                                      <p:cBhvr>
                                        <p:cTn id="16" dur="500"/>
                                        <p:tgtEl>
                                          <p:spTgt spid="14"/>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20484"/>
                                        </p:tgtEl>
                                        <p:attrNameLst>
                                          <p:attrName>style.visibility</p:attrName>
                                        </p:attrNameLst>
                                      </p:cBhvr>
                                      <p:to>
                                        <p:strVal val="visible"/>
                                      </p:to>
                                    </p:set>
                                    <p:animEffect transition="in" filter="randombar(horizontal)">
                                      <p:cBhvr>
                                        <p:cTn id="20" dur="500"/>
                                        <p:tgtEl>
                                          <p:spTgt spid="20484"/>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randombar(horizontal)">
                                      <p:cBhvr>
                                        <p:cTn id="25" dur="500"/>
                                        <p:tgtEl>
                                          <p:spTgt spid="15"/>
                                        </p:tgtEl>
                                      </p:cBhvr>
                                    </p:animEffect>
                                  </p:childTnLst>
                                </p:cTn>
                              </p:par>
                            </p:childTnLst>
                          </p:cTn>
                        </p:par>
                        <p:par>
                          <p:cTn id="26" fill="hold">
                            <p:stCondLst>
                              <p:cond delay="500"/>
                            </p:stCondLst>
                            <p:childTnLst>
                              <p:par>
                                <p:cTn id="27" presetID="14" presetClass="entr" presetSubtype="10" fill="hold" nodeType="afterEffect">
                                  <p:stCondLst>
                                    <p:cond delay="0"/>
                                  </p:stCondLst>
                                  <p:childTnLst>
                                    <p:set>
                                      <p:cBhvr>
                                        <p:cTn id="28" dur="1" fill="hold">
                                          <p:stCondLst>
                                            <p:cond delay="0"/>
                                          </p:stCondLst>
                                        </p:cTn>
                                        <p:tgtEl>
                                          <p:spTgt spid="20485"/>
                                        </p:tgtEl>
                                        <p:attrNameLst>
                                          <p:attrName>style.visibility</p:attrName>
                                        </p:attrNameLst>
                                      </p:cBhvr>
                                      <p:to>
                                        <p:strVal val="visible"/>
                                      </p:to>
                                    </p:set>
                                    <p:animEffect transition="in" filter="randombar(horizontal)">
                                      <p:cBhvr>
                                        <p:cTn id="29" dur="500"/>
                                        <p:tgtEl>
                                          <p:spTgt spid="20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79512" y="4027711"/>
            <a:ext cx="8712968" cy="769441"/>
          </a:xfrm>
          <a:prstGeom prst="rect">
            <a:avLst/>
          </a:prstGeom>
        </p:spPr>
        <p:txBody>
          <a:bodyPr wrap="square">
            <a:spAutoFit/>
          </a:bodyPr>
          <a:lstStyle/>
          <a:p>
            <a:r>
              <a:rPr lang="en-US" sz="2000" dirty="0" smtClean="0">
                <a:latin typeface="Constantia" pitchFamily="18" charset="0"/>
                <a:cs typeface="Arial" pitchFamily="34" charset="0"/>
              </a:rPr>
              <a:t>To calculate the lift coefficient, recall that S = </a:t>
            </a:r>
            <a:r>
              <a:rPr lang="en-US" sz="2000" dirty="0" err="1" smtClean="0">
                <a:latin typeface="Constantia" pitchFamily="18" charset="0"/>
                <a:cs typeface="Arial" pitchFamily="34" charset="0"/>
              </a:rPr>
              <a:t>bc</a:t>
            </a:r>
            <a:r>
              <a:rPr lang="en-US" sz="2000" dirty="0" smtClean="0">
                <a:latin typeface="Constantia" pitchFamily="18" charset="0"/>
                <a:cs typeface="Arial" pitchFamily="34" charset="0"/>
              </a:rPr>
              <a:t> and b = 5c for this wing. Therefore</a:t>
            </a:r>
            <a:r>
              <a:rPr lang="en-US" sz="2400" dirty="0" smtClean="0">
                <a:latin typeface="Constantia" pitchFamily="18" charset="0"/>
                <a:cs typeface="Arial" pitchFamily="34" charset="0"/>
              </a:rPr>
              <a:t>, </a:t>
            </a:r>
          </a:p>
        </p:txBody>
      </p:sp>
      <p:sp>
        <p:nvSpPr>
          <p:cNvPr id="10" name="TextBox 9"/>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(CONT.)</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pic>
        <p:nvPicPr>
          <p:cNvPr id="2150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275856" y="1414289"/>
            <a:ext cx="2514600" cy="790575"/>
          </a:xfrm>
          <a:prstGeom prst="rect">
            <a:avLst/>
          </a:prstGeom>
          <a:noFill/>
          <a:ln w="9525">
            <a:noFill/>
            <a:miter lim="800000"/>
            <a:headEnd/>
            <a:tailEnd/>
          </a:ln>
        </p:spPr>
      </p:pic>
      <p:pic>
        <p:nvPicPr>
          <p:cNvPr id="21507"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51520" y="2276475"/>
            <a:ext cx="4295775" cy="361950"/>
          </a:xfrm>
          <a:prstGeom prst="rect">
            <a:avLst/>
          </a:prstGeom>
          <a:noFill/>
          <a:ln w="9525">
            <a:noFill/>
            <a:miter lim="800000"/>
            <a:headEnd/>
            <a:tailEnd/>
          </a:ln>
        </p:spPr>
      </p:pic>
      <p:pic>
        <p:nvPicPr>
          <p:cNvPr id="21508"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23528" y="2998465"/>
            <a:ext cx="8286750" cy="742950"/>
          </a:xfrm>
          <a:prstGeom prst="rect">
            <a:avLst/>
          </a:prstGeom>
          <a:noFill/>
          <a:ln w="9525">
            <a:noFill/>
            <a:miter lim="800000"/>
            <a:headEnd/>
            <a:tailEnd/>
          </a:ln>
        </p:spPr>
      </p:pic>
      <p:pic>
        <p:nvPicPr>
          <p:cNvPr id="21509"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987824" y="4438625"/>
            <a:ext cx="2800350" cy="800100"/>
          </a:xfrm>
          <a:prstGeom prst="rect">
            <a:avLst/>
          </a:prstGeom>
          <a:noFill/>
          <a:ln w="9525">
            <a:noFill/>
            <a:miter lim="800000"/>
            <a:headEnd/>
            <a:tailEnd/>
          </a:ln>
        </p:spPr>
      </p:pic>
      <p:pic>
        <p:nvPicPr>
          <p:cNvPr id="21510" name="Picture 6"/>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1546051" y="5302721"/>
            <a:ext cx="6410325" cy="790575"/>
          </a:xfrm>
          <a:prstGeom prst="rect">
            <a:avLst/>
          </a:prstGeom>
          <a:noFill/>
          <a:ln w="9525">
            <a:noFill/>
            <a:miter lim="800000"/>
            <a:headEnd/>
            <a:tailEnd/>
          </a:ln>
        </p:spPr>
      </p:pic>
      <p:sp>
        <p:nvSpPr>
          <p:cNvPr id="16"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7" name="TextBox 16"/>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8" name="Straight Connector 17"/>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randombar(horizontal)">
                                      <p:cBhvr>
                                        <p:cTn id="7" dur="500"/>
                                        <p:tgtEl>
                                          <p:spTgt spid="2150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1507"/>
                                        </p:tgtEl>
                                        <p:attrNameLst>
                                          <p:attrName>style.visibility</p:attrName>
                                        </p:attrNameLst>
                                      </p:cBhvr>
                                      <p:to>
                                        <p:strVal val="visible"/>
                                      </p:to>
                                    </p:set>
                                    <p:animEffect transition="in" filter="randombar(horizontal)">
                                      <p:cBhvr>
                                        <p:cTn id="12" dur="500"/>
                                        <p:tgtEl>
                                          <p:spTgt spid="21507"/>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21508"/>
                                        </p:tgtEl>
                                        <p:attrNameLst>
                                          <p:attrName>style.visibility</p:attrName>
                                        </p:attrNameLst>
                                      </p:cBhvr>
                                      <p:to>
                                        <p:strVal val="visible"/>
                                      </p:to>
                                    </p:set>
                                    <p:animEffect transition="in" filter="randombar(horizontal)">
                                      <p:cBhvr>
                                        <p:cTn id="16" dur="500"/>
                                        <p:tgtEl>
                                          <p:spTgt spid="21508"/>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500"/>
                                        <p:tgtEl>
                                          <p:spTgt spid="8"/>
                                        </p:tgtEl>
                                      </p:cBhvr>
                                    </p:animEffect>
                                  </p:childTnLst>
                                </p:cTn>
                              </p:par>
                            </p:childTnLst>
                          </p:cTn>
                        </p:par>
                        <p:par>
                          <p:cTn id="22" fill="hold">
                            <p:stCondLst>
                              <p:cond delay="500"/>
                            </p:stCondLst>
                            <p:childTnLst>
                              <p:par>
                                <p:cTn id="23" presetID="14" presetClass="entr" presetSubtype="10" fill="hold" nodeType="afterEffect">
                                  <p:stCondLst>
                                    <p:cond delay="0"/>
                                  </p:stCondLst>
                                  <p:childTnLst>
                                    <p:set>
                                      <p:cBhvr>
                                        <p:cTn id="24" dur="1" fill="hold">
                                          <p:stCondLst>
                                            <p:cond delay="0"/>
                                          </p:stCondLst>
                                        </p:cTn>
                                        <p:tgtEl>
                                          <p:spTgt spid="21509"/>
                                        </p:tgtEl>
                                        <p:attrNameLst>
                                          <p:attrName>style.visibility</p:attrName>
                                        </p:attrNameLst>
                                      </p:cBhvr>
                                      <p:to>
                                        <p:strVal val="visible"/>
                                      </p:to>
                                    </p:set>
                                    <p:animEffect transition="in" filter="randombar(horizontal)">
                                      <p:cBhvr>
                                        <p:cTn id="25" dur="500"/>
                                        <p:tgtEl>
                                          <p:spTgt spid="21509"/>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21510"/>
                                        </p:tgtEl>
                                        <p:attrNameLst>
                                          <p:attrName>style.visibility</p:attrName>
                                        </p:attrNameLst>
                                      </p:cBhvr>
                                      <p:to>
                                        <p:strVal val="visible"/>
                                      </p:to>
                                    </p:set>
                                    <p:animEffect transition="in" filter="randombar(horizontal)">
                                      <p:cBhvr>
                                        <p:cTn id="30" dur="500"/>
                                        <p:tgtEl>
                                          <p:spTgt spid="21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(CONT.)</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pic>
        <p:nvPicPr>
          <p:cNvPr id="22530"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691680" y="764704"/>
            <a:ext cx="5515694" cy="5700274"/>
          </a:xfrm>
          <a:prstGeom prst="rect">
            <a:avLst/>
          </a:prstGeom>
          <a:noFill/>
          <a:ln w="9525">
            <a:noFill/>
            <a:miter lim="800000"/>
            <a:headEnd/>
            <a:tailEnd/>
          </a:ln>
        </p:spPr>
      </p:pic>
      <p:sp>
        <p:nvSpPr>
          <p:cNvPr id="9"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TextBox 9"/>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1" name="Straight Connector 10"/>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85786" y="2708920"/>
            <a:ext cx="3566765" cy="3462333"/>
          </a:xfrm>
          <a:prstGeom prst="rect">
            <a:avLst/>
          </a:prstGeom>
          <a:noFill/>
          <a:ln w="9525">
            <a:noFill/>
            <a:miter lim="800000"/>
            <a:headEnd/>
            <a:tailEnd/>
          </a:ln>
          <a:effectLst/>
        </p:spPr>
      </p:pic>
      <p:cxnSp>
        <p:nvCxnSpPr>
          <p:cNvPr id="6" name="Straight Connector 5"/>
          <p:cNvCxnSpPr/>
          <p:nvPr/>
        </p:nvCxnSpPr>
        <p:spPr>
          <a:xfrm rot="5400000" flipH="1" flipV="1">
            <a:off x="1000100" y="1309743"/>
            <a:ext cx="857256" cy="1588"/>
          </a:xfrm>
          <a:prstGeom prst="line">
            <a:avLst/>
          </a:prstGeom>
        </p:spPr>
        <p:style>
          <a:lnRef idx="3">
            <a:schemeClr val="accent2"/>
          </a:lnRef>
          <a:fillRef idx="0">
            <a:schemeClr val="accent2"/>
          </a:fillRef>
          <a:effectRef idx="2">
            <a:schemeClr val="accent2"/>
          </a:effectRef>
          <a:fontRef idx="minor">
            <a:schemeClr val="tx1"/>
          </a:fontRef>
        </p:style>
      </p:cxnSp>
      <p:cxnSp>
        <p:nvCxnSpPr>
          <p:cNvPr id="7" name="Straight Connector 6"/>
          <p:cNvCxnSpPr/>
          <p:nvPr/>
        </p:nvCxnSpPr>
        <p:spPr>
          <a:xfrm>
            <a:off x="1428728" y="881115"/>
            <a:ext cx="928694" cy="142876"/>
          </a:xfrm>
          <a:prstGeom prst="line">
            <a:avLst/>
          </a:prstGeom>
        </p:spPr>
        <p:style>
          <a:lnRef idx="3">
            <a:schemeClr val="accent2"/>
          </a:lnRef>
          <a:fillRef idx="0">
            <a:schemeClr val="accent2"/>
          </a:fillRef>
          <a:effectRef idx="2">
            <a:schemeClr val="accent2"/>
          </a:effectRef>
          <a:fontRef idx="minor">
            <a:schemeClr val="tx1"/>
          </a:fontRef>
        </p:style>
      </p:cxnSp>
      <p:cxnSp>
        <p:nvCxnSpPr>
          <p:cNvPr id="8" name="Straight Connector 7"/>
          <p:cNvCxnSpPr/>
          <p:nvPr/>
        </p:nvCxnSpPr>
        <p:spPr>
          <a:xfrm rot="5400000">
            <a:off x="2036745" y="1344668"/>
            <a:ext cx="642148" cy="794"/>
          </a:xfrm>
          <a:prstGeom prst="line">
            <a:avLst/>
          </a:prstGeom>
        </p:spPr>
        <p:style>
          <a:lnRef idx="3">
            <a:schemeClr val="accent2"/>
          </a:lnRef>
          <a:fillRef idx="0">
            <a:schemeClr val="accent2"/>
          </a:fillRef>
          <a:effectRef idx="2">
            <a:schemeClr val="accent2"/>
          </a:effectRef>
          <a:fontRef idx="minor">
            <a:schemeClr val="tx1"/>
          </a:fontRef>
        </p:style>
      </p:cxnSp>
      <p:cxnSp>
        <p:nvCxnSpPr>
          <p:cNvPr id="9" name="Straight Connector 8"/>
          <p:cNvCxnSpPr/>
          <p:nvPr/>
        </p:nvCxnSpPr>
        <p:spPr>
          <a:xfrm flipV="1">
            <a:off x="1428728" y="1666933"/>
            <a:ext cx="928694" cy="71438"/>
          </a:xfrm>
          <a:prstGeom prst="line">
            <a:avLst/>
          </a:prstGeom>
        </p:spPr>
        <p:style>
          <a:lnRef idx="3">
            <a:schemeClr val="accent2"/>
          </a:lnRef>
          <a:fillRef idx="0">
            <a:schemeClr val="accent2"/>
          </a:fillRef>
          <a:effectRef idx="2">
            <a:schemeClr val="accent2"/>
          </a:effectRef>
          <a:fontRef idx="minor">
            <a:schemeClr val="tx1"/>
          </a:fontRef>
        </p:style>
      </p:cxnSp>
      <p:cxnSp>
        <p:nvCxnSpPr>
          <p:cNvPr id="10" name="Straight Connector 9"/>
          <p:cNvCxnSpPr/>
          <p:nvPr/>
        </p:nvCxnSpPr>
        <p:spPr>
          <a:xfrm>
            <a:off x="1428728" y="1166867"/>
            <a:ext cx="928694" cy="142876"/>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Straight Connector 10"/>
          <p:cNvCxnSpPr/>
          <p:nvPr/>
        </p:nvCxnSpPr>
        <p:spPr>
          <a:xfrm rot="5400000">
            <a:off x="750861" y="1845528"/>
            <a:ext cx="1356528" cy="794"/>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2" name="Straight Connector 11"/>
          <p:cNvCxnSpPr/>
          <p:nvPr/>
        </p:nvCxnSpPr>
        <p:spPr>
          <a:xfrm rot="5400000">
            <a:off x="1750993" y="1916172"/>
            <a:ext cx="1214446" cy="1588"/>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
        <p:nvSpPr>
          <p:cNvPr id="13" name="Oval 12"/>
          <p:cNvSpPr>
            <a:spLocks/>
          </p:cNvSpPr>
          <p:nvPr/>
        </p:nvSpPr>
        <p:spPr>
          <a:xfrm>
            <a:off x="1908792" y="1424039"/>
            <a:ext cx="91440" cy="914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p:nvCxnSpPr>
        <p:spPr>
          <a:xfrm rot="5400000">
            <a:off x="1571604" y="1309743"/>
            <a:ext cx="714380" cy="1588"/>
          </a:xfrm>
          <a:prstGeom prst="line">
            <a:avLst/>
          </a:prstGeom>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4714876" y="3643314"/>
            <a:ext cx="4000528" cy="1200329"/>
          </a:xfrm>
          <a:prstGeom prst="rect">
            <a:avLst/>
          </a:prstGeom>
        </p:spPr>
        <p:txBody>
          <a:bodyPr wrap="square">
            <a:spAutoFit/>
          </a:bodyPr>
          <a:lstStyle/>
          <a:p>
            <a:r>
              <a:rPr lang="en-US" dirty="0" smtClean="0">
                <a:latin typeface="Constantia" pitchFamily="18" charset="0"/>
                <a:cs typeface="Arial" pitchFamily="34" charset="0"/>
              </a:rPr>
              <a:t>where c</a:t>
            </a:r>
            <a:r>
              <a:rPr lang="en-US" baseline="-25000" dirty="0" smtClean="0">
                <a:latin typeface="Constantia" pitchFamily="18" charset="0"/>
                <a:cs typeface="Arial" pitchFamily="34" charset="0"/>
              </a:rPr>
              <a:t>av</a:t>
            </a:r>
            <a:r>
              <a:rPr lang="en-US" dirty="0" smtClean="0">
                <a:latin typeface="Constantia" pitchFamily="18" charset="0"/>
                <a:cs typeface="Arial" pitchFamily="34" charset="0"/>
              </a:rPr>
              <a:t> is the average chord (and is equal to S/b), c is the local chord, and j is the index for an elemental panel in the </a:t>
            </a:r>
            <a:r>
              <a:rPr lang="en-US" dirty="0" err="1" smtClean="0">
                <a:latin typeface="Constantia" pitchFamily="18" charset="0"/>
                <a:cs typeface="Arial" pitchFamily="34" charset="0"/>
              </a:rPr>
              <a:t>chordwise</a:t>
            </a:r>
            <a:r>
              <a:rPr lang="en-US" dirty="0" smtClean="0">
                <a:latin typeface="Constantia" pitchFamily="18" charset="0"/>
                <a:cs typeface="Arial" pitchFamily="34" charset="0"/>
              </a:rPr>
              <a:t> row.</a:t>
            </a:r>
          </a:p>
        </p:txBody>
      </p:sp>
      <p:sp>
        <p:nvSpPr>
          <p:cNvPr id="17" name="TextBox 1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(CONT.)</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pic>
        <p:nvPicPr>
          <p:cNvPr id="23554" name="Picture 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929190" y="714356"/>
            <a:ext cx="2971800" cy="828675"/>
          </a:xfrm>
          <a:prstGeom prst="rect">
            <a:avLst/>
          </a:prstGeom>
          <a:noFill/>
          <a:ln w="9525">
            <a:noFill/>
            <a:miter lim="800000"/>
            <a:headEnd/>
            <a:tailEnd/>
          </a:ln>
        </p:spPr>
      </p:pic>
      <p:pic>
        <p:nvPicPr>
          <p:cNvPr id="23555" name="Picture 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214942" y="2285992"/>
            <a:ext cx="2476500" cy="962025"/>
          </a:xfrm>
          <a:prstGeom prst="rect">
            <a:avLst/>
          </a:prstGeom>
          <a:noFill/>
          <a:ln w="9525">
            <a:noFill/>
            <a:miter lim="800000"/>
            <a:headEnd/>
            <a:tailEnd/>
          </a:ln>
        </p:spPr>
      </p:pic>
      <p:sp>
        <p:nvSpPr>
          <p:cNvPr id="20"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1" name="TextBox 20"/>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22" name="Straight Connector 21"/>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19" name="Picture 2"/>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5072066" y="5143512"/>
            <a:ext cx="2643206" cy="818135"/>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randombar(horizontal)">
                                      <p:cBhvr>
                                        <p:cTn id="7" dur="500"/>
                                        <p:tgtEl>
                                          <p:spTgt spid="2355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3555"/>
                                        </p:tgtEl>
                                        <p:attrNameLst>
                                          <p:attrName>style.visibility</p:attrName>
                                        </p:attrNameLst>
                                      </p:cBhvr>
                                      <p:to>
                                        <p:strVal val="visible"/>
                                      </p:to>
                                    </p:set>
                                    <p:animEffect transition="in" filter="randombar(horizontal)">
                                      <p:cBhvr>
                                        <p:cTn id="12" dur="500"/>
                                        <p:tgtEl>
                                          <p:spTgt spid="23555"/>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randombar(horizontal)">
                                      <p:cBhvr>
                                        <p:cTn id="16" dur="500"/>
                                        <p:tgtEl>
                                          <p:spTgt spid="32"/>
                                        </p:tgtEl>
                                      </p:cBhvr>
                                    </p:animEffect>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randombar(horizontal)">
                                      <p:cBhvr>
                                        <p:cTn id="2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072034" y="1314690"/>
            <a:ext cx="4071966" cy="5426678"/>
          </a:xfrm>
          <a:prstGeom prst="rect">
            <a:avLst/>
          </a:prstGeom>
          <a:noFill/>
          <a:ln w="9525">
            <a:noFill/>
            <a:miter lim="800000"/>
            <a:headEnd/>
            <a:tailEnd/>
          </a:ln>
          <a:effectLst/>
        </p:spPr>
      </p:pic>
      <p:sp>
        <p:nvSpPr>
          <p:cNvPr id="6" name="Rectangle 5"/>
          <p:cNvSpPr/>
          <p:nvPr/>
        </p:nvSpPr>
        <p:spPr>
          <a:xfrm>
            <a:off x="142844" y="1026016"/>
            <a:ext cx="5072066" cy="5078313"/>
          </a:xfrm>
          <a:prstGeom prst="rect">
            <a:avLst/>
          </a:prstGeom>
        </p:spPr>
        <p:txBody>
          <a:bodyPr wrap="square">
            <a:spAutoFit/>
          </a:bodyPr>
          <a:lstStyle/>
          <a:p>
            <a:pPr algn="just"/>
            <a:r>
              <a:rPr lang="en-US" dirty="0" smtClean="0">
                <a:latin typeface="Constantia" pitchFamily="18" charset="0"/>
              </a:rPr>
              <a:t>The theoretical distribution is compared with the experimentally determined </a:t>
            </a:r>
            <a:r>
              <a:rPr lang="en-US" dirty="0" err="1" smtClean="0">
                <a:latin typeface="Constantia" pitchFamily="18" charset="0"/>
              </a:rPr>
              <a:t>spanwise</a:t>
            </a:r>
            <a:r>
              <a:rPr lang="en-US" dirty="0" smtClean="0">
                <a:latin typeface="Constantia" pitchFamily="18" charset="0"/>
              </a:rPr>
              <a:t> load distribution for an angle of attack of 4.2 deg. The increased loading of the outer wing sections promotes premature boundary-layer separation there. This unfavorable behavior is amplified by the fact that the </a:t>
            </a:r>
            <a:r>
              <a:rPr lang="en-US" dirty="0" err="1" smtClean="0">
                <a:latin typeface="Constantia" pitchFamily="18" charset="0"/>
              </a:rPr>
              <a:t>spanwise</a:t>
            </a:r>
            <a:r>
              <a:rPr lang="en-US" dirty="0" smtClean="0">
                <a:latin typeface="Constantia" pitchFamily="18" charset="0"/>
              </a:rPr>
              <a:t> velocity component causes the already decelerated fluid particles in the boundary layer to move toward the wing tips. This transverse flow results in a large increase in the boundary-layer thickness near the wing tips. Thus, at large angles of attack, premature  separation may occur on the suction side of the wing near the tip. If significant tip stall occurs on the swept wing, there is a loss of the effectiveness of the control surfaces and a forward shift in the wing center of pressure that creates an unstable, nose-up increase in the pitching moment.</a:t>
            </a:r>
          </a:p>
        </p:txBody>
      </p:sp>
      <p:sp>
        <p:nvSpPr>
          <p:cNvPr id="7" name="TextBox 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(CONT.)</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8"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TextBox 8"/>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0" name="Straight Connector 9"/>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randombar(horizontal)">
                                      <p:cBhvr>
                                        <p:cTn id="7" dur="500"/>
                                        <p:tgtEl>
                                          <p:spTgt spid="1433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cstate="print">
            <a:clrChange>
              <a:clrFrom>
                <a:srgbClr val="FEFEFE"/>
              </a:clrFrom>
              <a:clrTo>
                <a:srgbClr val="FEFEFE">
                  <a:alpha val="0"/>
                </a:srgbClr>
              </a:clrTo>
            </a:clrChange>
          </a:blip>
          <a:srcRect/>
          <a:stretch>
            <a:fillRect/>
          </a:stretch>
        </p:blipFill>
        <p:spPr bwMode="auto">
          <a:xfrm>
            <a:off x="1547664" y="3941787"/>
            <a:ext cx="6248400" cy="2295525"/>
          </a:xfrm>
          <a:prstGeom prst="rect">
            <a:avLst/>
          </a:prstGeom>
          <a:noFill/>
          <a:ln w="9525">
            <a:noFill/>
            <a:miter lim="800000"/>
            <a:headEnd/>
            <a:tailEnd/>
          </a:ln>
          <a:effectLst/>
        </p:spPr>
      </p:pic>
      <p:sp>
        <p:nvSpPr>
          <p:cNvPr id="5" name="TextBox 4"/>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BOUNDARY-LAYER FENCE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6" name="Rectangle 5"/>
          <p:cNvSpPr/>
          <p:nvPr/>
        </p:nvSpPr>
        <p:spPr>
          <a:xfrm>
            <a:off x="142844" y="1135772"/>
            <a:ext cx="8749636" cy="2862322"/>
          </a:xfrm>
          <a:prstGeom prst="rect">
            <a:avLst/>
          </a:prstGeom>
        </p:spPr>
        <p:txBody>
          <a:bodyPr wrap="square">
            <a:spAutoFit/>
          </a:bodyPr>
          <a:lstStyle/>
          <a:p>
            <a:pPr algn="just"/>
            <a:r>
              <a:rPr lang="en-US" sz="2000" dirty="0" smtClean="0">
                <a:latin typeface="Constantia" pitchFamily="18" charset="0"/>
              </a:rPr>
              <a:t>Boundary-layer fences are often used to break up the </a:t>
            </a:r>
            <a:r>
              <a:rPr lang="en-US" sz="2000" dirty="0" err="1" smtClean="0">
                <a:latin typeface="Constantia" pitchFamily="18" charset="0"/>
              </a:rPr>
              <a:t>spanwise</a:t>
            </a:r>
            <a:r>
              <a:rPr lang="en-US" sz="2000" dirty="0" smtClean="0">
                <a:latin typeface="Constantia" pitchFamily="18" charset="0"/>
              </a:rPr>
              <a:t> flow on swept wings. </a:t>
            </a:r>
          </a:p>
          <a:p>
            <a:pPr algn="just"/>
            <a:endParaRPr lang="en-US" sz="2000" dirty="0" smtClean="0">
              <a:latin typeface="Constantia" pitchFamily="18" charset="0"/>
            </a:endParaRPr>
          </a:p>
          <a:p>
            <a:pPr algn="just"/>
            <a:r>
              <a:rPr lang="en-US" sz="2000" dirty="0" smtClean="0">
                <a:latin typeface="Constantia" pitchFamily="18" charset="0"/>
              </a:rPr>
              <a:t>The essential effect of the boundary-</a:t>
            </a:r>
            <a:r>
              <a:rPr lang="en-US" sz="2000" dirty="0" err="1" smtClean="0">
                <a:latin typeface="Constantia" pitchFamily="18" charset="0"/>
              </a:rPr>
              <a:t>Iayer</a:t>
            </a:r>
            <a:r>
              <a:rPr lang="en-US" sz="2000" dirty="0" smtClean="0">
                <a:latin typeface="Constantia" pitchFamily="18" charset="0"/>
              </a:rPr>
              <a:t> fence does not so much consist in the prevention of the transverse flow but, much more important, in that the fence divides each wing into an inner and an outer portion. </a:t>
            </a:r>
          </a:p>
          <a:p>
            <a:pPr algn="just"/>
            <a:endParaRPr lang="en-US" sz="2000" dirty="0" smtClean="0">
              <a:latin typeface="Constantia" pitchFamily="18" charset="0"/>
            </a:endParaRPr>
          </a:p>
          <a:p>
            <a:pPr algn="just"/>
            <a:r>
              <a:rPr lang="en-US" sz="2000" dirty="0" smtClean="0">
                <a:latin typeface="Constantia" pitchFamily="18" charset="0"/>
              </a:rPr>
              <a:t>Both transverse flow and boundary-layer separation may be present, but to a reduced extent.</a:t>
            </a:r>
          </a:p>
        </p:txBody>
      </p:sp>
      <p:sp>
        <p:nvSpPr>
          <p:cNvPr id="7"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9" name="Straight Connector 8"/>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5362"/>
                                        </p:tgtEl>
                                        <p:attrNameLst>
                                          <p:attrName>style.visibility</p:attrName>
                                        </p:attrNameLst>
                                      </p:cBhvr>
                                      <p:to>
                                        <p:strVal val="visible"/>
                                      </p:to>
                                    </p:set>
                                    <p:animEffect transition="in" filter="randombar(horizontal)">
                                      <p:cBhvr>
                                        <p:cTn id="11" dur="500"/>
                                        <p:tgtEl>
                                          <p:spTgt spid="15362"/>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randombar(horizontal)">
                                      <p:cBhvr>
                                        <p:cTn id="16" dur="500"/>
                                        <p:tgtEl>
                                          <p:spTgt spid="6">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randombar(horizontal)">
                                      <p:cBhvr>
                                        <p:cTn id="21"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142976" y="332656"/>
            <a:ext cx="6858048" cy="5621895"/>
          </a:xfrm>
          <a:prstGeom prst="rect">
            <a:avLst/>
          </a:prstGeom>
          <a:noFill/>
          <a:ln w="9525">
            <a:noFill/>
            <a:miter lim="800000"/>
            <a:headEnd/>
            <a:tailEnd/>
          </a:ln>
          <a:effectLst/>
        </p:spPr>
      </p:pic>
      <p:pic>
        <p:nvPicPr>
          <p:cNvPr id="16387"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547664" y="5877272"/>
            <a:ext cx="6296025" cy="542925"/>
          </a:xfrm>
          <a:prstGeom prst="rect">
            <a:avLst/>
          </a:prstGeom>
          <a:noFill/>
          <a:ln w="9525">
            <a:noFill/>
            <a:miter lim="800000"/>
            <a:headEnd/>
            <a:tailEnd/>
          </a:ln>
          <a:effectLst/>
        </p:spPr>
      </p:pic>
      <p:sp>
        <p:nvSpPr>
          <p:cNvPr id="6" name="TextBox 5"/>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BOUNDARY-LAYER FENCE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7"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50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9" name="Straight Connector 8"/>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51520" y="2812866"/>
            <a:ext cx="7500990" cy="1938992"/>
          </a:xfrm>
          <a:prstGeom prst="rect">
            <a:avLst/>
          </a:prstGeom>
        </p:spPr>
        <p:txBody>
          <a:bodyPr wrap="square">
            <a:spAutoFit/>
          </a:bodyPr>
          <a:lstStyle/>
          <a:p>
            <a:r>
              <a:rPr lang="en-US" sz="2000" dirty="0" smtClean="0">
                <a:latin typeface="Constantia" pitchFamily="18" charset="0"/>
              </a:rPr>
              <a:t>where </a:t>
            </a:r>
            <a:r>
              <a:rPr lang="el-GR" sz="2000" dirty="0" smtClean="0">
                <a:latin typeface="Constantia" pitchFamily="18" charset="0"/>
              </a:rPr>
              <a:t>α</a:t>
            </a:r>
            <a:r>
              <a:rPr lang="en-US" sz="2000" i="1" baseline="-25000" dirty="0" smtClean="0">
                <a:latin typeface="Constantia" pitchFamily="18" charset="0"/>
              </a:rPr>
              <a:t>i   </a:t>
            </a:r>
            <a:r>
              <a:rPr lang="en-US" sz="2000" dirty="0" smtClean="0">
                <a:latin typeface="Constantia" pitchFamily="18" charset="0"/>
              </a:rPr>
              <a:t>which is the induced incidence, given by</a:t>
            </a:r>
          </a:p>
          <a:p>
            <a:endParaRPr lang="en-GB" sz="2000" dirty="0" smtClean="0">
              <a:latin typeface="Constantia" pitchFamily="18" charset="0"/>
            </a:endParaRPr>
          </a:p>
          <a:p>
            <a:endParaRPr lang="en-GB" sz="2000" dirty="0" smtClean="0">
              <a:latin typeface="Constantia" pitchFamily="18" charset="0"/>
            </a:endParaRPr>
          </a:p>
          <a:p>
            <a:endParaRPr lang="en-GB" sz="2000" dirty="0" smtClean="0">
              <a:latin typeface="Constantia" pitchFamily="18" charset="0"/>
            </a:endParaRPr>
          </a:p>
          <a:p>
            <a:endParaRPr lang="en-GB" sz="2000" dirty="0" smtClean="0">
              <a:latin typeface="Constantia" pitchFamily="18" charset="0"/>
            </a:endParaRPr>
          </a:p>
          <a:p>
            <a:r>
              <a:rPr lang="en-GB" sz="2000" dirty="0" smtClean="0">
                <a:latin typeface="Constantia" pitchFamily="18" charset="0"/>
              </a:rPr>
              <a:t>For a symmetrical loading</a:t>
            </a:r>
          </a:p>
        </p:txBody>
      </p:sp>
      <p:sp>
        <p:nvSpPr>
          <p:cNvPr id="3" name="Slide Number Placeholder 2"/>
          <p:cNvSpPr>
            <a:spLocks noGrp="1"/>
          </p:cNvSpPr>
          <p:nvPr>
            <p:ph type="sldNum" sz="quarter" idx="12"/>
          </p:nvPr>
        </p:nvSpPr>
        <p:spPr/>
        <p:txBody>
          <a:bodyPr/>
          <a:lstStyle/>
          <a:p>
            <a:fld id="{4E776D0F-7D94-4DFA-B3DA-3F8B4CA7C1F7}" type="slidenum">
              <a:rPr lang="en-US" smtClean="0"/>
              <a:pPr/>
              <a:t>51</a:t>
            </a:fld>
            <a:endParaRPr lang="en-US"/>
          </a:p>
        </p:txBody>
      </p:sp>
      <p:pic>
        <p:nvPicPr>
          <p:cNvPr id="17410"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600672" y="1628800"/>
            <a:ext cx="3483496" cy="1088593"/>
          </a:xfrm>
          <a:prstGeom prst="rect">
            <a:avLst/>
          </a:prstGeom>
          <a:noFill/>
          <a:ln w="9525">
            <a:noFill/>
            <a:miter lim="800000"/>
            <a:headEnd/>
            <a:tailEnd/>
          </a:ln>
          <a:effectLst/>
        </p:spPr>
      </p:pic>
      <p:pic>
        <p:nvPicPr>
          <p:cNvPr id="17411"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507138" y="3312723"/>
            <a:ext cx="4081086" cy="980373"/>
          </a:xfrm>
          <a:prstGeom prst="rect">
            <a:avLst/>
          </a:prstGeom>
          <a:noFill/>
          <a:ln w="9525">
            <a:noFill/>
            <a:miter lim="800000"/>
            <a:headEnd/>
            <a:tailEnd/>
          </a:ln>
          <a:effectLst/>
        </p:spPr>
      </p:pic>
      <p:sp>
        <p:nvSpPr>
          <p:cNvPr id="7" name="Rectangle 6"/>
          <p:cNvSpPr/>
          <p:nvPr/>
        </p:nvSpPr>
        <p:spPr>
          <a:xfrm>
            <a:off x="179512" y="1228690"/>
            <a:ext cx="8712968" cy="400110"/>
          </a:xfrm>
          <a:prstGeom prst="rect">
            <a:avLst/>
          </a:prstGeom>
        </p:spPr>
        <p:txBody>
          <a:bodyPr wrap="square">
            <a:spAutoFit/>
          </a:bodyPr>
          <a:lstStyle/>
          <a:p>
            <a:r>
              <a:rPr lang="en-US" sz="2000" dirty="0" smtClean="0">
                <a:latin typeface="Constantia" pitchFamily="18" charset="0"/>
              </a:rPr>
              <a:t>The induced drag coefficient may be calculated using the relation given</a:t>
            </a:r>
          </a:p>
        </p:txBody>
      </p:sp>
      <p:sp>
        <p:nvSpPr>
          <p:cNvPr id="9" name="TextBox 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 (CONT.)</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pic>
        <p:nvPicPr>
          <p:cNvPr id="24578" name="Picture 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747838" y="4797152"/>
            <a:ext cx="5648325" cy="1057275"/>
          </a:xfrm>
          <a:prstGeom prst="rect">
            <a:avLst/>
          </a:prstGeom>
          <a:noFill/>
          <a:ln w="9525">
            <a:noFill/>
            <a:miter lim="800000"/>
            <a:headEnd/>
            <a:tailEnd/>
          </a:ln>
        </p:spPr>
      </p:pic>
      <p:sp>
        <p:nvSpPr>
          <p:cNvPr id="10"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51</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11" name="TextBox 10"/>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2" name="Straight Connector 11"/>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7410"/>
                                        </p:tgtEl>
                                        <p:attrNameLst>
                                          <p:attrName>style.visibility</p:attrName>
                                        </p:attrNameLst>
                                      </p:cBhvr>
                                      <p:to>
                                        <p:strVal val="visible"/>
                                      </p:to>
                                    </p:set>
                                    <p:animEffect transition="in" filter="randombar(horizontal)">
                                      <p:cBhvr>
                                        <p:cTn id="11" dur="500"/>
                                        <p:tgtEl>
                                          <p:spTgt spid="17410"/>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randombar(horizontal)">
                                      <p:cBhvr>
                                        <p:cTn id="16" dur="500"/>
                                        <p:tgtEl>
                                          <p:spTgt spid="8">
                                            <p:txEl>
                                              <p:pRg st="0" end="0"/>
                                            </p:txEl>
                                          </p:spTgt>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17411"/>
                                        </p:tgtEl>
                                        <p:attrNameLst>
                                          <p:attrName>style.visibility</p:attrName>
                                        </p:attrNameLst>
                                      </p:cBhvr>
                                      <p:to>
                                        <p:strVal val="visible"/>
                                      </p:to>
                                    </p:set>
                                    <p:animEffect transition="in" filter="randombar(horizontal)">
                                      <p:cBhvr>
                                        <p:cTn id="20" dur="500"/>
                                        <p:tgtEl>
                                          <p:spTgt spid="17411"/>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animEffect transition="in" filter="randombar(horizontal)">
                                      <p:cBhvr>
                                        <p:cTn id="25" dur="500"/>
                                        <p:tgtEl>
                                          <p:spTgt spid="8">
                                            <p:txEl>
                                              <p:pRg st="5" end="5"/>
                                            </p:txEl>
                                          </p:spTgt>
                                        </p:tgtEl>
                                      </p:cBhvr>
                                    </p:animEffect>
                                  </p:childTnLst>
                                </p:cTn>
                              </p:par>
                            </p:childTnLst>
                          </p:cTn>
                        </p:par>
                        <p:par>
                          <p:cTn id="26" fill="hold">
                            <p:stCondLst>
                              <p:cond delay="500"/>
                            </p:stCondLst>
                            <p:childTnLst>
                              <p:par>
                                <p:cTn id="27" presetID="14" presetClass="entr" presetSubtype="10" fill="hold" nodeType="afterEffect">
                                  <p:stCondLst>
                                    <p:cond delay="0"/>
                                  </p:stCondLst>
                                  <p:childTnLst>
                                    <p:set>
                                      <p:cBhvr>
                                        <p:cTn id="28" dur="1" fill="hold">
                                          <p:stCondLst>
                                            <p:cond delay="0"/>
                                          </p:stCondLst>
                                        </p:cTn>
                                        <p:tgtEl>
                                          <p:spTgt spid="24578"/>
                                        </p:tgtEl>
                                        <p:attrNameLst>
                                          <p:attrName>style.visibility</p:attrName>
                                        </p:attrNameLst>
                                      </p:cBhvr>
                                      <p:to>
                                        <p:strVal val="visible"/>
                                      </p:to>
                                    </p:set>
                                    <p:animEffect transition="in" filter="randombar(horizontal)">
                                      <p:cBhvr>
                                        <p:cTn id="29" dur="500"/>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1371600" y="1219200"/>
            <a:ext cx="6400800" cy="609600"/>
          </a:xfrm>
        </p:spPr>
        <p:txBody>
          <a:bodyPr/>
          <a:lstStyle/>
          <a:p>
            <a:r>
              <a:rPr lang="en-US" b="1" dirty="0">
                <a:solidFill>
                  <a:schemeClr val="tx1"/>
                </a:solidFill>
              </a:rPr>
              <a:t>Tornado© VLM code for MATLAB</a:t>
            </a:r>
          </a:p>
        </p:txBody>
      </p:sp>
      <p:sp>
        <p:nvSpPr>
          <p:cNvPr id="2052" name="Line 4"/>
          <p:cNvSpPr>
            <a:spLocks noChangeShapeType="1"/>
          </p:cNvSpPr>
          <p:nvPr/>
        </p:nvSpPr>
        <p:spPr bwMode="auto">
          <a:xfrm flipV="1">
            <a:off x="2514600" y="3048000"/>
            <a:ext cx="2362200" cy="1828800"/>
          </a:xfrm>
          <a:prstGeom prst="line">
            <a:avLst/>
          </a:prstGeom>
          <a:noFill/>
          <a:ln w="9525">
            <a:solidFill>
              <a:schemeClr val="tx1"/>
            </a:solidFill>
            <a:round/>
            <a:headEnd/>
            <a:tailEnd/>
          </a:ln>
          <a:effectLst/>
        </p:spPr>
        <p:txBody>
          <a:bodyPr/>
          <a:lstStyle/>
          <a:p>
            <a:endParaRPr lang="fa-IR"/>
          </a:p>
        </p:txBody>
      </p:sp>
      <p:sp>
        <p:nvSpPr>
          <p:cNvPr id="2053" name="Line 5"/>
          <p:cNvSpPr>
            <a:spLocks noChangeShapeType="1"/>
          </p:cNvSpPr>
          <p:nvPr/>
        </p:nvSpPr>
        <p:spPr bwMode="auto">
          <a:xfrm>
            <a:off x="4876800" y="3048000"/>
            <a:ext cx="838200" cy="0"/>
          </a:xfrm>
          <a:prstGeom prst="line">
            <a:avLst/>
          </a:prstGeom>
          <a:noFill/>
          <a:ln w="9525">
            <a:solidFill>
              <a:schemeClr val="tx1"/>
            </a:solidFill>
            <a:round/>
            <a:headEnd/>
            <a:tailEnd/>
          </a:ln>
          <a:effectLst/>
        </p:spPr>
        <p:txBody>
          <a:bodyPr/>
          <a:lstStyle/>
          <a:p>
            <a:endParaRPr lang="fa-IR"/>
          </a:p>
        </p:txBody>
      </p:sp>
      <p:sp>
        <p:nvSpPr>
          <p:cNvPr id="2054" name="Line 6"/>
          <p:cNvSpPr>
            <a:spLocks noChangeShapeType="1"/>
          </p:cNvSpPr>
          <p:nvPr/>
        </p:nvSpPr>
        <p:spPr bwMode="auto">
          <a:xfrm flipV="1">
            <a:off x="2514600" y="4876800"/>
            <a:ext cx="2438400" cy="0"/>
          </a:xfrm>
          <a:prstGeom prst="line">
            <a:avLst/>
          </a:prstGeom>
          <a:noFill/>
          <a:ln w="9525">
            <a:solidFill>
              <a:schemeClr val="tx1"/>
            </a:solidFill>
            <a:round/>
            <a:headEnd/>
            <a:tailEnd/>
          </a:ln>
          <a:effectLst/>
        </p:spPr>
        <p:txBody>
          <a:bodyPr/>
          <a:lstStyle/>
          <a:p>
            <a:endParaRPr lang="fa-IR"/>
          </a:p>
        </p:txBody>
      </p:sp>
      <p:sp>
        <p:nvSpPr>
          <p:cNvPr id="2055" name="Line 7"/>
          <p:cNvSpPr>
            <a:spLocks noChangeShapeType="1"/>
          </p:cNvSpPr>
          <p:nvPr/>
        </p:nvSpPr>
        <p:spPr bwMode="auto">
          <a:xfrm flipV="1">
            <a:off x="4929190" y="3071810"/>
            <a:ext cx="785818" cy="1828800"/>
          </a:xfrm>
          <a:prstGeom prst="line">
            <a:avLst/>
          </a:prstGeom>
          <a:noFill/>
          <a:ln w="9525">
            <a:solidFill>
              <a:schemeClr val="tx1"/>
            </a:solidFill>
            <a:round/>
            <a:headEnd/>
            <a:tailEnd/>
          </a:ln>
          <a:effectLst/>
        </p:spPr>
        <p:txBody>
          <a:bodyPr/>
          <a:lstStyle/>
          <a:p>
            <a:endParaRPr lang="fa-IR"/>
          </a:p>
        </p:txBody>
      </p:sp>
      <p:sp>
        <p:nvSpPr>
          <p:cNvPr id="2056" name="Line 8"/>
          <p:cNvSpPr>
            <a:spLocks noChangeShapeType="1"/>
          </p:cNvSpPr>
          <p:nvPr/>
        </p:nvSpPr>
        <p:spPr bwMode="auto">
          <a:xfrm>
            <a:off x="6019800" y="3048000"/>
            <a:ext cx="0" cy="1905000"/>
          </a:xfrm>
          <a:prstGeom prst="line">
            <a:avLst/>
          </a:prstGeom>
          <a:noFill/>
          <a:ln w="9525">
            <a:solidFill>
              <a:schemeClr val="tx1"/>
            </a:solidFill>
            <a:round/>
            <a:headEnd type="arrow" w="med" len="med"/>
            <a:tailEnd type="arrow" w="med" len="med"/>
          </a:ln>
          <a:effectLst/>
        </p:spPr>
        <p:txBody>
          <a:bodyPr/>
          <a:lstStyle/>
          <a:p>
            <a:endParaRPr lang="fa-IR"/>
          </a:p>
        </p:txBody>
      </p:sp>
      <p:sp>
        <p:nvSpPr>
          <p:cNvPr id="2057" name="Text Box 9"/>
          <p:cNvSpPr txBox="1">
            <a:spLocks noChangeArrowheads="1"/>
          </p:cNvSpPr>
          <p:nvPr/>
        </p:nvSpPr>
        <p:spPr bwMode="auto">
          <a:xfrm>
            <a:off x="6324600" y="3810000"/>
            <a:ext cx="1676400" cy="366713"/>
          </a:xfrm>
          <a:prstGeom prst="rect">
            <a:avLst/>
          </a:prstGeom>
          <a:noFill/>
          <a:ln w="9525">
            <a:noFill/>
            <a:miter lim="800000"/>
            <a:headEnd/>
            <a:tailEnd/>
          </a:ln>
          <a:effectLst/>
        </p:spPr>
        <p:txBody>
          <a:bodyPr>
            <a:spAutoFit/>
          </a:bodyPr>
          <a:lstStyle/>
          <a:p>
            <a:pPr>
              <a:spcBef>
                <a:spcPct val="50000"/>
              </a:spcBef>
            </a:pPr>
            <a:r>
              <a:rPr lang="en-US"/>
              <a:t>b/20, b/10</a:t>
            </a:r>
          </a:p>
        </p:txBody>
      </p:sp>
      <p:sp>
        <p:nvSpPr>
          <p:cNvPr id="2058" name="Text Box 10"/>
          <p:cNvSpPr txBox="1">
            <a:spLocks noChangeArrowheads="1"/>
          </p:cNvSpPr>
          <p:nvPr/>
        </p:nvSpPr>
        <p:spPr bwMode="auto">
          <a:xfrm>
            <a:off x="3276600" y="5334000"/>
            <a:ext cx="2286000" cy="366713"/>
          </a:xfrm>
          <a:prstGeom prst="rect">
            <a:avLst/>
          </a:prstGeom>
          <a:noFill/>
          <a:ln w="9525">
            <a:noFill/>
            <a:miter lim="800000"/>
            <a:headEnd/>
            <a:tailEnd/>
          </a:ln>
          <a:effectLst/>
        </p:spPr>
        <p:txBody>
          <a:bodyPr>
            <a:spAutoFit/>
          </a:bodyPr>
          <a:lstStyle/>
          <a:p>
            <a:pPr>
              <a:spcBef>
                <a:spcPct val="50000"/>
              </a:spcBef>
            </a:pPr>
            <a:r>
              <a:rPr lang="en-US"/>
              <a:t>Taper =&gt;  </a:t>
            </a:r>
            <a:r>
              <a:rPr lang="en-US">
                <a:latin typeface="Symbol" pitchFamily="18" charset="2"/>
              </a:rPr>
              <a:t>l = </a:t>
            </a:r>
            <a:r>
              <a:rPr lang="en-US"/>
              <a:t>0.3</a:t>
            </a:r>
          </a:p>
        </p:txBody>
      </p:sp>
      <p:sp>
        <p:nvSpPr>
          <p:cNvPr id="2061" name="Text Box 13"/>
          <p:cNvSpPr txBox="1">
            <a:spLocks noChangeArrowheads="1"/>
          </p:cNvSpPr>
          <p:nvPr/>
        </p:nvSpPr>
        <p:spPr bwMode="auto">
          <a:xfrm>
            <a:off x="2057400" y="3352800"/>
            <a:ext cx="1905000" cy="366713"/>
          </a:xfrm>
          <a:prstGeom prst="rect">
            <a:avLst/>
          </a:prstGeom>
          <a:noFill/>
          <a:ln w="9525">
            <a:noFill/>
            <a:miter lim="800000"/>
            <a:headEnd/>
            <a:tailEnd/>
          </a:ln>
          <a:effectLst/>
        </p:spPr>
        <p:txBody>
          <a:bodyPr>
            <a:spAutoFit/>
          </a:bodyPr>
          <a:lstStyle/>
          <a:p>
            <a:pPr>
              <a:spcBef>
                <a:spcPct val="50000"/>
              </a:spcBef>
            </a:pPr>
            <a:r>
              <a:rPr lang="en-US">
                <a:latin typeface="Symbol" pitchFamily="18" charset="2"/>
              </a:rPr>
              <a:t>L</a:t>
            </a:r>
            <a:r>
              <a:rPr lang="en-US"/>
              <a:t> = 57 deg</a:t>
            </a:r>
          </a:p>
        </p:txBody>
      </p:sp>
      <p:sp>
        <p:nvSpPr>
          <p:cNvPr id="2062" name="Text Box 14"/>
          <p:cNvSpPr txBox="1">
            <a:spLocks noChangeArrowheads="1"/>
          </p:cNvSpPr>
          <p:nvPr/>
        </p:nvSpPr>
        <p:spPr bwMode="auto">
          <a:xfrm>
            <a:off x="228600" y="2286000"/>
            <a:ext cx="8686800" cy="396875"/>
          </a:xfrm>
          <a:prstGeom prst="rect">
            <a:avLst/>
          </a:prstGeom>
          <a:noFill/>
          <a:ln w="9525">
            <a:noFill/>
            <a:miter lim="800000"/>
            <a:headEnd/>
            <a:tailEnd/>
          </a:ln>
          <a:effectLst/>
        </p:spPr>
        <p:txBody>
          <a:bodyPr>
            <a:spAutoFit/>
          </a:bodyPr>
          <a:lstStyle/>
          <a:p>
            <a:pPr algn="ctr">
              <a:spcBef>
                <a:spcPct val="50000"/>
              </a:spcBef>
            </a:pPr>
            <a:r>
              <a:rPr lang="en-US" sz="2000" u="sng"/>
              <a:t>Winglet Geometry</a:t>
            </a:r>
          </a:p>
        </p:txBody>
      </p:sp>
      <p:sp>
        <p:nvSpPr>
          <p:cNvPr id="14" name="TextBox 13"/>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Winglet Modeling</a:t>
            </a:r>
          </a:p>
        </p:txBody>
      </p:sp>
    </p:spTree>
  </p:cSld>
  <p:clrMapOvr>
    <a:masterClrMapping/>
  </p:clrMapOvr>
  <p:transition>
    <p:wipe dir="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E776D0F-7D94-4DFA-B3DA-3F8B4CA7C1F7}" type="slidenum">
              <a:rPr lang="en-US" smtClean="0"/>
              <a:pPr/>
              <a:t>53</a:t>
            </a:fld>
            <a:endParaRPr lang="en-US"/>
          </a:p>
        </p:txBody>
      </p:sp>
      <p:sp>
        <p:nvSpPr>
          <p:cNvPr id="9" name="TextBox 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Winglet Modeling</a:t>
            </a:r>
          </a:p>
        </p:txBody>
      </p:sp>
      <p:sp>
        <p:nvSpPr>
          <p:cNvPr id="10"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53</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11" name="TextBox 10"/>
          <p:cNvSpPr txBox="1"/>
          <p:nvPr/>
        </p:nvSpPr>
        <p:spPr>
          <a:xfrm>
            <a:off x="5076056" y="6524119"/>
            <a:ext cx="3441526"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The Vortex Lattice Numerical Method</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2" name="Straight Connector 11"/>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3" name="Rectangle 3"/>
          <p:cNvSpPr txBox="1">
            <a:spLocks noChangeArrowheads="1"/>
          </p:cNvSpPr>
          <p:nvPr/>
        </p:nvSpPr>
        <p:spPr>
          <a:xfrm>
            <a:off x="457200" y="1600200"/>
            <a:ext cx="8229600" cy="533400"/>
          </a:xfrm>
          <a:prstGeom prst="rect">
            <a:avLst/>
          </a:prstGeom>
        </p:spPr>
        <p:txBody>
          <a:body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Aircraft Configuration</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pic>
        <p:nvPicPr>
          <p:cNvPr id="14" name="Picture 4"/>
          <p:cNvPicPr>
            <a:picLocks noChangeAspect="1" noChangeArrowheads="1"/>
          </p:cNvPicPr>
          <p:nvPr/>
        </p:nvPicPr>
        <p:blipFill>
          <a:blip r:embed="rId3"/>
          <a:srcRect l="9435" t="25946" r="5661" b="24521"/>
          <a:stretch>
            <a:fillRect/>
          </a:stretch>
        </p:blipFill>
        <p:spPr>
          <a:xfrm>
            <a:off x="457200" y="2286000"/>
            <a:ext cx="8229600" cy="3841750"/>
          </a:xfrm>
          <a:prstGeom prst="rect">
            <a:avLst/>
          </a:prstGeom>
          <a:noFill/>
          <a:ln/>
        </p:spPr>
      </p:pic>
      <p:sp>
        <p:nvSpPr>
          <p:cNvPr id="15" name="Text Box 6"/>
          <p:cNvSpPr txBox="1">
            <a:spLocks noChangeArrowheads="1"/>
          </p:cNvSpPr>
          <p:nvPr/>
        </p:nvSpPr>
        <p:spPr bwMode="auto">
          <a:xfrm>
            <a:off x="6400800" y="2743200"/>
            <a:ext cx="1905000" cy="366713"/>
          </a:xfrm>
          <a:prstGeom prst="rect">
            <a:avLst/>
          </a:prstGeom>
          <a:noFill/>
          <a:ln w="9525">
            <a:noFill/>
            <a:miter lim="800000"/>
            <a:headEnd/>
            <a:tailEnd/>
          </a:ln>
          <a:effectLst/>
        </p:spPr>
        <p:txBody>
          <a:bodyPr>
            <a:spAutoFit/>
          </a:bodyPr>
          <a:lstStyle/>
          <a:p>
            <a:pPr>
              <a:spcBef>
                <a:spcPct val="50000"/>
              </a:spcBef>
            </a:pPr>
            <a:r>
              <a:rPr lang="en-US"/>
              <a:t>dihedral = 4.6</a:t>
            </a:r>
            <a:r>
              <a:rPr lang="en-US" baseline="30000"/>
              <a:t>o</a:t>
            </a:r>
          </a:p>
        </p:txBody>
      </p:sp>
      <p:sp>
        <p:nvSpPr>
          <p:cNvPr id="16" name="Text Box 7"/>
          <p:cNvSpPr txBox="1">
            <a:spLocks noChangeArrowheads="1"/>
          </p:cNvSpPr>
          <p:nvPr/>
        </p:nvSpPr>
        <p:spPr bwMode="auto">
          <a:xfrm>
            <a:off x="3733800" y="4724400"/>
            <a:ext cx="1752600" cy="779463"/>
          </a:xfrm>
          <a:prstGeom prst="rect">
            <a:avLst/>
          </a:prstGeom>
          <a:noFill/>
          <a:ln w="9525">
            <a:noFill/>
            <a:miter lim="800000"/>
            <a:headEnd/>
            <a:tailEnd/>
          </a:ln>
          <a:effectLst/>
        </p:spPr>
        <p:txBody>
          <a:bodyPr>
            <a:spAutoFit/>
          </a:bodyPr>
          <a:lstStyle/>
          <a:p>
            <a:pPr>
              <a:spcBef>
                <a:spcPct val="50000"/>
              </a:spcBef>
            </a:pPr>
            <a:r>
              <a:rPr lang="en-US">
                <a:latin typeface="Symbol" pitchFamily="18" charset="2"/>
              </a:rPr>
              <a:t>L</a:t>
            </a:r>
            <a:r>
              <a:rPr lang="en-US" baseline="-25000"/>
              <a:t>1/4</a:t>
            </a:r>
            <a:r>
              <a:rPr lang="en-US"/>
              <a:t> = 20</a:t>
            </a:r>
            <a:r>
              <a:rPr lang="en-US" baseline="30000"/>
              <a:t>o</a:t>
            </a:r>
          </a:p>
          <a:p>
            <a:pPr>
              <a:spcBef>
                <a:spcPct val="50000"/>
              </a:spcBef>
            </a:pPr>
            <a:r>
              <a:rPr lang="en-US">
                <a:latin typeface="Symbol" pitchFamily="18" charset="2"/>
              </a:rPr>
              <a:t>l = 0.6</a:t>
            </a:r>
          </a:p>
        </p:txBody>
      </p:sp>
    </p:spTree>
  </p:cSld>
  <p:clrMapOvr>
    <a:masterClrMapping/>
  </p:clrMapOvr>
  <p:transition>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Winglet Modeling (Cont.)</a:t>
            </a:r>
          </a:p>
        </p:txBody>
      </p:sp>
      <p:pic>
        <p:nvPicPr>
          <p:cNvPr id="11" name="Picture 4"/>
          <p:cNvPicPr>
            <a:picLocks noGrp="1" noChangeAspect="1" noChangeArrowheads="1"/>
          </p:cNvPicPr>
          <p:nvPr>
            <p:ph sz="half" idx="2"/>
          </p:nvPr>
        </p:nvPicPr>
        <p:blipFill>
          <a:blip r:embed="rId3"/>
          <a:srcRect l="7547" t="11794" r="7547" b="10368"/>
          <a:stretch>
            <a:fillRect/>
          </a:stretch>
        </p:blipFill>
        <p:spPr>
          <a:xfrm>
            <a:off x="2057400" y="2667000"/>
            <a:ext cx="5257800" cy="3856038"/>
          </a:xfrm>
          <a:noFill/>
          <a:ln/>
        </p:spPr>
      </p:pic>
      <p:sp>
        <p:nvSpPr>
          <p:cNvPr id="12" name="Text Box 6"/>
          <p:cNvSpPr txBox="1">
            <a:spLocks noChangeArrowheads="1"/>
          </p:cNvSpPr>
          <p:nvPr/>
        </p:nvSpPr>
        <p:spPr bwMode="auto">
          <a:xfrm>
            <a:off x="2971800" y="1219200"/>
            <a:ext cx="3429000" cy="1371600"/>
          </a:xfrm>
          <a:prstGeom prst="rect">
            <a:avLst/>
          </a:prstGeom>
          <a:noFill/>
          <a:ln w="9525">
            <a:noFill/>
            <a:miter lim="800000"/>
            <a:headEnd/>
            <a:tailEnd/>
          </a:ln>
          <a:effectLst/>
        </p:spPr>
        <p:txBody>
          <a:bodyPr>
            <a:spAutoFit/>
          </a:bodyPr>
          <a:lstStyle/>
          <a:p>
            <a:pPr algn="ctr">
              <a:spcBef>
                <a:spcPct val="50000"/>
              </a:spcBef>
            </a:pPr>
            <a:r>
              <a:rPr lang="en-US" sz="2400" dirty="0"/>
              <a:t>Original Configuration</a:t>
            </a:r>
          </a:p>
          <a:p>
            <a:pPr algn="ctr">
              <a:spcBef>
                <a:spcPct val="50000"/>
              </a:spcBef>
            </a:pPr>
            <a:r>
              <a:rPr lang="en-US" sz="2000" dirty="0">
                <a:latin typeface="Symbol" pitchFamily="18" charset="2"/>
              </a:rPr>
              <a:t>a</a:t>
            </a:r>
            <a:r>
              <a:rPr lang="en-US" sz="2000" dirty="0"/>
              <a:t> = 8</a:t>
            </a:r>
            <a:r>
              <a:rPr lang="en-US" sz="2000" baseline="30000" dirty="0"/>
              <a:t>o  </a:t>
            </a:r>
          </a:p>
          <a:p>
            <a:pPr algn="ctr">
              <a:spcBef>
                <a:spcPct val="50000"/>
              </a:spcBef>
            </a:pPr>
            <a:r>
              <a:rPr lang="en-US" sz="2000" dirty="0"/>
              <a:t>L/D = 51</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Winglet Modeling (Cont.)</a:t>
            </a:r>
          </a:p>
        </p:txBody>
      </p:sp>
      <p:pic>
        <p:nvPicPr>
          <p:cNvPr id="6" name="Picture 7"/>
          <p:cNvPicPr>
            <a:picLocks noGrp="1" noChangeAspect="1" noChangeArrowheads="1"/>
          </p:cNvPicPr>
          <p:nvPr>
            <p:ph sz="half" idx="1"/>
          </p:nvPr>
        </p:nvPicPr>
        <p:blipFill>
          <a:blip r:embed="rId3"/>
          <a:srcRect l="8249" t="30966" r="22913" b="30672"/>
          <a:stretch>
            <a:fillRect/>
          </a:stretch>
        </p:blipFill>
        <p:spPr>
          <a:xfrm>
            <a:off x="152400" y="1412875"/>
            <a:ext cx="5029200" cy="2455863"/>
          </a:xfrm>
          <a:noFill/>
          <a:ln/>
        </p:spPr>
      </p:pic>
      <p:sp>
        <p:nvSpPr>
          <p:cNvPr id="8" name="Text Box 6"/>
          <p:cNvSpPr txBox="1">
            <a:spLocks noChangeArrowheads="1"/>
          </p:cNvSpPr>
          <p:nvPr/>
        </p:nvSpPr>
        <p:spPr bwMode="auto">
          <a:xfrm>
            <a:off x="533400" y="990600"/>
            <a:ext cx="8077200" cy="396875"/>
          </a:xfrm>
          <a:prstGeom prst="rect">
            <a:avLst/>
          </a:prstGeom>
          <a:noFill/>
          <a:ln w="9525">
            <a:noFill/>
            <a:miter lim="800000"/>
            <a:headEnd/>
            <a:tailEnd/>
          </a:ln>
          <a:effectLst/>
        </p:spPr>
        <p:txBody>
          <a:bodyPr>
            <a:spAutoFit/>
          </a:bodyPr>
          <a:lstStyle/>
          <a:p>
            <a:pPr algn="ctr">
              <a:spcBef>
                <a:spcPct val="50000"/>
              </a:spcBef>
            </a:pPr>
            <a:r>
              <a:rPr lang="en-US" sz="2000" dirty="0"/>
              <a:t>Small Version</a:t>
            </a:r>
          </a:p>
        </p:txBody>
      </p:sp>
      <p:pic>
        <p:nvPicPr>
          <p:cNvPr id="9" name="Picture 9"/>
          <p:cNvPicPr>
            <a:picLocks noGrp="1" noChangeAspect="1" noChangeArrowheads="1"/>
          </p:cNvPicPr>
          <p:nvPr>
            <p:ph sz="half" idx="2"/>
          </p:nvPr>
        </p:nvPicPr>
        <p:blipFill>
          <a:blip r:embed="rId4"/>
          <a:srcRect l="7547" t="29485" r="22641" b="25700"/>
          <a:stretch>
            <a:fillRect/>
          </a:stretch>
        </p:blipFill>
        <p:spPr>
          <a:xfrm>
            <a:off x="3810000" y="4038600"/>
            <a:ext cx="5181600" cy="2660650"/>
          </a:xfrm>
          <a:noFill/>
          <a:ln/>
        </p:spPr>
      </p:pic>
      <p:sp>
        <p:nvSpPr>
          <p:cNvPr id="10" name="Text Box 11"/>
          <p:cNvSpPr txBox="1">
            <a:spLocks noChangeArrowheads="1"/>
          </p:cNvSpPr>
          <p:nvPr/>
        </p:nvSpPr>
        <p:spPr bwMode="auto">
          <a:xfrm>
            <a:off x="5181600" y="1828800"/>
            <a:ext cx="3505200" cy="1084263"/>
          </a:xfrm>
          <a:prstGeom prst="rect">
            <a:avLst/>
          </a:prstGeom>
          <a:noFill/>
          <a:ln w="9525">
            <a:noFill/>
            <a:miter lim="800000"/>
            <a:headEnd/>
            <a:tailEnd/>
          </a:ln>
          <a:effectLst/>
        </p:spPr>
        <p:txBody>
          <a:bodyPr>
            <a:spAutoFit/>
          </a:bodyPr>
          <a:lstStyle/>
          <a:p>
            <a:pPr>
              <a:spcBef>
                <a:spcPct val="50000"/>
              </a:spcBef>
            </a:pPr>
            <a:r>
              <a:rPr lang="en-US" sz="2000" dirty="0"/>
              <a:t>11% drag reduction</a:t>
            </a:r>
          </a:p>
          <a:p>
            <a:pPr>
              <a:spcBef>
                <a:spcPct val="50000"/>
              </a:spcBef>
            </a:pPr>
            <a:r>
              <a:rPr lang="en-US" dirty="0"/>
              <a:t>(7% when compared to an extended wing)</a:t>
            </a:r>
          </a:p>
        </p:txBody>
      </p:sp>
      <p:sp>
        <p:nvSpPr>
          <p:cNvPr id="13" name="Text Box 14"/>
          <p:cNvSpPr txBox="1">
            <a:spLocks noChangeArrowheads="1"/>
          </p:cNvSpPr>
          <p:nvPr/>
        </p:nvSpPr>
        <p:spPr bwMode="auto">
          <a:xfrm>
            <a:off x="838200" y="4876800"/>
            <a:ext cx="2895600" cy="1084263"/>
          </a:xfrm>
          <a:prstGeom prst="rect">
            <a:avLst/>
          </a:prstGeom>
          <a:noFill/>
          <a:ln w="9525">
            <a:noFill/>
            <a:miter lim="800000"/>
            <a:headEnd/>
            <a:tailEnd/>
          </a:ln>
          <a:effectLst/>
        </p:spPr>
        <p:txBody>
          <a:bodyPr>
            <a:spAutoFit/>
          </a:bodyPr>
          <a:lstStyle/>
          <a:p>
            <a:pPr>
              <a:spcBef>
                <a:spcPct val="50000"/>
              </a:spcBef>
            </a:pPr>
            <a:r>
              <a:rPr lang="en-US" sz="2000"/>
              <a:t>8% drag reduction</a:t>
            </a:r>
          </a:p>
          <a:p>
            <a:pPr>
              <a:spcBef>
                <a:spcPct val="50000"/>
              </a:spcBef>
            </a:pPr>
            <a:r>
              <a:rPr lang="en-US"/>
              <a:t>(4% when compared to an extended wing)</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8"/>
          <p:cNvPicPr>
            <a:picLocks noGrp="1" noChangeAspect="1" noChangeArrowheads="1"/>
          </p:cNvPicPr>
          <p:nvPr>
            <p:ph sz="half" idx="1"/>
          </p:nvPr>
        </p:nvPicPr>
        <p:blipFill>
          <a:blip r:embed="rId3"/>
          <a:srcRect l="9599" t="26906" r="23100" b="26157"/>
          <a:stretch>
            <a:fillRect/>
          </a:stretch>
        </p:blipFill>
        <p:spPr>
          <a:xfrm>
            <a:off x="152400" y="1420813"/>
            <a:ext cx="4495800" cy="2936875"/>
          </a:xfrm>
          <a:noFill/>
          <a:ln/>
        </p:spPr>
      </p:pic>
      <p:sp>
        <p:nvSpPr>
          <p:cNvPr id="14341" name="Text Box 5"/>
          <p:cNvSpPr txBox="1">
            <a:spLocks noChangeArrowheads="1"/>
          </p:cNvSpPr>
          <p:nvPr/>
        </p:nvSpPr>
        <p:spPr bwMode="auto">
          <a:xfrm>
            <a:off x="533400" y="990600"/>
            <a:ext cx="8077200" cy="396875"/>
          </a:xfrm>
          <a:prstGeom prst="rect">
            <a:avLst/>
          </a:prstGeom>
          <a:noFill/>
          <a:ln w="9525">
            <a:noFill/>
            <a:miter lim="800000"/>
            <a:headEnd/>
            <a:tailEnd/>
          </a:ln>
          <a:effectLst/>
        </p:spPr>
        <p:txBody>
          <a:bodyPr>
            <a:spAutoFit/>
          </a:bodyPr>
          <a:lstStyle/>
          <a:p>
            <a:pPr algn="ctr">
              <a:spcBef>
                <a:spcPct val="50000"/>
              </a:spcBef>
            </a:pPr>
            <a:r>
              <a:rPr lang="en-US" sz="2000"/>
              <a:t>Large Version</a:t>
            </a:r>
          </a:p>
        </p:txBody>
      </p:sp>
      <p:sp>
        <p:nvSpPr>
          <p:cNvPr id="14342" name="Text Box 6"/>
          <p:cNvSpPr txBox="1">
            <a:spLocks noChangeArrowheads="1"/>
          </p:cNvSpPr>
          <p:nvPr/>
        </p:nvSpPr>
        <p:spPr bwMode="auto">
          <a:xfrm>
            <a:off x="4800600" y="1676400"/>
            <a:ext cx="3505200" cy="1084263"/>
          </a:xfrm>
          <a:prstGeom prst="rect">
            <a:avLst/>
          </a:prstGeom>
          <a:noFill/>
          <a:ln w="9525">
            <a:noFill/>
            <a:miter lim="800000"/>
            <a:headEnd/>
            <a:tailEnd/>
          </a:ln>
          <a:effectLst/>
        </p:spPr>
        <p:txBody>
          <a:bodyPr>
            <a:spAutoFit/>
          </a:bodyPr>
          <a:lstStyle/>
          <a:p>
            <a:pPr>
              <a:spcBef>
                <a:spcPct val="50000"/>
              </a:spcBef>
            </a:pPr>
            <a:r>
              <a:rPr lang="en-US" sz="2000"/>
              <a:t>22% drag reduction</a:t>
            </a:r>
          </a:p>
          <a:p>
            <a:pPr>
              <a:spcBef>
                <a:spcPct val="50000"/>
              </a:spcBef>
            </a:pPr>
            <a:r>
              <a:rPr lang="en-US"/>
              <a:t>(14% when compared to an extended wing)</a:t>
            </a:r>
          </a:p>
        </p:txBody>
      </p:sp>
      <p:sp>
        <p:nvSpPr>
          <p:cNvPr id="14343" name="Text Box 7"/>
          <p:cNvSpPr txBox="1">
            <a:spLocks noChangeArrowheads="1"/>
          </p:cNvSpPr>
          <p:nvPr/>
        </p:nvSpPr>
        <p:spPr bwMode="auto">
          <a:xfrm>
            <a:off x="1981200" y="5257800"/>
            <a:ext cx="2895600" cy="1084263"/>
          </a:xfrm>
          <a:prstGeom prst="rect">
            <a:avLst/>
          </a:prstGeom>
          <a:noFill/>
          <a:ln w="9525">
            <a:noFill/>
            <a:miter lim="800000"/>
            <a:headEnd/>
            <a:tailEnd/>
          </a:ln>
          <a:effectLst/>
        </p:spPr>
        <p:txBody>
          <a:bodyPr>
            <a:spAutoFit/>
          </a:bodyPr>
          <a:lstStyle/>
          <a:p>
            <a:pPr>
              <a:spcBef>
                <a:spcPct val="50000"/>
              </a:spcBef>
            </a:pPr>
            <a:r>
              <a:rPr lang="en-US" sz="2000"/>
              <a:t>12% drag reduction</a:t>
            </a:r>
          </a:p>
          <a:p>
            <a:pPr>
              <a:spcBef>
                <a:spcPct val="50000"/>
              </a:spcBef>
            </a:pPr>
            <a:r>
              <a:rPr lang="en-US"/>
              <a:t>(4% when compared to an extended wing)</a:t>
            </a:r>
          </a:p>
        </p:txBody>
      </p:sp>
      <p:pic>
        <p:nvPicPr>
          <p:cNvPr id="14350" name="Picture 14"/>
          <p:cNvPicPr>
            <a:picLocks noGrp="1" noChangeAspect="1" noChangeArrowheads="1"/>
          </p:cNvPicPr>
          <p:nvPr>
            <p:ph sz="half" idx="2"/>
          </p:nvPr>
        </p:nvPicPr>
        <p:blipFill>
          <a:blip r:embed="rId4"/>
          <a:srcRect l="9435" t="17691" r="22641" b="16266"/>
          <a:stretch>
            <a:fillRect/>
          </a:stretch>
        </p:blipFill>
        <p:spPr>
          <a:xfrm>
            <a:off x="4800600" y="3446463"/>
            <a:ext cx="4191000" cy="3259137"/>
          </a:xfrm>
          <a:noFill/>
          <a:ln/>
        </p:spPr>
      </p:pic>
      <p:sp>
        <p:nvSpPr>
          <p:cNvPr id="9" name="TextBox 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Winglet Modeling (Cont.)</a:t>
            </a:r>
          </a:p>
        </p:txBody>
      </p:sp>
    </p:spTree>
  </p:cSld>
  <p:clrMapOvr>
    <a:masterClrMapping/>
  </p:clrMapOvr>
  <p:transition>
    <p:wipe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Grp="1" noChangeAspect="1" noChangeArrowheads="1"/>
          </p:cNvPicPr>
          <p:nvPr>
            <p:ph idx="1"/>
          </p:nvPr>
        </p:nvPicPr>
        <p:blipFill>
          <a:blip r:embed="rId3"/>
          <a:srcRect l="9596" t="38173" r="22807" b="34523"/>
          <a:stretch>
            <a:fillRect/>
          </a:stretch>
        </p:blipFill>
        <p:spPr>
          <a:xfrm>
            <a:off x="152400" y="1752600"/>
            <a:ext cx="8839200" cy="2855913"/>
          </a:xfrm>
          <a:noFill/>
          <a:ln/>
        </p:spPr>
      </p:pic>
      <p:sp>
        <p:nvSpPr>
          <p:cNvPr id="20487" name="Text Box 7"/>
          <p:cNvSpPr txBox="1">
            <a:spLocks noChangeArrowheads="1"/>
          </p:cNvSpPr>
          <p:nvPr/>
        </p:nvSpPr>
        <p:spPr bwMode="auto">
          <a:xfrm>
            <a:off x="533400" y="990600"/>
            <a:ext cx="8077200" cy="396875"/>
          </a:xfrm>
          <a:prstGeom prst="rect">
            <a:avLst/>
          </a:prstGeom>
          <a:noFill/>
          <a:ln w="9525">
            <a:noFill/>
            <a:miter lim="800000"/>
            <a:headEnd/>
            <a:tailEnd/>
          </a:ln>
          <a:effectLst/>
        </p:spPr>
        <p:txBody>
          <a:bodyPr>
            <a:spAutoFit/>
          </a:bodyPr>
          <a:lstStyle/>
          <a:p>
            <a:pPr algn="ctr">
              <a:spcBef>
                <a:spcPct val="50000"/>
              </a:spcBef>
            </a:pPr>
            <a:r>
              <a:rPr lang="en-US" sz="2000"/>
              <a:t>Side View</a:t>
            </a:r>
          </a:p>
        </p:txBody>
      </p:sp>
      <p:sp>
        <p:nvSpPr>
          <p:cNvPr id="6" name="TextBox 5"/>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Winglet Modeling (Cont.)</a:t>
            </a:r>
          </a:p>
        </p:txBody>
      </p:sp>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6527</TotalTime>
  <Words>2346</Words>
  <Application>Microsoft Office PowerPoint</Application>
  <PresentationFormat>On-screen Show (4:3)</PresentationFormat>
  <Paragraphs>353</Paragraphs>
  <Slides>57</Slides>
  <Notes>56</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SabeR</dc:creator>
  <cp:lastModifiedBy>M-B</cp:lastModifiedBy>
  <cp:revision>345</cp:revision>
  <dcterms:created xsi:type="dcterms:W3CDTF">2010-09-08T12:28:06Z</dcterms:created>
  <dcterms:modified xsi:type="dcterms:W3CDTF">2010-12-13T16:51:14Z</dcterms:modified>
</cp:coreProperties>
</file>