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66" r:id="rId2"/>
    <p:sldId id="377" r:id="rId3"/>
    <p:sldId id="378" r:id="rId4"/>
    <p:sldId id="379" r:id="rId5"/>
    <p:sldId id="368" r:id="rId6"/>
    <p:sldId id="369" r:id="rId7"/>
    <p:sldId id="370" r:id="rId8"/>
    <p:sldId id="371" r:id="rId9"/>
    <p:sldId id="380" r:id="rId10"/>
    <p:sldId id="373" r:id="rId11"/>
    <p:sldId id="374" r:id="rId12"/>
    <p:sldId id="375" r:id="rId13"/>
    <p:sldId id="376" r:id="rId14"/>
    <p:sldId id="381" r:id="rId15"/>
    <p:sldId id="382" r:id="rId16"/>
    <p:sldId id="383" r:id="rId17"/>
    <p:sldId id="384" r:id="rId18"/>
    <p:sldId id="385" r:id="rId19"/>
    <p:sldId id="386" r:id="rId20"/>
    <p:sldId id="387" r:id="rId21"/>
    <p:sldId id="388" r:id="rId22"/>
    <p:sldId id="390" r:id="rId23"/>
    <p:sldId id="389" r:id="rId24"/>
    <p:sldId id="391" r:id="rId25"/>
    <p:sldId id="392" r:id="rId26"/>
    <p:sldId id="393" r:id="rId27"/>
    <p:sldId id="394" r:id="rId28"/>
    <p:sldId id="39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BB1F"/>
    <a:srgbClr val="BF7F0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24" autoAdjust="0"/>
    <p:restoredTop sz="94660"/>
  </p:normalViewPr>
  <p:slideViewPr>
    <p:cSldViewPr>
      <p:cViewPr varScale="1">
        <p:scale>
          <a:sx n="74" d="100"/>
          <a:sy n="74" d="100"/>
        </p:scale>
        <p:origin x="-115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84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AB8E0D-037C-4B17-9A20-2FF2D9C865B5}" type="datetimeFigureOut">
              <a:rPr lang="en-US" smtClean="0"/>
              <a:pPr/>
              <a:t>12/19/2010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3B9C8-F95B-43DD-96A1-12FD1B27BE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1</a:t>
            </a:fld>
            <a:endParaRPr 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2</a:t>
            </a:fld>
            <a:endParaRPr lang="fa-I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3</a:t>
            </a:fld>
            <a:endParaRPr 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4</a:t>
            </a:fld>
            <a:endParaRPr 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5</a:t>
            </a:fld>
            <a:endParaRPr 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a:t>
            </a:fld>
            <a:endParaRPr 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7</a:t>
            </a:fld>
            <a:endParaRPr lang="fa-I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8</a:t>
            </a:fld>
            <a:endParaRPr 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DC63D303-9CC0-40DC-85E6-E100FA1EAB2F}" type="slidenum">
              <a:rPr lang="fa-IR" smtClean="0"/>
              <a:pPr/>
              <a:t>9</a:t>
            </a:fld>
            <a:endParaRPr lang="fa-I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10</a:t>
            </a:fld>
            <a:endParaRPr lang="fa-I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11</a:t>
            </a:fld>
            <a:endParaRPr 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12</a:t>
            </a:fld>
            <a:endParaRPr lang="fa-I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13</a:t>
            </a:fld>
            <a:endParaRPr 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14</a:t>
            </a:fld>
            <a:endParaRPr lang="fa-I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15</a:t>
            </a:fld>
            <a:endParaRPr lang="fa-I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16</a:t>
            </a:fld>
            <a:endParaRPr lang="fa-I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17</a:t>
            </a:fld>
            <a:endParaRPr lang="fa-I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18</a:t>
            </a:fld>
            <a:endParaRPr lang="fa-I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19</a:t>
            </a:fld>
            <a:endParaRPr lang="fa-I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20</a:t>
            </a:fld>
            <a:endParaRPr lang="fa-I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21</a:t>
            </a:fld>
            <a:endParaRPr lang="fa-I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22</a:t>
            </a:fld>
            <a:endParaRPr lang="fa-I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23</a:t>
            </a:fld>
            <a:endParaRPr lang="fa-I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24</a:t>
            </a:fld>
            <a:endParaRPr lang="fa-I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25</a:t>
            </a:fld>
            <a:endParaRPr lang="fa-I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26</a:t>
            </a:fld>
            <a:endParaRPr lang="fa-I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27</a:t>
            </a:fld>
            <a:endParaRPr lang="fa-I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28</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CAC672-0563-44AF-B836-8A12F49E32E3}" type="datetime1">
              <a:rPr lang="en-US" smtClean="0"/>
              <a:pPr/>
              <a:t>12/19/2010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4AAD5F-0A83-457E-9C99-4012F4602FAF}" type="datetime1">
              <a:rPr lang="en-US" smtClean="0"/>
              <a:pPr/>
              <a:t>12/19/2010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EA1EC9-9E20-48C7-9453-0F84BE1FACB9}" type="datetime1">
              <a:rPr lang="en-US" smtClean="0"/>
              <a:pPr/>
              <a:t>12/19/2010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025265-DF05-472B-981A-56093F0729F0}" type="datetime1">
              <a:rPr lang="en-US" smtClean="0"/>
              <a:pPr/>
              <a:t>12/19/2010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5C580-D4D2-4C6C-AB4B-DFCE376EC0CD}" type="datetime1">
              <a:rPr lang="en-US" smtClean="0"/>
              <a:pPr/>
              <a:t>12/19/2010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55C74-7B5B-45F0-84FC-0FD880A39CF2}" type="datetime1">
              <a:rPr lang="en-US" smtClean="0"/>
              <a:pPr/>
              <a:t>12/19/2010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A6001-3C67-4521-BFA6-DBCD7EF873AD}" type="datetime1">
              <a:rPr lang="en-US" smtClean="0"/>
              <a:pPr/>
              <a:t>12/19/2010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79DB5-0892-4519-B0F2-B63F202E998C}" type="datetime1">
              <a:rPr lang="en-US" smtClean="0"/>
              <a:pPr/>
              <a:t>12/19/2010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E8AE38-ED5C-4A61-BCA9-35BDF5C9827A}" type="datetime1">
              <a:rPr lang="en-US" smtClean="0"/>
              <a:pPr/>
              <a:t>12/19/2010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01287-6D0F-4211-90A5-1CEADBED578B}" type="datetime1">
              <a:rPr lang="en-US" smtClean="0"/>
              <a:pPr/>
              <a:t>12/19/2010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0B72D2-9033-4840-A93A-2C9144BF0962}" type="datetime1">
              <a:rPr lang="en-US" smtClean="0"/>
              <a:pPr/>
              <a:t>12/19/2010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81B30-7330-422E-8F26-6A4690DE4558}" type="datetime1">
              <a:rPr lang="en-US" smtClean="0"/>
              <a:pPr/>
              <a:t>12/19/2010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7A9E4-C7B3-400F-9120-A23606BE4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1196752"/>
            <a:ext cx="8568952" cy="4524315"/>
          </a:xfrm>
          <a:prstGeom prst="rect">
            <a:avLst/>
          </a:prstGeom>
          <a:noFill/>
        </p:spPr>
        <p:txBody>
          <a:bodyPr wrap="square" rtlCol="0">
            <a:spAutoFit/>
          </a:bodyPr>
          <a:lstStyle/>
          <a:p>
            <a:pPr algn="just">
              <a:buSzPct val="85000"/>
              <a:buFont typeface="Courier New" pitchFamily="49" charset="0"/>
              <a:buChar char="o"/>
            </a:pPr>
            <a:r>
              <a:rPr lang="en-US" sz="2400" dirty="0" smtClean="0">
                <a:latin typeface="Constantia" pitchFamily="18" charset="0"/>
              </a:rPr>
              <a:t> To this point in our aerodynamic discussions, we have been working mainly in a two-dimensional world; the flows over the bodies treated so far, involved only two dimensions in a single plane </a:t>
            </a:r>
            <a:r>
              <a:rPr lang="en-US" sz="2400" i="1" dirty="0" smtClean="0">
                <a:latin typeface="Constantia" pitchFamily="18" charset="0"/>
              </a:rPr>
              <a:t>(planar flows)</a:t>
            </a:r>
            <a:r>
              <a:rPr lang="en-US" sz="2400" dirty="0" smtClean="0">
                <a:latin typeface="Constantia" pitchFamily="18" charset="0"/>
              </a:rPr>
              <a:t>.</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The relative simplicity of dealing with two dimensions is self-evident and is the reason why a large bulk of aerodynamic theory deals with two-dimensional flows.</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The two-dimensional analyses go a long way toward understanding many practical flows, but they also have distinct limitations.</a:t>
            </a:r>
          </a:p>
        </p:txBody>
      </p:sp>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THREE-DIMENSIONAL INCOMPRESSIBLE </a:t>
            </a:r>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randombar(horizontal)">
                                      <p:cBhvr>
                                        <p:cTn id="1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1196752"/>
            <a:ext cx="8568952" cy="2677656"/>
          </a:xfrm>
          <a:prstGeom prst="rect">
            <a:avLst/>
          </a:prstGeom>
          <a:noFill/>
        </p:spPr>
        <p:txBody>
          <a:bodyPr wrap="square" rtlCol="0">
            <a:spAutoFit/>
          </a:bodyPr>
          <a:lstStyle/>
          <a:p>
            <a:pPr algn="just">
              <a:buSzPct val="85000"/>
              <a:buFont typeface="Courier New" pitchFamily="49" charset="0"/>
              <a:buChar char="o"/>
            </a:pPr>
            <a:r>
              <a:rPr lang="en-US" sz="2400" dirty="0" smtClean="0">
                <a:latin typeface="Constantia" pitchFamily="18" charset="0"/>
              </a:rPr>
              <a:t> The real world of aerodynamic applications is three-dimensional. However, because of the addition of one more independent variable, the analyses generally become more complex.</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Our </a:t>
            </a:r>
            <a:r>
              <a:rPr lang="en-US" sz="2400" dirty="0" smtClean="0">
                <a:latin typeface="Constantia" pitchFamily="18" charset="0"/>
              </a:rPr>
              <a:t>purpose is to </a:t>
            </a:r>
            <a:r>
              <a:rPr lang="en-US" sz="2400" dirty="0" smtClean="0">
                <a:latin typeface="Constantia" pitchFamily="18" charset="0"/>
              </a:rPr>
              <a:t>introduce some very basic considerations of three-dimensional incompressible flow.</a:t>
            </a:r>
          </a:p>
        </p:txBody>
      </p:sp>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THREE-DIMENSIONAL INCOMPRESSIBLE FLOWS</a:t>
            </a:r>
          </a:p>
        </p:txBody>
      </p:sp>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6" name="Straight Connector 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1196752"/>
            <a:ext cx="8568952" cy="4893647"/>
          </a:xfrm>
          <a:prstGeom prst="rect">
            <a:avLst/>
          </a:prstGeom>
          <a:noFill/>
        </p:spPr>
        <p:txBody>
          <a:bodyPr wrap="square" rtlCol="0">
            <a:spAutoFit/>
          </a:bodyPr>
          <a:lstStyle/>
          <a:p>
            <a:pPr algn="just">
              <a:buSzPct val="85000"/>
              <a:buFont typeface="Courier New" pitchFamily="49" charset="0"/>
              <a:buChar char="o"/>
            </a:pPr>
            <a:r>
              <a:rPr lang="en-US" sz="2400" dirty="0" smtClean="0">
                <a:latin typeface="Constantia" pitchFamily="18" charset="0"/>
              </a:rPr>
              <a:t> </a:t>
            </a:r>
            <a:r>
              <a:rPr lang="en-GB" sz="2400" dirty="0" smtClean="0">
                <a:latin typeface="Constantia" pitchFamily="18" charset="0"/>
              </a:rPr>
              <a:t>For an </a:t>
            </a:r>
            <a:r>
              <a:rPr lang="en-GB" sz="2400" dirty="0" err="1" smtClean="0">
                <a:latin typeface="Constantia" pitchFamily="18" charset="0"/>
              </a:rPr>
              <a:t>irrotational</a:t>
            </a:r>
            <a:r>
              <a:rPr lang="en-GB" sz="2400" dirty="0" smtClean="0">
                <a:latin typeface="Constantia" pitchFamily="18" charset="0"/>
              </a:rPr>
              <a:t> flow, there exists a scalar function </a:t>
            </a:r>
            <a:r>
              <a:rPr lang="el-GR" sz="2400" i="1" dirty="0" smtClean="0">
                <a:latin typeface="Arial"/>
                <a:cs typeface="Arial"/>
              </a:rPr>
              <a:t>ϕ</a:t>
            </a:r>
            <a:r>
              <a:rPr lang="en-GB" sz="2400" dirty="0" smtClean="0">
                <a:latin typeface="Constantia" pitchFamily="18" charset="0"/>
              </a:rPr>
              <a:t> such that</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If the flow is also incompressible, the velocity potential is given by Laplace's equation</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Solutions of this equation for flow over a body must satisfy the flow-tangency boundary condition on the body</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pPr>
            <a:r>
              <a:rPr lang="en-US" sz="2400" dirty="0" smtClean="0">
                <a:latin typeface="Constantia" pitchFamily="18" charset="0"/>
              </a:rPr>
              <a:t>where </a:t>
            </a:r>
            <a:r>
              <a:rPr lang="en-US" sz="2400" i="1" dirty="0" smtClean="0">
                <a:latin typeface="Constantia" pitchFamily="18" charset="0"/>
              </a:rPr>
              <a:t>n</a:t>
            </a:r>
            <a:r>
              <a:rPr lang="en-US" sz="2400" dirty="0" smtClean="0">
                <a:latin typeface="Constantia" pitchFamily="18" charset="0"/>
              </a:rPr>
              <a:t> is a unit vector normal to the body surface.</a:t>
            </a:r>
          </a:p>
        </p:txBody>
      </p:sp>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THREE-DIMENSIONAL INCOMPRESSIBLE FLOWS</a:t>
            </a:r>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76688" y="2041029"/>
            <a:ext cx="1190625" cy="523875"/>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62400" y="3573016"/>
            <a:ext cx="1219200" cy="428625"/>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3881438" y="5085184"/>
            <a:ext cx="1381125" cy="476250"/>
          </a:xfrm>
          <a:prstGeom prst="rect">
            <a:avLst/>
          </a:prstGeom>
          <a:noFill/>
          <a:ln w="9525">
            <a:noFill/>
            <a:miter lim="800000"/>
            <a:headEnd/>
            <a:tailEnd/>
          </a:ln>
        </p:spPr>
      </p:pic>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randombar(horizontal)">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randombar(horizontal)">
                                      <p:cBhvr>
                                        <p:cTn id="16" dur="500"/>
                                        <p:tgtEl>
                                          <p:spTgt spid="9">
                                            <p:txEl>
                                              <p:pRg st="3" end="3"/>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randombar(horizontal)">
                                      <p:cBhvr>
                                        <p:cTn id="20" dur="500"/>
                                        <p:tgtEl>
                                          <p:spTgt spid="102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randombar(horizontal)">
                                      <p:cBhvr>
                                        <p:cTn id="25" dur="500"/>
                                        <p:tgtEl>
                                          <p:spTgt spid="9">
                                            <p:txEl>
                                              <p:pRg st="6" end="6"/>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randombar(horizontal)">
                                      <p:cBhvr>
                                        <p:cTn id="29" dur="500"/>
                                        <p:tgtEl>
                                          <p:spTgt spid="1028"/>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9">
                                            <p:txEl>
                                              <p:pRg st="9" end="9"/>
                                            </p:txEl>
                                          </p:spTgt>
                                        </p:tgtEl>
                                        <p:attrNameLst>
                                          <p:attrName>style.visibility</p:attrName>
                                        </p:attrNameLst>
                                      </p:cBhvr>
                                      <p:to>
                                        <p:strVal val="visible"/>
                                      </p:to>
                                    </p:set>
                                    <p:animEffect transition="in" filter="randombar(horizontal)">
                                      <p:cBhvr>
                                        <p:cTn id="33"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1196752"/>
            <a:ext cx="8568952" cy="4154984"/>
          </a:xfrm>
          <a:prstGeom prst="rect">
            <a:avLst/>
          </a:prstGeom>
          <a:noFill/>
        </p:spPr>
        <p:txBody>
          <a:bodyPr wrap="square" rtlCol="0">
            <a:spAutoFit/>
          </a:bodyPr>
          <a:lstStyle/>
          <a:p>
            <a:pPr algn="just">
              <a:buSzPct val="85000"/>
              <a:buFont typeface="Courier New" pitchFamily="49" charset="0"/>
              <a:buChar char="o"/>
            </a:pPr>
            <a:r>
              <a:rPr lang="en-GB" sz="2400" dirty="0" smtClean="0">
                <a:latin typeface="Constantia" pitchFamily="18" charset="0"/>
              </a:rPr>
              <a:t> </a:t>
            </a:r>
            <a:r>
              <a:rPr lang="en-US" sz="2400" i="1" dirty="0" smtClean="0">
                <a:latin typeface="Constantia" pitchFamily="18" charset="0"/>
                <a:cs typeface="Arial"/>
              </a:rPr>
              <a:t>ϕ</a:t>
            </a:r>
            <a:r>
              <a:rPr lang="en-US" sz="2400" dirty="0" smtClean="0">
                <a:latin typeface="Constantia" pitchFamily="18" charset="0"/>
              </a:rPr>
              <a:t> is, in general, a function of three-dimensional space.</a:t>
            </a:r>
          </a:p>
          <a:p>
            <a:pPr algn="just">
              <a:buSzPct val="85000"/>
              <a:buFont typeface="Courier New" pitchFamily="49" charset="0"/>
              <a:buChar char="o"/>
            </a:pPr>
            <a:endParaRPr lang="en-GB" sz="2400" dirty="0" smtClean="0">
              <a:latin typeface="Constantia" pitchFamily="18" charset="0"/>
            </a:endParaRPr>
          </a:p>
          <a:p>
            <a:pPr algn="just">
              <a:buSzPct val="85000"/>
              <a:buFont typeface="Wingdings" pitchFamily="2" charset="2"/>
              <a:buChar char="Ø"/>
            </a:pPr>
            <a:r>
              <a:rPr lang="en-GB" sz="2400" b="1" dirty="0" smtClean="0">
                <a:latin typeface="Constantia" pitchFamily="18" charset="0"/>
              </a:rPr>
              <a:t> Cartesian coordinates</a:t>
            </a:r>
          </a:p>
          <a:p>
            <a:pPr algn="just">
              <a:buSzPct val="85000"/>
              <a:buFont typeface="Wingdings" pitchFamily="2" charset="2"/>
              <a:buChar char="Ø"/>
            </a:pPr>
            <a:endParaRPr lang="en-GB" sz="2400" b="1" dirty="0" smtClean="0">
              <a:latin typeface="Constantia" pitchFamily="18" charset="0"/>
            </a:endParaRPr>
          </a:p>
          <a:p>
            <a:pPr algn="just">
              <a:buSzPct val="85000"/>
              <a:buFont typeface="Wingdings" pitchFamily="2" charset="2"/>
              <a:buChar char="Ø"/>
            </a:pPr>
            <a:endParaRPr lang="en-GB" sz="2400" b="1" dirty="0" smtClean="0">
              <a:latin typeface="Constantia" pitchFamily="18" charset="0"/>
            </a:endParaRPr>
          </a:p>
          <a:p>
            <a:pPr algn="just">
              <a:buSzPct val="85000"/>
              <a:buFont typeface="Wingdings" pitchFamily="2" charset="2"/>
              <a:buChar char="Ø"/>
            </a:pPr>
            <a:endParaRPr lang="en-GB" sz="2400" b="1" dirty="0" smtClean="0">
              <a:latin typeface="Constantia" pitchFamily="18" charset="0"/>
            </a:endParaRPr>
          </a:p>
          <a:p>
            <a:pPr algn="just">
              <a:buSzPct val="85000"/>
              <a:buFont typeface="Wingdings" pitchFamily="2" charset="2"/>
              <a:buChar char="Ø"/>
            </a:pPr>
            <a:r>
              <a:rPr lang="en-GB" sz="2400" b="1" dirty="0" smtClean="0">
                <a:latin typeface="Constantia" pitchFamily="18" charset="0"/>
              </a:rPr>
              <a:t> Cylindrical coordinates</a:t>
            </a:r>
          </a:p>
          <a:p>
            <a:pPr algn="just">
              <a:buSzPct val="85000"/>
              <a:buFont typeface="Wingdings" pitchFamily="2" charset="2"/>
              <a:buChar char="Ø"/>
            </a:pPr>
            <a:endParaRPr lang="en-GB" sz="2400" b="1" dirty="0" smtClean="0">
              <a:latin typeface="Constantia" pitchFamily="18" charset="0"/>
            </a:endParaRPr>
          </a:p>
          <a:p>
            <a:pPr algn="just">
              <a:buSzPct val="85000"/>
              <a:buFont typeface="Wingdings" pitchFamily="2" charset="2"/>
              <a:buChar char="Ø"/>
            </a:pPr>
            <a:endParaRPr lang="en-GB" sz="2400" b="1" dirty="0" smtClean="0">
              <a:latin typeface="Constantia" pitchFamily="18" charset="0"/>
            </a:endParaRPr>
          </a:p>
          <a:p>
            <a:pPr algn="just">
              <a:buSzPct val="85000"/>
              <a:buFont typeface="Wingdings" pitchFamily="2" charset="2"/>
              <a:buChar char="Ø"/>
            </a:pPr>
            <a:endParaRPr lang="en-GB" sz="2400" b="1" dirty="0" smtClean="0">
              <a:latin typeface="Constantia" pitchFamily="18" charset="0"/>
            </a:endParaRPr>
          </a:p>
          <a:p>
            <a:pPr algn="just">
              <a:buSzPct val="85000"/>
              <a:buFont typeface="Wingdings" pitchFamily="2" charset="2"/>
              <a:buChar char="Ø"/>
            </a:pPr>
            <a:r>
              <a:rPr lang="en-GB" sz="2400" b="1" dirty="0" smtClean="0">
                <a:latin typeface="Constantia" pitchFamily="18" charset="0"/>
              </a:rPr>
              <a:t> Spherical coordinates</a:t>
            </a:r>
            <a:endParaRPr lang="en-US" sz="2400" b="1" dirty="0" smtClean="0">
              <a:latin typeface="Constantia" pitchFamily="18" charset="0"/>
            </a:endParaRPr>
          </a:p>
        </p:txBody>
      </p:sp>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THREE-DIMENSIONAL INCOMPRESSIBLE FLOWS</a:t>
            </a:r>
          </a:p>
        </p:txBody>
      </p:sp>
      <p:pic>
        <p:nvPicPr>
          <p:cNvPr id="205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069060" y="1977405"/>
            <a:ext cx="1943100" cy="371475"/>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735796" y="2420888"/>
            <a:ext cx="3672408" cy="783335"/>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107160" y="3441879"/>
            <a:ext cx="1905000" cy="352425"/>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123728" y="3842559"/>
            <a:ext cx="4896544" cy="810577"/>
          </a:xfrm>
          <a:prstGeom prst="rect">
            <a:avLst/>
          </a:prstGeom>
          <a:noFill/>
          <a:ln w="9525">
            <a:noFill/>
            <a:miter lim="800000"/>
            <a:headEnd/>
            <a:tailEnd/>
          </a:ln>
        </p:spPr>
      </p:pic>
      <p:pic>
        <p:nvPicPr>
          <p:cNvPr id="2054"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131543" y="4926379"/>
            <a:ext cx="1952625" cy="361950"/>
          </a:xfrm>
          <a:prstGeom prst="rect">
            <a:avLst/>
          </a:prstGeom>
          <a:noFill/>
          <a:ln w="9525">
            <a:noFill/>
            <a:miter lim="800000"/>
            <a:headEnd/>
            <a:tailEnd/>
          </a:ln>
        </p:spPr>
      </p:pic>
      <p:pic>
        <p:nvPicPr>
          <p:cNvPr id="2055"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89756" y="5450803"/>
            <a:ext cx="8964488" cy="714501"/>
          </a:xfrm>
          <a:prstGeom prst="rect">
            <a:avLst/>
          </a:prstGeom>
          <a:noFill/>
          <a:ln w="9525">
            <a:noFill/>
            <a:miter lim="800000"/>
            <a:headEnd/>
            <a:tailEnd/>
          </a:ln>
        </p:spPr>
      </p:pic>
      <p:sp>
        <p:nvSpPr>
          <p:cNvPr id="1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TextBox 13"/>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2" dur="500"/>
                                        <p:tgtEl>
                                          <p:spTgt spid="9">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randombar(horizontal)">
                                      <p:cBhvr>
                                        <p:cTn id="16" dur="500"/>
                                        <p:tgtEl>
                                          <p:spTgt spid="2050"/>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2051"/>
                                        </p:tgtEl>
                                        <p:attrNameLst>
                                          <p:attrName>style.visibility</p:attrName>
                                        </p:attrNameLst>
                                      </p:cBhvr>
                                      <p:to>
                                        <p:strVal val="visible"/>
                                      </p:to>
                                    </p:set>
                                    <p:animEffect transition="in" filter="randombar(horizontal)">
                                      <p:cBhvr>
                                        <p:cTn id="20" dur="500"/>
                                        <p:tgtEl>
                                          <p:spTgt spid="2051"/>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randombar(horizontal)">
                                      <p:cBhvr>
                                        <p:cTn id="25" dur="500"/>
                                        <p:tgtEl>
                                          <p:spTgt spid="9">
                                            <p:txEl>
                                              <p:pRg st="6" end="6"/>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2052"/>
                                        </p:tgtEl>
                                        <p:attrNameLst>
                                          <p:attrName>style.visibility</p:attrName>
                                        </p:attrNameLst>
                                      </p:cBhvr>
                                      <p:to>
                                        <p:strVal val="visible"/>
                                      </p:to>
                                    </p:set>
                                    <p:animEffect transition="in" filter="randombar(horizontal)">
                                      <p:cBhvr>
                                        <p:cTn id="29" dur="500"/>
                                        <p:tgtEl>
                                          <p:spTgt spid="2052"/>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2053"/>
                                        </p:tgtEl>
                                        <p:attrNameLst>
                                          <p:attrName>style.visibility</p:attrName>
                                        </p:attrNameLst>
                                      </p:cBhvr>
                                      <p:to>
                                        <p:strVal val="visible"/>
                                      </p:to>
                                    </p:set>
                                    <p:animEffect transition="in" filter="randombar(horizontal)">
                                      <p:cBhvr>
                                        <p:cTn id="33" dur="500"/>
                                        <p:tgtEl>
                                          <p:spTgt spid="2053"/>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9">
                                            <p:txEl>
                                              <p:pRg st="10" end="10"/>
                                            </p:txEl>
                                          </p:spTgt>
                                        </p:tgtEl>
                                        <p:attrNameLst>
                                          <p:attrName>style.visibility</p:attrName>
                                        </p:attrNameLst>
                                      </p:cBhvr>
                                      <p:to>
                                        <p:strVal val="visible"/>
                                      </p:to>
                                    </p:set>
                                    <p:animEffect transition="in" filter="randombar(horizontal)">
                                      <p:cBhvr>
                                        <p:cTn id="38" dur="500"/>
                                        <p:tgtEl>
                                          <p:spTgt spid="9">
                                            <p:txEl>
                                              <p:pRg st="10" end="10"/>
                                            </p:txEl>
                                          </p:spTgt>
                                        </p:tgtEl>
                                      </p:cBhvr>
                                    </p:animEffect>
                                  </p:childTnLst>
                                </p:cTn>
                              </p:par>
                            </p:childTnLst>
                          </p:cTn>
                        </p:par>
                        <p:par>
                          <p:cTn id="39" fill="hold">
                            <p:stCondLst>
                              <p:cond delay="500"/>
                            </p:stCondLst>
                            <p:childTnLst>
                              <p:par>
                                <p:cTn id="40" presetID="14" presetClass="entr" presetSubtype="10" fill="hold" nodeType="afterEffect">
                                  <p:stCondLst>
                                    <p:cond delay="0"/>
                                  </p:stCondLst>
                                  <p:childTnLst>
                                    <p:set>
                                      <p:cBhvr>
                                        <p:cTn id="41" dur="1" fill="hold">
                                          <p:stCondLst>
                                            <p:cond delay="0"/>
                                          </p:stCondLst>
                                        </p:cTn>
                                        <p:tgtEl>
                                          <p:spTgt spid="2054"/>
                                        </p:tgtEl>
                                        <p:attrNameLst>
                                          <p:attrName>style.visibility</p:attrName>
                                        </p:attrNameLst>
                                      </p:cBhvr>
                                      <p:to>
                                        <p:strVal val="visible"/>
                                      </p:to>
                                    </p:set>
                                    <p:animEffect transition="in" filter="randombar(horizontal)">
                                      <p:cBhvr>
                                        <p:cTn id="42" dur="500"/>
                                        <p:tgtEl>
                                          <p:spTgt spid="2054"/>
                                        </p:tgtEl>
                                      </p:cBhvr>
                                    </p:animEffect>
                                  </p:childTnLst>
                                </p:cTn>
                              </p:par>
                            </p:childTnLst>
                          </p:cTn>
                        </p:par>
                        <p:par>
                          <p:cTn id="43" fill="hold">
                            <p:stCondLst>
                              <p:cond delay="1000"/>
                            </p:stCondLst>
                            <p:childTnLst>
                              <p:par>
                                <p:cTn id="44" presetID="14" presetClass="entr" presetSubtype="10" fill="hold" nodeType="afterEffect">
                                  <p:stCondLst>
                                    <p:cond delay="0"/>
                                  </p:stCondLst>
                                  <p:childTnLst>
                                    <p:set>
                                      <p:cBhvr>
                                        <p:cTn id="45" dur="1" fill="hold">
                                          <p:stCondLst>
                                            <p:cond delay="0"/>
                                          </p:stCondLst>
                                        </p:cTn>
                                        <p:tgtEl>
                                          <p:spTgt spid="2055"/>
                                        </p:tgtEl>
                                        <p:attrNameLst>
                                          <p:attrName>style.visibility</p:attrName>
                                        </p:attrNameLst>
                                      </p:cBhvr>
                                      <p:to>
                                        <p:strVal val="visible"/>
                                      </p:to>
                                    </p:set>
                                    <p:animEffect transition="in" filter="randombar(horizontal)">
                                      <p:cBhvr>
                                        <p:cTn id="46"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85940" y="2410628"/>
            <a:ext cx="4680414" cy="3286148"/>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08140" y="3356992"/>
            <a:ext cx="1928826" cy="1034411"/>
          </a:xfrm>
          <a:prstGeom prst="rect">
            <a:avLst/>
          </a:prstGeom>
          <a:noFill/>
          <a:ln w="9525">
            <a:noFill/>
            <a:miter lim="800000"/>
            <a:headEnd/>
            <a:tailEnd/>
          </a:ln>
          <a:effectLst/>
        </p:spPr>
      </p:pic>
      <p:sp>
        <p:nvSpPr>
          <p:cNvPr id="9" name="Rectangle 8"/>
          <p:cNvSpPr/>
          <p:nvPr/>
        </p:nvSpPr>
        <p:spPr>
          <a:xfrm>
            <a:off x="250950" y="2956882"/>
            <a:ext cx="4521622" cy="400110"/>
          </a:xfrm>
          <a:prstGeom prst="rect">
            <a:avLst/>
          </a:prstGeom>
        </p:spPr>
        <p:txBody>
          <a:bodyPr wrap="none">
            <a:spAutoFit/>
          </a:bodyPr>
          <a:lstStyle/>
          <a:p>
            <a:r>
              <a:rPr lang="en-US" sz="2000" dirty="0" smtClean="0">
                <a:latin typeface="Constantia" pitchFamily="18" charset="0"/>
              </a:rPr>
              <a:t>Consider the velocity potential given by</a:t>
            </a:r>
          </a:p>
        </p:txBody>
      </p:sp>
      <p:sp>
        <p:nvSpPr>
          <p:cNvPr id="10" name="Rectangle 9"/>
          <p:cNvSpPr/>
          <p:nvPr/>
        </p:nvSpPr>
        <p:spPr>
          <a:xfrm>
            <a:off x="216024" y="4521314"/>
            <a:ext cx="4572000" cy="707886"/>
          </a:xfrm>
          <a:prstGeom prst="rect">
            <a:avLst/>
          </a:prstGeom>
        </p:spPr>
        <p:txBody>
          <a:bodyPr>
            <a:spAutoFit/>
          </a:bodyPr>
          <a:lstStyle/>
          <a:p>
            <a:r>
              <a:rPr lang="en-US" sz="2000" dirty="0" smtClean="0">
                <a:latin typeface="Constantia" pitchFamily="18" charset="0"/>
              </a:rPr>
              <a:t>where </a:t>
            </a:r>
            <a:r>
              <a:rPr lang="en-US" sz="2000" i="1" dirty="0" smtClean="0">
                <a:latin typeface="Constantia" pitchFamily="18" charset="0"/>
              </a:rPr>
              <a:t>C </a:t>
            </a:r>
            <a:r>
              <a:rPr lang="en-US" sz="2000" dirty="0" smtClean="0">
                <a:latin typeface="Constantia" pitchFamily="18" charset="0"/>
              </a:rPr>
              <a:t>is a constant and </a:t>
            </a:r>
            <a:r>
              <a:rPr lang="en-US" sz="2000" i="1" dirty="0" smtClean="0">
                <a:latin typeface="Constantia" pitchFamily="18" charset="0"/>
              </a:rPr>
              <a:t>r</a:t>
            </a:r>
            <a:r>
              <a:rPr lang="en-US" sz="2000" dirty="0" smtClean="0">
                <a:latin typeface="Constantia" pitchFamily="18" charset="0"/>
              </a:rPr>
              <a:t> is the radial coordinate from the origin.</a:t>
            </a:r>
          </a:p>
        </p:txBody>
      </p:sp>
      <p:sp>
        <p:nvSpPr>
          <p:cNvPr id="13" name="Rectangle 12"/>
          <p:cNvSpPr/>
          <p:nvPr/>
        </p:nvSpPr>
        <p:spPr>
          <a:xfrm>
            <a:off x="234802" y="1124744"/>
            <a:ext cx="6929486" cy="400110"/>
          </a:xfrm>
          <a:prstGeom prst="rect">
            <a:avLst/>
          </a:prstGeom>
        </p:spPr>
        <p:txBody>
          <a:bodyPr wrap="square">
            <a:spAutoFit/>
          </a:bodyPr>
          <a:lstStyle/>
          <a:p>
            <a:r>
              <a:rPr lang="en-US" sz="2000" dirty="0" smtClean="0">
                <a:latin typeface="Constantia" pitchFamily="18" charset="0"/>
              </a:rPr>
              <a:t>Return to Laplace's equation written in spherical coordinates,</a:t>
            </a:r>
          </a:p>
        </p:txBody>
      </p:sp>
      <p:pic>
        <p:nvPicPr>
          <p:cNvPr id="14"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76225" y="1545729"/>
            <a:ext cx="7496175" cy="1019175"/>
          </a:xfrm>
          <a:prstGeom prst="rect">
            <a:avLst/>
          </a:prstGeom>
          <a:noFill/>
          <a:ln w="9525">
            <a:noFill/>
            <a:miter lim="800000"/>
            <a:headEnd/>
            <a:tailEnd/>
          </a:ln>
          <a:effectLst/>
        </p:spPr>
      </p:pic>
      <p:sp>
        <p:nvSpPr>
          <p:cNvPr id="15" name="TextBox 14"/>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SOURCE</a:t>
            </a:r>
          </a:p>
        </p:txBody>
      </p:sp>
      <p:sp>
        <p:nvSpPr>
          <p:cNvPr id="1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TextBox 1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8" name="Straight Connector 1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500"/>
                                        <p:tgtEl>
                                          <p:spTgt spid="205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2051"/>
                                        </p:tgtEl>
                                        <p:attrNameLst>
                                          <p:attrName>style.visibility</p:attrName>
                                        </p:attrNameLst>
                                      </p:cBhvr>
                                      <p:to>
                                        <p:strVal val="visible"/>
                                      </p:to>
                                    </p:set>
                                    <p:animEffect transition="in" filter="randombar(horizontal)">
                                      <p:cBhvr>
                                        <p:cTn id="24" dur="500"/>
                                        <p:tgtEl>
                                          <p:spTgt spid="2051"/>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00100" y="3888124"/>
            <a:ext cx="2500330" cy="837020"/>
          </a:xfrm>
          <a:prstGeom prst="rect">
            <a:avLst/>
          </a:prstGeom>
          <a:noFill/>
          <a:ln w="9525">
            <a:noFill/>
            <a:miter lim="800000"/>
            <a:headEnd/>
            <a:tailEnd/>
          </a:ln>
          <a:effectLst/>
        </p:spPr>
      </p:pic>
      <p:pic>
        <p:nvPicPr>
          <p:cNvPr id="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765254" y="3576042"/>
            <a:ext cx="1543050" cy="1581150"/>
          </a:xfrm>
          <a:prstGeom prst="rect">
            <a:avLst/>
          </a:prstGeom>
          <a:noFill/>
          <a:ln w="9525">
            <a:noFill/>
            <a:miter lim="800000"/>
            <a:headEnd/>
            <a:tailEnd/>
          </a:ln>
          <a:effectLst/>
        </p:spPr>
      </p:pic>
      <p:sp>
        <p:nvSpPr>
          <p:cNvPr id="7" name="Right Arrow 6"/>
          <p:cNvSpPr/>
          <p:nvPr/>
        </p:nvSpPr>
        <p:spPr>
          <a:xfrm>
            <a:off x="4005056" y="4081632"/>
            <a:ext cx="1143008" cy="57150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SOURCE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VELOCITY COMPONENTS</a:t>
            </a:r>
          </a:p>
        </p:txBody>
      </p:sp>
      <p:pic>
        <p:nvPicPr>
          <p:cNvPr id="10"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779912" y="1608981"/>
            <a:ext cx="1190625" cy="523875"/>
          </a:xfrm>
          <a:prstGeom prst="rect">
            <a:avLst/>
          </a:prstGeom>
          <a:noFill/>
          <a:ln w="9525">
            <a:noFill/>
            <a:miter lim="800000"/>
            <a:headEnd/>
            <a:tailEnd/>
          </a:ln>
        </p:spPr>
      </p:pic>
      <p:graphicFrame>
        <p:nvGraphicFramePr>
          <p:cNvPr id="3075" name="Object 3"/>
          <p:cNvGraphicFramePr>
            <a:graphicFrameLocks noChangeAspect="1"/>
          </p:cNvGraphicFramePr>
          <p:nvPr/>
        </p:nvGraphicFramePr>
        <p:xfrm>
          <a:off x="2123728" y="2348880"/>
          <a:ext cx="4599221" cy="792088"/>
        </p:xfrm>
        <a:graphic>
          <a:graphicData uri="http://schemas.openxmlformats.org/presentationml/2006/ole">
            <p:oleObj spid="_x0000_s3075" name="Equation" r:id="rId7" imgW="2286000" imgH="393480" progId="Equation.DSMT4">
              <p:embed/>
            </p:oleObj>
          </a:graphicData>
        </a:graphic>
      </p:graphicFrame>
      <p:sp>
        <p:nvSpPr>
          <p:cNvPr id="12"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TextBox 12"/>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own Arrow 14"/>
          <p:cNvSpPr/>
          <p:nvPr/>
        </p:nvSpPr>
        <p:spPr>
          <a:xfrm>
            <a:off x="2267744" y="2745507"/>
            <a:ext cx="4286280" cy="1576196"/>
          </a:xfrm>
          <a:prstGeom prst="downArrow">
            <a:avLst>
              <a:gd name="adj1" fmla="val 64352"/>
              <a:gd name="adj2" fmla="val 50000"/>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fa-IR">
              <a:latin typeface="Constantia" pitchFamily="18" charset="0"/>
            </a:endParaRPr>
          </a:p>
        </p:txBody>
      </p:sp>
      <p:sp>
        <p:nvSpPr>
          <p:cNvPr id="7" name="Oval 6"/>
          <p:cNvSpPr/>
          <p:nvPr/>
        </p:nvSpPr>
        <p:spPr>
          <a:xfrm>
            <a:off x="7533448" y="1772816"/>
            <a:ext cx="1143008" cy="1143008"/>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a:latin typeface="Constantia" pitchFamily="18" charset="0"/>
            </a:endParaRPr>
          </a:p>
        </p:txBody>
      </p:sp>
      <p:sp>
        <p:nvSpPr>
          <p:cNvPr id="4" name="Rectangle 3"/>
          <p:cNvSpPr/>
          <p:nvPr/>
        </p:nvSpPr>
        <p:spPr>
          <a:xfrm>
            <a:off x="179512" y="1095127"/>
            <a:ext cx="8712968" cy="830997"/>
          </a:xfrm>
          <a:prstGeom prst="rect">
            <a:avLst/>
          </a:prstGeom>
        </p:spPr>
        <p:txBody>
          <a:bodyPr wrap="square">
            <a:spAutoFit/>
          </a:bodyPr>
          <a:lstStyle/>
          <a:p>
            <a:r>
              <a:rPr lang="en-US" sz="2400" dirty="0" smtClean="0">
                <a:latin typeface="Constantia" pitchFamily="18" charset="0"/>
              </a:rPr>
              <a:t>To evaluate the constant </a:t>
            </a:r>
            <a:r>
              <a:rPr lang="en-US" sz="2400" i="1" dirty="0" smtClean="0">
                <a:latin typeface="Constantia" pitchFamily="18" charset="0"/>
              </a:rPr>
              <a:t>C,</a:t>
            </a:r>
            <a:r>
              <a:rPr lang="en-US" sz="2400" dirty="0" smtClean="0">
                <a:latin typeface="Constantia" pitchFamily="18" charset="0"/>
              </a:rPr>
              <a:t> consider a sphere of radius </a:t>
            </a:r>
            <a:r>
              <a:rPr lang="en-US" sz="2400" i="1" dirty="0" smtClean="0">
                <a:latin typeface="Constantia" pitchFamily="18" charset="0"/>
              </a:rPr>
              <a:t>r</a:t>
            </a:r>
            <a:r>
              <a:rPr lang="en-US" sz="2400" dirty="0" smtClean="0">
                <a:latin typeface="Constantia" pitchFamily="18" charset="0"/>
              </a:rPr>
              <a:t> and surface </a:t>
            </a:r>
            <a:r>
              <a:rPr lang="en-US" sz="2400" i="1" dirty="0" smtClean="0">
                <a:latin typeface="Constantia" pitchFamily="18" charset="0"/>
              </a:rPr>
              <a:t>S</a:t>
            </a:r>
            <a:r>
              <a:rPr lang="en-US" sz="2400" dirty="0" smtClean="0">
                <a:latin typeface="Constantia" pitchFamily="18" charset="0"/>
              </a:rPr>
              <a:t> centered at the origin </a:t>
            </a:r>
          </a:p>
        </p:txBody>
      </p:sp>
      <p:pic>
        <p:nvPicPr>
          <p:cNvPr id="307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9512" y="1988840"/>
            <a:ext cx="3514725" cy="866775"/>
          </a:xfrm>
          <a:prstGeom prst="rect">
            <a:avLst/>
          </a:prstGeom>
          <a:noFill/>
          <a:ln w="9525">
            <a:noFill/>
            <a:miter lim="800000"/>
            <a:headEnd/>
            <a:tailEnd/>
          </a:ln>
          <a:effectLst/>
        </p:spPr>
      </p:pic>
      <p:sp>
        <p:nvSpPr>
          <p:cNvPr id="6" name="Oval 5"/>
          <p:cNvSpPr/>
          <p:nvPr/>
        </p:nvSpPr>
        <p:spPr>
          <a:xfrm>
            <a:off x="7533448" y="2130006"/>
            <a:ext cx="1143008" cy="428628"/>
          </a:xfrm>
          <a:prstGeom prst="ellipse">
            <a:avLst/>
          </a:prstGeom>
          <a:ln>
            <a:prstDash val="dash"/>
          </a:ln>
        </p:spPr>
        <p:style>
          <a:lnRef idx="2">
            <a:schemeClr val="dk1"/>
          </a:lnRef>
          <a:fillRef idx="1">
            <a:schemeClr val="lt1"/>
          </a:fillRef>
          <a:effectRef idx="0">
            <a:schemeClr val="dk1"/>
          </a:effectRef>
          <a:fontRef idx="minor">
            <a:schemeClr val="dk1"/>
          </a:fontRef>
        </p:style>
        <p:txBody>
          <a:bodyPr rtlCol="1" anchor="ctr"/>
          <a:lstStyle/>
          <a:p>
            <a:pPr algn="ctr"/>
            <a:endParaRPr lang="fa-IR">
              <a:latin typeface="Constantia" pitchFamily="18" charset="0"/>
            </a:endParaRPr>
          </a:p>
        </p:txBody>
      </p:sp>
      <p:cxnSp>
        <p:nvCxnSpPr>
          <p:cNvPr id="9" name="Straight Arrow Connector 8"/>
          <p:cNvCxnSpPr>
            <a:endCxn id="7" idx="7"/>
          </p:cNvCxnSpPr>
          <p:nvPr/>
        </p:nvCxnSpPr>
        <p:spPr>
          <a:xfrm rot="5400000" flipH="1" flipV="1">
            <a:off x="8104952" y="1940206"/>
            <a:ext cx="404114" cy="4041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8104952" y="1844254"/>
            <a:ext cx="214314" cy="369332"/>
          </a:xfrm>
          <a:prstGeom prst="rect">
            <a:avLst/>
          </a:prstGeom>
          <a:noFill/>
        </p:spPr>
        <p:txBody>
          <a:bodyPr wrap="square" rtlCol="1">
            <a:spAutoFit/>
          </a:bodyPr>
          <a:lstStyle/>
          <a:p>
            <a:r>
              <a:rPr lang="en-US" dirty="0" smtClean="0">
                <a:latin typeface="Constantia" pitchFamily="18" charset="0"/>
              </a:rPr>
              <a:t>r</a:t>
            </a:r>
            <a:endParaRPr lang="fa-IR" dirty="0">
              <a:latin typeface="Constantia" pitchFamily="18" charset="0"/>
            </a:endParaRPr>
          </a:p>
        </p:txBody>
      </p:sp>
      <p:pic>
        <p:nvPicPr>
          <p:cNvPr id="307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83446" y="2708920"/>
            <a:ext cx="2152650" cy="828675"/>
          </a:xfrm>
          <a:prstGeom prst="rect">
            <a:avLst/>
          </a:prstGeom>
          <a:noFill/>
          <a:ln w="9525">
            <a:noFill/>
            <a:miter lim="800000"/>
            <a:headEnd/>
            <a:tailEnd/>
          </a:ln>
          <a:effectLst/>
        </p:spPr>
      </p:pic>
      <p:sp>
        <p:nvSpPr>
          <p:cNvPr id="12" name="Rectangle 11"/>
          <p:cNvSpPr/>
          <p:nvPr/>
        </p:nvSpPr>
        <p:spPr>
          <a:xfrm>
            <a:off x="323528" y="2924944"/>
            <a:ext cx="2098908" cy="400110"/>
          </a:xfrm>
          <a:prstGeom prst="rect">
            <a:avLst/>
          </a:prstGeom>
        </p:spPr>
        <p:txBody>
          <a:bodyPr wrap="none">
            <a:spAutoFit/>
          </a:bodyPr>
          <a:lstStyle/>
          <a:p>
            <a:r>
              <a:rPr lang="en-US" sz="2000" dirty="0" smtClean="0">
                <a:latin typeface="Constantia" pitchFamily="18" charset="0"/>
              </a:rPr>
              <a:t>The volume flow:</a:t>
            </a:r>
          </a:p>
        </p:txBody>
      </p:sp>
      <p:pic>
        <p:nvPicPr>
          <p:cNvPr id="307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649006" y="3481708"/>
            <a:ext cx="1643074" cy="631951"/>
          </a:xfrm>
          <a:prstGeom prst="rect">
            <a:avLst/>
          </a:prstGeom>
          <a:noFill/>
          <a:ln w="9525">
            <a:noFill/>
            <a:miter lim="800000"/>
            <a:headEnd/>
            <a:tailEnd/>
          </a:ln>
          <a:effectLst/>
        </p:spPr>
      </p:pic>
      <p:pic>
        <p:nvPicPr>
          <p:cNvPr id="3077"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403648" y="4365104"/>
            <a:ext cx="2476500" cy="657225"/>
          </a:xfrm>
          <a:prstGeom prst="rect">
            <a:avLst/>
          </a:prstGeom>
          <a:noFill/>
          <a:ln w="9525">
            <a:noFill/>
            <a:miter lim="800000"/>
            <a:headEnd/>
            <a:tailEnd/>
          </a:ln>
          <a:effectLst/>
        </p:spPr>
      </p:pic>
      <p:pic>
        <p:nvPicPr>
          <p:cNvPr id="3078"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436096" y="4293096"/>
            <a:ext cx="1438275" cy="733427"/>
          </a:xfrm>
          <a:prstGeom prst="rect">
            <a:avLst/>
          </a:prstGeom>
          <a:noFill/>
          <a:ln w="9525">
            <a:noFill/>
            <a:miter lim="800000"/>
            <a:headEnd/>
            <a:tailEnd/>
          </a:ln>
          <a:effectLst/>
        </p:spPr>
      </p:pic>
      <p:sp>
        <p:nvSpPr>
          <p:cNvPr id="17" name="Right Arrow 16"/>
          <p:cNvSpPr/>
          <p:nvPr/>
        </p:nvSpPr>
        <p:spPr>
          <a:xfrm>
            <a:off x="4146222" y="4509120"/>
            <a:ext cx="785818" cy="35719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latin typeface="Constantia" pitchFamily="18" charset="0"/>
            </a:endParaRPr>
          </a:p>
        </p:txBody>
      </p:sp>
      <p:pic>
        <p:nvPicPr>
          <p:cNvPr id="3079"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3563888" y="5114107"/>
            <a:ext cx="2071702" cy="1195213"/>
          </a:xfrm>
          <a:prstGeom prst="rect">
            <a:avLst/>
          </a:prstGeom>
          <a:noFill/>
          <a:ln w="9525">
            <a:noFill/>
            <a:miter lim="800000"/>
            <a:headEnd/>
            <a:tailEnd/>
          </a:ln>
          <a:effectLst/>
        </p:spPr>
      </p:pic>
      <p:sp>
        <p:nvSpPr>
          <p:cNvPr id="19" name="Rectangle 18"/>
          <p:cNvSpPr/>
          <p:nvPr/>
        </p:nvSpPr>
        <p:spPr>
          <a:xfrm>
            <a:off x="5652120" y="5301208"/>
            <a:ext cx="2088232" cy="830997"/>
          </a:xfrm>
          <a:prstGeom prst="rect">
            <a:avLst/>
          </a:prstGeom>
        </p:spPr>
        <p:txBody>
          <a:bodyPr wrap="square">
            <a:spAutoFit/>
          </a:bodyPr>
          <a:lstStyle/>
          <a:p>
            <a:r>
              <a:rPr lang="el-GR" sz="1600" i="1" dirty="0" smtClean="0">
                <a:solidFill>
                  <a:schemeClr val="tx2">
                    <a:lumMod val="50000"/>
                  </a:schemeClr>
                </a:solidFill>
                <a:latin typeface="Constantia" pitchFamily="18" charset="0"/>
              </a:rPr>
              <a:t>λ</a:t>
            </a:r>
            <a:r>
              <a:rPr lang="en-US" sz="1600" i="1" dirty="0" smtClean="0">
                <a:solidFill>
                  <a:schemeClr val="tx2">
                    <a:lumMod val="50000"/>
                  </a:schemeClr>
                </a:solidFill>
                <a:latin typeface="Constantia" pitchFamily="18" charset="0"/>
              </a:rPr>
              <a:t> </a:t>
            </a:r>
            <a:r>
              <a:rPr lang="en-US" sz="1600" dirty="0" smtClean="0">
                <a:solidFill>
                  <a:schemeClr val="tx2">
                    <a:lumMod val="50000"/>
                  </a:schemeClr>
                </a:solidFill>
                <a:latin typeface="Constantia" pitchFamily="18" charset="0"/>
              </a:rPr>
              <a:t>is defined as the strength of the source.</a:t>
            </a:r>
          </a:p>
        </p:txBody>
      </p:sp>
      <p:sp>
        <p:nvSpPr>
          <p:cNvPr id="20" name="TextBox 19"/>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SOURCE</a:t>
            </a:r>
          </a:p>
        </p:txBody>
      </p:sp>
      <p:sp>
        <p:nvSpPr>
          <p:cNvPr id="2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2" name="TextBox 2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3" name="Straight Connector 2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3074"/>
                                        </p:tgtEl>
                                        <p:attrNameLst>
                                          <p:attrName>style.visibility</p:attrName>
                                        </p:attrNameLst>
                                      </p:cBhvr>
                                      <p:to>
                                        <p:strVal val="visible"/>
                                      </p:to>
                                    </p:set>
                                    <p:animEffect transition="in" filter="randombar(horizontal)">
                                      <p:cBhvr>
                                        <p:cTn id="28" dur="500"/>
                                        <p:tgtEl>
                                          <p:spTgt spid="307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randombar(horizontal)">
                                      <p:cBhvr>
                                        <p:cTn id="33" dur="500"/>
                                        <p:tgtEl>
                                          <p:spTgt spid="12"/>
                                        </p:tgtEl>
                                      </p:cBhvr>
                                    </p:animEffect>
                                  </p:childTnLst>
                                </p:cTn>
                              </p:par>
                            </p:childTnLst>
                          </p:cTn>
                        </p:par>
                        <p:par>
                          <p:cTn id="34" fill="hold">
                            <p:stCondLst>
                              <p:cond delay="500"/>
                            </p:stCondLst>
                            <p:childTnLst>
                              <p:par>
                                <p:cTn id="35" presetID="14" presetClass="entr" presetSubtype="10" fill="hold" nodeType="afterEffect">
                                  <p:stCondLst>
                                    <p:cond delay="0"/>
                                  </p:stCondLst>
                                  <p:childTnLst>
                                    <p:set>
                                      <p:cBhvr>
                                        <p:cTn id="36" dur="1" fill="hold">
                                          <p:stCondLst>
                                            <p:cond delay="0"/>
                                          </p:stCondLst>
                                        </p:cTn>
                                        <p:tgtEl>
                                          <p:spTgt spid="3075"/>
                                        </p:tgtEl>
                                        <p:attrNameLst>
                                          <p:attrName>style.visibility</p:attrName>
                                        </p:attrNameLst>
                                      </p:cBhvr>
                                      <p:to>
                                        <p:strVal val="visible"/>
                                      </p:to>
                                    </p:set>
                                    <p:animEffect transition="in" filter="randombar(horizontal)">
                                      <p:cBhvr>
                                        <p:cTn id="37" dur="500"/>
                                        <p:tgtEl>
                                          <p:spTgt spid="3075"/>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076"/>
                                        </p:tgtEl>
                                        <p:attrNameLst>
                                          <p:attrName>style.visibility</p:attrName>
                                        </p:attrNameLst>
                                      </p:cBhvr>
                                      <p:to>
                                        <p:strVal val="visible"/>
                                      </p:to>
                                    </p:set>
                                    <p:animEffect transition="in" filter="randombar(horizontal)">
                                      <p:cBhvr>
                                        <p:cTn id="42" dur="500"/>
                                        <p:tgtEl>
                                          <p:spTgt spid="3076"/>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randombar(horizontal)">
                                      <p:cBhvr>
                                        <p:cTn id="47" dur="500"/>
                                        <p:tgtEl>
                                          <p:spTgt spid="15"/>
                                        </p:tgtEl>
                                      </p:cBhvr>
                                    </p:animEffect>
                                  </p:childTnLst>
                                </p:cTn>
                              </p:par>
                              <p:par>
                                <p:cTn id="48" presetID="14" presetClass="entr" presetSubtype="10" fill="hold" nodeType="withEffect">
                                  <p:stCondLst>
                                    <p:cond delay="0"/>
                                  </p:stCondLst>
                                  <p:childTnLst>
                                    <p:set>
                                      <p:cBhvr>
                                        <p:cTn id="49" dur="1" fill="hold">
                                          <p:stCondLst>
                                            <p:cond delay="0"/>
                                          </p:stCondLst>
                                        </p:cTn>
                                        <p:tgtEl>
                                          <p:spTgt spid="3077"/>
                                        </p:tgtEl>
                                        <p:attrNameLst>
                                          <p:attrName>style.visibility</p:attrName>
                                        </p:attrNameLst>
                                      </p:cBhvr>
                                      <p:to>
                                        <p:strVal val="visible"/>
                                      </p:to>
                                    </p:set>
                                    <p:animEffect transition="in" filter="randombar(horizontal)">
                                      <p:cBhvr>
                                        <p:cTn id="50" dur="500"/>
                                        <p:tgtEl>
                                          <p:spTgt spid="3077"/>
                                        </p:tgtEl>
                                      </p:cBhvr>
                                    </p:animEffect>
                                  </p:childTnLst>
                                </p:cTn>
                              </p:par>
                            </p:childTnLst>
                          </p:cTn>
                        </p:par>
                        <p:par>
                          <p:cTn id="51" fill="hold">
                            <p:stCondLst>
                              <p:cond delay="500"/>
                            </p:stCondLst>
                            <p:childTnLst>
                              <p:par>
                                <p:cTn id="52" presetID="14" presetClass="entr" presetSubtype="1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randombar(horizontal)">
                                      <p:cBhvr>
                                        <p:cTn id="54" dur="500"/>
                                        <p:tgtEl>
                                          <p:spTgt spid="17"/>
                                        </p:tgtEl>
                                      </p:cBhvr>
                                    </p:animEffect>
                                  </p:childTnLst>
                                </p:cTn>
                              </p:par>
                              <p:par>
                                <p:cTn id="55" presetID="14" presetClass="entr" presetSubtype="10" fill="hold" nodeType="withEffect">
                                  <p:stCondLst>
                                    <p:cond delay="0"/>
                                  </p:stCondLst>
                                  <p:childTnLst>
                                    <p:set>
                                      <p:cBhvr>
                                        <p:cTn id="56" dur="1" fill="hold">
                                          <p:stCondLst>
                                            <p:cond delay="0"/>
                                          </p:stCondLst>
                                        </p:cTn>
                                        <p:tgtEl>
                                          <p:spTgt spid="3078"/>
                                        </p:tgtEl>
                                        <p:attrNameLst>
                                          <p:attrName>style.visibility</p:attrName>
                                        </p:attrNameLst>
                                      </p:cBhvr>
                                      <p:to>
                                        <p:strVal val="visible"/>
                                      </p:to>
                                    </p:set>
                                    <p:animEffect transition="in" filter="randombar(horizontal)">
                                      <p:cBhvr>
                                        <p:cTn id="57" dur="500"/>
                                        <p:tgtEl>
                                          <p:spTgt spid="3078"/>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3079"/>
                                        </p:tgtEl>
                                        <p:attrNameLst>
                                          <p:attrName>style.visibility</p:attrName>
                                        </p:attrNameLst>
                                      </p:cBhvr>
                                      <p:to>
                                        <p:strVal val="visible"/>
                                      </p:to>
                                    </p:set>
                                    <p:animEffect transition="in" filter="randombar(horizontal)">
                                      <p:cBhvr>
                                        <p:cTn id="62" dur="500"/>
                                        <p:tgtEl>
                                          <p:spTgt spid="3079"/>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randombar(horizontal)">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4" grpId="0"/>
      <p:bldP spid="6" grpId="0" animBg="1"/>
      <p:bldP spid="10" grpId="0"/>
      <p:bldP spid="12" grpId="0"/>
      <p:bldP spid="17" grpId="0"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5112" y="1268760"/>
            <a:ext cx="6507128" cy="707886"/>
          </a:xfrm>
          <a:prstGeom prst="rect">
            <a:avLst/>
          </a:prstGeom>
        </p:spPr>
        <p:txBody>
          <a:bodyPr wrap="square">
            <a:spAutoFit/>
          </a:bodyPr>
          <a:lstStyle/>
          <a:p>
            <a:r>
              <a:rPr lang="en-US" sz="2000" dirty="0" smtClean="0">
                <a:latin typeface="Constantia" pitchFamily="18" charset="0"/>
              </a:rPr>
              <a:t>Consider  a  sink  and  source  of  equal  but opposite strength located at points </a:t>
            </a:r>
            <a:r>
              <a:rPr lang="en-US" sz="2000" i="1" dirty="0" smtClean="0">
                <a:latin typeface="Constantia" pitchFamily="18" charset="0"/>
              </a:rPr>
              <a:t>O </a:t>
            </a:r>
            <a:r>
              <a:rPr lang="en-US" sz="2000" dirty="0" smtClean="0">
                <a:latin typeface="Constantia" pitchFamily="18" charset="0"/>
              </a:rPr>
              <a:t>and A</a:t>
            </a:r>
          </a:p>
        </p:txBody>
      </p:sp>
      <p:sp>
        <p:nvSpPr>
          <p:cNvPr id="7" name="Rectangle 6"/>
          <p:cNvSpPr/>
          <p:nvPr/>
        </p:nvSpPr>
        <p:spPr>
          <a:xfrm>
            <a:off x="251520" y="2524834"/>
            <a:ext cx="3351302" cy="400110"/>
          </a:xfrm>
          <a:prstGeom prst="rect">
            <a:avLst/>
          </a:prstGeom>
        </p:spPr>
        <p:txBody>
          <a:bodyPr wrap="none">
            <a:spAutoFit/>
          </a:bodyPr>
          <a:lstStyle/>
          <a:p>
            <a:r>
              <a:rPr lang="en-US" sz="2000" dirty="0" smtClean="0">
                <a:latin typeface="Constantia" pitchFamily="18" charset="0"/>
              </a:rPr>
              <a:t>The velocity potential at </a:t>
            </a:r>
            <a:r>
              <a:rPr lang="en-US" sz="2000" i="1" dirty="0" smtClean="0">
                <a:latin typeface="Constantia" pitchFamily="18" charset="0"/>
              </a:rPr>
              <a:t>P is:</a:t>
            </a:r>
          </a:p>
        </p:txBody>
      </p:sp>
      <p:pic>
        <p:nvPicPr>
          <p:cNvPr id="10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4348" y="3068960"/>
            <a:ext cx="3373580" cy="1000132"/>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85786" y="5013176"/>
            <a:ext cx="3017942" cy="1000132"/>
          </a:xfrm>
          <a:prstGeom prst="rect">
            <a:avLst/>
          </a:prstGeom>
          <a:noFill/>
          <a:ln w="9525">
            <a:noFill/>
            <a:miter lim="800000"/>
            <a:headEnd/>
            <a:tailEnd/>
          </a:ln>
          <a:effectLst/>
        </p:spPr>
      </p:pic>
      <p:sp>
        <p:nvSpPr>
          <p:cNvPr id="10" name="Down Arrow 9"/>
          <p:cNvSpPr/>
          <p:nvPr/>
        </p:nvSpPr>
        <p:spPr>
          <a:xfrm>
            <a:off x="2214546" y="4293096"/>
            <a:ext cx="571504" cy="571504"/>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000">
              <a:latin typeface="Constantia" pitchFamily="18" charset="0"/>
            </a:endParaRPr>
          </a:p>
        </p:txBody>
      </p:sp>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DOUBLET</a:t>
            </a:r>
          </a:p>
        </p:txBody>
      </p:sp>
      <p:pic>
        <p:nvPicPr>
          <p:cNvPr id="4098"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716016" y="1340768"/>
            <a:ext cx="4229100" cy="2962275"/>
          </a:xfrm>
          <a:prstGeom prst="rect">
            <a:avLst/>
          </a:prstGeom>
          <a:noFill/>
          <a:ln w="9525">
            <a:noFill/>
            <a:miter lim="800000"/>
            <a:headEnd/>
            <a:tailEnd/>
          </a:ln>
        </p:spPr>
      </p:pic>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randombar(horizontal)">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randombar(horizontal)">
                                      <p:cBhvr>
                                        <p:cTn id="20" dur="500"/>
                                        <p:tgtEl>
                                          <p:spTgt spid="1027"/>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1028"/>
                                        </p:tgtEl>
                                        <p:attrNameLst>
                                          <p:attrName>style.visibility</p:attrName>
                                        </p:attrNameLst>
                                      </p:cBhvr>
                                      <p:to>
                                        <p:strVal val="visible"/>
                                      </p:to>
                                    </p:set>
                                    <p:animEffect transition="in" filter="randombar(horizontal)">
                                      <p:cBhvr>
                                        <p:cTn id="28"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5112" y="1268760"/>
            <a:ext cx="8667368" cy="769441"/>
          </a:xfrm>
          <a:prstGeom prst="rect">
            <a:avLst/>
          </a:prstGeom>
        </p:spPr>
        <p:txBody>
          <a:bodyPr wrap="square">
            <a:spAutoFit/>
          </a:bodyPr>
          <a:lstStyle/>
          <a:p>
            <a:r>
              <a:rPr lang="en-US" sz="2200" dirty="0" smtClean="0">
                <a:latin typeface="Constantia" pitchFamily="18" charset="0"/>
              </a:rPr>
              <a:t>Let the source approach the sink as their strengths become infinite; that is, let</a:t>
            </a:r>
          </a:p>
        </p:txBody>
      </p:sp>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DOUBLET</a:t>
            </a:r>
          </a:p>
        </p:txBody>
      </p:sp>
      <p:pic>
        <p:nvPicPr>
          <p:cNvPr id="512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619672" y="1654558"/>
            <a:ext cx="3312368" cy="362007"/>
          </a:xfrm>
          <a:prstGeom prst="rect">
            <a:avLst/>
          </a:prstGeom>
          <a:noFill/>
          <a:ln w="9525">
            <a:noFill/>
            <a:miter lim="800000"/>
            <a:headEnd/>
            <a:tailEnd/>
          </a:ln>
        </p:spPr>
      </p:pic>
      <p:pic>
        <p:nvPicPr>
          <p:cNvPr id="11" name="Picture 2"/>
          <p:cNvPicPr>
            <a:picLocks noChangeAspect="1" noChangeArrowheads="1"/>
          </p:cNvPicPr>
          <p:nvPr/>
        </p:nvPicPr>
        <p:blipFill>
          <a:blip r:embed="rId4" cstate="print">
            <a:clrChange>
              <a:clrFrom>
                <a:srgbClr val="FFFFFF"/>
              </a:clrFrom>
              <a:clrTo>
                <a:srgbClr val="FFFFFF">
                  <a:alpha val="0"/>
                </a:srgbClr>
              </a:clrTo>
            </a:clrChange>
          </a:blip>
          <a:srcRect l="3116" t="-797"/>
          <a:stretch>
            <a:fillRect/>
          </a:stretch>
        </p:blipFill>
        <p:spPr bwMode="auto">
          <a:xfrm>
            <a:off x="264399" y="2132856"/>
            <a:ext cx="7820974" cy="360040"/>
          </a:xfrm>
          <a:prstGeom prst="rect">
            <a:avLst/>
          </a:prstGeom>
          <a:noFill/>
          <a:ln w="9525">
            <a:noFill/>
            <a:miter lim="800000"/>
            <a:headEnd/>
            <a:tailEnd/>
          </a:ln>
          <a:effectLst/>
        </p:spPr>
      </p:pic>
      <p:pic>
        <p:nvPicPr>
          <p:cNvPr id="13"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835696" y="2564904"/>
            <a:ext cx="5160533" cy="976317"/>
          </a:xfrm>
          <a:prstGeom prst="rect">
            <a:avLst/>
          </a:prstGeom>
          <a:noFill/>
          <a:ln w="9525">
            <a:noFill/>
            <a:miter lim="800000"/>
            <a:headEnd/>
            <a:tailEnd/>
          </a:ln>
          <a:effectLst/>
        </p:spPr>
      </p:pic>
      <p:pic>
        <p:nvPicPr>
          <p:cNvPr id="14" name="Picture 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848185" y="3501008"/>
            <a:ext cx="2748151" cy="1171580"/>
          </a:xfrm>
          <a:prstGeom prst="rect">
            <a:avLst/>
          </a:prstGeom>
          <a:noFill/>
          <a:ln w="9525">
            <a:noFill/>
            <a:miter lim="800000"/>
            <a:headEnd/>
            <a:tailEnd/>
          </a:ln>
          <a:effectLst/>
        </p:spPr>
      </p:pic>
      <p:pic>
        <p:nvPicPr>
          <p:cNvPr id="15" name="Picture 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163551" y="3812082"/>
            <a:ext cx="1752265" cy="481014"/>
          </a:xfrm>
          <a:prstGeom prst="rect">
            <a:avLst/>
          </a:prstGeom>
          <a:noFill/>
          <a:ln w="9525">
            <a:noFill/>
            <a:miter lim="800000"/>
            <a:headEnd/>
            <a:tailEnd/>
          </a:ln>
          <a:effectLst/>
        </p:spPr>
      </p:pic>
      <p:sp>
        <p:nvSpPr>
          <p:cNvPr id="16" name="Right Arrow 15"/>
          <p:cNvSpPr/>
          <p:nvPr/>
        </p:nvSpPr>
        <p:spPr>
          <a:xfrm>
            <a:off x="3498150" y="3935906"/>
            <a:ext cx="785818" cy="35719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7" name="Picture 6"/>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857224" y="4725144"/>
            <a:ext cx="7500990" cy="1057073"/>
          </a:xfrm>
          <a:prstGeom prst="rect">
            <a:avLst/>
          </a:prstGeom>
          <a:noFill/>
          <a:ln w="9525">
            <a:noFill/>
            <a:miter lim="800000"/>
            <a:headEnd/>
            <a:tailEnd/>
          </a:ln>
          <a:effectLst/>
        </p:spPr>
      </p:pic>
      <p:sp>
        <p:nvSpPr>
          <p:cNvPr id="1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 name="TextBox 1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0" name="Straight Connector 1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randombar(horizontal)">
                                      <p:cBhvr>
                                        <p:cTn id="11" dur="500"/>
                                        <p:tgtEl>
                                          <p:spTgt spid="512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randombar(horizontal)">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71604" y="1041885"/>
            <a:ext cx="6000792" cy="4475347"/>
          </a:xfrm>
          <a:prstGeom prst="rect">
            <a:avLst/>
          </a:prstGeom>
          <a:noFill/>
          <a:ln w="9525">
            <a:noFill/>
            <a:miter lim="800000"/>
            <a:headEnd/>
            <a:tailEnd/>
          </a:ln>
          <a:effectLst/>
        </p:spPr>
      </p:pic>
      <p:sp>
        <p:nvSpPr>
          <p:cNvPr id="5" name="Rectangle 4"/>
          <p:cNvSpPr/>
          <p:nvPr/>
        </p:nvSpPr>
        <p:spPr>
          <a:xfrm>
            <a:off x="607191" y="5406315"/>
            <a:ext cx="7929618" cy="830997"/>
          </a:xfrm>
          <a:prstGeom prst="rect">
            <a:avLst/>
          </a:prstGeom>
        </p:spPr>
        <p:txBody>
          <a:bodyPr wrap="square">
            <a:spAutoFit/>
          </a:bodyPr>
          <a:lstStyle/>
          <a:p>
            <a:pPr algn="ctr"/>
            <a:r>
              <a:rPr lang="en-US" sz="2400" dirty="0" smtClean="0">
                <a:latin typeface="Constantia" pitchFamily="18" charset="0"/>
              </a:rPr>
              <a:t>The velocity field depends only on </a:t>
            </a:r>
            <a:r>
              <a:rPr lang="en-US" sz="2400" i="1" dirty="0" smtClean="0">
                <a:solidFill>
                  <a:schemeClr val="accent1">
                    <a:lumMod val="75000"/>
                  </a:schemeClr>
                </a:solidFill>
                <a:latin typeface="Constantia" pitchFamily="18" charset="0"/>
              </a:rPr>
              <a:t>r and </a:t>
            </a:r>
            <a:r>
              <a:rPr lang="el-GR" sz="2400" i="1" dirty="0" smtClean="0">
                <a:solidFill>
                  <a:schemeClr val="accent1">
                    <a:lumMod val="75000"/>
                  </a:schemeClr>
                </a:solidFill>
                <a:latin typeface="Constantia" pitchFamily="18" charset="0"/>
              </a:rPr>
              <a:t>θ</a:t>
            </a:r>
            <a:r>
              <a:rPr lang="en-US" sz="2400" dirty="0" smtClean="0">
                <a:latin typeface="Constantia" pitchFamily="18" charset="0"/>
              </a:rPr>
              <a:t>. Such a flow is defined as </a:t>
            </a:r>
            <a:r>
              <a:rPr lang="en-US" sz="2400" i="1" dirty="0" err="1" smtClean="0">
                <a:solidFill>
                  <a:schemeClr val="accent1">
                    <a:lumMod val="75000"/>
                  </a:schemeClr>
                </a:solidFill>
                <a:latin typeface="Constantia" pitchFamily="18" charset="0"/>
              </a:rPr>
              <a:t>axisymmetric</a:t>
            </a:r>
            <a:r>
              <a:rPr lang="en-US" sz="2400" i="1" dirty="0" smtClean="0">
                <a:latin typeface="Constantia" pitchFamily="18" charset="0"/>
              </a:rPr>
              <a:t> </a:t>
            </a:r>
            <a:r>
              <a:rPr lang="en-US" sz="2400" dirty="0" smtClean="0">
                <a:latin typeface="Constantia" pitchFamily="18" charset="0"/>
              </a:rPr>
              <a:t>flow</a:t>
            </a:r>
            <a:r>
              <a:rPr lang="en-US" sz="2400" i="1" dirty="0" smtClean="0">
                <a:latin typeface="Constantia" pitchFamily="18" charset="0"/>
              </a:rPr>
              <a:t>. </a:t>
            </a:r>
          </a:p>
        </p:txBody>
      </p:sp>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DOUBLET</a:t>
            </a: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51290" y="2494346"/>
            <a:ext cx="4929222" cy="3814974"/>
          </a:xfrm>
          <a:prstGeom prst="rect">
            <a:avLst/>
          </a:prstGeom>
          <a:noFill/>
          <a:ln w="9525">
            <a:noFill/>
            <a:miter lim="800000"/>
            <a:headEnd/>
            <a:tailEnd/>
          </a:ln>
          <a:effectLst/>
        </p:spPr>
      </p:pic>
      <p:sp>
        <p:nvSpPr>
          <p:cNvPr id="6" name="Rectangle 5"/>
          <p:cNvSpPr/>
          <p:nvPr/>
        </p:nvSpPr>
        <p:spPr>
          <a:xfrm>
            <a:off x="179512" y="1268760"/>
            <a:ext cx="8648558" cy="1446550"/>
          </a:xfrm>
          <a:prstGeom prst="rect">
            <a:avLst/>
          </a:prstGeom>
        </p:spPr>
        <p:txBody>
          <a:bodyPr wrap="square">
            <a:spAutoFit/>
          </a:bodyPr>
          <a:lstStyle/>
          <a:p>
            <a:r>
              <a:rPr lang="en-US" sz="2200" dirty="0" smtClean="0">
                <a:latin typeface="Constantia" pitchFamily="18" charset="0"/>
              </a:rPr>
              <a:t>Consider the flow induced by the three-dimensional doublet. </a:t>
            </a:r>
          </a:p>
          <a:p>
            <a:endParaRPr lang="en-US" sz="2200" dirty="0" smtClean="0">
              <a:latin typeface="Constantia" pitchFamily="18" charset="0"/>
            </a:endParaRPr>
          </a:p>
          <a:p>
            <a:r>
              <a:rPr lang="en-US" sz="2200" dirty="0" smtClean="0">
                <a:latin typeface="Constantia" pitchFamily="18" charset="0"/>
              </a:rPr>
              <a:t>Superimpose on this flow a uniform velocity field of magnitude </a:t>
            </a:r>
            <a:r>
              <a:rPr lang="en-US" sz="2200" i="1" dirty="0" smtClean="0">
                <a:latin typeface="Constantia" pitchFamily="18" charset="0"/>
              </a:rPr>
              <a:t>V</a:t>
            </a:r>
            <a:r>
              <a:rPr lang="en-US" sz="2200" i="1" baseline="-25000" dirty="0" smtClean="0">
                <a:latin typeface="Constantia" pitchFamily="18" charset="0"/>
              </a:rPr>
              <a:t>∞</a:t>
            </a:r>
            <a:r>
              <a:rPr lang="en-US" sz="2200" dirty="0" smtClean="0">
                <a:latin typeface="Constantia" pitchFamily="18" charset="0"/>
              </a:rPr>
              <a:t> in the negative </a:t>
            </a:r>
            <a:r>
              <a:rPr lang="en-US" sz="2200" i="1" dirty="0" smtClean="0">
                <a:latin typeface="Constantia" pitchFamily="18" charset="0"/>
              </a:rPr>
              <a:t>z</a:t>
            </a:r>
            <a:r>
              <a:rPr lang="en-US" sz="2200" dirty="0" smtClean="0">
                <a:latin typeface="Constantia" pitchFamily="18" charset="0"/>
              </a:rPr>
              <a:t> direction</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OVER A SPHERE</a:t>
            </a:r>
          </a:p>
        </p:txBody>
      </p:sp>
      <p:pic>
        <p:nvPicPr>
          <p:cNvPr id="8"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6341" y="2924944"/>
            <a:ext cx="4248301" cy="3168352"/>
          </a:xfrm>
          <a:prstGeom prst="rect">
            <a:avLst/>
          </a:prstGeom>
          <a:noFill/>
          <a:ln w="9525">
            <a:noFill/>
            <a:miter lim="800000"/>
            <a:headEnd/>
            <a:tailEnd/>
          </a:ln>
          <a:effectLst/>
        </p:spPr>
      </p:pic>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6" dur="500"/>
                                        <p:tgtEl>
                                          <p:spTgt spid="6">
                                            <p:txEl>
                                              <p:pRg st="2" end="2"/>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randombar(horizontal)">
                                      <p:cBhvr>
                                        <p:cTn id="2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197913"/>
            <a:ext cx="6143668" cy="430887"/>
          </a:xfrm>
          <a:prstGeom prst="rect">
            <a:avLst/>
          </a:prstGeom>
        </p:spPr>
        <p:txBody>
          <a:bodyPr wrap="square">
            <a:spAutoFit/>
          </a:bodyPr>
          <a:lstStyle/>
          <a:p>
            <a:r>
              <a:rPr lang="en-US" sz="2200" dirty="0" smtClean="0">
                <a:latin typeface="Constantia" pitchFamily="18" charset="0"/>
              </a:rPr>
              <a:t>The spherical coordinates of the </a:t>
            </a:r>
            <a:r>
              <a:rPr lang="en-US" sz="2200" dirty="0" err="1" smtClean="0">
                <a:latin typeface="Constantia" pitchFamily="18" charset="0"/>
              </a:rPr>
              <a:t>freestream</a:t>
            </a:r>
            <a:r>
              <a:rPr lang="en-US" sz="2200" dirty="0" smtClean="0">
                <a:latin typeface="Constantia" pitchFamily="18" charset="0"/>
              </a:rPr>
              <a:t> are:</a:t>
            </a:r>
          </a:p>
        </p:txBody>
      </p:sp>
      <p:pic>
        <p:nvPicPr>
          <p:cNvPr id="205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472065" y="1813236"/>
            <a:ext cx="2199870" cy="1327732"/>
          </a:xfrm>
          <a:prstGeom prst="rect">
            <a:avLst/>
          </a:prstGeom>
          <a:noFill/>
          <a:ln w="9525">
            <a:noFill/>
            <a:miter lim="800000"/>
            <a:headEnd/>
            <a:tailEnd/>
          </a:ln>
          <a:effectLst/>
        </p:spPr>
      </p:pic>
      <p:sp>
        <p:nvSpPr>
          <p:cNvPr id="7" name="Rectangle 6"/>
          <p:cNvSpPr/>
          <p:nvPr/>
        </p:nvSpPr>
        <p:spPr>
          <a:xfrm>
            <a:off x="251520" y="3214137"/>
            <a:ext cx="2139240" cy="430887"/>
          </a:xfrm>
          <a:prstGeom prst="rect">
            <a:avLst/>
          </a:prstGeom>
        </p:spPr>
        <p:txBody>
          <a:bodyPr wrap="none">
            <a:spAutoFit/>
          </a:bodyPr>
          <a:lstStyle/>
          <a:p>
            <a:r>
              <a:rPr lang="en-US" sz="2200" dirty="0" smtClean="0">
                <a:latin typeface="Constantia" pitchFamily="18" charset="0"/>
              </a:rPr>
              <a:t>Combined flow:</a:t>
            </a:r>
          </a:p>
        </p:txBody>
      </p:sp>
      <p:pic>
        <p:nvPicPr>
          <p:cNvPr id="20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12649" y="3949586"/>
            <a:ext cx="6918703" cy="2071702"/>
          </a:xfrm>
          <a:prstGeom prst="rect">
            <a:avLst/>
          </a:prstGeom>
          <a:noFill/>
          <a:ln w="9525">
            <a:noFill/>
            <a:miter lim="800000"/>
            <a:headEnd/>
            <a:tailEnd/>
          </a:ln>
          <a:effectLst/>
        </p:spPr>
      </p:pic>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OVER A SPHERE</a:t>
            </a:r>
          </a:p>
          <a:p>
            <a:endPar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randombar(horizontal)">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2051"/>
                                        </p:tgtEl>
                                        <p:attrNameLst>
                                          <p:attrName>style.visibility</p:attrName>
                                        </p:attrNameLst>
                                      </p:cBhvr>
                                      <p:to>
                                        <p:strVal val="visible"/>
                                      </p:to>
                                    </p:set>
                                    <p:animEffect transition="in" filter="randombar(horizontal)">
                                      <p:cBhvr>
                                        <p:cTn id="20"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1197913"/>
            <a:ext cx="5053948" cy="430887"/>
          </a:xfrm>
          <a:prstGeom prst="rect">
            <a:avLst/>
          </a:prstGeom>
        </p:spPr>
        <p:txBody>
          <a:bodyPr wrap="none">
            <a:spAutoFit/>
          </a:bodyPr>
          <a:lstStyle/>
          <a:p>
            <a:r>
              <a:rPr lang="en-US" sz="2200" dirty="0" smtClean="0">
                <a:latin typeface="Constantia" pitchFamily="18" charset="0"/>
              </a:rPr>
              <a:t>To find the stagnation points in the flow</a:t>
            </a:r>
          </a:p>
        </p:txBody>
      </p:sp>
      <p:pic>
        <p:nvPicPr>
          <p:cNvPr id="307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70847" y="1809004"/>
            <a:ext cx="1802307" cy="323852"/>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71802" y="2428868"/>
            <a:ext cx="2786082" cy="758433"/>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5536" y="2636912"/>
            <a:ext cx="1428760" cy="370419"/>
          </a:xfrm>
          <a:prstGeom prst="rect">
            <a:avLst/>
          </a:prstGeom>
          <a:noFill/>
          <a:ln w="9525">
            <a:noFill/>
            <a:miter lim="800000"/>
            <a:headEnd/>
            <a:tailEnd/>
          </a:ln>
          <a:effectLst/>
        </p:spPr>
      </p:pic>
      <p:pic>
        <p:nvPicPr>
          <p:cNvPr id="3077"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500825" y="2285992"/>
            <a:ext cx="2477971" cy="904877"/>
          </a:xfrm>
          <a:prstGeom prst="rect">
            <a:avLst/>
          </a:prstGeom>
          <a:noFill/>
          <a:ln w="9525">
            <a:noFill/>
            <a:miter lim="800000"/>
            <a:headEnd/>
            <a:tailEnd/>
          </a:ln>
          <a:effectLst/>
        </p:spPr>
      </p:pic>
      <p:sp>
        <p:nvSpPr>
          <p:cNvPr id="9" name="Right Arrow 8"/>
          <p:cNvSpPr/>
          <p:nvPr/>
        </p:nvSpPr>
        <p:spPr>
          <a:xfrm>
            <a:off x="2195736" y="2643182"/>
            <a:ext cx="857256" cy="35719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200">
              <a:latin typeface="Constantia" pitchFamily="18" charset="0"/>
            </a:endParaRPr>
          </a:p>
        </p:txBody>
      </p:sp>
      <p:sp>
        <p:nvSpPr>
          <p:cNvPr id="10" name="Right Arrow 9"/>
          <p:cNvSpPr/>
          <p:nvPr/>
        </p:nvSpPr>
        <p:spPr>
          <a:xfrm>
            <a:off x="5857884" y="2636912"/>
            <a:ext cx="714380" cy="35719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200">
              <a:latin typeface="Constantia" pitchFamily="18" charset="0"/>
            </a:endParaRPr>
          </a:p>
        </p:txBody>
      </p:sp>
      <p:pic>
        <p:nvPicPr>
          <p:cNvPr id="3078"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331640" y="3501008"/>
            <a:ext cx="3089075" cy="428628"/>
          </a:xfrm>
          <a:prstGeom prst="rect">
            <a:avLst/>
          </a:prstGeom>
          <a:noFill/>
          <a:ln w="9525">
            <a:noFill/>
            <a:miter lim="800000"/>
            <a:headEnd/>
            <a:tailEnd/>
          </a:ln>
          <a:effectLst/>
        </p:spPr>
      </p:pic>
      <p:pic>
        <p:nvPicPr>
          <p:cNvPr id="3079"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832234" y="3501008"/>
            <a:ext cx="1916919" cy="500066"/>
          </a:xfrm>
          <a:prstGeom prst="rect">
            <a:avLst/>
          </a:prstGeom>
          <a:noFill/>
          <a:ln w="9525">
            <a:noFill/>
            <a:miter lim="800000"/>
            <a:headEnd/>
            <a:tailEnd/>
          </a:ln>
          <a:effectLst/>
        </p:spPr>
      </p:pic>
      <p:sp>
        <p:nvSpPr>
          <p:cNvPr id="13" name="Right Arrow 12"/>
          <p:cNvSpPr/>
          <p:nvPr/>
        </p:nvSpPr>
        <p:spPr>
          <a:xfrm>
            <a:off x="4974978" y="3501008"/>
            <a:ext cx="714380" cy="35719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200">
              <a:latin typeface="Constantia" pitchFamily="18" charset="0"/>
            </a:endParaRPr>
          </a:p>
        </p:txBody>
      </p:sp>
      <p:sp>
        <p:nvSpPr>
          <p:cNvPr id="14" name="Rectangle 13"/>
          <p:cNvSpPr/>
          <p:nvPr/>
        </p:nvSpPr>
        <p:spPr>
          <a:xfrm>
            <a:off x="313650" y="4365104"/>
            <a:ext cx="7786742" cy="430887"/>
          </a:xfrm>
          <a:prstGeom prst="rect">
            <a:avLst/>
          </a:prstGeom>
        </p:spPr>
        <p:txBody>
          <a:bodyPr wrap="square">
            <a:spAutoFit/>
          </a:bodyPr>
          <a:lstStyle/>
          <a:p>
            <a:r>
              <a:rPr lang="en-US" sz="2200" dirty="0" smtClean="0">
                <a:latin typeface="Constantia" pitchFamily="18" charset="0"/>
              </a:rPr>
              <a:t>Hence, there are two stagnation points, both on the </a:t>
            </a:r>
            <a:r>
              <a:rPr lang="en-US" sz="2200" i="1" dirty="0" smtClean="0">
                <a:latin typeface="Constantia" pitchFamily="18" charset="0"/>
              </a:rPr>
              <a:t>z axis,</a:t>
            </a:r>
          </a:p>
        </p:txBody>
      </p:sp>
      <p:pic>
        <p:nvPicPr>
          <p:cNvPr id="3080" name="Picture 8"/>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336052" y="4869160"/>
            <a:ext cx="6471897" cy="1143008"/>
          </a:xfrm>
          <a:prstGeom prst="rect">
            <a:avLst/>
          </a:prstGeom>
          <a:noFill/>
          <a:ln w="9525">
            <a:noFill/>
            <a:miter lim="800000"/>
            <a:headEnd/>
            <a:tailEnd/>
          </a:ln>
          <a:effectLst/>
        </p:spPr>
      </p:pic>
      <p:sp>
        <p:nvSpPr>
          <p:cNvPr id="16" name="TextBox 1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OVER A SPHERE (STAGNATION POINTS)</a:t>
            </a:r>
          </a:p>
        </p:txBody>
      </p:sp>
      <p:sp>
        <p:nvSpPr>
          <p:cNvPr id="1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TextBox 1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9" name="Straight Connector 1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randombar(horizontal)">
                                      <p:cBhvr>
                                        <p:cTn id="11" dur="5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076"/>
                                        </p:tgtEl>
                                        <p:attrNameLst>
                                          <p:attrName>style.visibility</p:attrName>
                                        </p:attrNameLst>
                                      </p:cBhvr>
                                      <p:to>
                                        <p:strVal val="visible"/>
                                      </p:to>
                                    </p:set>
                                    <p:animEffect transition="in" filter="randombar(horizontal)">
                                      <p:cBhvr>
                                        <p:cTn id="16" dur="500"/>
                                        <p:tgtEl>
                                          <p:spTgt spid="3076"/>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3075"/>
                                        </p:tgtEl>
                                        <p:attrNameLst>
                                          <p:attrName>style.visibility</p:attrName>
                                        </p:attrNameLst>
                                      </p:cBhvr>
                                      <p:to>
                                        <p:strVal val="visible"/>
                                      </p:to>
                                    </p:set>
                                    <p:animEffect transition="in" filter="randombar(horizontal)">
                                      <p:cBhvr>
                                        <p:cTn id="24" dur="500"/>
                                        <p:tgtEl>
                                          <p:spTgt spid="307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par>
                          <p:cTn id="30" fill="hold">
                            <p:stCondLst>
                              <p:cond delay="500"/>
                            </p:stCondLst>
                            <p:childTnLst>
                              <p:par>
                                <p:cTn id="31" presetID="14" presetClass="entr" presetSubtype="10" fill="hold" nodeType="afterEffect">
                                  <p:stCondLst>
                                    <p:cond delay="0"/>
                                  </p:stCondLst>
                                  <p:childTnLst>
                                    <p:set>
                                      <p:cBhvr>
                                        <p:cTn id="32" dur="1" fill="hold">
                                          <p:stCondLst>
                                            <p:cond delay="0"/>
                                          </p:stCondLst>
                                        </p:cTn>
                                        <p:tgtEl>
                                          <p:spTgt spid="3077"/>
                                        </p:tgtEl>
                                        <p:attrNameLst>
                                          <p:attrName>style.visibility</p:attrName>
                                        </p:attrNameLst>
                                      </p:cBhvr>
                                      <p:to>
                                        <p:strVal val="visible"/>
                                      </p:to>
                                    </p:set>
                                    <p:animEffect transition="in" filter="randombar(horizontal)">
                                      <p:cBhvr>
                                        <p:cTn id="33" dur="500"/>
                                        <p:tgtEl>
                                          <p:spTgt spid="3077"/>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078"/>
                                        </p:tgtEl>
                                        <p:attrNameLst>
                                          <p:attrName>style.visibility</p:attrName>
                                        </p:attrNameLst>
                                      </p:cBhvr>
                                      <p:to>
                                        <p:strVal val="visible"/>
                                      </p:to>
                                    </p:set>
                                    <p:animEffect transition="in" filter="randombar(horizontal)">
                                      <p:cBhvr>
                                        <p:cTn id="38" dur="500"/>
                                        <p:tgtEl>
                                          <p:spTgt spid="3078"/>
                                        </p:tgtEl>
                                      </p:cBhvr>
                                    </p:animEffect>
                                  </p:childTnLst>
                                </p:cTn>
                              </p:par>
                            </p:childTnLst>
                          </p:cTn>
                        </p:par>
                        <p:par>
                          <p:cTn id="39" fill="hold">
                            <p:stCondLst>
                              <p:cond delay="500"/>
                            </p:stCondLst>
                            <p:childTnLst>
                              <p:par>
                                <p:cTn id="40" presetID="14" presetClass="entr" presetSubtype="1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childTnLst>
                          </p:cTn>
                        </p:par>
                        <p:par>
                          <p:cTn id="43" fill="hold">
                            <p:stCondLst>
                              <p:cond delay="1000"/>
                            </p:stCondLst>
                            <p:childTnLst>
                              <p:par>
                                <p:cTn id="44" presetID="14" presetClass="entr" presetSubtype="10" fill="hold" nodeType="afterEffect">
                                  <p:stCondLst>
                                    <p:cond delay="0"/>
                                  </p:stCondLst>
                                  <p:childTnLst>
                                    <p:set>
                                      <p:cBhvr>
                                        <p:cTn id="45" dur="1" fill="hold">
                                          <p:stCondLst>
                                            <p:cond delay="0"/>
                                          </p:stCondLst>
                                        </p:cTn>
                                        <p:tgtEl>
                                          <p:spTgt spid="3079"/>
                                        </p:tgtEl>
                                        <p:attrNameLst>
                                          <p:attrName>style.visibility</p:attrName>
                                        </p:attrNameLst>
                                      </p:cBhvr>
                                      <p:to>
                                        <p:strVal val="visible"/>
                                      </p:to>
                                    </p:set>
                                    <p:animEffect transition="in" filter="randombar(horizontal)">
                                      <p:cBhvr>
                                        <p:cTn id="46" dur="500"/>
                                        <p:tgtEl>
                                          <p:spTgt spid="3079"/>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randombar(horizontal)">
                                      <p:cBhvr>
                                        <p:cTn id="51" dur="500"/>
                                        <p:tgtEl>
                                          <p:spTgt spid="14"/>
                                        </p:tgtEl>
                                      </p:cBhvr>
                                    </p:animEffect>
                                  </p:childTnLst>
                                </p:cTn>
                              </p:par>
                            </p:childTnLst>
                          </p:cTn>
                        </p:par>
                        <p:par>
                          <p:cTn id="52" fill="hold">
                            <p:stCondLst>
                              <p:cond delay="500"/>
                            </p:stCondLst>
                            <p:childTnLst>
                              <p:par>
                                <p:cTn id="53" presetID="14" presetClass="entr" presetSubtype="10" fill="hold" nodeType="afterEffect">
                                  <p:stCondLst>
                                    <p:cond delay="0"/>
                                  </p:stCondLst>
                                  <p:childTnLst>
                                    <p:set>
                                      <p:cBhvr>
                                        <p:cTn id="54" dur="1" fill="hold">
                                          <p:stCondLst>
                                            <p:cond delay="0"/>
                                          </p:stCondLst>
                                        </p:cTn>
                                        <p:tgtEl>
                                          <p:spTgt spid="3080"/>
                                        </p:tgtEl>
                                        <p:attrNameLst>
                                          <p:attrName>style.visibility</p:attrName>
                                        </p:attrNameLst>
                                      </p:cBhvr>
                                      <p:to>
                                        <p:strVal val="visible"/>
                                      </p:to>
                                    </p:set>
                                    <p:animEffect transition="in" filter="randombar(horizontal)">
                                      <p:cBhvr>
                                        <p:cTn id="55" dur="5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3"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97913"/>
            <a:ext cx="8712969" cy="769441"/>
          </a:xfrm>
          <a:prstGeom prst="rect">
            <a:avLst/>
          </a:prstGeom>
        </p:spPr>
        <p:txBody>
          <a:bodyPr wrap="square">
            <a:spAutoFit/>
          </a:bodyPr>
          <a:lstStyle/>
          <a:p>
            <a:pPr algn="just"/>
            <a:r>
              <a:rPr lang="en-US" sz="2200" dirty="0" smtClean="0">
                <a:latin typeface="Constantia" pitchFamily="18" charset="0"/>
              </a:rPr>
              <a:t>The incompressible flow over a sphere of radius </a:t>
            </a:r>
            <a:r>
              <a:rPr lang="en-US" sz="2200" i="1" dirty="0" smtClean="0">
                <a:latin typeface="Constantia" pitchFamily="18" charset="0"/>
              </a:rPr>
              <a:t>R</a:t>
            </a:r>
            <a:r>
              <a:rPr lang="en-US" sz="2200" dirty="0" smtClean="0">
                <a:latin typeface="Constantia" pitchFamily="18" charset="0"/>
              </a:rPr>
              <a:t> is </a:t>
            </a:r>
            <a:r>
              <a:rPr lang="en-US" sz="2200" b="1" dirty="0" smtClean="0">
                <a:solidFill>
                  <a:schemeClr val="tx2">
                    <a:lumMod val="60000"/>
                    <a:lumOff val="40000"/>
                  </a:schemeClr>
                </a:solidFill>
                <a:latin typeface="Constantia" pitchFamily="18" charset="0"/>
              </a:rPr>
              <a:t>qualitatively similar</a:t>
            </a:r>
            <a:r>
              <a:rPr lang="en-US" sz="2200" dirty="0" smtClean="0">
                <a:latin typeface="Constantia" pitchFamily="18" charset="0"/>
              </a:rPr>
              <a:t> to the flow over the cylinder, but </a:t>
            </a:r>
            <a:r>
              <a:rPr lang="en-US" sz="2200" b="1" dirty="0" smtClean="0">
                <a:solidFill>
                  <a:schemeClr val="tx2">
                    <a:lumMod val="60000"/>
                    <a:lumOff val="40000"/>
                  </a:schemeClr>
                </a:solidFill>
                <a:latin typeface="Constantia" pitchFamily="18" charset="0"/>
              </a:rPr>
              <a:t>quantitatively different</a:t>
            </a:r>
            <a:r>
              <a:rPr lang="en-US" sz="2200" dirty="0" smtClean="0">
                <a:latin typeface="Constantia" pitchFamily="18" charset="0"/>
              </a:rPr>
              <a:t>.</a:t>
            </a:r>
          </a:p>
        </p:txBody>
      </p:sp>
      <p:sp>
        <p:nvSpPr>
          <p:cNvPr id="16" name="TextBox 1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OVER A SPHERE (TANGENTIAL VELOCITY)</a:t>
            </a:r>
          </a:p>
        </p:txBody>
      </p:sp>
      <p:pic>
        <p:nvPicPr>
          <p:cNvPr id="614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390775" y="1916832"/>
            <a:ext cx="4362450" cy="1876425"/>
          </a:xfrm>
          <a:prstGeom prst="rect">
            <a:avLst/>
          </a:prstGeom>
          <a:noFill/>
          <a:ln w="9525">
            <a:noFill/>
            <a:miter lim="800000"/>
            <a:headEnd/>
            <a:tailEnd/>
          </a:ln>
        </p:spPr>
      </p:pic>
      <p:sp>
        <p:nvSpPr>
          <p:cNvPr id="17" name="Rectangle 16"/>
          <p:cNvSpPr/>
          <p:nvPr/>
        </p:nvSpPr>
        <p:spPr>
          <a:xfrm>
            <a:off x="251520" y="3789040"/>
            <a:ext cx="8640960" cy="1785104"/>
          </a:xfrm>
          <a:prstGeom prst="rect">
            <a:avLst/>
          </a:prstGeom>
        </p:spPr>
        <p:txBody>
          <a:bodyPr wrap="square">
            <a:spAutoFit/>
          </a:bodyPr>
          <a:lstStyle/>
          <a:p>
            <a:r>
              <a:rPr lang="en-US" sz="2200" dirty="0" smtClean="0">
                <a:latin typeface="Constantia" pitchFamily="18" charset="0"/>
              </a:rPr>
              <a:t>On the surface of the sphere, where </a:t>
            </a:r>
            <a:r>
              <a:rPr lang="en-US" sz="2200" i="1" dirty="0" smtClean="0">
                <a:latin typeface="Constantia" pitchFamily="18" charset="0"/>
              </a:rPr>
              <a:t>r = R, </a:t>
            </a:r>
            <a:r>
              <a:rPr lang="en-US" sz="2200" dirty="0" smtClean="0">
                <a:latin typeface="Constantia" pitchFamily="18" charset="0"/>
              </a:rPr>
              <a:t>the tangential velocity is</a:t>
            </a:r>
          </a:p>
          <a:p>
            <a:endParaRPr lang="en-GB" sz="2200" i="1" dirty="0" smtClean="0">
              <a:latin typeface="Constantia" pitchFamily="18" charset="0"/>
            </a:endParaRPr>
          </a:p>
          <a:p>
            <a:endParaRPr lang="en-GB" sz="2200" i="1" dirty="0" smtClean="0">
              <a:latin typeface="Constantia" pitchFamily="18" charset="0"/>
            </a:endParaRPr>
          </a:p>
          <a:p>
            <a:endParaRPr lang="en-GB" sz="2200" i="1" dirty="0" smtClean="0">
              <a:latin typeface="Constantia" pitchFamily="18" charset="0"/>
            </a:endParaRPr>
          </a:p>
          <a:p>
            <a:r>
              <a:rPr lang="en-GB" sz="2200" dirty="0" smtClean="0">
                <a:latin typeface="Constantia" pitchFamily="18" charset="0"/>
              </a:rPr>
              <a:t>The pressure distribution on the surface of the sphere is</a:t>
            </a:r>
            <a:endParaRPr lang="en-US" sz="2200" dirty="0">
              <a:latin typeface="Constantia" pitchFamily="18" charset="0"/>
            </a:endParaRPr>
          </a:p>
        </p:txBody>
      </p:sp>
      <p:pic>
        <p:nvPicPr>
          <p:cNvPr id="614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29013" y="4312518"/>
            <a:ext cx="2085975" cy="628650"/>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367088" y="5661248"/>
            <a:ext cx="2409825" cy="581025"/>
          </a:xfrm>
          <a:prstGeom prst="rect">
            <a:avLst/>
          </a:prstGeom>
          <a:noFill/>
          <a:ln w="9525">
            <a:noFill/>
            <a:miter lim="800000"/>
            <a:headEnd/>
            <a:tailEnd/>
          </a:ln>
        </p:spPr>
      </p:pic>
      <p:sp>
        <p:nvSpPr>
          <p:cNvPr id="1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 name="TextBox 1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1" name="Straight Connector 2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randombar(horizontal)">
                                      <p:cBhvr>
                                        <p:cTn id="11" dur="500"/>
                                        <p:tgtEl>
                                          <p:spTgt spid="614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16" dur="500"/>
                                        <p:tgtEl>
                                          <p:spTgt spid="17">
                                            <p:txEl>
                                              <p:pRg st="0" end="0"/>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6147"/>
                                        </p:tgtEl>
                                        <p:attrNameLst>
                                          <p:attrName>style.visibility</p:attrName>
                                        </p:attrNameLst>
                                      </p:cBhvr>
                                      <p:to>
                                        <p:strVal val="visible"/>
                                      </p:to>
                                    </p:set>
                                    <p:animEffect transition="in" filter="randombar(horizontal)">
                                      <p:cBhvr>
                                        <p:cTn id="20" dur="500"/>
                                        <p:tgtEl>
                                          <p:spTgt spid="614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7">
                                            <p:txEl>
                                              <p:pRg st="4" end="4"/>
                                            </p:txEl>
                                          </p:spTgt>
                                        </p:tgtEl>
                                        <p:attrNameLst>
                                          <p:attrName>style.visibility</p:attrName>
                                        </p:attrNameLst>
                                      </p:cBhvr>
                                      <p:to>
                                        <p:strVal val="visible"/>
                                      </p:to>
                                    </p:set>
                                    <p:animEffect transition="in" filter="randombar(horizontal)">
                                      <p:cBhvr>
                                        <p:cTn id="25" dur="500"/>
                                        <p:tgtEl>
                                          <p:spTgt spid="17">
                                            <p:txEl>
                                              <p:pRg st="4" end="4"/>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6148"/>
                                        </p:tgtEl>
                                        <p:attrNameLst>
                                          <p:attrName>style.visibility</p:attrName>
                                        </p:attrNameLst>
                                      </p:cBhvr>
                                      <p:to>
                                        <p:strVal val="visible"/>
                                      </p:to>
                                    </p:set>
                                    <p:animEffect transition="in" filter="randombar(horizontal)">
                                      <p:cBhvr>
                                        <p:cTn id="29"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4294257"/>
            <a:ext cx="8712969" cy="1785104"/>
          </a:xfrm>
          <a:prstGeom prst="rect">
            <a:avLst/>
          </a:prstGeom>
        </p:spPr>
        <p:txBody>
          <a:bodyPr wrap="square">
            <a:spAutoFit/>
          </a:bodyPr>
          <a:lstStyle/>
          <a:p>
            <a:pPr algn="just"/>
            <a:r>
              <a:rPr lang="en-US" sz="2200" dirty="0" smtClean="0">
                <a:latin typeface="Constantia" pitchFamily="18" charset="0"/>
              </a:rPr>
              <a:t>The flow over a sphere is somewhat </a:t>
            </a:r>
            <a:r>
              <a:rPr lang="en-US" sz="2200" i="1" dirty="0" smtClean="0">
                <a:latin typeface="Constantia" pitchFamily="18" charset="0"/>
              </a:rPr>
              <a:t>relieved</a:t>
            </a:r>
            <a:r>
              <a:rPr lang="en-US" sz="2200" dirty="0" smtClean="0">
                <a:latin typeface="Constantia" pitchFamily="18" charset="0"/>
              </a:rPr>
              <a:t> in comparison with the flow over a cylinder. The flow over a sphere has an extra dimension in which to move out of the way of the solid body; the flow can move sideways as well as up and down. In contrast, the flow over a cylinder is more constrained; it can only move up and down.</a:t>
            </a:r>
          </a:p>
        </p:txBody>
      </p:sp>
      <p:sp>
        <p:nvSpPr>
          <p:cNvPr id="16" name="TextBox 1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RELIEVING EFFECT</a:t>
            </a:r>
          </a:p>
        </p:txBody>
      </p:sp>
      <p:graphicFrame>
        <p:nvGraphicFramePr>
          <p:cNvPr id="8" name="Table 7"/>
          <p:cNvGraphicFramePr>
            <a:graphicFrameLocks noGrp="1"/>
          </p:cNvGraphicFramePr>
          <p:nvPr/>
        </p:nvGraphicFramePr>
        <p:xfrm>
          <a:off x="611560" y="1397000"/>
          <a:ext cx="7776864" cy="2661920"/>
        </p:xfrm>
        <a:graphic>
          <a:graphicData uri="http://schemas.openxmlformats.org/drawingml/2006/table">
            <a:tbl>
              <a:tblPr firstRow="1" bandRow="1">
                <a:tableStyleId>{5C22544A-7EE6-4342-B048-85BDC9FD1C3A}</a:tableStyleId>
              </a:tblPr>
              <a:tblGrid>
                <a:gridCol w="2592288"/>
                <a:gridCol w="2592288"/>
                <a:gridCol w="2592288"/>
              </a:tblGrid>
              <a:tr h="370840">
                <a:tc>
                  <a:txBody>
                    <a:bodyPr/>
                    <a:lstStyle/>
                    <a:p>
                      <a:endParaRPr lang="en-US" dirty="0">
                        <a:latin typeface="Constantia" pitchFamily="18" charset="0"/>
                      </a:endParaRPr>
                    </a:p>
                  </a:txBody>
                  <a:tcPr/>
                </a:tc>
                <a:tc>
                  <a:txBody>
                    <a:bodyPr/>
                    <a:lstStyle/>
                    <a:p>
                      <a:pPr algn="ctr"/>
                      <a:r>
                        <a:rPr lang="en-GB" dirty="0" smtClean="0">
                          <a:latin typeface="Constantia" pitchFamily="18" charset="0"/>
                        </a:rPr>
                        <a:t>Cylinder</a:t>
                      </a:r>
                      <a:endParaRPr lang="en-US" dirty="0">
                        <a:latin typeface="Constantia" pitchFamily="18" charset="0"/>
                      </a:endParaRPr>
                    </a:p>
                  </a:txBody>
                  <a:tcPr/>
                </a:tc>
                <a:tc>
                  <a:txBody>
                    <a:bodyPr/>
                    <a:lstStyle/>
                    <a:p>
                      <a:pPr algn="ctr"/>
                      <a:r>
                        <a:rPr lang="en-GB" dirty="0" smtClean="0">
                          <a:latin typeface="Constantia" pitchFamily="18" charset="0"/>
                        </a:rPr>
                        <a:t>Sphere</a:t>
                      </a:r>
                      <a:endParaRPr lang="en-US" dirty="0">
                        <a:latin typeface="Constantia" pitchFamily="18" charset="0"/>
                      </a:endParaRPr>
                    </a:p>
                  </a:txBody>
                  <a:tcPr/>
                </a:tc>
              </a:tr>
              <a:tr h="370840">
                <a:tc>
                  <a:txBody>
                    <a:bodyPr/>
                    <a:lstStyle/>
                    <a:p>
                      <a:pPr algn="l"/>
                      <a:r>
                        <a:rPr lang="en-GB" dirty="0" smtClean="0">
                          <a:latin typeface="Constantia" pitchFamily="18" charset="0"/>
                        </a:rPr>
                        <a:t>Location</a:t>
                      </a:r>
                      <a:r>
                        <a:rPr lang="en-GB" baseline="0" dirty="0" smtClean="0">
                          <a:latin typeface="Constantia" pitchFamily="18" charset="0"/>
                        </a:rPr>
                        <a:t> of maximum velocity</a:t>
                      </a:r>
                      <a:endParaRPr lang="en-US" dirty="0">
                        <a:latin typeface="Constantia" pitchFamily="18" charset="0"/>
                      </a:endParaRPr>
                    </a:p>
                  </a:txBody>
                  <a:tcPr anchor="ctr"/>
                </a:tc>
                <a:tc>
                  <a:txBody>
                    <a:bodyPr/>
                    <a:lstStyle/>
                    <a:p>
                      <a:pPr algn="ctr"/>
                      <a:endParaRPr lang="en-US" dirty="0">
                        <a:latin typeface="Constantia" pitchFamily="18" charset="0"/>
                      </a:endParaRPr>
                    </a:p>
                  </a:txBody>
                  <a:tcPr anchor="ctr"/>
                </a:tc>
                <a:tc>
                  <a:txBody>
                    <a:bodyPr/>
                    <a:lstStyle/>
                    <a:p>
                      <a:pPr algn="ctr"/>
                      <a:endParaRPr lang="en-US" dirty="0">
                        <a:latin typeface="Constantia" pitchFamily="18" charset="0"/>
                      </a:endParaRPr>
                    </a:p>
                  </a:txBody>
                  <a:tcPr anchor="ctr"/>
                </a:tc>
              </a:tr>
              <a:tr h="370840">
                <a:tc>
                  <a:txBody>
                    <a:bodyPr/>
                    <a:lstStyle/>
                    <a:p>
                      <a:pPr algn="l"/>
                      <a:r>
                        <a:rPr lang="en-GB" dirty="0" smtClean="0">
                          <a:latin typeface="Constantia" pitchFamily="18" charset="0"/>
                        </a:rPr>
                        <a:t>Maximum velocity</a:t>
                      </a:r>
                      <a:endParaRPr lang="en-US" dirty="0">
                        <a:latin typeface="Constantia" pitchFamily="18" charset="0"/>
                      </a:endParaRPr>
                    </a:p>
                  </a:txBody>
                  <a:tcPr anchor="ctr"/>
                </a:tc>
                <a:tc>
                  <a:txBody>
                    <a:bodyPr/>
                    <a:lstStyle/>
                    <a:p>
                      <a:pPr algn="ctr"/>
                      <a:r>
                        <a:rPr lang="en-GB" sz="1800" dirty="0" smtClean="0">
                          <a:latin typeface="Times New Roman" pitchFamily="18" charset="0"/>
                          <a:cs typeface="Times New Roman" pitchFamily="18" charset="0"/>
                        </a:rPr>
                        <a:t>2V</a:t>
                      </a:r>
                      <a:r>
                        <a:rPr lang="en-GB" sz="1800" baseline="-25000" dirty="0" smtClean="0">
                          <a:latin typeface="Times New Roman" pitchFamily="18" charset="0"/>
                          <a:cs typeface="Times New Roman" pitchFamily="18" charset="0"/>
                        </a:rPr>
                        <a:t>∞</a:t>
                      </a:r>
                      <a:endParaRPr lang="en-US" sz="1800" baseline="-25000" dirty="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dirty="0" smtClean="0">
                          <a:latin typeface="Times New Roman" pitchFamily="18" charset="0"/>
                          <a:cs typeface="Times New Roman" pitchFamily="18" charset="0"/>
                        </a:rPr>
                        <a:t>1.5V</a:t>
                      </a:r>
                      <a:r>
                        <a:rPr lang="en-GB" sz="1800" baseline="-25000" dirty="0" smtClean="0">
                          <a:latin typeface="Times New Roman" pitchFamily="18" charset="0"/>
                          <a:cs typeface="Times New Roman" pitchFamily="18" charset="0"/>
                        </a:rPr>
                        <a:t>∞</a:t>
                      </a:r>
                      <a:endParaRPr lang="en-US" sz="1800" baseline="-25000" dirty="0" smtClean="0">
                        <a:latin typeface="Times New Roman" pitchFamily="18" charset="0"/>
                        <a:cs typeface="Times New Roman" pitchFamily="18" charset="0"/>
                      </a:endParaRPr>
                    </a:p>
                  </a:txBody>
                  <a:tcPr anchor="ctr"/>
                </a:tc>
              </a:tr>
              <a:tr h="370840">
                <a:tc>
                  <a:txBody>
                    <a:bodyPr/>
                    <a:lstStyle/>
                    <a:p>
                      <a:pPr algn="l"/>
                      <a:r>
                        <a:rPr lang="en-GB" dirty="0" smtClean="0">
                          <a:latin typeface="Constantia" pitchFamily="18" charset="0"/>
                        </a:rPr>
                        <a:t>Maximum pressure coefficient</a:t>
                      </a:r>
                      <a:endParaRPr lang="en-US" dirty="0">
                        <a:latin typeface="Constantia" pitchFamily="18" charset="0"/>
                      </a:endParaRPr>
                    </a:p>
                  </a:txBody>
                  <a:tcPr anchor="ctr"/>
                </a:tc>
                <a:tc>
                  <a:txBody>
                    <a:bodyPr/>
                    <a:lstStyle/>
                    <a:p>
                      <a:pPr algn="ctr"/>
                      <a:r>
                        <a:rPr lang="en-GB" sz="2600" baseline="-25000" dirty="0" smtClean="0">
                          <a:latin typeface="Times New Roman" pitchFamily="18" charset="0"/>
                          <a:cs typeface="Times New Roman" pitchFamily="18" charset="0"/>
                        </a:rPr>
                        <a:t>1</a:t>
                      </a:r>
                      <a:endParaRPr lang="en-US" sz="2600" baseline="-25000" dirty="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600" baseline="-25000" dirty="0" smtClean="0">
                          <a:latin typeface="Times New Roman" pitchFamily="18" charset="0"/>
                          <a:cs typeface="Times New Roman" pitchFamily="18" charset="0"/>
                        </a:rPr>
                        <a:t>1</a:t>
                      </a:r>
                      <a:endParaRPr lang="en-US" sz="2600" baseline="-25000" dirty="0" smtClean="0">
                        <a:latin typeface="Times New Roman" pitchFamily="18" charset="0"/>
                        <a:cs typeface="Times New Roman" pitchFamily="18" charset="0"/>
                      </a:endParaRPr>
                    </a:p>
                  </a:txBody>
                  <a:tcPr anchor="ctr"/>
                </a:tc>
              </a:tr>
              <a:tr h="370840">
                <a:tc>
                  <a:txBody>
                    <a:bodyPr/>
                    <a:lstStyle/>
                    <a:p>
                      <a:pPr algn="l"/>
                      <a:r>
                        <a:rPr lang="en-GB" dirty="0" smtClean="0">
                          <a:latin typeface="Constantia" pitchFamily="18" charset="0"/>
                        </a:rPr>
                        <a:t>Minimum pressure coefficient</a:t>
                      </a:r>
                      <a:endParaRPr lang="en-US" dirty="0">
                        <a:latin typeface="Constantia" pitchFamily="18" charset="0"/>
                      </a:endParaRPr>
                    </a:p>
                  </a:txBody>
                  <a:tcPr anchor="ctr"/>
                </a:tc>
                <a:tc>
                  <a:txBody>
                    <a:bodyPr/>
                    <a:lstStyle/>
                    <a:p>
                      <a:pPr algn="ctr"/>
                      <a:r>
                        <a:rPr lang="en-GB" sz="2600" baseline="-25000" dirty="0" smtClean="0">
                          <a:latin typeface="Times New Roman" pitchFamily="18" charset="0"/>
                          <a:cs typeface="Times New Roman" pitchFamily="18" charset="0"/>
                        </a:rPr>
                        <a:t>-3</a:t>
                      </a:r>
                      <a:endParaRPr lang="en-US" sz="2600" baseline="-25000" dirty="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600" baseline="-25000" dirty="0" smtClean="0">
                          <a:latin typeface="Times New Roman" pitchFamily="18" charset="0"/>
                          <a:cs typeface="Times New Roman" pitchFamily="18" charset="0"/>
                        </a:rPr>
                        <a:t>-5/4</a:t>
                      </a:r>
                      <a:endParaRPr lang="en-US" sz="2600" baseline="-25000" dirty="0" smtClean="0">
                        <a:latin typeface="Times New Roman" pitchFamily="18" charset="0"/>
                        <a:cs typeface="Times New Roman" pitchFamily="18" charset="0"/>
                      </a:endParaRPr>
                    </a:p>
                  </a:txBody>
                  <a:tcPr anchor="ctr"/>
                </a:tc>
              </a:tr>
            </a:tbl>
          </a:graphicData>
        </a:graphic>
      </p:graphicFrame>
      <p:graphicFrame>
        <p:nvGraphicFramePr>
          <p:cNvPr id="7170" name="Object 2"/>
          <p:cNvGraphicFramePr>
            <a:graphicFrameLocks noChangeAspect="1"/>
          </p:cNvGraphicFramePr>
          <p:nvPr/>
        </p:nvGraphicFramePr>
        <p:xfrm>
          <a:off x="4204347" y="1734179"/>
          <a:ext cx="648072" cy="627820"/>
        </p:xfrm>
        <a:graphic>
          <a:graphicData uri="http://schemas.openxmlformats.org/presentationml/2006/ole">
            <p:oleObj spid="_x0000_s7170" name="Equation" r:id="rId4" imgW="406080" imgH="393480" progId="Equation.DSMT4">
              <p:embed/>
            </p:oleObj>
          </a:graphicData>
        </a:graphic>
      </p:graphicFrame>
      <p:graphicFrame>
        <p:nvGraphicFramePr>
          <p:cNvPr id="7171" name="Object 3"/>
          <p:cNvGraphicFramePr>
            <a:graphicFrameLocks noChangeAspect="1"/>
          </p:cNvGraphicFramePr>
          <p:nvPr/>
        </p:nvGraphicFramePr>
        <p:xfrm>
          <a:off x="6804620" y="1747058"/>
          <a:ext cx="647700" cy="627062"/>
        </p:xfrm>
        <a:graphic>
          <a:graphicData uri="http://schemas.openxmlformats.org/presentationml/2006/ole">
            <p:oleObj spid="_x0000_s7171" name="Equation" r:id="rId5" imgW="406080" imgH="393480" progId="Equation.DSMT4">
              <p:embed/>
            </p:oleObj>
          </a:graphicData>
        </a:graphic>
      </p:graphicFrame>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randombar(horizontal)">
                                      <p:cBhvr>
                                        <p:cTn id="10" dur="500"/>
                                        <p:tgtEl>
                                          <p:spTgt spid="7170"/>
                                        </p:tgtEl>
                                      </p:cBhvr>
                                    </p:animEffect>
                                  </p:childTnLst>
                                </p:cTn>
                              </p:par>
                              <p:par>
                                <p:cTn id="11" presetID="14" presetClass="entr" presetSubtype="10" fill="hold" nodeType="withEffect">
                                  <p:stCondLst>
                                    <p:cond delay="0"/>
                                  </p:stCondLst>
                                  <p:childTnLst>
                                    <p:set>
                                      <p:cBhvr>
                                        <p:cTn id="12" dur="1" fill="hold">
                                          <p:stCondLst>
                                            <p:cond delay="0"/>
                                          </p:stCondLst>
                                        </p:cTn>
                                        <p:tgtEl>
                                          <p:spTgt spid="7171"/>
                                        </p:tgtEl>
                                        <p:attrNameLst>
                                          <p:attrName>style.visibility</p:attrName>
                                        </p:attrNameLst>
                                      </p:cBhvr>
                                      <p:to>
                                        <p:strVal val="visible"/>
                                      </p:to>
                                    </p:set>
                                    <p:animEffect transition="in" filter="randombar(horizontal)">
                                      <p:cBhvr>
                                        <p:cTn id="13" dur="500"/>
                                        <p:tgtEl>
                                          <p:spTgt spid="7171"/>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3477875"/>
          </a:xfrm>
          <a:prstGeom prst="rect">
            <a:avLst/>
          </a:prstGeom>
        </p:spPr>
        <p:txBody>
          <a:bodyPr wrap="square">
            <a:spAutoFit/>
          </a:bodyPr>
          <a:lstStyle/>
          <a:p>
            <a:pPr algn="just"/>
            <a:r>
              <a:rPr lang="en-US" sz="2200" dirty="0" smtClean="0">
                <a:latin typeface="Constantia" pitchFamily="18" charset="0"/>
              </a:rPr>
              <a:t>The qualitative features of the real flow over a sphere are similar to those discussed for a cylinder  (</a:t>
            </a:r>
            <a:r>
              <a:rPr lang="en-US" sz="2200" i="1" dirty="0" smtClean="0">
                <a:latin typeface="Constantia" pitchFamily="18" charset="0"/>
              </a:rPr>
              <a:t>the phenomenon of flow separation, the variation of drag coefficient with a Reynolds number, the precipitous drop in drag coefficient when the flow transits from laminar to turbulent ahead of the separation point at the critical Reynolds number, and the general structure of the wake</a:t>
            </a:r>
            <a:r>
              <a:rPr lang="en-US" sz="2200" dirty="0" smtClean="0">
                <a:latin typeface="Constantia" pitchFamily="18" charset="0"/>
              </a:rPr>
              <a:t>).</a:t>
            </a:r>
          </a:p>
          <a:p>
            <a:pPr algn="just"/>
            <a:endParaRPr lang="en-US" sz="2200" dirty="0" smtClean="0">
              <a:latin typeface="Constantia" pitchFamily="18" charset="0"/>
            </a:endParaRPr>
          </a:p>
          <a:p>
            <a:pPr algn="just"/>
            <a:r>
              <a:rPr lang="en-US" sz="2200" dirty="0" smtClean="0">
                <a:latin typeface="Constantia" pitchFamily="18" charset="0"/>
              </a:rPr>
              <a:t>These items are similar for both cases. However, because of the three-dimensional relieving effect, the flow over a sphere is quantitatively different from that for a cylinder.</a:t>
            </a: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Re=17.9</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9219" name="Picture 3"/>
          <p:cNvPicPr>
            <a:picLocks noChangeAspect="1" noChangeArrowheads="1"/>
          </p:cNvPicPr>
          <p:nvPr/>
        </p:nvPicPr>
        <p:blipFill>
          <a:blip r:embed="rId3" cstate="print"/>
          <a:srcRect/>
          <a:stretch>
            <a:fillRect/>
          </a:stretch>
        </p:blipFill>
        <p:spPr bwMode="auto">
          <a:xfrm>
            <a:off x="1704045" y="1889359"/>
            <a:ext cx="5735910" cy="3699881"/>
          </a:xfrm>
          <a:prstGeom prst="rect">
            <a:avLst/>
          </a:prstGeom>
          <a:noFill/>
          <a:ln w="9525">
            <a:noFill/>
            <a:miter lim="800000"/>
            <a:headEnd/>
            <a:tailEnd/>
          </a:ln>
        </p:spPr>
      </p:pic>
      <p:sp>
        <p:nvSpPr>
          <p:cNvPr id="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8" name="Straight Connector 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randombar(horizontal)">
                                      <p:cBhvr>
                                        <p:cTn id="7"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Re=25.5</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9218" name="Picture 2"/>
          <p:cNvPicPr>
            <a:picLocks noChangeAspect="1" noChangeArrowheads="1"/>
          </p:cNvPicPr>
          <p:nvPr/>
        </p:nvPicPr>
        <p:blipFill>
          <a:blip r:embed="rId3" cstate="print"/>
          <a:srcRect/>
          <a:stretch>
            <a:fillRect/>
          </a:stretch>
        </p:blipFill>
        <p:spPr bwMode="auto">
          <a:xfrm>
            <a:off x="1647825" y="1700808"/>
            <a:ext cx="5848350" cy="3838575"/>
          </a:xfrm>
          <a:prstGeom prst="rect">
            <a:avLst/>
          </a:prstGeom>
          <a:noFill/>
          <a:ln w="9525">
            <a:noFill/>
            <a:miter lim="800000"/>
            <a:headEnd/>
            <a:tailEnd/>
          </a:ln>
        </p:spPr>
      </p:pic>
      <p:sp>
        <p:nvSpPr>
          <p:cNvPr id="5" name="Rectangle 4"/>
          <p:cNvSpPr/>
          <p:nvPr/>
        </p:nvSpPr>
        <p:spPr>
          <a:xfrm>
            <a:off x="179512" y="5589240"/>
            <a:ext cx="8712969" cy="769441"/>
          </a:xfrm>
          <a:prstGeom prst="rect">
            <a:avLst/>
          </a:prstGeom>
        </p:spPr>
        <p:txBody>
          <a:bodyPr wrap="square">
            <a:spAutoFit/>
          </a:bodyPr>
          <a:lstStyle/>
          <a:p>
            <a:pPr algn="just"/>
            <a:r>
              <a:rPr lang="en-GB" sz="2200" dirty="0" smtClean="0">
                <a:latin typeface="Constantia" pitchFamily="18" charset="0"/>
              </a:rPr>
              <a:t>Although it is not obvious, the flow is just to have separated at the rear at this Reynolds number.</a:t>
            </a:r>
            <a:endParaRPr lang="en-US" sz="2200" b="1" dirty="0" smtClean="0">
              <a:latin typeface="Constantia" pitchFamily="18" charset="0"/>
            </a:endParaRPr>
          </a:p>
        </p:txBody>
      </p:sp>
      <p:sp>
        <p:nvSpPr>
          <p:cNvPr id="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8" name="Straight Connector 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randombar(horizontal)">
                                      <p:cBhvr>
                                        <p:cTn id="7" dur="500"/>
                                        <p:tgtEl>
                                          <p:spTgt spid="921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Re=26.8</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sp>
        <p:nvSpPr>
          <p:cNvPr id="5" name="Rectangle 4"/>
          <p:cNvSpPr/>
          <p:nvPr/>
        </p:nvSpPr>
        <p:spPr>
          <a:xfrm>
            <a:off x="179512" y="5589240"/>
            <a:ext cx="8712969" cy="430887"/>
          </a:xfrm>
          <a:prstGeom prst="rect">
            <a:avLst/>
          </a:prstGeom>
        </p:spPr>
        <p:txBody>
          <a:bodyPr wrap="square">
            <a:spAutoFit/>
          </a:bodyPr>
          <a:lstStyle/>
          <a:p>
            <a:pPr algn="just"/>
            <a:r>
              <a:rPr lang="en-GB" sz="2200" dirty="0" smtClean="0">
                <a:latin typeface="Constantia" pitchFamily="18" charset="0"/>
              </a:rPr>
              <a:t>The flow is clearly separated over the rear of the sphere..</a:t>
            </a:r>
            <a:endParaRPr lang="en-US" sz="2200" b="1" dirty="0" smtClean="0">
              <a:latin typeface="Constantia" pitchFamily="18" charset="0"/>
            </a:endParaRPr>
          </a:p>
        </p:txBody>
      </p:sp>
      <p:pic>
        <p:nvPicPr>
          <p:cNvPr id="10242" name="Picture 2"/>
          <p:cNvPicPr>
            <a:picLocks noChangeAspect="1" noChangeArrowheads="1"/>
          </p:cNvPicPr>
          <p:nvPr/>
        </p:nvPicPr>
        <p:blipFill>
          <a:blip r:embed="rId3" cstate="print"/>
          <a:srcRect/>
          <a:stretch>
            <a:fillRect/>
          </a:stretch>
        </p:blipFill>
        <p:spPr bwMode="auto">
          <a:xfrm>
            <a:off x="1790700" y="1731615"/>
            <a:ext cx="5562600" cy="3857625"/>
          </a:xfrm>
          <a:prstGeom prst="rect">
            <a:avLst/>
          </a:prstGeom>
          <a:noFill/>
          <a:ln w="9525">
            <a:noFill/>
            <a:miter lim="800000"/>
            <a:headEnd/>
            <a:tailEnd/>
          </a:ln>
        </p:spPr>
      </p:pic>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randombar(horizontal)">
                                      <p:cBhvr>
                                        <p:cTn id="7" dur="500"/>
                                        <p:tgtEl>
                                          <p:spTgt spid="1024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Re=56.5</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11266" name="Picture 2"/>
          <p:cNvPicPr>
            <a:picLocks noChangeAspect="1" noChangeArrowheads="1"/>
          </p:cNvPicPr>
          <p:nvPr/>
        </p:nvPicPr>
        <p:blipFill>
          <a:blip r:embed="rId3" cstate="print"/>
          <a:srcRect/>
          <a:stretch>
            <a:fillRect/>
          </a:stretch>
        </p:blipFill>
        <p:spPr bwMode="auto">
          <a:xfrm>
            <a:off x="863588" y="1772816"/>
            <a:ext cx="7416824" cy="4069298"/>
          </a:xfrm>
          <a:prstGeom prst="rect">
            <a:avLst/>
          </a:prstGeom>
          <a:noFill/>
          <a:ln w="9525">
            <a:noFill/>
            <a:miter lim="800000"/>
            <a:headEnd/>
            <a:tailEnd/>
          </a:ln>
        </p:spPr>
      </p:pic>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randombar(horizontal)">
                                      <p:cBhvr>
                                        <p:cTn id="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Re=104</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12290" name="Picture 2"/>
          <p:cNvPicPr>
            <a:picLocks noChangeAspect="1" noChangeArrowheads="1"/>
          </p:cNvPicPr>
          <p:nvPr/>
        </p:nvPicPr>
        <p:blipFill>
          <a:blip r:embed="rId3" cstate="print"/>
          <a:srcRect/>
          <a:stretch>
            <a:fillRect/>
          </a:stretch>
        </p:blipFill>
        <p:spPr bwMode="auto">
          <a:xfrm>
            <a:off x="1709564" y="1772816"/>
            <a:ext cx="5724872" cy="3919207"/>
          </a:xfrm>
          <a:prstGeom prst="rect">
            <a:avLst/>
          </a:prstGeom>
          <a:noFill/>
          <a:ln w="9525">
            <a:noFill/>
            <a:miter lim="800000"/>
            <a:headEnd/>
            <a:tailEnd/>
          </a:ln>
        </p:spPr>
      </p:pic>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randombar(horizont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Re=118</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sp>
        <p:nvSpPr>
          <p:cNvPr id="5" name="Rectangle 4"/>
          <p:cNvSpPr/>
          <p:nvPr/>
        </p:nvSpPr>
        <p:spPr>
          <a:xfrm>
            <a:off x="179512" y="5589240"/>
            <a:ext cx="8712969" cy="430887"/>
          </a:xfrm>
          <a:prstGeom prst="rect">
            <a:avLst/>
          </a:prstGeom>
        </p:spPr>
        <p:txBody>
          <a:bodyPr wrap="square">
            <a:spAutoFit/>
          </a:bodyPr>
          <a:lstStyle/>
          <a:p>
            <a:pPr algn="just"/>
            <a:r>
              <a:rPr lang="en-GB" sz="2200" dirty="0" smtClean="0">
                <a:latin typeface="Constantia" pitchFamily="18" charset="0"/>
              </a:rPr>
              <a:t>The flow is clearly separated over the rear of the sphere.</a:t>
            </a:r>
            <a:endParaRPr lang="en-US" sz="2200" b="1" dirty="0" smtClean="0">
              <a:latin typeface="Constantia" pitchFamily="18" charset="0"/>
            </a:endParaRPr>
          </a:p>
        </p:txBody>
      </p:sp>
      <p:pic>
        <p:nvPicPr>
          <p:cNvPr id="13314" name="Picture 2"/>
          <p:cNvPicPr>
            <a:picLocks noChangeAspect="1" noChangeArrowheads="1"/>
          </p:cNvPicPr>
          <p:nvPr/>
        </p:nvPicPr>
        <p:blipFill>
          <a:blip r:embed="rId3" cstate="print"/>
          <a:srcRect/>
          <a:stretch>
            <a:fillRect/>
          </a:stretch>
        </p:blipFill>
        <p:spPr bwMode="auto">
          <a:xfrm>
            <a:off x="1506006" y="1700808"/>
            <a:ext cx="6131989" cy="3843666"/>
          </a:xfrm>
          <a:prstGeom prst="rect">
            <a:avLst/>
          </a:prstGeom>
          <a:noFill/>
          <a:ln w="9525">
            <a:noFill/>
            <a:miter lim="800000"/>
            <a:headEnd/>
            <a:tailEnd/>
          </a:ln>
        </p:spPr>
      </p:pic>
      <p:sp>
        <p:nvSpPr>
          <p:cNvPr id="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8" name="Straight Connector 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randombar(horizontal)">
                                      <p:cBhvr>
                                        <p:cTn id="7" dur="500"/>
                                        <p:tgtEl>
                                          <p:spTgt spid="1331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Re=202</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13315" name="Picture 3"/>
          <p:cNvPicPr>
            <a:picLocks noChangeAspect="1" noChangeArrowheads="1"/>
          </p:cNvPicPr>
          <p:nvPr/>
        </p:nvPicPr>
        <p:blipFill>
          <a:blip r:embed="rId3" cstate="print"/>
          <a:srcRect/>
          <a:stretch>
            <a:fillRect/>
          </a:stretch>
        </p:blipFill>
        <p:spPr bwMode="auto">
          <a:xfrm>
            <a:off x="1785578" y="1700808"/>
            <a:ext cx="5572844" cy="3851696"/>
          </a:xfrm>
          <a:prstGeom prst="rect">
            <a:avLst/>
          </a:prstGeom>
          <a:noFill/>
          <a:ln w="9525">
            <a:noFill/>
            <a:miter lim="800000"/>
            <a:headEnd/>
            <a:tailEnd/>
          </a:ln>
        </p:spPr>
      </p:pic>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randombar(horizontal)">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Re=15000</a:t>
            </a:r>
            <a:endParaRPr lang="en-US" sz="22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14338" name="Picture 2"/>
          <p:cNvPicPr>
            <a:picLocks noChangeAspect="1" noChangeArrowheads="1"/>
          </p:cNvPicPr>
          <p:nvPr/>
        </p:nvPicPr>
        <p:blipFill>
          <a:blip r:embed="rId3" cstate="print"/>
          <a:srcRect/>
          <a:stretch>
            <a:fillRect/>
          </a:stretch>
        </p:blipFill>
        <p:spPr bwMode="auto">
          <a:xfrm>
            <a:off x="791580" y="1662559"/>
            <a:ext cx="7560840" cy="4672519"/>
          </a:xfrm>
          <a:prstGeom prst="rect">
            <a:avLst/>
          </a:prstGeom>
          <a:noFill/>
          <a:ln w="9525">
            <a:noFill/>
            <a:miter lim="800000"/>
            <a:headEnd/>
            <a:tailEnd/>
          </a:ln>
        </p:spPr>
      </p:pic>
      <p:sp>
        <p:nvSpPr>
          <p:cNvPr id="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8" name="Straight Connector 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randombar(horizontal)">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1107996"/>
          </a:xfrm>
          <a:prstGeom prst="rect">
            <a:avLst/>
          </a:prstGeom>
        </p:spPr>
        <p:txBody>
          <a:bodyPr wrap="square">
            <a:spAutoFit/>
          </a:bodyPr>
          <a:lstStyle/>
          <a:p>
            <a:pPr algn="just"/>
            <a:r>
              <a:rPr lang="en-GB" sz="2200" dirty="0" smtClean="0">
                <a:latin typeface="Constantia" pitchFamily="18" charset="0"/>
              </a:rPr>
              <a:t>The flow over sphere – </a:t>
            </a:r>
            <a:r>
              <a:rPr lang="en-GB" sz="2200" b="1" dirty="0" smtClean="0">
                <a:latin typeface="Constantia" pitchFamily="18" charset="0"/>
              </a:rPr>
              <a:t>Re=30000 </a:t>
            </a:r>
            <a:r>
              <a:rPr lang="en-GB" sz="2200" i="1" dirty="0" smtClean="0">
                <a:latin typeface="Constantia" pitchFamily="18" charset="0"/>
              </a:rPr>
              <a:t>(Turbulent flow. Forced by a trip wire hoop ahead of the equator, causing the laminar flow to become turbulent suddenly)</a:t>
            </a:r>
            <a:endParaRPr lang="en-US" sz="2200" b="1" i="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15362" name="Picture 2"/>
          <p:cNvPicPr>
            <a:picLocks noChangeAspect="1" noChangeArrowheads="1"/>
          </p:cNvPicPr>
          <p:nvPr/>
        </p:nvPicPr>
        <p:blipFill>
          <a:blip r:embed="rId3" cstate="print"/>
          <a:srcRect/>
          <a:stretch>
            <a:fillRect/>
          </a:stretch>
        </p:blipFill>
        <p:spPr bwMode="auto">
          <a:xfrm>
            <a:off x="1835696" y="2328388"/>
            <a:ext cx="6840760" cy="3984179"/>
          </a:xfrm>
          <a:prstGeom prst="rect">
            <a:avLst/>
          </a:prstGeom>
          <a:noFill/>
          <a:ln w="9525">
            <a:noFill/>
            <a:miter lim="800000"/>
            <a:headEnd/>
            <a:tailEnd/>
          </a:ln>
        </p:spPr>
      </p:pic>
      <p:sp>
        <p:nvSpPr>
          <p:cNvPr id="6" name="TextBox 5"/>
          <p:cNvSpPr txBox="1"/>
          <p:nvPr/>
        </p:nvSpPr>
        <p:spPr>
          <a:xfrm>
            <a:off x="251520" y="3075925"/>
            <a:ext cx="1728192" cy="2585323"/>
          </a:xfrm>
          <a:prstGeom prst="rect">
            <a:avLst/>
          </a:prstGeom>
          <a:noFill/>
        </p:spPr>
        <p:txBody>
          <a:bodyPr wrap="square" rtlCol="0">
            <a:spAutoFit/>
          </a:bodyPr>
          <a:lstStyle/>
          <a:p>
            <a:r>
              <a:rPr lang="en-GB" dirty="0" smtClean="0">
                <a:latin typeface="Constantia" pitchFamily="18" charset="0"/>
              </a:rPr>
              <a:t>Because the flow is turbulent, separation takes place much farther over the back surface of sphere.</a:t>
            </a:r>
            <a:endParaRPr lang="en-US" dirty="0">
              <a:latin typeface="Constantia" pitchFamily="18" charset="0"/>
            </a:endParaRP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randombar(horizontal)">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3856"/>
            <a:ext cx="8712969" cy="430887"/>
          </a:xfrm>
          <a:prstGeom prst="rect">
            <a:avLst/>
          </a:prstGeom>
        </p:spPr>
        <p:txBody>
          <a:bodyPr wrap="square">
            <a:spAutoFit/>
          </a:bodyPr>
          <a:lstStyle/>
          <a:p>
            <a:pPr algn="just"/>
            <a:r>
              <a:rPr lang="en-GB" sz="2200" dirty="0" smtClean="0">
                <a:latin typeface="Constantia" pitchFamily="18" charset="0"/>
              </a:rPr>
              <a:t>Variation of drag coefficient </a:t>
            </a:r>
            <a:r>
              <a:rPr lang="en-GB" sz="2200" i="1" dirty="0" smtClean="0">
                <a:latin typeface="Constantia" pitchFamily="18" charset="0"/>
              </a:rPr>
              <a:t>C</a:t>
            </a:r>
            <a:r>
              <a:rPr lang="en-GB" sz="2200" i="1" baseline="-25000" dirty="0" smtClean="0">
                <a:latin typeface="Constantia" pitchFamily="18" charset="0"/>
              </a:rPr>
              <a:t>D</a:t>
            </a:r>
            <a:r>
              <a:rPr lang="en-GB" sz="2200" dirty="0" smtClean="0">
                <a:latin typeface="Constantia" pitchFamily="18" charset="0"/>
              </a:rPr>
              <a:t> with the Reynolds number</a:t>
            </a:r>
            <a:endParaRPr lang="en-US" sz="2200" b="1" i="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REAL CASE</a:t>
            </a:r>
          </a:p>
        </p:txBody>
      </p:sp>
      <p:pic>
        <p:nvPicPr>
          <p:cNvPr id="1638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1560" y="1699170"/>
            <a:ext cx="7920880" cy="4826174"/>
          </a:xfrm>
          <a:prstGeom prst="rect">
            <a:avLst/>
          </a:prstGeom>
          <a:noFill/>
          <a:ln w="9525">
            <a:noFill/>
            <a:miter lim="800000"/>
            <a:headEnd/>
            <a:tailEnd/>
          </a:ln>
        </p:spPr>
      </p:pic>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randombar(horizontal)">
                                      <p:cBhvr>
                                        <p:cTn id="7"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3" y="1283856"/>
            <a:ext cx="4392488" cy="4185761"/>
          </a:xfrm>
          <a:prstGeom prst="rect">
            <a:avLst/>
          </a:prstGeom>
        </p:spPr>
        <p:txBody>
          <a:bodyPr wrap="square">
            <a:spAutoFit/>
          </a:bodyPr>
          <a:lstStyle/>
          <a:p>
            <a:pPr algn="just"/>
            <a:r>
              <a:rPr lang="en-US" sz="1900" dirty="0" smtClean="0">
                <a:latin typeface="Constantia" pitchFamily="18" charset="0"/>
              </a:rPr>
              <a:t>the </a:t>
            </a:r>
            <a:r>
              <a:rPr lang="en-US" sz="1900" i="1" dirty="0" smtClean="0">
                <a:latin typeface="Constantia" pitchFamily="18" charset="0"/>
              </a:rPr>
              <a:t>C</a:t>
            </a:r>
            <a:r>
              <a:rPr lang="en-US" sz="1900" i="1" baseline="-25000" dirty="0" smtClean="0">
                <a:latin typeface="Constantia" pitchFamily="18" charset="0"/>
              </a:rPr>
              <a:t>D</a:t>
            </a:r>
            <a:r>
              <a:rPr lang="en-US" sz="1900" dirty="0" smtClean="0">
                <a:latin typeface="Constantia" pitchFamily="18" charset="0"/>
              </a:rPr>
              <a:t> variations are qualitatively similar, both with a precipitous decrease in </a:t>
            </a:r>
            <a:r>
              <a:rPr lang="en-US" sz="1900" i="1" dirty="0" smtClean="0">
                <a:latin typeface="Constantia" pitchFamily="18" charset="0"/>
              </a:rPr>
              <a:t>C</a:t>
            </a:r>
            <a:r>
              <a:rPr lang="en-US" sz="1900" i="1" baseline="-25000" dirty="0" smtClean="0">
                <a:latin typeface="Constantia" pitchFamily="18" charset="0"/>
              </a:rPr>
              <a:t>D</a:t>
            </a:r>
            <a:r>
              <a:rPr lang="en-US" sz="1900" dirty="0" smtClean="0">
                <a:latin typeface="Constantia" pitchFamily="18" charset="0"/>
              </a:rPr>
              <a:t> near a critical Reynolds number of 300,000, coinciding with natural transition from laminar to turbulent flow. </a:t>
            </a:r>
          </a:p>
          <a:p>
            <a:pPr algn="just"/>
            <a:r>
              <a:rPr lang="en-US" sz="1900" dirty="0" smtClean="0">
                <a:latin typeface="Constantia" pitchFamily="18" charset="0"/>
              </a:rPr>
              <a:t>However, quantitatively the two curves are quite different. In the Reynolds number range most appropriate to practical problems, that is, </a:t>
            </a:r>
            <a:r>
              <a:rPr lang="en-US" sz="1900" smtClean="0">
                <a:latin typeface="Constantia" pitchFamily="18" charset="0"/>
              </a:rPr>
              <a:t>for Re&gt;1000</a:t>
            </a:r>
            <a:r>
              <a:rPr lang="en-US" sz="1900" dirty="0" smtClean="0">
                <a:latin typeface="Constantia" pitchFamily="18" charset="0"/>
              </a:rPr>
              <a:t>, the values of </a:t>
            </a:r>
            <a:r>
              <a:rPr lang="en-US" sz="1900" i="1" dirty="0" smtClean="0">
                <a:latin typeface="Constantia" pitchFamily="18" charset="0"/>
              </a:rPr>
              <a:t>C</a:t>
            </a:r>
            <a:r>
              <a:rPr lang="en-US" sz="1900" i="1" baseline="-25000" dirty="0" smtClean="0">
                <a:latin typeface="Constantia" pitchFamily="18" charset="0"/>
              </a:rPr>
              <a:t>D</a:t>
            </a:r>
            <a:r>
              <a:rPr lang="en-US" sz="1900" dirty="0" smtClean="0">
                <a:latin typeface="Constantia" pitchFamily="18" charset="0"/>
              </a:rPr>
              <a:t> for the sphere are considerably smaller than those for a cylinder-a classic example of the three-dimensional relieving effect. </a:t>
            </a: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 AND </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CIRCULAR CYLINDER</a:t>
            </a:r>
          </a:p>
        </p:txBody>
      </p:sp>
      <p:pic>
        <p:nvPicPr>
          <p:cNvPr id="1638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99992" y="836712"/>
            <a:ext cx="4225912" cy="2574838"/>
          </a:xfrm>
          <a:prstGeom prst="rect">
            <a:avLst/>
          </a:prstGeom>
          <a:noFill/>
          <a:ln w="9525">
            <a:noFill/>
            <a:miter lim="800000"/>
            <a:headEnd/>
            <a:tailEnd/>
          </a:ln>
        </p:spPr>
      </p:pic>
      <p:pic>
        <p:nvPicPr>
          <p:cNvPr id="17410"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499992" y="3140968"/>
            <a:ext cx="4881044" cy="3312368"/>
          </a:xfrm>
          <a:prstGeom prst="rect">
            <a:avLst/>
          </a:prstGeom>
          <a:noFill/>
          <a:ln w="9525">
            <a:noFill/>
            <a:miter lim="800000"/>
            <a:headEnd/>
            <a:tailEnd/>
          </a:ln>
        </p:spPr>
      </p:pic>
      <p:sp>
        <p:nvSpPr>
          <p:cNvPr id="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8" name="Straight Connector 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668344" y="1484784"/>
            <a:ext cx="1152128" cy="307777"/>
          </a:xfrm>
          <a:prstGeom prst="rect">
            <a:avLst/>
          </a:prstGeom>
          <a:noFill/>
        </p:spPr>
        <p:txBody>
          <a:bodyPr wrap="square" rtlCol="0">
            <a:spAutoFit/>
          </a:bodyPr>
          <a:lstStyle/>
          <a:p>
            <a:pPr algn="ctr"/>
            <a:r>
              <a:rPr lang="en-GB" sz="1400" i="1" dirty="0" smtClean="0">
                <a:latin typeface="Constantia" pitchFamily="18" charset="0"/>
              </a:rPr>
              <a:t>Sphere</a:t>
            </a:r>
            <a:endParaRPr lang="en-US" sz="1600" i="1" dirty="0">
              <a:latin typeface="Constantia" pitchFamily="18" charset="0"/>
            </a:endParaRPr>
          </a:p>
        </p:txBody>
      </p:sp>
      <p:sp>
        <p:nvSpPr>
          <p:cNvPr id="10" name="TextBox 9"/>
          <p:cNvSpPr txBox="1"/>
          <p:nvPr/>
        </p:nvSpPr>
        <p:spPr>
          <a:xfrm>
            <a:off x="7308304" y="3841303"/>
            <a:ext cx="1691680" cy="307777"/>
          </a:xfrm>
          <a:prstGeom prst="rect">
            <a:avLst/>
          </a:prstGeom>
          <a:noFill/>
        </p:spPr>
        <p:txBody>
          <a:bodyPr wrap="square" rtlCol="0">
            <a:spAutoFit/>
          </a:bodyPr>
          <a:lstStyle/>
          <a:p>
            <a:pPr algn="ctr"/>
            <a:r>
              <a:rPr lang="en-GB" sz="1400" i="1" dirty="0" smtClean="0">
                <a:latin typeface="Constantia" pitchFamily="18" charset="0"/>
              </a:rPr>
              <a:t>Circular cylinder</a:t>
            </a:r>
            <a:endParaRPr lang="en-US" sz="1600" i="1" dirty="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randombar(horizontal)">
                                      <p:cBhvr>
                                        <p:cTn id="7" dur="500"/>
                                        <p:tgtEl>
                                          <p:spTgt spid="1638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7410"/>
                                        </p:tgtEl>
                                        <p:attrNameLst>
                                          <p:attrName>style.visibility</p:attrName>
                                        </p:attrNameLst>
                                      </p:cBhvr>
                                      <p:to>
                                        <p:strVal val="visible"/>
                                      </p:to>
                                    </p:set>
                                    <p:animEffect transition="in" filter="randombar(horizontal)">
                                      <p:cBhvr>
                                        <p:cTn id="15" dur="500"/>
                                        <p:tgtEl>
                                          <p:spTgt spid="1741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3" y="1283856"/>
            <a:ext cx="4392488" cy="2431435"/>
          </a:xfrm>
          <a:prstGeom prst="rect">
            <a:avLst/>
          </a:prstGeom>
        </p:spPr>
        <p:txBody>
          <a:bodyPr wrap="square">
            <a:spAutoFit/>
          </a:bodyPr>
          <a:lstStyle/>
          <a:p>
            <a:pPr algn="just"/>
            <a:r>
              <a:rPr lang="en-US" sz="1900" dirty="0" smtClean="0">
                <a:latin typeface="Constantia" pitchFamily="18" charset="0"/>
              </a:rPr>
              <a:t>The value of </a:t>
            </a:r>
            <a:r>
              <a:rPr lang="en-US" sz="1900" i="1" dirty="0" smtClean="0">
                <a:latin typeface="Constantia" pitchFamily="18" charset="0"/>
              </a:rPr>
              <a:t>C</a:t>
            </a:r>
            <a:r>
              <a:rPr lang="en-US" sz="1900" i="1" baseline="-25000" dirty="0" smtClean="0">
                <a:latin typeface="Constantia" pitchFamily="18" charset="0"/>
              </a:rPr>
              <a:t>D</a:t>
            </a:r>
            <a:r>
              <a:rPr lang="en-US" sz="1900" dirty="0" smtClean="0">
                <a:latin typeface="Constantia" pitchFamily="18" charset="0"/>
              </a:rPr>
              <a:t> for </a:t>
            </a:r>
            <a:r>
              <a:rPr lang="en-US" sz="1900" i="1" dirty="0" smtClean="0">
                <a:latin typeface="Constantia" pitchFamily="18" charset="0"/>
              </a:rPr>
              <a:t>Re</a:t>
            </a:r>
            <a:r>
              <a:rPr lang="en-US" sz="1900" dirty="0" smtClean="0">
                <a:latin typeface="Constantia" pitchFamily="18" charset="0"/>
              </a:rPr>
              <a:t> slightly less than the critical value is about 1 and drops to 0.3 for </a:t>
            </a:r>
            <a:r>
              <a:rPr lang="en-US" sz="1900" i="1" dirty="0" smtClean="0">
                <a:latin typeface="Constantia" pitchFamily="18" charset="0"/>
              </a:rPr>
              <a:t>Re</a:t>
            </a:r>
            <a:r>
              <a:rPr lang="en-US" sz="1900" dirty="0" smtClean="0">
                <a:latin typeface="Constantia" pitchFamily="18" charset="0"/>
              </a:rPr>
              <a:t> slightly above the critical value. In contrast, for the sphere, </a:t>
            </a:r>
            <a:r>
              <a:rPr lang="en-US" sz="1900" i="1" dirty="0" smtClean="0">
                <a:latin typeface="Constantia" pitchFamily="18" charset="0"/>
              </a:rPr>
              <a:t>C</a:t>
            </a:r>
            <a:r>
              <a:rPr lang="en-US" sz="1900" i="1" baseline="-25000" dirty="0" smtClean="0">
                <a:latin typeface="Constantia" pitchFamily="18" charset="0"/>
              </a:rPr>
              <a:t>D </a:t>
            </a:r>
            <a:r>
              <a:rPr lang="en-US" sz="1900" dirty="0" smtClean="0">
                <a:latin typeface="Constantia" pitchFamily="18" charset="0"/>
              </a:rPr>
              <a:t>is about 0.4 in the Reynolds number range below the critical value and drops to about 0.1 for Reynolds numbers above the critical value.</a:t>
            </a:r>
            <a:endParaRPr lang="en-US" sz="1900" b="1" dirty="0" smtClean="0">
              <a:latin typeface="Constantia" pitchFamily="18" charset="0"/>
            </a:endParaRPr>
          </a:p>
        </p:txBody>
      </p:sp>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FLOW OVER A SPHERE AND </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CIRCULAR CYLINDER</a:t>
            </a:r>
          </a:p>
        </p:txBody>
      </p:sp>
      <p:pic>
        <p:nvPicPr>
          <p:cNvPr id="1638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99992" y="836712"/>
            <a:ext cx="4225912" cy="2574838"/>
          </a:xfrm>
          <a:prstGeom prst="rect">
            <a:avLst/>
          </a:prstGeom>
          <a:noFill/>
          <a:ln w="9525">
            <a:noFill/>
            <a:miter lim="800000"/>
            <a:headEnd/>
            <a:tailEnd/>
          </a:ln>
        </p:spPr>
      </p:pic>
      <p:pic>
        <p:nvPicPr>
          <p:cNvPr id="17410"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499992" y="3140968"/>
            <a:ext cx="4881044" cy="3312368"/>
          </a:xfrm>
          <a:prstGeom prst="rect">
            <a:avLst/>
          </a:prstGeom>
          <a:noFill/>
          <a:ln w="9525">
            <a:noFill/>
            <a:miter lim="800000"/>
            <a:headEnd/>
            <a:tailEnd/>
          </a:ln>
        </p:spPr>
      </p:pic>
      <p:sp>
        <p:nvSpPr>
          <p:cNvPr id="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Three-Dimensional Incompressible Flow</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8" name="Straight Connector 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668344" y="1484784"/>
            <a:ext cx="1152128" cy="307777"/>
          </a:xfrm>
          <a:prstGeom prst="rect">
            <a:avLst/>
          </a:prstGeom>
          <a:noFill/>
        </p:spPr>
        <p:txBody>
          <a:bodyPr wrap="square" rtlCol="0">
            <a:spAutoFit/>
          </a:bodyPr>
          <a:lstStyle/>
          <a:p>
            <a:pPr algn="ctr"/>
            <a:r>
              <a:rPr lang="en-GB" sz="1400" i="1" dirty="0" smtClean="0">
                <a:latin typeface="Constantia" pitchFamily="18" charset="0"/>
              </a:rPr>
              <a:t>Sphere</a:t>
            </a:r>
            <a:endParaRPr lang="en-US" sz="1600" i="1" dirty="0">
              <a:latin typeface="Constantia" pitchFamily="18" charset="0"/>
            </a:endParaRPr>
          </a:p>
        </p:txBody>
      </p:sp>
      <p:sp>
        <p:nvSpPr>
          <p:cNvPr id="11" name="TextBox 10"/>
          <p:cNvSpPr txBox="1"/>
          <p:nvPr/>
        </p:nvSpPr>
        <p:spPr>
          <a:xfrm>
            <a:off x="7308304" y="3841303"/>
            <a:ext cx="1691680" cy="307777"/>
          </a:xfrm>
          <a:prstGeom prst="rect">
            <a:avLst/>
          </a:prstGeom>
          <a:noFill/>
        </p:spPr>
        <p:txBody>
          <a:bodyPr wrap="square" rtlCol="0">
            <a:spAutoFit/>
          </a:bodyPr>
          <a:lstStyle/>
          <a:p>
            <a:pPr algn="ctr"/>
            <a:r>
              <a:rPr lang="en-GB" sz="1400" i="1" dirty="0" smtClean="0">
                <a:latin typeface="Constantia" pitchFamily="18" charset="0"/>
              </a:rPr>
              <a:t>Circular cylinder</a:t>
            </a:r>
            <a:endParaRPr lang="en-US" sz="1600" i="1"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4865</TotalTime>
  <Words>1203</Words>
  <Application>Microsoft Office PowerPoint</Application>
  <PresentationFormat>On-screen Show (4:3)</PresentationFormat>
  <Paragraphs>216</Paragraphs>
  <Slides>28</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SabeR</dc:creator>
  <cp:lastModifiedBy>SabeR</cp:lastModifiedBy>
  <cp:revision>350</cp:revision>
  <dcterms:created xsi:type="dcterms:W3CDTF">2010-09-08T12:28:06Z</dcterms:created>
  <dcterms:modified xsi:type="dcterms:W3CDTF">2010-12-19T04:08:22Z</dcterms:modified>
</cp:coreProperties>
</file>