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89" r:id="rId2"/>
    <p:sldId id="290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309" r:id="rId22"/>
    <p:sldId id="310" r:id="rId23"/>
    <p:sldId id="311" r:id="rId24"/>
    <p:sldId id="312" r:id="rId25"/>
    <p:sldId id="313" r:id="rId26"/>
    <p:sldId id="314" r:id="rId27"/>
    <p:sldId id="315" r:id="rId28"/>
    <p:sldId id="316" r:id="rId29"/>
    <p:sldId id="317" r:id="rId30"/>
    <p:sldId id="318" r:id="rId31"/>
    <p:sldId id="319" r:id="rId32"/>
    <p:sldId id="323" r:id="rId33"/>
    <p:sldId id="324" r:id="rId34"/>
    <p:sldId id="325" r:id="rId35"/>
    <p:sldId id="326" r:id="rId36"/>
    <p:sldId id="320" r:id="rId37"/>
    <p:sldId id="327" r:id="rId38"/>
    <p:sldId id="329" r:id="rId39"/>
    <p:sldId id="328" r:id="rId40"/>
    <p:sldId id="330" r:id="rId41"/>
    <p:sldId id="331" r:id="rId42"/>
    <p:sldId id="332" r:id="rId43"/>
    <p:sldId id="334" r:id="rId44"/>
    <p:sldId id="345" r:id="rId45"/>
    <p:sldId id="335" r:id="rId46"/>
    <p:sldId id="337" r:id="rId47"/>
    <p:sldId id="344" r:id="rId48"/>
    <p:sldId id="336" r:id="rId49"/>
    <p:sldId id="340" r:id="rId50"/>
    <p:sldId id="339" r:id="rId51"/>
    <p:sldId id="342" r:id="rId52"/>
    <p:sldId id="343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BB1F"/>
    <a:srgbClr val="BF7F0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F7FBB4-746D-4831-B17C-B3128CA410CC}" type="doc">
      <dgm:prSet loTypeId="urn:microsoft.com/office/officeart/2005/8/layout/orgChart1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B109E4-ED68-49A6-9AAC-FD44D5B57F48}">
      <dgm:prSet phldrT="[Text]" custT="1"/>
      <dgm:spPr/>
      <dgm:t>
        <a:bodyPr/>
        <a:lstStyle/>
        <a:p>
          <a:r>
            <a:rPr lang="en-GB" sz="3600" dirty="0" smtClean="0">
              <a:latin typeface="Constantia" pitchFamily="18" charset="0"/>
            </a:rPr>
            <a:t>Equations</a:t>
          </a:r>
          <a:endParaRPr lang="en-US" sz="5200" dirty="0">
            <a:latin typeface="Constantia" pitchFamily="18" charset="0"/>
          </a:endParaRPr>
        </a:p>
      </dgm:t>
    </dgm:pt>
    <dgm:pt modelId="{B4D3EFA9-2554-4C2E-80E2-1E6DC3041A17}" type="parTrans" cxnId="{BD7120E1-F9A9-45B8-A034-E57168965E64}">
      <dgm:prSet/>
      <dgm:spPr/>
      <dgm:t>
        <a:bodyPr/>
        <a:lstStyle/>
        <a:p>
          <a:endParaRPr lang="en-US"/>
        </a:p>
      </dgm:t>
    </dgm:pt>
    <dgm:pt modelId="{33131898-CF94-4500-BF68-7611DC3761E6}" type="sibTrans" cxnId="{BD7120E1-F9A9-45B8-A034-E57168965E64}">
      <dgm:prSet/>
      <dgm:spPr/>
      <dgm:t>
        <a:bodyPr/>
        <a:lstStyle/>
        <a:p>
          <a:endParaRPr lang="en-US"/>
        </a:p>
      </dgm:t>
    </dgm:pt>
    <dgm:pt modelId="{C2757AFF-1AB1-4C50-AD84-BAF79F99E7EE}">
      <dgm:prSet phldrT="[Text]" custT="1"/>
      <dgm:spPr/>
      <dgm:t>
        <a:bodyPr/>
        <a:lstStyle/>
        <a:p>
          <a:r>
            <a:rPr lang="en-GB" sz="2800" dirty="0" smtClean="0"/>
            <a:t>Differential</a:t>
          </a:r>
        </a:p>
        <a:p>
          <a:r>
            <a:rPr lang="en-GB" sz="2000" dirty="0" smtClean="0"/>
            <a:t>(Point by point detail)</a:t>
          </a:r>
          <a:endParaRPr lang="en-US" sz="2000" dirty="0"/>
        </a:p>
      </dgm:t>
    </dgm:pt>
    <dgm:pt modelId="{52643ADE-8232-4B3F-AED9-1C80417BD0B8}" type="parTrans" cxnId="{3A9C1F86-BD2F-4D93-A094-0B2E99D7B3F3}">
      <dgm:prSet/>
      <dgm:spPr/>
      <dgm:t>
        <a:bodyPr/>
        <a:lstStyle/>
        <a:p>
          <a:endParaRPr lang="en-US"/>
        </a:p>
      </dgm:t>
    </dgm:pt>
    <dgm:pt modelId="{A8D5C969-CE39-4E9A-BFC6-F1604B56751A}" type="sibTrans" cxnId="{3A9C1F86-BD2F-4D93-A094-0B2E99D7B3F3}">
      <dgm:prSet/>
      <dgm:spPr/>
      <dgm:t>
        <a:bodyPr/>
        <a:lstStyle/>
        <a:p>
          <a:endParaRPr lang="en-US"/>
        </a:p>
      </dgm:t>
    </dgm:pt>
    <dgm:pt modelId="{D60D8824-C655-4D98-8AD4-BC0CD92F0B7E}">
      <dgm:prSet phldrT="[Text]" custT="1"/>
      <dgm:spPr/>
      <dgm:t>
        <a:bodyPr/>
        <a:lstStyle/>
        <a:p>
          <a:r>
            <a:rPr lang="en-GB" sz="2900" dirty="0" smtClean="0"/>
            <a:t>Integral</a:t>
          </a:r>
        </a:p>
        <a:p>
          <a:r>
            <a:rPr lang="en-GB" sz="2000" dirty="0" smtClean="0"/>
            <a:t>(Overall Features)</a:t>
          </a:r>
          <a:endParaRPr lang="en-US" sz="2000" dirty="0"/>
        </a:p>
      </dgm:t>
    </dgm:pt>
    <dgm:pt modelId="{FDDE5527-1C14-47FD-B468-2BDBEF98D801}" type="parTrans" cxnId="{41D50B56-1455-40D6-A44C-415DC727010A}">
      <dgm:prSet/>
      <dgm:spPr/>
      <dgm:t>
        <a:bodyPr/>
        <a:lstStyle/>
        <a:p>
          <a:endParaRPr lang="en-US"/>
        </a:p>
      </dgm:t>
    </dgm:pt>
    <dgm:pt modelId="{E2D23F2B-2A6E-4157-AB9D-455701A19E43}" type="sibTrans" cxnId="{41D50B56-1455-40D6-A44C-415DC727010A}">
      <dgm:prSet/>
      <dgm:spPr/>
      <dgm:t>
        <a:bodyPr/>
        <a:lstStyle/>
        <a:p>
          <a:endParaRPr lang="en-US"/>
        </a:p>
      </dgm:t>
    </dgm:pt>
    <dgm:pt modelId="{51C628CE-D9BA-44D6-947E-882B36C4FBD5}" type="pres">
      <dgm:prSet presAssocID="{FEF7FBB4-746D-4831-B17C-B3128CA410C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DA12E75-4196-4807-9B2C-711D6333E64C}" type="pres">
      <dgm:prSet presAssocID="{A7B109E4-ED68-49A6-9AAC-FD44D5B57F48}" presName="hierRoot1" presStyleCnt="0">
        <dgm:presLayoutVars>
          <dgm:hierBranch val="init"/>
        </dgm:presLayoutVars>
      </dgm:prSet>
      <dgm:spPr/>
    </dgm:pt>
    <dgm:pt modelId="{E1AAFE17-B540-4D38-BB4A-03283B3EF7D0}" type="pres">
      <dgm:prSet presAssocID="{A7B109E4-ED68-49A6-9AAC-FD44D5B57F48}" presName="rootComposite1" presStyleCnt="0"/>
      <dgm:spPr/>
    </dgm:pt>
    <dgm:pt modelId="{259E74A4-21A8-4C34-8CE9-6A77932ECD31}" type="pres">
      <dgm:prSet presAssocID="{A7B109E4-ED68-49A6-9AAC-FD44D5B57F48}" presName="rootText1" presStyleLbl="node0" presStyleIdx="0" presStyleCnt="1" custScaleY="669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8728699-4A3A-4FC2-A045-A471298BE3D3}" type="pres">
      <dgm:prSet presAssocID="{A7B109E4-ED68-49A6-9AAC-FD44D5B57F48}" presName="rootConnector1" presStyleLbl="node1" presStyleIdx="0" presStyleCnt="0"/>
      <dgm:spPr/>
      <dgm:t>
        <a:bodyPr/>
        <a:lstStyle/>
        <a:p>
          <a:endParaRPr lang="en-US"/>
        </a:p>
      </dgm:t>
    </dgm:pt>
    <dgm:pt modelId="{AF9E8ECA-3D86-464E-8EE5-F300DFFF7DC3}" type="pres">
      <dgm:prSet presAssocID="{A7B109E4-ED68-49A6-9AAC-FD44D5B57F48}" presName="hierChild2" presStyleCnt="0"/>
      <dgm:spPr/>
    </dgm:pt>
    <dgm:pt modelId="{C2383F5B-9199-4C98-965C-5C57F765E8E9}" type="pres">
      <dgm:prSet presAssocID="{52643ADE-8232-4B3F-AED9-1C80417BD0B8}" presName="Name37" presStyleLbl="parChTrans1D2" presStyleIdx="0" presStyleCnt="2"/>
      <dgm:spPr/>
      <dgm:t>
        <a:bodyPr/>
        <a:lstStyle/>
        <a:p>
          <a:endParaRPr lang="en-US"/>
        </a:p>
      </dgm:t>
    </dgm:pt>
    <dgm:pt modelId="{6E1B1DD9-FD95-4C8E-80B9-9050886CF78D}" type="pres">
      <dgm:prSet presAssocID="{C2757AFF-1AB1-4C50-AD84-BAF79F99E7EE}" presName="hierRoot2" presStyleCnt="0">
        <dgm:presLayoutVars>
          <dgm:hierBranch val="init"/>
        </dgm:presLayoutVars>
      </dgm:prSet>
      <dgm:spPr/>
    </dgm:pt>
    <dgm:pt modelId="{0A3CB3B9-10AA-4256-9ADA-53D51EBD2A4B}" type="pres">
      <dgm:prSet presAssocID="{C2757AFF-1AB1-4C50-AD84-BAF79F99E7EE}" presName="rootComposite" presStyleCnt="0"/>
      <dgm:spPr/>
    </dgm:pt>
    <dgm:pt modelId="{11A48088-BA31-49CD-AABF-878817E303B7}" type="pres">
      <dgm:prSet presAssocID="{C2757AFF-1AB1-4C50-AD84-BAF79F99E7EE}" presName="rootText" presStyleLbl="node2" presStyleIdx="0" presStyleCnt="2" custScaleX="11055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B24BD09-32C8-4FF2-9678-6524D66720F9}" type="pres">
      <dgm:prSet presAssocID="{C2757AFF-1AB1-4C50-AD84-BAF79F99E7EE}" presName="rootConnector" presStyleLbl="node2" presStyleIdx="0" presStyleCnt="2"/>
      <dgm:spPr/>
      <dgm:t>
        <a:bodyPr/>
        <a:lstStyle/>
        <a:p>
          <a:endParaRPr lang="en-US"/>
        </a:p>
      </dgm:t>
    </dgm:pt>
    <dgm:pt modelId="{F6A1837F-DD6C-410C-8644-A030284F9254}" type="pres">
      <dgm:prSet presAssocID="{C2757AFF-1AB1-4C50-AD84-BAF79F99E7EE}" presName="hierChild4" presStyleCnt="0"/>
      <dgm:spPr/>
    </dgm:pt>
    <dgm:pt modelId="{CB67EF6A-D04A-4B94-83B6-0C0426C0B773}" type="pres">
      <dgm:prSet presAssocID="{C2757AFF-1AB1-4C50-AD84-BAF79F99E7EE}" presName="hierChild5" presStyleCnt="0"/>
      <dgm:spPr/>
    </dgm:pt>
    <dgm:pt modelId="{2A6FF775-C789-4202-A867-C57348273CFA}" type="pres">
      <dgm:prSet presAssocID="{FDDE5527-1C14-47FD-B468-2BDBEF98D801}" presName="Name37" presStyleLbl="parChTrans1D2" presStyleIdx="1" presStyleCnt="2"/>
      <dgm:spPr/>
      <dgm:t>
        <a:bodyPr/>
        <a:lstStyle/>
        <a:p>
          <a:endParaRPr lang="en-US"/>
        </a:p>
      </dgm:t>
    </dgm:pt>
    <dgm:pt modelId="{61BE61A3-A205-4F62-995C-F3EEDEF23A33}" type="pres">
      <dgm:prSet presAssocID="{D60D8824-C655-4D98-8AD4-BC0CD92F0B7E}" presName="hierRoot2" presStyleCnt="0">
        <dgm:presLayoutVars>
          <dgm:hierBranch val="init"/>
        </dgm:presLayoutVars>
      </dgm:prSet>
      <dgm:spPr/>
    </dgm:pt>
    <dgm:pt modelId="{E9AF23A3-2CEA-4041-A750-E62857A19206}" type="pres">
      <dgm:prSet presAssocID="{D60D8824-C655-4D98-8AD4-BC0CD92F0B7E}" presName="rootComposite" presStyleCnt="0"/>
      <dgm:spPr/>
    </dgm:pt>
    <dgm:pt modelId="{AD10549B-FC55-4CC5-9179-99CDBE3101BF}" type="pres">
      <dgm:prSet presAssocID="{D60D8824-C655-4D98-8AD4-BC0CD92F0B7E}" presName="rootText" presStyleLbl="node2" presStyleIdx="1" presStyleCnt="2" custScaleX="10965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5D9C6DC-8B3E-49CB-8E19-B75FB70D5BDB}" type="pres">
      <dgm:prSet presAssocID="{D60D8824-C655-4D98-8AD4-BC0CD92F0B7E}" presName="rootConnector" presStyleLbl="node2" presStyleIdx="1" presStyleCnt="2"/>
      <dgm:spPr/>
      <dgm:t>
        <a:bodyPr/>
        <a:lstStyle/>
        <a:p>
          <a:endParaRPr lang="en-US"/>
        </a:p>
      </dgm:t>
    </dgm:pt>
    <dgm:pt modelId="{E1A8597A-AE8C-4E45-A2B7-59F7379A2A2E}" type="pres">
      <dgm:prSet presAssocID="{D60D8824-C655-4D98-8AD4-BC0CD92F0B7E}" presName="hierChild4" presStyleCnt="0"/>
      <dgm:spPr/>
    </dgm:pt>
    <dgm:pt modelId="{0D948E0A-5813-4C53-BAF9-3CC6D1437BFC}" type="pres">
      <dgm:prSet presAssocID="{D60D8824-C655-4D98-8AD4-BC0CD92F0B7E}" presName="hierChild5" presStyleCnt="0"/>
      <dgm:spPr/>
    </dgm:pt>
    <dgm:pt modelId="{87BBD3BE-62EB-4DB3-9C99-A0EB02821CC6}" type="pres">
      <dgm:prSet presAssocID="{A7B109E4-ED68-49A6-9AAC-FD44D5B57F48}" presName="hierChild3" presStyleCnt="0"/>
      <dgm:spPr/>
    </dgm:pt>
  </dgm:ptLst>
  <dgm:cxnLst>
    <dgm:cxn modelId="{FC95C27A-2E37-41D4-9551-34C511AC62A8}" type="presOf" srcId="{52643ADE-8232-4B3F-AED9-1C80417BD0B8}" destId="{C2383F5B-9199-4C98-965C-5C57F765E8E9}" srcOrd="0" destOrd="0" presId="urn:microsoft.com/office/officeart/2005/8/layout/orgChart1"/>
    <dgm:cxn modelId="{FFB1E107-EB3F-4636-BE6B-03C2257934BB}" type="presOf" srcId="{D60D8824-C655-4D98-8AD4-BC0CD92F0B7E}" destId="{D5D9C6DC-8B3E-49CB-8E19-B75FB70D5BDB}" srcOrd="1" destOrd="0" presId="urn:microsoft.com/office/officeart/2005/8/layout/orgChart1"/>
    <dgm:cxn modelId="{F1362F7E-8FBE-494D-8F99-605A37FC3BAC}" type="presOf" srcId="{A7B109E4-ED68-49A6-9AAC-FD44D5B57F48}" destId="{88728699-4A3A-4FC2-A045-A471298BE3D3}" srcOrd="1" destOrd="0" presId="urn:microsoft.com/office/officeart/2005/8/layout/orgChart1"/>
    <dgm:cxn modelId="{75318199-6648-4F8C-8C6C-5E6C1033FBE4}" type="presOf" srcId="{FEF7FBB4-746D-4831-B17C-B3128CA410CC}" destId="{51C628CE-D9BA-44D6-947E-882B36C4FBD5}" srcOrd="0" destOrd="0" presId="urn:microsoft.com/office/officeart/2005/8/layout/orgChart1"/>
    <dgm:cxn modelId="{F6BDFD24-0613-4F22-8CC5-A7B00DCBED93}" type="presOf" srcId="{C2757AFF-1AB1-4C50-AD84-BAF79F99E7EE}" destId="{11A48088-BA31-49CD-AABF-878817E303B7}" srcOrd="0" destOrd="0" presId="urn:microsoft.com/office/officeart/2005/8/layout/orgChart1"/>
    <dgm:cxn modelId="{C0DE0B91-D753-45F3-BC3F-36719357CE8B}" type="presOf" srcId="{A7B109E4-ED68-49A6-9AAC-FD44D5B57F48}" destId="{259E74A4-21A8-4C34-8CE9-6A77932ECD31}" srcOrd="0" destOrd="0" presId="urn:microsoft.com/office/officeart/2005/8/layout/orgChart1"/>
    <dgm:cxn modelId="{BD7120E1-F9A9-45B8-A034-E57168965E64}" srcId="{FEF7FBB4-746D-4831-B17C-B3128CA410CC}" destId="{A7B109E4-ED68-49A6-9AAC-FD44D5B57F48}" srcOrd="0" destOrd="0" parTransId="{B4D3EFA9-2554-4C2E-80E2-1E6DC3041A17}" sibTransId="{33131898-CF94-4500-BF68-7611DC3761E6}"/>
    <dgm:cxn modelId="{41D50B56-1455-40D6-A44C-415DC727010A}" srcId="{A7B109E4-ED68-49A6-9AAC-FD44D5B57F48}" destId="{D60D8824-C655-4D98-8AD4-BC0CD92F0B7E}" srcOrd="1" destOrd="0" parTransId="{FDDE5527-1C14-47FD-B468-2BDBEF98D801}" sibTransId="{E2D23F2B-2A6E-4157-AB9D-455701A19E43}"/>
    <dgm:cxn modelId="{6ECFB548-44DB-48FC-B3C5-AA70643D2C4E}" type="presOf" srcId="{C2757AFF-1AB1-4C50-AD84-BAF79F99E7EE}" destId="{7B24BD09-32C8-4FF2-9678-6524D66720F9}" srcOrd="1" destOrd="0" presId="urn:microsoft.com/office/officeart/2005/8/layout/orgChart1"/>
    <dgm:cxn modelId="{D3C4511E-C278-484A-9258-3864ABF45AFC}" type="presOf" srcId="{D60D8824-C655-4D98-8AD4-BC0CD92F0B7E}" destId="{AD10549B-FC55-4CC5-9179-99CDBE3101BF}" srcOrd="0" destOrd="0" presId="urn:microsoft.com/office/officeart/2005/8/layout/orgChart1"/>
    <dgm:cxn modelId="{EFE6013A-892F-48FC-B6AB-57FB191ABB06}" type="presOf" srcId="{FDDE5527-1C14-47FD-B468-2BDBEF98D801}" destId="{2A6FF775-C789-4202-A867-C57348273CFA}" srcOrd="0" destOrd="0" presId="urn:microsoft.com/office/officeart/2005/8/layout/orgChart1"/>
    <dgm:cxn modelId="{3A9C1F86-BD2F-4D93-A094-0B2E99D7B3F3}" srcId="{A7B109E4-ED68-49A6-9AAC-FD44D5B57F48}" destId="{C2757AFF-1AB1-4C50-AD84-BAF79F99E7EE}" srcOrd="0" destOrd="0" parTransId="{52643ADE-8232-4B3F-AED9-1C80417BD0B8}" sibTransId="{A8D5C969-CE39-4E9A-BFC6-F1604B56751A}"/>
    <dgm:cxn modelId="{7FCD5487-9FC5-4E27-B174-17886CDC1E34}" type="presParOf" srcId="{51C628CE-D9BA-44D6-947E-882B36C4FBD5}" destId="{8DA12E75-4196-4807-9B2C-711D6333E64C}" srcOrd="0" destOrd="0" presId="urn:microsoft.com/office/officeart/2005/8/layout/orgChart1"/>
    <dgm:cxn modelId="{FCD63737-7C82-443C-8268-CB59BDAB39DC}" type="presParOf" srcId="{8DA12E75-4196-4807-9B2C-711D6333E64C}" destId="{E1AAFE17-B540-4D38-BB4A-03283B3EF7D0}" srcOrd="0" destOrd="0" presId="urn:microsoft.com/office/officeart/2005/8/layout/orgChart1"/>
    <dgm:cxn modelId="{C23E1724-4FCF-4667-88C1-1C7E23F7D4BD}" type="presParOf" srcId="{E1AAFE17-B540-4D38-BB4A-03283B3EF7D0}" destId="{259E74A4-21A8-4C34-8CE9-6A77932ECD31}" srcOrd="0" destOrd="0" presId="urn:microsoft.com/office/officeart/2005/8/layout/orgChart1"/>
    <dgm:cxn modelId="{8DD661E3-C48D-4262-903D-4F1B368F0E78}" type="presParOf" srcId="{E1AAFE17-B540-4D38-BB4A-03283B3EF7D0}" destId="{88728699-4A3A-4FC2-A045-A471298BE3D3}" srcOrd="1" destOrd="0" presId="urn:microsoft.com/office/officeart/2005/8/layout/orgChart1"/>
    <dgm:cxn modelId="{C2A9AF65-F607-4C8A-87AE-0B1F9B31E3EB}" type="presParOf" srcId="{8DA12E75-4196-4807-9B2C-711D6333E64C}" destId="{AF9E8ECA-3D86-464E-8EE5-F300DFFF7DC3}" srcOrd="1" destOrd="0" presId="urn:microsoft.com/office/officeart/2005/8/layout/orgChart1"/>
    <dgm:cxn modelId="{41E02366-F6B6-49DC-AEAD-6D4424F34246}" type="presParOf" srcId="{AF9E8ECA-3D86-464E-8EE5-F300DFFF7DC3}" destId="{C2383F5B-9199-4C98-965C-5C57F765E8E9}" srcOrd="0" destOrd="0" presId="urn:microsoft.com/office/officeart/2005/8/layout/orgChart1"/>
    <dgm:cxn modelId="{82796A9B-29A1-4BC0-B99F-4F6D2E4B02FE}" type="presParOf" srcId="{AF9E8ECA-3D86-464E-8EE5-F300DFFF7DC3}" destId="{6E1B1DD9-FD95-4C8E-80B9-9050886CF78D}" srcOrd="1" destOrd="0" presId="urn:microsoft.com/office/officeart/2005/8/layout/orgChart1"/>
    <dgm:cxn modelId="{30EFD9EB-21E9-4573-BA61-D2ECB6EB3E9E}" type="presParOf" srcId="{6E1B1DD9-FD95-4C8E-80B9-9050886CF78D}" destId="{0A3CB3B9-10AA-4256-9ADA-53D51EBD2A4B}" srcOrd="0" destOrd="0" presId="urn:microsoft.com/office/officeart/2005/8/layout/orgChart1"/>
    <dgm:cxn modelId="{D6F8A741-BC98-4AA7-967B-09D78E9B9EB1}" type="presParOf" srcId="{0A3CB3B9-10AA-4256-9ADA-53D51EBD2A4B}" destId="{11A48088-BA31-49CD-AABF-878817E303B7}" srcOrd="0" destOrd="0" presId="urn:microsoft.com/office/officeart/2005/8/layout/orgChart1"/>
    <dgm:cxn modelId="{80A7A700-80D4-40F3-928D-E53CC6B85B1A}" type="presParOf" srcId="{0A3CB3B9-10AA-4256-9ADA-53D51EBD2A4B}" destId="{7B24BD09-32C8-4FF2-9678-6524D66720F9}" srcOrd="1" destOrd="0" presId="urn:microsoft.com/office/officeart/2005/8/layout/orgChart1"/>
    <dgm:cxn modelId="{03C58403-FF74-4BE4-A9B3-5DDE479DE83A}" type="presParOf" srcId="{6E1B1DD9-FD95-4C8E-80B9-9050886CF78D}" destId="{F6A1837F-DD6C-410C-8644-A030284F9254}" srcOrd="1" destOrd="0" presId="urn:microsoft.com/office/officeart/2005/8/layout/orgChart1"/>
    <dgm:cxn modelId="{681B8192-98E1-4193-BF71-876DAD271E17}" type="presParOf" srcId="{6E1B1DD9-FD95-4C8E-80B9-9050886CF78D}" destId="{CB67EF6A-D04A-4B94-83B6-0C0426C0B773}" srcOrd="2" destOrd="0" presId="urn:microsoft.com/office/officeart/2005/8/layout/orgChart1"/>
    <dgm:cxn modelId="{8F22CFB4-3C01-4F72-BD22-D97F5AE7BBE7}" type="presParOf" srcId="{AF9E8ECA-3D86-464E-8EE5-F300DFFF7DC3}" destId="{2A6FF775-C789-4202-A867-C57348273CFA}" srcOrd="2" destOrd="0" presId="urn:microsoft.com/office/officeart/2005/8/layout/orgChart1"/>
    <dgm:cxn modelId="{FF39932A-A8B0-449B-8D01-D368C8022D3F}" type="presParOf" srcId="{AF9E8ECA-3D86-464E-8EE5-F300DFFF7DC3}" destId="{61BE61A3-A205-4F62-995C-F3EEDEF23A33}" srcOrd="3" destOrd="0" presId="urn:microsoft.com/office/officeart/2005/8/layout/orgChart1"/>
    <dgm:cxn modelId="{DC5D5CE0-EB55-47B6-8A7D-8FD29C307BB1}" type="presParOf" srcId="{61BE61A3-A205-4F62-995C-F3EEDEF23A33}" destId="{E9AF23A3-2CEA-4041-A750-E62857A19206}" srcOrd="0" destOrd="0" presId="urn:microsoft.com/office/officeart/2005/8/layout/orgChart1"/>
    <dgm:cxn modelId="{85B3606C-6D15-4658-9EFA-5DA71C1D3AFB}" type="presParOf" srcId="{E9AF23A3-2CEA-4041-A750-E62857A19206}" destId="{AD10549B-FC55-4CC5-9179-99CDBE3101BF}" srcOrd="0" destOrd="0" presId="urn:microsoft.com/office/officeart/2005/8/layout/orgChart1"/>
    <dgm:cxn modelId="{2E0297E6-F7D8-4A1E-9C85-36EF4758CC34}" type="presParOf" srcId="{E9AF23A3-2CEA-4041-A750-E62857A19206}" destId="{D5D9C6DC-8B3E-49CB-8E19-B75FB70D5BDB}" srcOrd="1" destOrd="0" presId="urn:microsoft.com/office/officeart/2005/8/layout/orgChart1"/>
    <dgm:cxn modelId="{FFAF225B-E381-4F9A-AB2C-241D5F5DE10A}" type="presParOf" srcId="{61BE61A3-A205-4F62-995C-F3EEDEF23A33}" destId="{E1A8597A-AE8C-4E45-A2B7-59F7379A2A2E}" srcOrd="1" destOrd="0" presId="urn:microsoft.com/office/officeart/2005/8/layout/orgChart1"/>
    <dgm:cxn modelId="{F2A75C18-1EA1-4215-AB76-25369E47CA8B}" type="presParOf" srcId="{61BE61A3-A205-4F62-995C-F3EEDEF23A33}" destId="{0D948E0A-5813-4C53-BAF9-3CC6D1437BFC}" srcOrd="2" destOrd="0" presId="urn:microsoft.com/office/officeart/2005/8/layout/orgChart1"/>
    <dgm:cxn modelId="{105D4F68-AB1E-41C2-87A3-9F9B692EE986}" type="presParOf" srcId="{8DA12E75-4196-4807-9B2C-711D6333E64C}" destId="{87BBD3BE-62EB-4DB3-9C99-A0EB02821CC6}" srcOrd="2" destOrd="0" presId="urn:microsoft.com/office/officeart/2005/8/layout/orgChar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A6FF775-C789-4202-A867-C57348273CFA}">
      <dsp:nvSpPr>
        <dsp:cNvPr id="0" name=""/>
        <dsp:cNvSpPr/>
      </dsp:nvSpPr>
      <dsp:spPr>
        <a:xfrm>
          <a:off x="3048000" y="1557947"/>
          <a:ext cx="1661749" cy="5305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267"/>
              </a:lnTo>
              <a:lnTo>
                <a:pt x="1661749" y="265267"/>
              </a:lnTo>
              <a:lnTo>
                <a:pt x="1661749" y="53053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383F5B-9199-4C98-965C-5C57F765E8E9}">
      <dsp:nvSpPr>
        <dsp:cNvPr id="0" name=""/>
        <dsp:cNvSpPr/>
      </dsp:nvSpPr>
      <dsp:spPr>
        <a:xfrm>
          <a:off x="1397606" y="1557947"/>
          <a:ext cx="1650393" cy="530535"/>
        </a:xfrm>
        <a:custGeom>
          <a:avLst/>
          <a:gdLst/>
          <a:ahLst/>
          <a:cxnLst/>
          <a:rect l="0" t="0" r="0" b="0"/>
          <a:pathLst>
            <a:path>
              <a:moveTo>
                <a:pt x="1650393" y="0"/>
              </a:moveTo>
              <a:lnTo>
                <a:pt x="1650393" y="265267"/>
              </a:lnTo>
              <a:lnTo>
                <a:pt x="0" y="265267"/>
              </a:lnTo>
              <a:lnTo>
                <a:pt x="0" y="53053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9E74A4-21A8-4C34-8CE9-6A77932ECD31}">
      <dsp:nvSpPr>
        <dsp:cNvPr id="0" name=""/>
        <dsp:cNvSpPr/>
      </dsp:nvSpPr>
      <dsp:spPr>
        <a:xfrm>
          <a:off x="1784821" y="712338"/>
          <a:ext cx="2526357" cy="8456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dirty="0" smtClean="0">
              <a:latin typeface="Constantia" pitchFamily="18" charset="0"/>
            </a:rPr>
            <a:t>Equations</a:t>
          </a:r>
          <a:endParaRPr lang="en-US" sz="5200" kern="1200" dirty="0">
            <a:latin typeface="Constantia" pitchFamily="18" charset="0"/>
          </a:endParaRPr>
        </a:p>
      </dsp:txBody>
      <dsp:txXfrm>
        <a:off x="1784821" y="712338"/>
        <a:ext cx="2526357" cy="845609"/>
      </dsp:txXfrm>
    </dsp:sp>
    <dsp:sp modelId="{11A48088-BA31-49CD-AABF-878817E303B7}">
      <dsp:nvSpPr>
        <dsp:cNvPr id="0" name=""/>
        <dsp:cNvSpPr/>
      </dsp:nvSpPr>
      <dsp:spPr>
        <a:xfrm>
          <a:off x="1124" y="2088483"/>
          <a:ext cx="2792963" cy="12631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Differential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(Point by point detail)</a:t>
          </a:r>
          <a:endParaRPr lang="en-US" sz="2000" kern="1200" dirty="0"/>
        </a:p>
      </dsp:txBody>
      <dsp:txXfrm>
        <a:off x="1124" y="2088483"/>
        <a:ext cx="2792963" cy="1263178"/>
      </dsp:txXfrm>
    </dsp:sp>
    <dsp:sp modelId="{AD10549B-FC55-4CC5-9179-99CDBE3101BF}">
      <dsp:nvSpPr>
        <dsp:cNvPr id="0" name=""/>
        <dsp:cNvSpPr/>
      </dsp:nvSpPr>
      <dsp:spPr>
        <a:xfrm>
          <a:off x="3324623" y="2088483"/>
          <a:ext cx="2770251" cy="12631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kern="1200" dirty="0" smtClean="0"/>
            <a:t>Integral</a:t>
          </a:r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(Overall Features)</a:t>
          </a:r>
          <a:endParaRPr lang="en-US" sz="2000" kern="1200" dirty="0"/>
        </a:p>
      </dsp:txBody>
      <dsp:txXfrm>
        <a:off x="3324623" y="2088483"/>
        <a:ext cx="2770251" cy="12631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4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Relationship Id="rId4" Type="http://schemas.openxmlformats.org/officeDocument/2006/relationships/image" Target="../media/image80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2.wmf"/><Relationship Id="rId1" Type="http://schemas.openxmlformats.org/officeDocument/2006/relationships/image" Target="../media/image8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2.wmf"/><Relationship Id="rId2" Type="http://schemas.openxmlformats.org/officeDocument/2006/relationships/image" Target="../media/image91.wmf"/><Relationship Id="rId1" Type="http://schemas.openxmlformats.org/officeDocument/2006/relationships/image" Target="../media/image90.wmf"/><Relationship Id="rId4" Type="http://schemas.openxmlformats.org/officeDocument/2006/relationships/image" Target="../media/image93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5.wmf"/><Relationship Id="rId1" Type="http://schemas.openxmlformats.org/officeDocument/2006/relationships/image" Target="../media/image94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F26B56-C702-4827-A52A-3A66C63BF368}" type="datetimeFigureOut">
              <a:rPr lang="en-US" smtClean="0"/>
              <a:pPr/>
              <a:t>10/11/2010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DED2F8-9CD2-4C06-8491-2BDE4C686B2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AB8E0D-037C-4B17-9A20-2FF2D9C865B5}" type="datetimeFigureOut">
              <a:rPr lang="en-US" smtClean="0"/>
              <a:pPr/>
              <a:t>10/11/2010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3B9C8-F95B-43DD-96A1-12FD1B27B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63B9C8-F95B-43DD-96A1-12FD1B27BE32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AC672-0563-44AF-B836-8A12F49E32E3}" type="datetime1">
              <a:rPr lang="en-US" smtClean="0"/>
              <a:pPr/>
              <a:t>10/11/2010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AAD5F-0A83-457E-9C99-4012F4602FAF}" type="datetime1">
              <a:rPr lang="en-US" smtClean="0"/>
              <a:pPr/>
              <a:t>10/11/2010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1EC9-9E20-48C7-9453-0F84BE1FACB9}" type="datetime1">
              <a:rPr lang="en-US" smtClean="0"/>
              <a:pPr/>
              <a:t>10/11/2010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25265-DF05-472B-981A-56093F0729F0}" type="datetime1">
              <a:rPr lang="en-US" smtClean="0"/>
              <a:pPr/>
              <a:t>10/11/2010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C580-D4D2-4C6C-AB4B-DFCE376EC0CD}" type="datetime1">
              <a:rPr lang="en-US" smtClean="0"/>
              <a:pPr/>
              <a:t>10/11/2010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5C74-7B5B-45F0-84FC-0FD880A39CF2}" type="datetime1">
              <a:rPr lang="en-US" smtClean="0"/>
              <a:pPr/>
              <a:t>10/11/2010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A6001-3C67-4521-BFA6-DBCD7EF873AD}" type="datetime1">
              <a:rPr lang="en-US" smtClean="0"/>
              <a:pPr/>
              <a:t>10/11/2010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9DB5-0892-4519-B0F2-B63F202E998C}" type="datetime1">
              <a:rPr lang="en-US" smtClean="0"/>
              <a:pPr/>
              <a:t>10/11/2010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AE38-ED5C-4A61-BCA9-35BDF5C9827A}" type="datetime1">
              <a:rPr lang="en-US" smtClean="0"/>
              <a:pPr/>
              <a:t>10/11/2010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1287-6D0F-4211-90A5-1CEADBED578B}" type="datetime1">
              <a:rPr lang="en-US" smtClean="0"/>
              <a:pPr/>
              <a:t>10/11/2010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B72D2-9033-4840-A93A-2C9144BF0962}" type="datetime1">
              <a:rPr lang="en-US" smtClean="0"/>
              <a:pPr/>
              <a:t>10/11/2010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81B30-7330-422E-8F26-6A4690DE4558}" type="datetime1">
              <a:rPr lang="en-US" smtClean="0"/>
              <a:pPr/>
              <a:t>10/11/2010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18.png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10" Type="http://schemas.openxmlformats.org/officeDocument/2006/relationships/oleObject" Target="../embeddings/oleObject11.bin"/><Relationship Id="rId4" Type="http://schemas.openxmlformats.org/officeDocument/2006/relationships/image" Target="../media/image2.gif"/><Relationship Id="rId9" Type="http://schemas.openxmlformats.org/officeDocument/2006/relationships/oleObject" Target="../embeddings/oleObject10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2.bin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7.bin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jpeg"/><Relationship Id="rId7" Type="http://schemas.openxmlformats.org/officeDocument/2006/relationships/image" Target="../media/image5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8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4.png"/><Relationship Id="rId4" Type="http://schemas.openxmlformats.org/officeDocument/2006/relationships/image" Target="../media/image73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76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3.bin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25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27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31.bin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33.bin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FLUID MOTION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51520" y="1268760"/>
            <a:ext cx="856895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The motion of the fluid is controlled by:</a:t>
            </a: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sz="2000" dirty="0" smtClean="0">
                <a:latin typeface="Constantia" pitchFamily="18" charset="0"/>
              </a:rPr>
              <a:t> Governing Equations</a:t>
            </a: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sz="2000" dirty="0" smtClean="0">
                <a:latin typeface="Constantia" pitchFamily="18" charset="0"/>
              </a:rPr>
              <a:t> Boundary Conditions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GOVERNING EQUATIONS - CONSERVATION LAWS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51520" y="1268760"/>
            <a:ext cx="8568952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The governing equations are given by conservation laws:</a:t>
            </a:r>
          </a:p>
          <a:p>
            <a:pPr lvl="1" algn="just">
              <a:buSzPct val="85000"/>
              <a:buBlip>
                <a:blip r:embed="rId2"/>
              </a:buBlip>
            </a:pPr>
            <a:endParaRPr lang="en-GB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dirty="0" smtClean="0">
                <a:latin typeface="Constantia" pitchFamily="18" charset="0"/>
              </a:rPr>
              <a:t> Conservation of mass	Continuity</a:t>
            </a:r>
          </a:p>
          <a:p>
            <a:pPr lvl="1" algn="just">
              <a:buSzPct val="85000"/>
              <a:buBlip>
                <a:blip r:embed="rId2"/>
              </a:buBlip>
            </a:pPr>
            <a:endParaRPr lang="en-GB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dirty="0" smtClean="0">
                <a:latin typeface="Constantia" pitchFamily="18" charset="0"/>
              </a:rPr>
              <a:t> Conservation of momentum	Newton’s 2</a:t>
            </a:r>
            <a:r>
              <a:rPr lang="en-GB" baseline="30000" dirty="0" smtClean="0">
                <a:latin typeface="Constantia" pitchFamily="18" charset="0"/>
              </a:rPr>
              <a:t>nd</a:t>
            </a:r>
            <a:r>
              <a:rPr lang="en-GB" dirty="0" smtClean="0">
                <a:latin typeface="Constantia" pitchFamily="18" charset="0"/>
              </a:rPr>
              <a:t> Law, F=ma</a:t>
            </a:r>
          </a:p>
          <a:p>
            <a:pPr lvl="1" algn="just">
              <a:buSzPct val="85000"/>
              <a:buBlip>
                <a:blip r:embed="rId2"/>
              </a:buBlip>
            </a:pPr>
            <a:endParaRPr lang="en-GB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dirty="0" smtClean="0">
                <a:latin typeface="Constantia" pitchFamily="18" charset="0"/>
              </a:rPr>
              <a:t> Conservation of Energy	1</a:t>
            </a:r>
            <a:r>
              <a:rPr lang="en-GB" baseline="30000" dirty="0" smtClean="0">
                <a:latin typeface="Constantia" pitchFamily="18" charset="0"/>
              </a:rPr>
              <a:t>st</a:t>
            </a:r>
            <a:r>
              <a:rPr lang="en-GB" dirty="0" smtClean="0">
                <a:latin typeface="Constantia" pitchFamily="18" charset="0"/>
              </a:rPr>
              <a:t> law of thermodynamics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FORMS OF GOVERNING EQUATIONS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graphicFrame>
        <p:nvGraphicFramePr>
          <p:cNvPr id="9" name="Diagram 8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COORDINATE SYSTEMS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1268760"/>
            <a:ext cx="8568952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3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GB" sz="2500" b="1" dirty="0" smtClean="0">
                <a:latin typeface="Constantia" pitchFamily="18" charset="0"/>
              </a:rPr>
              <a:t>Cartesian coordinates</a:t>
            </a:r>
            <a:r>
              <a:rPr lang="en-GB" sz="2500" dirty="0" smtClean="0">
                <a:latin typeface="Constantia" pitchFamily="18" charset="0"/>
              </a:rPr>
              <a:t>: Are normally used to describe vehicle geometry.</a:t>
            </a: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r>
              <a:rPr lang="en-GB" sz="2500" b="1" dirty="0" smtClean="0">
                <a:latin typeface="Constantia" pitchFamily="18" charset="0"/>
              </a:rPr>
              <a:t> Cylindrical coordinates</a:t>
            </a: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r>
              <a:rPr lang="en-GB" sz="2500" b="1" dirty="0" smtClean="0">
                <a:latin typeface="Constantia" pitchFamily="18" charset="0"/>
              </a:rPr>
              <a:t> Spherical coordinates</a:t>
            </a: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GB" sz="2500" b="1" dirty="0" smtClean="0">
                <a:latin typeface="Constantia" pitchFamily="18" charset="0"/>
              </a:rPr>
              <a:t>General non-orthogonal curvilinear coordinates</a:t>
            </a:r>
          </a:p>
        </p:txBody>
      </p:sp>
      <p:pic>
        <p:nvPicPr>
          <p:cNvPr id="12" name="Picture 3" descr="SCN_20050320213622_001"/>
          <p:cNvPicPr>
            <a:picLocks noChangeAspect="1" noChangeArrowheads="1"/>
          </p:cNvPicPr>
          <p:nvPr/>
        </p:nvPicPr>
        <p:blipFill>
          <a:blip r:embed="rId4" cstate="print"/>
          <a:srcRect l="11914" t="78282" r="49568" b="15199"/>
          <a:stretch>
            <a:fillRect/>
          </a:stretch>
        </p:blipFill>
        <p:spPr bwMode="auto">
          <a:xfrm>
            <a:off x="2724175" y="2636912"/>
            <a:ext cx="4656137" cy="1003300"/>
          </a:xfrm>
          <a:prstGeom prst="rect">
            <a:avLst/>
          </a:prstGeom>
          <a:noFill/>
        </p:spPr>
      </p:pic>
      <p:cxnSp>
        <p:nvCxnSpPr>
          <p:cNvPr id="14" name="Straight Arrow Connector 13"/>
          <p:cNvCxnSpPr/>
          <p:nvPr/>
        </p:nvCxnSpPr>
        <p:spPr>
          <a:xfrm>
            <a:off x="2915816" y="3212976"/>
            <a:ext cx="482453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 flipH="1" flipV="1">
            <a:off x="2339752" y="2636912"/>
            <a:ext cx="115212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1259632" y="3212976"/>
            <a:ext cx="1656184" cy="5760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1293003" y="3801919"/>
            <a:ext cx="158417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 flipH="1" flipV="1">
            <a:off x="2601232" y="3539645"/>
            <a:ext cx="57606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8913" name="Object 1"/>
          <p:cNvGraphicFramePr>
            <a:graphicFrameLocks noChangeAspect="1"/>
          </p:cNvGraphicFramePr>
          <p:nvPr/>
        </p:nvGraphicFramePr>
        <p:xfrm>
          <a:off x="1739685" y="3140968"/>
          <a:ext cx="384043" cy="432048"/>
        </p:xfrm>
        <a:graphic>
          <a:graphicData uri="http://schemas.openxmlformats.org/presentationml/2006/ole">
            <p:oleObj spid="_x0000_s38913" name="Equation" r:id="rId5" imgW="203040" imgH="228600" progId="">
              <p:embed/>
            </p:oleObj>
          </a:graphicData>
        </a:graphic>
      </p:graphicFrame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1786632" y="3877554"/>
          <a:ext cx="841152" cy="343534"/>
        </p:xfrm>
        <a:graphic>
          <a:graphicData uri="http://schemas.openxmlformats.org/presentationml/2006/ole">
            <p:oleObj spid="_x0000_s38914" name="Equation" r:id="rId6" imgW="558720" imgH="228600" progId="">
              <p:embed/>
            </p:oleObj>
          </a:graphicData>
        </a:graphic>
      </p:graphicFrame>
      <p:graphicFrame>
        <p:nvGraphicFramePr>
          <p:cNvPr id="38915" name="Object 3"/>
          <p:cNvGraphicFramePr>
            <a:graphicFrameLocks noChangeAspect="1"/>
          </p:cNvGraphicFramePr>
          <p:nvPr/>
        </p:nvGraphicFramePr>
        <p:xfrm>
          <a:off x="2771800" y="3429000"/>
          <a:ext cx="768300" cy="329099"/>
        </p:xfrm>
        <a:graphic>
          <a:graphicData uri="http://schemas.openxmlformats.org/presentationml/2006/ole">
            <p:oleObj spid="_x0000_s38915" name="Equation" r:id="rId7" imgW="533160" imgH="228600" progId="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8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5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VARIABLES AND UNKNOWN QUANTITIES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1268760"/>
            <a:ext cx="8568952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In general Cartesian coordinates, the independent variables are:	</a:t>
            </a:r>
            <a:r>
              <a:rPr lang="en-GB" sz="2500" i="1" dirty="0" smtClean="0">
                <a:latin typeface="Constantia" pitchFamily="18" charset="0"/>
              </a:rPr>
              <a:t>x</a:t>
            </a:r>
            <a:r>
              <a:rPr lang="en-GB" sz="2500" dirty="0" smtClean="0">
                <a:latin typeface="Constantia" pitchFamily="18" charset="0"/>
              </a:rPr>
              <a:t>, </a:t>
            </a:r>
            <a:r>
              <a:rPr lang="en-GB" sz="2500" i="1" dirty="0" smtClean="0">
                <a:latin typeface="Constantia" pitchFamily="18" charset="0"/>
              </a:rPr>
              <a:t>y</a:t>
            </a:r>
            <a:r>
              <a:rPr lang="en-GB" sz="2500" dirty="0" smtClean="0">
                <a:latin typeface="Constantia" pitchFamily="18" charset="0"/>
              </a:rPr>
              <a:t>, </a:t>
            </a:r>
            <a:r>
              <a:rPr lang="en-GB" sz="2500" i="1" dirty="0" smtClean="0">
                <a:latin typeface="Constantia" pitchFamily="18" charset="0"/>
              </a:rPr>
              <a:t>z</a:t>
            </a:r>
            <a:r>
              <a:rPr lang="en-GB" sz="2500" dirty="0" smtClean="0">
                <a:latin typeface="Constantia" pitchFamily="18" charset="0"/>
              </a:rPr>
              <a:t> and </a:t>
            </a:r>
            <a:r>
              <a:rPr lang="en-GB" sz="2500" i="1" dirty="0" smtClean="0">
                <a:latin typeface="Constantia" pitchFamily="18" charset="0"/>
              </a:rPr>
              <a:t>t</a:t>
            </a:r>
            <a:r>
              <a:rPr lang="en-GB" sz="2500" dirty="0" smtClean="0">
                <a:latin typeface="Constantia" pitchFamily="18" charset="0"/>
              </a:rPr>
              <a:t>.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2500" b="1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b="1" dirty="0" smtClean="0">
                <a:latin typeface="Constantia" pitchFamily="18" charset="0"/>
              </a:rPr>
              <a:t> </a:t>
            </a:r>
            <a:r>
              <a:rPr lang="en-GB" sz="2500" dirty="0" smtClean="0">
                <a:latin typeface="Constantia" pitchFamily="18" charset="0"/>
              </a:rPr>
              <a:t>We want to know the velocity components (</a:t>
            </a:r>
            <a:r>
              <a:rPr lang="en-GB" sz="2500" i="1" dirty="0" smtClean="0">
                <a:latin typeface="Constantia" pitchFamily="18" charset="0"/>
              </a:rPr>
              <a:t>u</a:t>
            </a:r>
            <a:r>
              <a:rPr lang="en-GB" sz="2500" dirty="0" smtClean="0">
                <a:latin typeface="Constantia" pitchFamily="18" charset="0"/>
              </a:rPr>
              <a:t>, </a:t>
            </a:r>
            <a:r>
              <a:rPr lang="en-GB" sz="2500" i="1" dirty="0" smtClean="0">
                <a:latin typeface="Constantia" pitchFamily="18" charset="0"/>
              </a:rPr>
              <a:t>v</a:t>
            </a:r>
            <a:r>
              <a:rPr lang="en-GB" sz="2500" dirty="0" smtClean="0">
                <a:latin typeface="Constantia" pitchFamily="18" charset="0"/>
              </a:rPr>
              <a:t>, </a:t>
            </a:r>
            <a:r>
              <a:rPr lang="en-GB" sz="2500" i="1" dirty="0" smtClean="0">
                <a:latin typeface="Constantia" pitchFamily="18" charset="0"/>
              </a:rPr>
              <a:t>w</a:t>
            </a:r>
            <a:r>
              <a:rPr lang="en-GB" sz="2500" dirty="0" smtClean="0">
                <a:latin typeface="Constantia" pitchFamily="18" charset="0"/>
              </a:rPr>
              <a:t>) and the fluid properties (</a:t>
            </a:r>
            <a:r>
              <a:rPr lang="en-GB" sz="2500" i="1" dirty="0" smtClean="0">
                <a:latin typeface="Constantia" pitchFamily="18" charset="0"/>
              </a:rPr>
              <a:t>p</a:t>
            </a:r>
            <a:r>
              <a:rPr lang="en-GB" sz="2500" dirty="0" smtClean="0">
                <a:latin typeface="Constantia" pitchFamily="18" charset="0"/>
              </a:rPr>
              <a:t>, </a:t>
            </a:r>
            <a:r>
              <a:rPr lang="el-GR" sz="2500" i="1" dirty="0" smtClean="0">
                <a:latin typeface="Constantia" pitchFamily="18" charset="0"/>
              </a:rPr>
              <a:t>ρ</a:t>
            </a:r>
            <a:r>
              <a:rPr lang="en-GB" sz="2500" dirty="0" smtClean="0">
                <a:latin typeface="Constantia" pitchFamily="18" charset="0"/>
              </a:rPr>
              <a:t>, </a:t>
            </a:r>
            <a:r>
              <a:rPr lang="en-GB" sz="2500" i="1" dirty="0" smtClean="0">
                <a:latin typeface="Constantia" pitchFamily="18" charset="0"/>
              </a:rPr>
              <a:t>T</a:t>
            </a:r>
            <a:r>
              <a:rPr lang="en-GB" sz="2500" dirty="0" smtClean="0">
                <a:latin typeface="Constantia" pitchFamily="18" charset="0"/>
              </a:rPr>
              <a:t>).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2500" b="1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b="1" dirty="0" smtClean="0">
                <a:latin typeface="Constantia" pitchFamily="18" charset="0"/>
              </a:rPr>
              <a:t> </a:t>
            </a:r>
            <a:r>
              <a:rPr lang="en-GB" sz="2500" dirty="0" smtClean="0">
                <a:latin typeface="Constantia" pitchFamily="18" charset="0"/>
              </a:rPr>
              <a:t>These six unknowns require six equations:</a:t>
            </a: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sz="2000" dirty="0" smtClean="0">
                <a:latin typeface="Constantia" pitchFamily="18" charset="0"/>
              </a:rPr>
              <a:t> Continuity Equation:	1 Equation</a:t>
            </a: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sz="2000" dirty="0" smtClean="0">
                <a:latin typeface="Constantia" pitchFamily="18" charset="0"/>
              </a:rPr>
              <a:t> Momentum Equations:	3 Equations</a:t>
            </a: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sz="2000" dirty="0" smtClean="0">
                <a:latin typeface="Constantia" pitchFamily="18" charset="0"/>
              </a:rPr>
              <a:t> Energy Equation:		1 Equation</a:t>
            </a: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sz="2000" dirty="0" smtClean="0">
                <a:latin typeface="Constantia" pitchFamily="18" charset="0"/>
              </a:rPr>
              <a:t> Equation of State:		1 Equation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6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MOTIVATIONS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1268760"/>
            <a:ext cx="85689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We want to find the </a:t>
            </a:r>
            <a:r>
              <a:rPr lang="en-GB" sz="2500" dirty="0" smtClean="0">
                <a:latin typeface="Constantia" pitchFamily="18" charset="0"/>
              </a:rPr>
              <a:t>flow field </a:t>
            </a:r>
            <a:r>
              <a:rPr lang="en-GB" sz="2500" dirty="0" smtClean="0">
                <a:latin typeface="Constantia" pitchFamily="18" charset="0"/>
              </a:rPr>
              <a:t>velocity (</a:t>
            </a:r>
            <a:r>
              <a:rPr lang="en-GB" sz="2500" i="1" dirty="0" smtClean="0">
                <a:latin typeface="Constantia" pitchFamily="18" charset="0"/>
              </a:rPr>
              <a:t>u</a:t>
            </a:r>
            <a:r>
              <a:rPr lang="en-GB" sz="2500" dirty="0" smtClean="0">
                <a:latin typeface="Constantia" pitchFamily="18" charset="0"/>
              </a:rPr>
              <a:t>, </a:t>
            </a:r>
            <a:r>
              <a:rPr lang="en-GB" sz="2500" i="1" dirty="0" smtClean="0">
                <a:latin typeface="Constantia" pitchFamily="18" charset="0"/>
              </a:rPr>
              <a:t>v</a:t>
            </a:r>
            <a:r>
              <a:rPr lang="en-GB" sz="2500" dirty="0" smtClean="0">
                <a:latin typeface="Constantia" pitchFamily="18" charset="0"/>
              </a:rPr>
              <a:t>, </a:t>
            </a:r>
            <a:r>
              <a:rPr lang="en-GB" sz="2500" i="1" dirty="0" smtClean="0">
                <a:latin typeface="Constantia" pitchFamily="18" charset="0"/>
              </a:rPr>
              <a:t>w</a:t>
            </a:r>
            <a:r>
              <a:rPr lang="en-GB" sz="2500" dirty="0" smtClean="0">
                <a:latin typeface="Constantia" pitchFamily="18" charset="0"/>
              </a:rPr>
              <a:t>), pressure (</a:t>
            </a:r>
            <a:r>
              <a:rPr lang="en-GB" sz="2500" i="1" dirty="0" smtClean="0">
                <a:latin typeface="Constantia" pitchFamily="18" charset="0"/>
              </a:rPr>
              <a:t>p</a:t>
            </a:r>
            <a:r>
              <a:rPr lang="en-GB" sz="2500" dirty="0" smtClean="0">
                <a:latin typeface="Constantia" pitchFamily="18" charset="0"/>
              </a:rPr>
              <a:t>) and temperature (</a:t>
            </a:r>
            <a:r>
              <a:rPr lang="en-GB" sz="2500" i="1" dirty="0" smtClean="0">
                <a:latin typeface="Constantia" pitchFamily="18" charset="0"/>
              </a:rPr>
              <a:t>T</a:t>
            </a:r>
            <a:r>
              <a:rPr lang="en-GB" sz="2500" dirty="0" smtClean="0">
                <a:latin typeface="Constantia" pitchFamily="18" charset="0"/>
              </a:rPr>
              <a:t>) distribution.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We need to develop a mathematical model of the fluid motion suitable for use in numerical calculations.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The mathematical model is based on the conservations laws and the fluid properties.</a:t>
            </a:r>
            <a:endParaRPr lang="en-GB" sz="2000" dirty="0" smtClean="0">
              <a:latin typeface="Constantia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7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DESCRIPTION OF FLUID MOTION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1268760"/>
            <a:ext cx="8568952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GB" sz="2500" b="1" i="1" dirty="0" err="1" smtClean="0">
                <a:latin typeface="Constantia" pitchFamily="18" charset="0"/>
              </a:rPr>
              <a:t>Lagrangian</a:t>
            </a:r>
            <a:r>
              <a:rPr lang="en-GB" sz="2500" b="1" i="1" dirty="0" smtClean="0">
                <a:latin typeface="Constantia" pitchFamily="18" charset="0"/>
              </a:rPr>
              <a:t>: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sz="2000" dirty="0" smtClean="0">
                <a:latin typeface="Constantia" pitchFamily="18" charset="0"/>
              </a:rPr>
              <a:t> Each fluid particle is traced as it moves around the body.</a:t>
            </a:r>
          </a:p>
          <a:p>
            <a:pPr lvl="1" algn="just">
              <a:buSzPct val="85000"/>
              <a:buBlip>
                <a:blip r:embed="rId2"/>
              </a:buBlip>
            </a:pPr>
            <a:endParaRPr lang="en-GB" sz="2000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sz="2000" dirty="0" smtClean="0">
                <a:latin typeface="Constantia" pitchFamily="18" charset="0"/>
              </a:rPr>
              <a:t> This method corresponds to the conventional concept of Newton’s 2</a:t>
            </a:r>
            <a:r>
              <a:rPr lang="en-GB" sz="2000" baseline="30000" dirty="0" smtClean="0">
                <a:latin typeface="Constantia" pitchFamily="18" charset="0"/>
              </a:rPr>
              <a:t>nd</a:t>
            </a:r>
            <a:r>
              <a:rPr lang="en-GB" sz="2000" dirty="0" smtClean="0">
                <a:latin typeface="Constantia" pitchFamily="18" charset="0"/>
              </a:rPr>
              <a:t> law</a:t>
            </a:r>
          </a:p>
          <a:p>
            <a:pPr lvl="1" algn="just">
              <a:buSzPct val="85000"/>
              <a:buBlip>
                <a:blip r:embed="rId2"/>
              </a:buBlip>
            </a:pPr>
            <a:endParaRPr lang="en-GB" sz="2000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endParaRPr lang="en-GB" sz="20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GB" sz="2500" b="1" i="1" dirty="0" err="1" smtClean="0">
                <a:latin typeface="Constantia" pitchFamily="18" charset="0"/>
              </a:rPr>
              <a:t>Eulerian</a:t>
            </a:r>
            <a:r>
              <a:rPr lang="en-GB" sz="2500" b="1" i="1" dirty="0" smtClean="0">
                <a:latin typeface="Constantia" pitchFamily="18" charset="0"/>
              </a:rPr>
              <a:t>: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2000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sz="2000" dirty="0" smtClean="0">
                <a:latin typeface="Constantia" pitchFamily="18" charset="0"/>
              </a:rPr>
              <a:t> We look at the entire space around the body as a field, and determine flow properties at various points in the field while the fluid stream past.</a:t>
            </a:r>
          </a:p>
          <a:p>
            <a:pPr lvl="1" algn="just">
              <a:buSzPct val="85000"/>
              <a:buBlip>
                <a:blip r:embed="rId2"/>
              </a:buBlip>
            </a:pPr>
            <a:endParaRPr lang="en-GB" sz="2000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sz="2000" dirty="0" smtClean="0">
                <a:latin typeface="Constantia" pitchFamily="18" charset="0"/>
              </a:rPr>
              <a:t> We consider the distribution of velocity and pressure throughout the field, and ignore the motion of individual fluid particles.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8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CONTINUITY EQUATION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1268760"/>
            <a:ext cx="856895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The statement of Conservation of Mass is in the words simply: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2000" dirty="0" smtClean="0">
              <a:latin typeface="Constantia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11560" y="2132856"/>
            <a:ext cx="3384376" cy="158417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Net outflow of mass through the surface surrounding the volume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148064" y="2132856"/>
            <a:ext cx="3384376" cy="158417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Time rate of decrease of mass within the volume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02723" y="270892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=</a:t>
            </a:r>
            <a:endParaRPr lang="en-US" b="1" dirty="0"/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30000" contrast="40000"/>
          </a:blip>
          <a:srcRect/>
          <a:stretch>
            <a:fillRect/>
          </a:stretch>
        </p:blipFill>
        <p:spPr bwMode="auto">
          <a:xfrm>
            <a:off x="611560" y="4077072"/>
            <a:ext cx="4038600" cy="2380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4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4648200" y="4343400"/>
            <a:ext cx="4037428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1871700" y="3717032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Constantia" pitchFamily="18" charset="0"/>
              </a:rPr>
              <a:t>[Mass can be neither created or destroyed ]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9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CONTINUITY EQUATION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1268760"/>
            <a:ext cx="856895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3"/>
              </a:buBlip>
            </a:pPr>
            <a:r>
              <a:rPr lang="en-GB" sz="2500" dirty="0" smtClean="0">
                <a:latin typeface="Constantia" pitchFamily="18" charset="0"/>
              </a:rPr>
              <a:t> The differential form:</a:t>
            </a: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r>
              <a:rPr lang="en-GB" sz="2500" dirty="0" smtClean="0">
                <a:latin typeface="Constantia" pitchFamily="18" charset="0"/>
              </a:rPr>
              <a:t> The integral form:</a:t>
            </a:r>
          </a:p>
          <a:p>
            <a:pPr algn="just">
              <a:buSzPct val="85000"/>
              <a:buBlip>
                <a:blip r:embed="rId3"/>
              </a:buBlip>
            </a:pPr>
            <a:endParaRPr lang="en-GB" sz="2000" dirty="0" smtClean="0">
              <a:latin typeface="Constantia" pitchFamily="18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lum bright="-20000" contrast="40000"/>
          </a:blip>
          <a:srcRect l="6786" t="19040" r="7861"/>
          <a:stretch>
            <a:fillRect/>
          </a:stretch>
        </p:blipFill>
        <p:spPr bwMode="auto">
          <a:xfrm>
            <a:off x="2051720" y="1628800"/>
            <a:ext cx="5544616" cy="317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6322" name="Object 2"/>
          <p:cNvGraphicFramePr>
            <a:graphicFrameLocks noChangeAspect="1"/>
          </p:cNvGraphicFramePr>
          <p:nvPr/>
        </p:nvGraphicFramePr>
        <p:xfrm>
          <a:off x="2796391" y="5301208"/>
          <a:ext cx="3551218" cy="935980"/>
        </p:xfrm>
        <a:graphic>
          <a:graphicData uri="http://schemas.openxmlformats.org/presentationml/2006/ole">
            <p:oleObj spid="_x0000_s56322" name="Equation" r:id="rId5" imgW="1638000" imgH="431640" progId="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10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CONSERATION OF MOMENTUM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1268760"/>
            <a:ext cx="8568952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3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GB" sz="2500" i="1" dirty="0" smtClean="0">
                <a:latin typeface="Constantia" pitchFamily="18" charset="0"/>
              </a:rPr>
              <a:t>Newton’s 2</a:t>
            </a:r>
            <a:r>
              <a:rPr lang="en-GB" sz="2500" i="1" baseline="30000" dirty="0" smtClean="0">
                <a:latin typeface="Constantia" pitchFamily="18" charset="0"/>
              </a:rPr>
              <a:t>nd</a:t>
            </a:r>
            <a:r>
              <a:rPr lang="en-GB" sz="2500" i="1" dirty="0" smtClean="0">
                <a:latin typeface="Constantia" pitchFamily="18" charset="0"/>
              </a:rPr>
              <a:t> law: </a:t>
            </a:r>
            <a:r>
              <a:rPr lang="en-GB" sz="2500" dirty="0" smtClean="0">
                <a:latin typeface="Constantia" pitchFamily="18" charset="0"/>
              </a:rPr>
              <a:t>The time rate of change of momentum of a body, equals the net force exerted on it.</a:t>
            </a: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r>
              <a:rPr lang="en-GB" sz="2500" dirty="0" smtClean="0">
                <a:latin typeface="Constantia" pitchFamily="18" charset="0"/>
              </a:rPr>
              <a:t> For a fixed mass, this is the famous equation:</a:t>
            </a:r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3275856" y="3429000"/>
          <a:ext cx="2088232" cy="792088"/>
        </p:xfrm>
        <a:graphic>
          <a:graphicData uri="http://schemas.openxmlformats.org/presentationml/2006/ole">
            <p:oleObj spid="_x0000_s32770" name="Equation" r:id="rId4" imgW="1104840" imgH="419040" progId="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835696" y="4221088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accent1">
                    <a:lumMod val="75000"/>
                  </a:schemeClr>
                </a:solidFill>
                <a:latin typeface="Constantia" pitchFamily="18" charset="0"/>
              </a:rPr>
              <a:t>[Force = Time rate of change of momentum]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11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717032"/>
            <a:ext cx="2880320" cy="239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CONSERATION OF MOMENTUM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1268760"/>
            <a:ext cx="8568952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4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GB" sz="2500" b="1" i="1" dirty="0" smtClean="0">
                <a:latin typeface="Constantia" pitchFamily="18" charset="0"/>
              </a:rPr>
              <a:t>Substantial Derivative:</a:t>
            </a:r>
          </a:p>
          <a:p>
            <a:pPr lvl="1" algn="just">
              <a:buSzPct val="85000"/>
              <a:buBlip>
                <a:blip r:embed="rId4"/>
              </a:buBlip>
            </a:pPr>
            <a:r>
              <a:rPr lang="en-GB" sz="2500" i="1" dirty="0" smtClean="0">
                <a:latin typeface="Constantia" pitchFamily="18" charset="0"/>
              </a:rPr>
              <a:t> </a:t>
            </a:r>
            <a:r>
              <a:rPr lang="en-GB" sz="2400" dirty="0" smtClean="0">
                <a:latin typeface="Constantia" pitchFamily="18" charset="0"/>
              </a:rPr>
              <a:t>We need to apply Newton’s law to a moving fluid element from our fixed coordinate system.</a:t>
            </a:r>
          </a:p>
          <a:p>
            <a:pPr lvl="1" algn="just">
              <a:buSzPct val="85000"/>
              <a:buBlip>
                <a:blip r:embed="rId4"/>
              </a:buBlip>
            </a:pPr>
            <a:r>
              <a:rPr lang="en-GB" sz="2400" dirty="0" smtClean="0">
                <a:latin typeface="Constantia" pitchFamily="18" charset="0"/>
              </a:rPr>
              <a:t> Consider any fluid property, </a:t>
            </a: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4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4"/>
              </a:buBlip>
            </a:pPr>
            <a:r>
              <a:rPr lang="en-GB" sz="2500" dirty="0" smtClean="0">
                <a:latin typeface="Constantia" pitchFamily="18" charset="0"/>
              </a:rPr>
              <a:t> The change in position of the particle between   at t, and </a:t>
            </a:r>
          </a:p>
          <a:p>
            <a:pPr algn="just">
              <a:buSzPct val="85000"/>
            </a:pPr>
            <a:r>
              <a:rPr lang="en-GB" sz="2500" dirty="0" smtClean="0">
                <a:latin typeface="Constantia" pitchFamily="18" charset="0"/>
              </a:rPr>
              <a:t>           at            is:</a:t>
            </a:r>
          </a:p>
          <a:p>
            <a:pPr algn="just">
              <a:buSzPct val="85000"/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4"/>
              </a:buBlip>
            </a:pPr>
            <a:r>
              <a:rPr lang="en-GB" sz="2500" dirty="0" smtClean="0">
                <a:latin typeface="Constantia" pitchFamily="18" charset="0"/>
              </a:rPr>
              <a:t> The rate of change of </a:t>
            </a:r>
            <a:r>
              <a:rPr lang="en-GB" sz="2500" i="1" dirty="0" smtClean="0">
                <a:latin typeface="Constantia" pitchFamily="18" charset="0"/>
              </a:rPr>
              <a:t>Q</a:t>
            </a:r>
            <a:r>
              <a:rPr lang="en-GB" sz="2500" dirty="0" smtClean="0">
                <a:latin typeface="Constantia" pitchFamily="18" charset="0"/>
              </a:rPr>
              <a:t> is: </a:t>
            </a:r>
          </a:p>
        </p:txBody>
      </p:sp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4788024" y="2468388"/>
          <a:ext cx="832593" cy="360040"/>
        </p:xfrm>
        <a:graphic>
          <a:graphicData uri="http://schemas.openxmlformats.org/presentationml/2006/ole">
            <p:oleObj spid="_x0000_s33795" name="Equation" r:id="rId5" imgW="469800" imgH="203040" progId="">
              <p:embed/>
            </p:oleObj>
          </a:graphicData>
        </a:graphic>
      </p:graphicFrame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6948264" y="3177351"/>
          <a:ext cx="210950" cy="360040"/>
        </p:xfrm>
        <a:graphic>
          <a:graphicData uri="http://schemas.openxmlformats.org/presentationml/2006/ole">
            <p:oleObj spid="_x0000_s33796" name="Equation" r:id="rId6" imgW="139680" imgH="164880" progId="">
              <p:embed/>
            </p:oleObj>
          </a:graphicData>
        </a:graphic>
      </p:graphicFrame>
      <p:graphicFrame>
        <p:nvGraphicFramePr>
          <p:cNvPr id="33797" name="Object 5"/>
          <p:cNvGraphicFramePr>
            <a:graphicFrameLocks noChangeAspect="1"/>
          </p:cNvGraphicFramePr>
          <p:nvPr/>
        </p:nvGraphicFramePr>
        <p:xfrm>
          <a:off x="335403" y="3610732"/>
          <a:ext cx="826820" cy="298574"/>
        </p:xfrm>
        <a:graphic>
          <a:graphicData uri="http://schemas.openxmlformats.org/presentationml/2006/ole">
            <p:oleObj spid="_x0000_s33797" name="Equation" r:id="rId7" imgW="457200" imgH="164880" progId="">
              <p:embed/>
            </p:oleObj>
          </a:graphicData>
        </a:graphic>
      </p:graphicFrame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1562834" y="3573016"/>
          <a:ext cx="861559" cy="376932"/>
        </p:xfrm>
        <a:graphic>
          <a:graphicData uri="http://schemas.openxmlformats.org/presentationml/2006/ole">
            <p:oleObj spid="_x0000_s33798" name="Equation" r:id="rId8" imgW="406080" imgH="177480" progId="">
              <p:embed/>
            </p:oleObj>
          </a:graphicData>
        </a:graphic>
      </p:graphicFrame>
      <p:graphicFrame>
        <p:nvGraphicFramePr>
          <p:cNvPr id="33799" name="Object 7"/>
          <p:cNvGraphicFramePr>
            <a:graphicFrameLocks noChangeAspect="1"/>
          </p:cNvGraphicFramePr>
          <p:nvPr/>
        </p:nvGraphicFramePr>
        <p:xfrm>
          <a:off x="1691680" y="4077073"/>
          <a:ext cx="4248472" cy="911144"/>
        </p:xfrm>
        <a:graphic>
          <a:graphicData uri="http://schemas.openxmlformats.org/presentationml/2006/ole">
            <p:oleObj spid="_x0000_s33799" name="Equation" r:id="rId9" imgW="2133360" imgH="457200" progId="">
              <p:embed/>
            </p:oleObj>
          </a:graphicData>
        </a:graphic>
      </p:graphicFrame>
      <p:graphicFrame>
        <p:nvGraphicFramePr>
          <p:cNvPr id="33800" name="Object 8"/>
          <p:cNvGraphicFramePr>
            <a:graphicFrameLocks noChangeAspect="1"/>
          </p:cNvGraphicFramePr>
          <p:nvPr/>
        </p:nvGraphicFramePr>
        <p:xfrm>
          <a:off x="1619672" y="5572193"/>
          <a:ext cx="5472608" cy="737127"/>
        </p:xfrm>
        <a:graphic>
          <a:graphicData uri="http://schemas.openxmlformats.org/presentationml/2006/ole">
            <p:oleObj spid="_x0000_s33800" name="Equation" r:id="rId10" imgW="3111480" imgH="419040" progId="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12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CONSERATION OF MOMENTUM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1268760"/>
            <a:ext cx="856895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The second term has the unknown velocity V multiplying a term containing the unknown </a:t>
            </a:r>
            <a:r>
              <a:rPr lang="en-GB" sz="2500" i="1" dirty="0" smtClean="0">
                <a:latin typeface="Constantia" pitchFamily="18" charset="0"/>
              </a:rPr>
              <a:t>Q</a:t>
            </a:r>
            <a:r>
              <a:rPr lang="en-GB" sz="2500" dirty="0" smtClean="0">
                <a:latin typeface="Constantia" pitchFamily="18" charset="0"/>
              </a:rPr>
              <a:t>. This is important!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The convective derivative introduces a fundamental nonlinearity into the system.</a:t>
            </a: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1496" y="1484784"/>
            <a:ext cx="5236029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2475384"/>
            <a:ext cx="36576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38600" y="3237384"/>
            <a:ext cx="26193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13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CONSERATION OF MOMENTUM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1268760"/>
            <a:ext cx="856895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3"/>
              </a:buBlip>
            </a:pPr>
            <a:r>
              <a:rPr lang="en-GB" sz="2500" dirty="0" smtClean="0">
                <a:latin typeface="Constantia" pitchFamily="18" charset="0"/>
              </a:rPr>
              <a:t> In coordinates, 		    , and the substantial derivative becomes:</a:t>
            </a: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lum bright="-20000" contrast="40000"/>
          </a:blip>
          <a:srcRect l="25909" t="27114" r="28750" b="9090"/>
          <a:stretch>
            <a:fillRect/>
          </a:stretch>
        </p:blipFill>
        <p:spPr bwMode="auto">
          <a:xfrm>
            <a:off x="2807804" y="2636912"/>
            <a:ext cx="352839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2771800" y="1268760"/>
          <a:ext cx="1584176" cy="463067"/>
        </p:xfrm>
        <a:graphic>
          <a:graphicData uri="http://schemas.openxmlformats.org/presentationml/2006/ole">
            <p:oleObj spid="_x0000_s35842" name="Equation" r:id="rId5" imgW="825480" imgH="241200" progId="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14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CONSERATION OF MOMENTUM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1268760"/>
            <a:ext cx="8568952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</a:pPr>
            <a:r>
              <a:rPr lang="en-GB" sz="2500" dirty="0" smtClean="0">
                <a:latin typeface="Constantia" pitchFamily="18" charset="0"/>
              </a:rPr>
              <a:t>Sources of the force exerted on the fluid element:</a:t>
            </a:r>
            <a:endParaRPr lang="en-GB" sz="900" dirty="0" smtClean="0">
              <a:latin typeface="Constantia" pitchFamily="18" charset="0"/>
            </a:endParaRPr>
          </a:p>
          <a:p>
            <a:pPr lvl="1" algn="just">
              <a:lnSpc>
                <a:spcPct val="150000"/>
              </a:lnSpc>
              <a:buSzPct val="85000"/>
              <a:buBlip>
                <a:blip r:embed="rId2"/>
              </a:buBlip>
            </a:pPr>
            <a:r>
              <a:rPr lang="en-GB" sz="2400" dirty="0" smtClean="0">
                <a:latin typeface="Constantia" pitchFamily="18" charset="0"/>
              </a:rPr>
              <a:t> Body forces</a:t>
            </a:r>
          </a:p>
          <a:p>
            <a:pPr lvl="2" algn="just">
              <a:buSzPct val="85000"/>
              <a:buBlip>
                <a:blip r:embed="rId2"/>
              </a:buBlip>
            </a:pPr>
            <a:r>
              <a:rPr lang="en-GB" sz="2000" dirty="0" smtClean="0">
                <a:latin typeface="Constantia" pitchFamily="18" charset="0"/>
              </a:rPr>
              <a:t> Gravitational forces</a:t>
            </a:r>
          </a:p>
          <a:p>
            <a:pPr lvl="2" algn="just">
              <a:buSzPct val="85000"/>
              <a:buBlip>
                <a:blip r:embed="rId2"/>
              </a:buBlip>
            </a:pPr>
            <a:r>
              <a:rPr lang="en-GB" sz="2000" dirty="0" smtClean="0">
                <a:latin typeface="Constantia" pitchFamily="18" charset="0"/>
              </a:rPr>
              <a:t> Electromagnetic force</a:t>
            </a:r>
          </a:p>
          <a:p>
            <a:pPr lvl="2" algn="just">
              <a:buSzPct val="85000"/>
              <a:buBlip>
                <a:blip r:embed="rId2"/>
              </a:buBlip>
            </a:pPr>
            <a:r>
              <a:rPr lang="en-GB" sz="2000" dirty="0" smtClean="0">
                <a:latin typeface="Constantia" pitchFamily="18" charset="0"/>
              </a:rPr>
              <a:t> …</a:t>
            </a: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sz="2400" dirty="0" smtClean="0">
                <a:latin typeface="Constantia" pitchFamily="18" charset="0"/>
              </a:rPr>
              <a:t> Surface forces</a:t>
            </a:r>
          </a:p>
          <a:p>
            <a:pPr lvl="2" algn="just">
              <a:buSzPct val="85000"/>
              <a:buBlip>
                <a:blip r:embed="rId2"/>
              </a:buBlip>
            </a:pPr>
            <a:r>
              <a:rPr lang="en-GB" sz="2000" dirty="0" smtClean="0">
                <a:latin typeface="Constantia" pitchFamily="18" charset="0"/>
              </a:rPr>
              <a:t> Pressure</a:t>
            </a:r>
          </a:p>
          <a:p>
            <a:pPr lvl="2" algn="just">
              <a:buSzPct val="85000"/>
              <a:buBlip>
                <a:blip r:embed="rId2"/>
              </a:buBlip>
            </a:pPr>
            <a:r>
              <a:rPr lang="en-GB" sz="2000" dirty="0" smtClean="0">
                <a:latin typeface="Constantia" pitchFamily="18" charset="0"/>
              </a:rPr>
              <a:t> Shear stress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lum bright="-20000" contrast="40000"/>
          </a:blip>
          <a:srcRect t="8217" b="3447"/>
          <a:stretch>
            <a:fillRect/>
          </a:stretch>
        </p:blipFill>
        <p:spPr bwMode="auto">
          <a:xfrm>
            <a:off x="3275856" y="2852936"/>
            <a:ext cx="5465096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15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CONSERATION OF MOMENTUM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1268760"/>
            <a:ext cx="8568952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3"/>
              </a:buBlip>
            </a:pPr>
            <a:r>
              <a:rPr lang="en-GB" sz="2500" dirty="0" smtClean="0">
                <a:latin typeface="Constantia" pitchFamily="18" charset="0"/>
              </a:rPr>
              <a:t> The net force in the x-direction is found to be:</a:t>
            </a: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r>
              <a:rPr lang="en-GB" sz="2500" dirty="0" smtClean="0">
                <a:latin typeface="Constantia" pitchFamily="18" charset="0"/>
              </a:rPr>
              <a:t> Using the </a:t>
            </a:r>
            <a:r>
              <a:rPr lang="en-GB" sz="2500" i="1" dirty="0" smtClean="0">
                <a:latin typeface="Constantia" pitchFamily="18" charset="0"/>
              </a:rPr>
              <a:t>Substantial Derivative </a:t>
            </a:r>
            <a:r>
              <a:rPr lang="en-GB" sz="2500" dirty="0" smtClean="0">
                <a:latin typeface="Constantia" pitchFamily="18" charset="0"/>
              </a:rPr>
              <a:t>and the definition of the mass, 		          , and considering the </a:t>
            </a:r>
            <a:r>
              <a:rPr lang="en-GB" sz="2500" i="1" dirty="0" smtClean="0">
                <a:latin typeface="Constantia" pitchFamily="18" charset="0"/>
              </a:rPr>
              <a:t>x</a:t>
            </a:r>
            <a:r>
              <a:rPr lang="en-GB" sz="2500" dirty="0" smtClean="0">
                <a:latin typeface="Constantia" pitchFamily="18" charset="0"/>
              </a:rPr>
              <a:t> component,</a:t>
            </a:r>
          </a:p>
          <a:p>
            <a:pPr algn="just">
              <a:buSzPct val="85000"/>
            </a:pPr>
            <a:r>
              <a:rPr lang="en-GB" sz="2500" dirty="0" smtClean="0">
                <a:latin typeface="Constantia" pitchFamily="18" charset="0"/>
              </a:rPr>
              <a:t>in three dimensional case, we have:</a:t>
            </a:r>
          </a:p>
        </p:txBody>
      </p:sp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1134884" y="3248025"/>
          <a:ext cx="1898650" cy="390525"/>
        </p:xfrm>
        <a:graphic>
          <a:graphicData uri="http://schemas.openxmlformats.org/presentationml/2006/ole">
            <p:oleObj spid="_x0000_s37890" name="Equation" r:id="rId4" imgW="990360" imgH="203040" progId="">
              <p:embed/>
            </p:oleObj>
          </a:graphicData>
        </a:graphic>
      </p:graphicFrame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7819595" y="3248601"/>
          <a:ext cx="1072885" cy="402332"/>
        </p:xfrm>
        <a:graphic>
          <a:graphicData uri="http://schemas.openxmlformats.org/presentationml/2006/ole">
            <p:oleObj spid="_x0000_s37891" name="Equation" r:id="rId5" imgW="609480" imgH="228600" progId="">
              <p:embed/>
            </p:oleObj>
          </a:graphicData>
        </a:graphic>
      </p:graphicFrame>
      <p:graphicFrame>
        <p:nvGraphicFramePr>
          <p:cNvPr id="37892" name="Object 4"/>
          <p:cNvGraphicFramePr>
            <a:graphicFrameLocks noChangeAspect="1"/>
          </p:cNvGraphicFramePr>
          <p:nvPr/>
        </p:nvGraphicFramePr>
        <p:xfrm>
          <a:off x="2085975" y="1809750"/>
          <a:ext cx="4972050" cy="790575"/>
        </p:xfrm>
        <a:graphic>
          <a:graphicData uri="http://schemas.openxmlformats.org/presentationml/2006/ole">
            <p:oleObj spid="_x0000_s37892" name="Equation" r:id="rId6" imgW="2717640" imgH="431640" progId="">
              <p:embed/>
            </p:oleObj>
          </a:graphicData>
        </a:graphic>
      </p:graphicFrame>
      <p:graphicFrame>
        <p:nvGraphicFramePr>
          <p:cNvPr id="37893" name="Object 5"/>
          <p:cNvGraphicFramePr>
            <a:graphicFrameLocks noChangeAspect="1"/>
          </p:cNvGraphicFramePr>
          <p:nvPr/>
        </p:nvGraphicFramePr>
        <p:xfrm>
          <a:off x="479546" y="4149080"/>
          <a:ext cx="8184909" cy="1584176"/>
        </p:xfrm>
        <a:graphic>
          <a:graphicData uri="http://schemas.openxmlformats.org/presentationml/2006/ole">
            <p:oleObj spid="_x0000_s37893" name="Equation" r:id="rId7" imgW="4330440" imgH="838080" progId="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16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CONSERATION OF MOMENTUM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1268760"/>
            <a:ext cx="856895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3"/>
              </a:buBlip>
            </a:pPr>
            <a:r>
              <a:rPr lang="en-GB" sz="2500" dirty="0" smtClean="0">
                <a:latin typeface="Constantia" pitchFamily="18" charset="0"/>
              </a:rPr>
              <a:t> General conservation of momentum relations:</a:t>
            </a:r>
          </a:p>
          <a:p>
            <a:pPr lvl="1" algn="just">
              <a:buSzPct val="85000"/>
              <a:buBlip>
                <a:blip r:embed="rId3"/>
              </a:buBlip>
            </a:pPr>
            <a:r>
              <a:rPr lang="en-GB" sz="2500" dirty="0" smtClean="0">
                <a:latin typeface="Constantia" pitchFamily="18" charset="0"/>
              </a:rPr>
              <a:t> Differential form:</a:t>
            </a: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3"/>
              </a:buBlip>
            </a:pPr>
            <a:r>
              <a:rPr lang="en-GB" sz="2500" dirty="0" smtClean="0">
                <a:latin typeface="Constantia" pitchFamily="18" charset="0"/>
              </a:rPr>
              <a:t> Integral Form:</a:t>
            </a:r>
            <a:endParaRPr lang="en-GB" sz="2400" dirty="0" smtClean="0">
              <a:latin typeface="Constantia" pitchFamily="18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lum bright="-20000" contrast="40000"/>
          </a:blip>
          <a:srcRect l="22235" t="15664" r="21251" b="24924"/>
          <a:stretch>
            <a:fillRect/>
          </a:stretch>
        </p:blipFill>
        <p:spPr bwMode="auto">
          <a:xfrm>
            <a:off x="2555776" y="2060848"/>
            <a:ext cx="3780420" cy="260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6801" name="Object 1"/>
          <p:cNvGraphicFramePr>
            <a:graphicFrameLocks noChangeAspect="1"/>
          </p:cNvGraphicFramePr>
          <p:nvPr/>
        </p:nvGraphicFramePr>
        <p:xfrm>
          <a:off x="1316754" y="5301456"/>
          <a:ext cx="6567614" cy="791840"/>
        </p:xfrm>
        <a:graphic>
          <a:graphicData uri="http://schemas.openxmlformats.org/presentationml/2006/ole">
            <p:oleObj spid="_x0000_s76801" name="Equation" r:id="rId5" imgW="3581280" imgH="431640" progId="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17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CONSERATION OF MOMENTUM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1268760"/>
            <a:ext cx="856895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Relations between stress and </a:t>
            </a:r>
            <a:r>
              <a:rPr lang="el-GR" sz="2500" i="1" dirty="0" smtClean="0">
                <a:latin typeface="+mj-lt"/>
                <a:cs typeface="Arial"/>
              </a:rPr>
              <a:t>μ</a:t>
            </a:r>
            <a:r>
              <a:rPr lang="en-GB" sz="2500" dirty="0" smtClean="0">
                <a:latin typeface="Constantia" pitchFamily="18" charset="0"/>
              </a:rPr>
              <a:t> based on the assumptions</a:t>
            </a:r>
          </a:p>
          <a:p>
            <a:pPr lvl="1" algn="just">
              <a:buSzPct val="85000"/>
            </a:pPr>
            <a:endParaRPr lang="en-GB" sz="2400" dirty="0" smtClean="0">
              <a:latin typeface="Constantia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lum bright="-10000" contrast="40000"/>
          </a:blip>
          <a:srcRect l="2611" t="26155" r="2611" b="1683"/>
          <a:stretch>
            <a:fillRect/>
          </a:stretch>
        </p:blipFill>
        <p:spPr bwMode="auto">
          <a:xfrm>
            <a:off x="395536" y="2132856"/>
            <a:ext cx="835292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18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CLASSIC NAVIER-STOKES EQUATIONS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1268760"/>
            <a:ext cx="8568952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Written in the standard aerodynamics form neglecting the body force.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These equations are:</a:t>
            </a: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sz="2000" dirty="0" smtClean="0">
                <a:latin typeface="Constantia" pitchFamily="18" charset="0"/>
              </a:rPr>
              <a:t> Non-linear </a:t>
            </a:r>
            <a:r>
              <a:rPr lang="en-GB" i="1" dirty="0" smtClean="0">
                <a:latin typeface="Constantia" pitchFamily="18" charset="0"/>
              </a:rPr>
              <a:t>(recall that superposition of solutions is not allowed).</a:t>
            </a:r>
            <a:endParaRPr lang="en-GB" sz="2000" i="1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sz="2000" dirty="0" smtClean="0">
                <a:latin typeface="Constantia" pitchFamily="18" charset="0"/>
              </a:rPr>
              <a:t> Highly coupled.</a:t>
            </a: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sz="2000" dirty="0" smtClean="0">
                <a:latin typeface="Constantia" pitchFamily="18" charset="0"/>
              </a:rPr>
              <a:t> Long!</a:t>
            </a: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 cstate="print">
            <a:lum bright="-20000" contrast="40000"/>
          </a:blip>
          <a:srcRect l="8405" t="25941" r="13429"/>
          <a:stretch>
            <a:fillRect/>
          </a:stretch>
        </p:blipFill>
        <p:spPr bwMode="auto">
          <a:xfrm>
            <a:off x="1223628" y="2060848"/>
            <a:ext cx="6696744" cy="2878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19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EULER EQUATIONS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1268760"/>
            <a:ext cx="8568952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When the viscous terms are small and thus ignored, the flow is termed </a:t>
            </a:r>
            <a:r>
              <a:rPr lang="en-GB" sz="2500" b="1" dirty="0" err="1" smtClean="0">
                <a:latin typeface="Constantia" pitchFamily="18" charset="0"/>
              </a:rPr>
              <a:t>inviscid</a:t>
            </a:r>
            <a:r>
              <a:rPr lang="en-GB" sz="2500" dirty="0" smtClean="0">
                <a:latin typeface="Constantia" pitchFamily="18" charset="0"/>
              </a:rPr>
              <a:t>.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The resulting equations are known as the </a:t>
            </a:r>
            <a:r>
              <a:rPr lang="en-GB" sz="2500" b="1" dirty="0" smtClean="0">
                <a:latin typeface="Constantia" pitchFamily="18" charset="0"/>
              </a:rPr>
              <a:t>Euler Equations.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>
            <a:lum bright="-20000" contrast="40000"/>
          </a:blip>
          <a:srcRect l="25396" t="20812" r="27822"/>
          <a:stretch>
            <a:fillRect/>
          </a:stretch>
        </p:blipFill>
        <p:spPr bwMode="auto">
          <a:xfrm>
            <a:off x="2843808" y="3212976"/>
            <a:ext cx="3600400" cy="2835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20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EULER EQUATIONS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1268760"/>
            <a:ext cx="85689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Euler Equations in cylindrical coordinate system:</a:t>
            </a:r>
            <a:endParaRPr lang="en-GB" sz="2500" b="1" dirty="0" smtClean="0">
              <a:latin typeface="Constantia" pitchFamily="18" charset="0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</a:blip>
          <a:srcRect/>
          <a:stretch>
            <a:fillRect/>
          </a:stretch>
        </p:blipFill>
        <p:spPr bwMode="auto">
          <a:xfrm>
            <a:off x="440532" y="2457996"/>
            <a:ext cx="8262937" cy="284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21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NEWTON’S SECOND LAW: FLUID DYNAMICS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520" y="1268760"/>
            <a:ext cx="8568952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US" sz="2500" dirty="0" smtClean="0">
                <a:latin typeface="Constantia" pitchFamily="18" charset="0"/>
              </a:rPr>
              <a:t>We describe the motion of each particle with a velocity vector: </a:t>
            </a:r>
            <a:r>
              <a:rPr lang="en-US" sz="2500" b="1" dirty="0" smtClean="0">
                <a:latin typeface="Constantia" pitchFamily="18" charset="0"/>
              </a:rPr>
              <a:t>V</a:t>
            </a: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US" sz="2500" dirty="0" smtClean="0">
                <a:latin typeface="Constantia" pitchFamily="18" charset="0"/>
              </a:rPr>
              <a:t>Particles follow specific paths base on the velocity of the particle.</a:t>
            </a: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US" sz="2500" dirty="0" smtClean="0">
                <a:latin typeface="Constantia" pitchFamily="18" charset="0"/>
              </a:rPr>
              <a:t>Location of particle is based on its initial position at an initial time, and its velocity along the path.</a:t>
            </a: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US" sz="2500" dirty="0" smtClean="0">
                <a:latin typeface="Constantia" pitchFamily="18" charset="0"/>
              </a:rPr>
              <a:t>If the flow is a steady flow, each successive particle will follow the same path.</a:t>
            </a:r>
          </a:p>
          <a:p>
            <a:pPr algn="just">
              <a:buSzPct val="85000"/>
              <a:buBlip>
                <a:blip r:embed="rId2"/>
              </a:buBlip>
            </a:pPr>
            <a:endParaRPr lang="en-US" sz="2500" dirty="0" smtClean="0">
              <a:latin typeface="Constantia" pitchFamily="18" charset="0"/>
            </a:endParaRPr>
          </a:p>
        </p:txBody>
      </p:sp>
      <p:pic>
        <p:nvPicPr>
          <p:cNvPr id="12" name="Picture 6" descr="3-1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1035" y="3909306"/>
            <a:ext cx="2843213" cy="2324100"/>
          </a:xfrm>
          <a:prstGeom prst="rect">
            <a:avLst/>
          </a:prstGeom>
          <a:solidFill>
            <a:srgbClr val="006600"/>
          </a:solidFill>
        </p:spPr>
      </p:pic>
      <p:sp>
        <p:nvSpPr>
          <p:cNvPr id="18" name="Freeform 12"/>
          <p:cNvSpPr>
            <a:spLocks/>
          </p:cNvSpPr>
          <p:nvPr/>
        </p:nvSpPr>
        <p:spPr bwMode="auto">
          <a:xfrm>
            <a:off x="3961035" y="4285990"/>
            <a:ext cx="1752600" cy="850900"/>
          </a:xfrm>
          <a:custGeom>
            <a:avLst/>
            <a:gdLst/>
            <a:ahLst/>
            <a:cxnLst>
              <a:cxn ang="0">
                <a:pos x="0" y="536"/>
              </a:cxn>
              <a:cxn ang="0">
                <a:pos x="336" y="296"/>
              </a:cxn>
              <a:cxn ang="0">
                <a:pos x="576" y="152"/>
              </a:cxn>
              <a:cxn ang="0">
                <a:pos x="816" y="56"/>
              </a:cxn>
              <a:cxn ang="0">
                <a:pos x="1008" y="8"/>
              </a:cxn>
              <a:cxn ang="0">
                <a:pos x="1104" y="8"/>
              </a:cxn>
            </a:cxnLst>
            <a:rect l="0" t="0" r="r" b="b"/>
            <a:pathLst>
              <a:path w="1104" h="536">
                <a:moveTo>
                  <a:pt x="0" y="536"/>
                </a:moveTo>
                <a:cubicBezTo>
                  <a:pt x="120" y="448"/>
                  <a:pt x="240" y="360"/>
                  <a:pt x="336" y="296"/>
                </a:cubicBezTo>
                <a:cubicBezTo>
                  <a:pt x="432" y="232"/>
                  <a:pt x="496" y="192"/>
                  <a:pt x="576" y="152"/>
                </a:cubicBezTo>
                <a:cubicBezTo>
                  <a:pt x="656" y="112"/>
                  <a:pt x="744" y="80"/>
                  <a:pt x="816" y="56"/>
                </a:cubicBezTo>
                <a:cubicBezTo>
                  <a:pt x="888" y="32"/>
                  <a:pt x="960" y="16"/>
                  <a:pt x="1008" y="8"/>
                </a:cubicBezTo>
                <a:cubicBezTo>
                  <a:pt x="1056" y="0"/>
                  <a:pt x="1080" y="4"/>
                  <a:pt x="1104" y="8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Rectangle 13"/>
          <p:cNvSpPr>
            <a:spLocks noChangeArrowheads="1"/>
          </p:cNvSpPr>
          <p:nvPr/>
        </p:nvSpPr>
        <p:spPr bwMode="auto">
          <a:xfrm rot="-515889">
            <a:off x="5485035" y="5060425"/>
            <a:ext cx="228600" cy="76200"/>
          </a:xfrm>
          <a:prstGeom prst="rect">
            <a:avLst/>
          </a:prstGeom>
          <a:solidFill>
            <a:srgbClr val="00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Oval 14"/>
          <p:cNvSpPr>
            <a:spLocks noChangeArrowheads="1"/>
          </p:cNvSpPr>
          <p:nvPr/>
        </p:nvSpPr>
        <p:spPr bwMode="auto">
          <a:xfrm>
            <a:off x="4342035" y="541593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Oval 15"/>
          <p:cNvSpPr>
            <a:spLocks noChangeArrowheads="1"/>
          </p:cNvSpPr>
          <p:nvPr/>
        </p:nvSpPr>
        <p:spPr bwMode="auto">
          <a:xfrm>
            <a:off x="4951635" y="518733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Oval 16"/>
          <p:cNvSpPr>
            <a:spLocks noChangeArrowheads="1"/>
          </p:cNvSpPr>
          <p:nvPr/>
        </p:nvSpPr>
        <p:spPr bwMode="auto">
          <a:xfrm>
            <a:off x="5561235" y="506069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22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NEWTON’S SECOND LAW: STEADY FLOW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520" y="1268760"/>
            <a:ext cx="856895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US" sz="2500" dirty="0" smtClean="0">
                <a:latin typeface="Constantia" pitchFamily="18" charset="0"/>
              </a:rPr>
              <a:t>For Steady Flow, each particle slides along its path, and the velocity vector is every tangent to the path.</a:t>
            </a: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US" sz="2500" dirty="0" smtClean="0">
                <a:latin typeface="Constantia" pitchFamily="18" charset="0"/>
              </a:rPr>
              <a:t>The lines that the velocity vectors are tangent to are called </a:t>
            </a:r>
            <a:r>
              <a:rPr lang="en-US" sz="2500" b="1" i="1" dirty="0" smtClean="0">
                <a:latin typeface="Constantia" pitchFamily="18" charset="0"/>
              </a:rPr>
              <a:t>streamlines</a:t>
            </a:r>
            <a:r>
              <a:rPr lang="en-US" sz="2500" i="1" dirty="0" smtClean="0">
                <a:latin typeface="Constantia" pitchFamily="18" charset="0"/>
              </a:rPr>
              <a:t>.</a:t>
            </a: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US" sz="2500" dirty="0" smtClean="0">
                <a:latin typeface="Constantia" pitchFamily="18" charset="0"/>
              </a:rPr>
              <a:t>We can introduce streamline coordinate, s(t) along the streamline and n, normal to the streamline. </a:t>
            </a: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US" sz="2500" dirty="0" smtClean="0">
                <a:latin typeface="Constantia" pitchFamily="18" charset="0"/>
              </a:rPr>
              <a:t>Then </a:t>
            </a:r>
            <a:r>
              <a:rPr lang="en-US" sz="2800" dirty="0" smtClean="0">
                <a:sym typeface="Symbol" pitchFamily="18" charset="2"/>
              </a:rPr>
              <a:t></a:t>
            </a:r>
            <a:r>
              <a:rPr lang="en-US" sz="2500" dirty="0" smtClean="0">
                <a:latin typeface="Constantia" pitchFamily="18" charset="0"/>
              </a:rPr>
              <a:t>(s) is the radius of curvature of the streamline.</a:t>
            </a:r>
          </a:p>
        </p:txBody>
      </p:sp>
      <p:pic>
        <p:nvPicPr>
          <p:cNvPr id="14" name="Picture 6" descr="3-1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3991440"/>
            <a:ext cx="2801938" cy="2354263"/>
          </a:xfrm>
          <a:prstGeom prst="rect">
            <a:avLst/>
          </a:prstGeom>
          <a:noFill/>
        </p:spPr>
      </p:pic>
      <p:sp>
        <p:nvSpPr>
          <p:cNvPr id="16" name="Line 9"/>
          <p:cNvSpPr>
            <a:spLocks noChangeShapeType="1"/>
          </p:cNvSpPr>
          <p:nvPr/>
        </p:nvSpPr>
        <p:spPr bwMode="auto">
          <a:xfrm flipV="1">
            <a:off x="4495800" y="4905840"/>
            <a:ext cx="676275" cy="76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" name="Freeform 13"/>
          <p:cNvSpPr>
            <a:spLocks/>
          </p:cNvSpPr>
          <p:nvPr/>
        </p:nvSpPr>
        <p:spPr bwMode="auto">
          <a:xfrm>
            <a:off x="3200400" y="4982040"/>
            <a:ext cx="2057400" cy="457200"/>
          </a:xfrm>
          <a:custGeom>
            <a:avLst/>
            <a:gdLst/>
            <a:ahLst/>
            <a:cxnLst>
              <a:cxn ang="0">
                <a:pos x="0" y="288"/>
              </a:cxn>
              <a:cxn ang="0">
                <a:pos x="96" y="240"/>
              </a:cxn>
              <a:cxn ang="0">
                <a:pos x="432" y="96"/>
              </a:cxn>
              <a:cxn ang="0">
                <a:pos x="624" y="48"/>
              </a:cxn>
              <a:cxn ang="0">
                <a:pos x="912" y="0"/>
              </a:cxn>
              <a:cxn ang="0">
                <a:pos x="1056" y="0"/>
              </a:cxn>
              <a:cxn ang="0">
                <a:pos x="1296" y="0"/>
              </a:cxn>
            </a:cxnLst>
            <a:rect l="0" t="0" r="r" b="b"/>
            <a:pathLst>
              <a:path w="1296" h="288">
                <a:moveTo>
                  <a:pt x="0" y="288"/>
                </a:moveTo>
                <a:lnTo>
                  <a:pt x="96" y="240"/>
                </a:lnTo>
                <a:lnTo>
                  <a:pt x="432" y="96"/>
                </a:lnTo>
                <a:lnTo>
                  <a:pt x="624" y="48"/>
                </a:lnTo>
                <a:lnTo>
                  <a:pt x="912" y="0"/>
                </a:lnTo>
                <a:lnTo>
                  <a:pt x="1056" y="0"/>
                </a:lnTo>
                <a:lnTo>
                  <a:pt x="1296" y="0"/>
                </a:lnTo>
              </a:path>
            </a:pathLst>
          </a:custGeom>
          <a:noFill/>
          <a:ln w="28575" cmpd="sng">
            <a:solidFill>
              <a:srgbClr val="00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" name="Freeform 14"/>
          <p:cNvSpPr>
            <a:spLocks/>
          </p:cNvSpPr>
          <p:nvPr/>
        </p:nvSpPr>
        <p:spPr bwMode="auto">
          <a:xfrm>
            <a:off x="3243263" y="5127625"/>
            <a:ext cx="1981200" cy="381000"/>
          </a:xfrm>
          <a:custGeom>
            <a:avLst/>
            <a:gdLst/>
            <a:ahLst/>
            <a:cxnLst>
              <a:cxn ang="0">
                <a:pos x="0" y="288"/>
              </a:cxn>
              <a:cxn ang="0">
                <a:pos x="96" y="240"/>
              </a:cxn>
              <a:cxn ang="0">
                <a:pos x="432" y="96"/>
              </a:cxn>
              <a:cxn ang="0">
                <a:pos x="624" y="48"/>
              </a:cxn>
              <a:cxn ang="0">
                <a:pos x="912" y="0"/>
              </a:cxn>
              <a:cxn ang="0">
                <a:pos x="1056" y="0"/>
              </a:cxn>
              <a:cxn ang="0">
                <a:pos x="1296" y="0"/>
              </a:cxn>
            </a:cxnLst>
            <a:rect l="0" t="0" r="r" b="b"/>
            <a:pathLst>
              <a:path w="1296" h="288">
                <a:moveTo>
                  <a:pt x="0" y="288"/>
                </a:moveTo>
                <a:lnTo>
                  <a:pt x="96" y="240"/>
                </a:lnTo>
                <a:lnTo>
                  <a:pt x="432" y="96"/>
                </a:lnTo>
                <a:lnTo>
                  <a:pt x="624" y="48"/>
                </a:lnTo>
                <a:lnTo>
                  <a:pt x="912" y="0"/>
                </a:lnTo>
                <a:lnTo>
                  <a:pt x="1056" y="0"/>
                </a:lnTo>
                <a:lnTo>
                  <a:pt x="1296" y="0"/>
                </a:lnTo>
              </a:path>
            </a:pathLst>
          </a:custGeom>
          <a:noFill/>
          <a:ln w="28575" cmpd="sng">
            <a:solidFill>
              <a:srgbClr val="00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" name="Freeform 16"/>
          <p:cNvSpPr>
            <a:spLocks/>
          </p:cNvSpPr>
          <p:nvPr/>
        </p:nvSpPr>
        <p:spPr bwMode="auto">
          <a:xfrm>
            <a:off x="3381375" y="5266965"/>
            <a:ext cx="1063625" cy="255588"/>
          </a:xfrm>
          <a:custGeom>
            <a:avLst/>
            <a:gdLst/>
            <a:ahLst/>
            <a:cxnLst>
              <a:cxn ang="0">
                <a:pos x="0" y="161"/>
              </a:cxn>
              <a:cxn ang="0">
                <a:pos x="241" y="67"/>
              </a:cxn>
              <a:cxn ang="0">
                <a:pos x="589" y="0"/>
              </a:cxn>
            </a:cxnLst>
            <a:rect l="0" t="0" r="r" b="b"/>
            <a:pathLst>
              <a:path w="589" h="161">
                <a:moveTo>
                  <a:pt x="0" y="161"/>
                </a:moveTo>
                <a:lnTo>
                  <a:pt x="241" y="67"/>
                </a:lnTo>
                <a:lnTo>
                  <a:pt x="589" y="0"/>
                </a:lnTo>
              </a:path>
            </a:pathLst>
          </a:custGeom>
          <a:noFill/>
          <a:ln w="28575" cmpd="sng">
            <a:solidFill>
              <a:srgbClr val="FF3399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" name="Line 17"/>
          <p:cNvSpPr>
            <a:spLocks noChangeShapeType="1"/>
          </p:cNvSpPr>
          <p:nvPr/>
        </p:nvSpPr>
        <p:spPr bwMode="auto">
          <a:xfrm>
            <a:off x="4563238" y="4995583"/>
            <a:ext cx="63500" cy="317500"/>
          </a:xfrm>
          <a:prstGeom prst="line">
            <a:avLst/>
          </a:prstGeom>
          <a:noFill/>
          <a:ln w="28575">
            <a:solidFill>
              <a:srgbClr val="FF33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" name="Line 21"/>
          <p:cNvSpPr>
            <a:spLocks noChangeShapeType="1"/>
          </p:cNvSpPr>
          <p:nvPr/>
        </p:nvSpPr>
        <p:spPr bwMode="auto">
          <a:xfrm flipH="1" flipV="1">
            <a:off x="4447029" y="5074115"/>
            <a:ext cx="233362" cy="1212850"/>
          </a:xfrm>
          <a:prstGeom prst="line">
            <a:avLst/>
          </a:prstGeom>
          <a:noFill/>
          <a:ln w="28575">
            <a:solidFill>
              <a:srgbClr val="FF33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4" grpId="0" animBg="1"/>
      <p:bldP spid="25" grpId="0" animBg="1"/>
      <p:bldP spid="27" grpId="0" animBg="1"/>
      <p:bldP spid="28" grpId="0" animBg="1"/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23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NEWTON’S SECOND LAW: STEADY FLOW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520" y="1268760"/>
            <a:ext cx="856895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</a:pPr>
            <a:endParaRPr lang="en-GB" sz="14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US" sz="2500" dirty="0" smtClean="0">
                <a:latin typeface="Constantia" pitchFamily="18" charset="0"/>
              </a:rPr>
              <a:t>For 2-D Flows, there are two acceleration components:</a:t>
            </a: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s-direction by chain rule:</a:t>
            </a:r>
          </a:p>
          <a:p>
            <a:pPr lvl="1"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US" sz="2500" dirty="0" smtClean="0">
                <a:latin typeface="Constantia" pitchFamily="18" charset="0"/>
              </a:rPr>
              <a:t>Normal direction (n) is the centrifugal acceleration:</a:t>
            </a:r>
          </a:p>
          <a:p>
            <a:pPr lvl="1"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endParaRPr lang="en-US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US" sz="2500" dirty="0" smtClean="0">
                <a:latin typeface="Constantia" pitchFamily="18" charset="0"/>
              </a:rPr>
              <a:t>In general there is acceleration along the streamline:</a:t>
            </a:r>
          </a:p>
          <a:p>
            <a:pPr algn="just">
              <a:buSzPct val="85000"/>
              <a:buBlip>
                <a:blip r:embed="rId2"/>
              </a:buBlip>
            </a:pPr>
            <a:endParaRPr lang="en-US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US" sz="2500" dirty="0" smtClean="0">
                <a:latin typeface="Constantia" pitchFamily="18" charset="0"/>
              </a:rPr>
              <a:t>There is also acceleration normal to the streamline:</a:t>
            </a: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US" sz="2500" dirty="0" smtClean="0">
                <a:latin typeface="Constantia" pitchFamily="18" charset="0"/>
              </a:rPr>
              <a:t>However, to produce an acceleration there must be a force!</a:t>
            </a:r>
          </a:p>
          <a:p>
            <a:pPr algn="just">
              <a:buSzPct val="85000"/>
              <a:buBlip>
                <a:blip r:embed="rId2"/>
              </a:buBlip>
            </a:pPr>
            <a:endParaRPr lang="en-US" sz="2500" dirty="0" smtClean="0">
              <a:latin typeface="Constantia" pitchFamily="18" charset="0"/>
            </a:endParaRPr>
          </a:p>
        </p:txBody>
      </p:sp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32175" y="1900238"/>
            <a:ext cx="13239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8175" y="1366838"/>
            <a:ext cx="12192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4475" y="1392238"/>
            <a:ext cx="11049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AutoShape 20"/>
          <p:cNvSpPr>
            <a:spLocks noChangeArrowheads="1"/>
          </p:cNvSpPr>
          <p:nvPr/>
        </p:nvSpPr>
        <p:spPr bwMode="auto">
          <a:xfrm>
            <a:off x="3962400" y="1457325"/>
            <a:ext cx="447675" cy="117475"/>
          </a:xfrm>
          <a:prstGeom prst="rightArrow">
            <a:avLst>
              <a:gd name="adj1" fmla="val 50000"/>
              <a:gd name="adj2" fmla="val 952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1" name="Picture 10"/>
          <p:cNvPicPr>
            <a:picLocks noChangeAspect="1" noChangeArrowheads="1"/>
          </p:cNvPicPr>
          <p:nvPr/>
        </p:nvPicPr>
        <p:blipFill>
          <a:blip r:embed="rId6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2123728" y="3068960"/>
            <a:ext cx="489585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1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07904" y="3789040"/>
            <a:ext cx="1152525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1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38588" y="5013176"/>
            <a:ext cx="12668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1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99573" y="5352256"/>
            <a:ext cx="9048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24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NEWTON’S SECOND LAW: STEADY FLOW F.B.D.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520" y="1268760"/>
            <a:ext cx="8568952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</a:pPr>
            <a:endParaRPr lang="en-GB" sz="1400" dirty="0" smtClean="0">
              <a:latin typeface="Constantia" pitchFamily="18" charset="0"/>
            </a:endParaRPr>
          </a:p>
          <a:p>
            <a:pPr algn="just">
              <a:buSzPct val="85000"/>
            </a:pPr>
            <a:endParaRPr lang="en-GB" sz="1400" dirty="0" smtClean="0">
              <a:latin typeface="Constantia" pitchFamily="18" charset="0"/>
            </a:endParaRPr>
          </a:p>
          <a:p>
            <a:pPr algn="just">
              <a:buSzPct val="85000"/>
            </a:pPr>
            <a:endParaRPr lang="en-GB" sz="1400" dirty="0" smtClean="0">
              <a:latin typeface="Constantia" pitchFamily="18" charset="0"/>
            </a:endParaRPr>
          </a:p>
          <a:p>
            <a:pPr algn="just">
              <a:buSzPct val="85000"/>
            </a:pPr>
            <a:endParaRPr lang="en-GB" sz="1400" dirty="0" smtClean="0">
              <a:latin typeface="Constantia" pitchFamily="18" charset="0"/>
            </a:endParaRPr>
          </a:p>
          <a:p>
            <a:pPr algn="just">
              <a:buSzPct val="85000"/>
            </a:pPr>
            <a:endParaRPr lang="en-GB" sz="1400" dirty="0" smtClean="0">
              <a:latin typeface="Constantia" pitchFamily="18" charset="0"/>
            </a:endParaRPr>
          </a:p>
          <a:p>
            <a:pPr algn="just">
              <a:buSzPct val="85000"/>
            </a:pPr>
            <a:endParaRPr lang="en-GB" sz="1400" dirty="0" smtClean="0">
              <a:latin typeface="Constantia" pitchFamily="18" charset="0"/>
            </a:endParaRPr>
          </a:p>
          <a:p>
            <a:pPr algn="just">
              <a:buSzPct val="85000"/>
            </a:pPr>
            <a:endParaRPr lang="en-GB" sz="14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US" sz="2500" dirty="0" smtClean="0">
                <a:latin typeface="Constantia" pitchFamily="18" charset="0"/>
              </a:rPr>
              <a:t>Remove, the fluid particle from its surroundings.</a:t>
            </a: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US" sz="2500" dirty="0" smtClean="0">
                <a:latin typeface="Constantia" pitchFamily="18" charset="0"/>
              </a:rPr>
              <a:t>Draw the F.B.D. of the flow.</a:t>
            </a: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US" sz="2500" dirty="0" smtClean="0">
                <a:latin typeface="Constantia" pitchFamily="18" charset="0"/>
              </a:rPr>
              <a:t>Assume pressure forces and gravity forces are important.</a:t>
            </a: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Neglect surface tension and viscous forces.</a:t>
            </a:r>
          </a:p>
          <a:p>
            <a:pPr algn="just">
              <a:buSzPct val="85000"/>
              <a:buBlip>
                <a:blip r:embed="rId2"/>
              </a:buBlip>
            </a:pPr>
            <a:endParaRPr lang="en-US" sz="2500" dirty="0" smtClean="0">
              <a:latin typeface="Constantia" pitchFamily="18" charset="0"/>
            </a:endParaRPr>
          </a:p>
        </p:txBody>
      </p:sp>
      <p:pic>
        <p:nvPicPr>
          <p:cNvPr id="24" name="Picture 6" descr="3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9625" y="1470025"/>
            <a:ext cx="4762500" cy="1909763"/>
          </a:xfrm>
          <a:prstGeom prst="rect">
            <a:avLst/>
          </a:prstGeom>
          <a:noFill/>
        </p:spPr>
      </p:pic>
      <p:sp>
        <p:nvSpPr>
          <p:cNvPr id="30" name="Rectangle 12"/>
          <p:cNvSpPr>
            <a:spLocks noChangeArrowheads="1"/>
          </p:cNvSpPr>
          <p:nvPr/>
        </p:nvSpPr>
        <p:spPr bwMode="auto">
          <a:xfrm rot="-1648466">
            <a:off x="2462213" y="2419350"/>
            <a:ext cx="142875" cy="87313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1" name="AutoShape 13"/>
          <p:cNvSpPr>
            <a:spLocks noChangeArrowheads="1"/>
          </p:cNvSpPr>
          <p:nvPr/>
        </p:nvSpPr>
        <p:spPr bwMode="auto">
          <a:xfrm rot="-1695482">
            <a:off x="2544763" y="2138363"/>
            <a:ext cx="847725" cy="90487"/>
          </a:xfrm>
          <a:prstGeom prst="rightArrow">
            <a:avLst>
              <a:gd name="adj1" fmla="val 50000"/>
              <a:gd name="adj2" fmla="val 23421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25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NEWTON’S SECOND LAW: ALONG A STREAMLINE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520" y="1268760"/>
            <a:ext cx="8568952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US" sz="2500" dirty="0" smtClean="0">
                <a:latin typeface="Constantia" pitchFamily="18" charset="0"/>
              </a:rPr>
              <a:t>Use Streamline coordinates, our element is </a:t>
            </a:r>
            <a:r>
              <a:rPr lang="en-US" sz="2500" dirty="0" err="1" smtClean="0">
                <a:latin typeface="Constantia" pitchFamily="18" charset="0"/>
              </a:rPr>
              <a:t>ds</a:t>
            </a:r>
            <a:r>
              <a:rPr lang="en-US" sz="2500" dirty="0" smtClean="0">
                <a:latin typeface="Constantia" pitchFamily="18" charset="0"/>
              </a:rPr>
              <a:t> x </a:t>
            </a:r>
            <a:r>
              <a:rPr lang="en-US" sz="2500" dirty="0" err="1" smtClean="0">
                <a:latin typeface="Constantia" pitchFamily="18" charset="0"/>
              </a:rPr>
              <a:t>dn</a:t>
            </a:r>
            <a:r>
              <a:rPr lang="en-US" sz="2500" dirty="0" smtClean="0">
                <a:latin typeface="Constantia" pitchFamily="18" charset="0"/>
              </a:rPr>
              <a:t> x </a:t>
            </a:r>
            <a:r>
              <a:rPr lang="en-US" sz="2500" dirty="0" err="1" smtClean="0">
                <a:latin typeface="Constantia" pitchFamily="18" charset="0"/>
              </a:rPr>
              <a:t>dy</a:t>
            </a:r>
            <a:r>
              <a:rPr lang="en-US" sz="2500" dirty="0" smtClean="0">
                <a:latin typeface="Constantia" pitchFamily="18" charset="0"/>
              </a:rPr>
              <a:t>, and the unit vectors are </a:t>
            </a:r>
            <a:r>
              <a:rPr lang="en-US" sz="2500" b="1" dirty="0" smtClean="0">
                <a:latin typeface="Constantia" pitchFamily="18" charset="0"/>
              </a:rPr>
              <a:t>n</a:t>
            </a:r>
            <a:r>
              <a:rPr lang="en-US" sz="2500" dirty="0" smtClean="0">
                <a:latin typeface="Constantia" pitchFamily="18" charset="0"/>
              </a:rPr>
              <a:t> and </a:t>
            </a:r>
            <a:r>
              <a:rPr lang="en-US" sz="2500" b="1" dirty="0" smtClean="0">
                <a:latin typeface="Constantia" pitchFamily="18" charset="0"/>
              </a:rPr>
              <a:t>s</a:t>
            </a:r>
            <a:r>
              <a:rPr lang="en-US" sz="2500" dirty="0" smtClean="0">
                <a:latin typeface="Constantia" pitchFamily="18" charset="0"/>
              </a:rPr>
              <a:t>, and apply Newton’s Second Law in the Streamline Direction.</a:t>
            </a: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Streamline, </a:t>
            </a:r>
            <a:r>
              <a:rPr lang="en-GB" sz="2500" b="1" dirty="0" smtClean="0">
                <a:latin typeface="Constantia" pitchFamily="18" charset="0"/>
              </a:rPr>
              <a:t>F</a:t>
            </a:r>
            <a:r>
              <a:rPr lang="en-GB" sz="2500" dirty="0" smtClean="0">
                <a:latin typeface="Constantia" pitchFamily="18" charset="0"/>
              </a:rPr>
              <a:t> = m</a:t>
            </a:r>
            <a:r>
              <a:rPr lang="en-GB" sz="2500" b="1" dirty="0" smtClean="0">
                <a:latin typeface="Constantia" pitchFamily="18" charset="0"/>
              </a:rPr>
              <a:t>a</a:t>
            </a:r>
            <a:r>
              <a:rPr lang="en-GB" sz="2500" dirty="0" smtClean="0">
                <a:latin typeface="Constantia" pitchFamily="18" charset="0"/>
              </a:rPr>
              <a:t>: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1100" dirty="0" smtClean="0">
              <a:latin typeface="Constantia" pitchFamily="18" charset="0"/>
            </a:endParaRPr>
          </a:p>
          <a:p>
            <a:pPr lvl="8"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GB" sz="2200" dirty="0" smtClean="0">
                <a:latin typeface="Constantia" pitchFamily="18" charset="0"/>
              </a:rPr>
              <a:t>Gravity Forces: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lvl="8" algn="just">
              <a:buSzPct val="85000"/>
              <a:buBlip>
                <a:blip r:embed="rId2"/>
              </a:buBlip>
            </a:pPr>
            <a:r>
              <a:rPr lang="en-GB" sz="2200" dirty="0" smtClean="0">
                <a:latin typeface="Constantia" pitchFamily="18" charset="0"/>
              </a:rPr>
              <a:t> Pressure Forces (Taylor Series):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3600" dirty="0" smtClean="0">
              <a:latin typeface="Constantia" pitchFamily="18" charset="0"/>
            </a:endParaRPr>
          </a:p>
          <a:p>
            <a:pPr lvl="8" algn="just">
              <a:buSzPct val="85000"/>
            </a:pPr>
            <a:r>
              <a:rPr lang="en-US" sz="2000" dirty="0" smtClean="0">
                <a:latin typeface="Constantia" pitchFamily="18" charset="0"/>
              </a:rPr>
              <a:t>	arises since pressures vary in a 	fluid. P is the pressure at the 	center of the element.</a:t>
            </a:r>
          </a:p>
          <a:p>
            <a:pPr lvl="8" algn="just">
              <a:buSzPct val="85000"/>
            </a:pPr>
            <a:r>
              <a:rPr lang="en-US" sz="2000" dirty="0" smtClean="0">
                <a:latin typeface="Constantia" pitchFamily="18" charset="0"/>
              </a:rPr>
              <a:t> </a:t>
            </a:r>
            <a:r>
              <a:rPr lang="en-GB" sz="2200" dirty="0" smtClean="0">
                <a:latin typeface="Constantia" pitchFamily="18" charset="0"/>
              </a:rPr>
              <a:t>Shear Forces: Neglected, </a:t>
            </a:r>
            <a:r>
              <a:rPr lang="en-GB" sz="2200" dirty="0" err="1" smtClean="0">
                <a:latin typeface="Constantia" pitchFamily="18" charset="0"/>
              </a:rPr>
              <a:t>Inviscid</a:t>
            </a:r>
            <a:r>
              <a:rPr lang="en-GB" sz="2200" dirty="0" smtClean="0">
                <a:latin typeface="Constantia" pitchFamily="18" charset="0"/>
              </a:rPr>
              <a:t>!</a:t>
            </a:r>
            <a:endParaRPr lang="en-US" sz="22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US" sz="2500" dirty="0" smtClean="0">
              <a:latin typeface="Constantia" pitchFamily="18" charset="0"/>
            </a:endParaRPr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2276872"/>
            <a:ext cx="44196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356992"/>
            <a:ext cx="360045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5"/>
          <p:cNvPicPr>
            <a:picLocks noChangeAspect="1" noChangeArrowheads="1"/>
          </p:cNvPicPr>
          <p:nvPr/>
        </p:nvPicPr>
        <p:blipFill>
          <a:blip r:embed="rId5" cstate="print"/>
          <a:srcRect t="18389"/>
          <a:stretch>
            <a:fillRect/>
          </a:stretch>
        </p:blipFill>
        <p:spPr bwMode="auto">
          <a:xfrm>
            <a:off x="3837880" y="4149080"/>
            <a:ext cx="5054600" cy="958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64682" y="4976087"/>
            <a:ext cx="89535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6" descr="3-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3417888"/>
            <a:ext cx="3273425" cy="2727325"/>
          </a:xfrm>
          <a:prstGeom prst="rect">
            <a:avLst/>
          </a:prstGeom>
          <a:noFill/>
        </p:spPr>
      </p:pic>
      <p:sp>
        <p:nvSpPr>
          <p:cNvPr id="20" name="Line 8"/>
          <p:cNvSpPr>
            <a:spLocks noChangeShapeType="1"/>
          </p:cNvSpPr>
          <p:nvPr/>
        </p:nvSpPr>
        <p:spPr bwMode="auto">
          <a:xfrm>
            <a:off x="1403648" y="4686300"/>
            <a:ext cx="352425" cy="942975"/>
          </a:xfrm>
          <a:prstGeom prst="line">
            <a:avLst/>
          </a:prstGeom>
          <a:noFill/>
          <a:ln w="28575">
            <a:solidFill>
              <a:srgbClr val="FF3399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Line 9"/>
          <p:cNvSpPr>
            <a:spLocks noChangeShapeType="1"/>
          </p:cNvSpPr>
          <p:nvPr/>
        </p:nvSpPr>
        <p:spPr bwMode="auto">
          <a:xfrm flipV="1">
            <a:off x="1331640" y="4248150"/>
            <a:ext cx="1381125" cy="561975"/>
          </a:xfrm>
          <a:prstGeom prst="line">
            <a:avLst/>
          </a:prstGeom>
          <a:noFill/>
          <a:ln w="28575">
            <a:solidFill>
              <a:srgbClr val="FF3399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23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0" y="3872923"/>
            <a:ext cx="1409700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Line 16"/>
          <p:cNvSpPr>
            <a:spLocks noChangeShapeType="1"/>
          </p:cNvSpPr>
          <p:nvPr/>
        </p:nvSpPr>
        <p:spPr bwMode="auto">
          <a:xfrm>
            <a:off x="750615" y="4114800"/>
            <a:ext cx="581025" cy="6000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" name="Line 17"/>
          <p:cNvSpPr>
            <a:spLocks noChangeShapeType="1"/>
          </p:cNvSpPr>
          <p:nvPr/>
        </p:nvSpPr>
        <p:spPr bwMode="auto">
          <a:xfrm flipV="1">
            <a:off x="827584" y="5200650"/>
            <a:ext cx="609600" cy="24765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 flipV="1">
            <a:off x="2915816" y="4343400"/>
            <a:ext cx="609600" cy="24765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 flipH="1">
            <a:off x="2123728" y="5248275"/>
            <a:ext cx="180975" cy="76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9" grpId="0" animBg="1"/>
      <p:bldP spid="32" grpId="0" animBg="1"/>
      <p:bldP spid="33" grpId="0" animBg="1"/>
      <p:bldP spid="3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26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NEWTON’S SECOND LAW: ALONG A STREAMLINE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520" y="1268760"/>
            <a:ext cx="856895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US" sz="2500" dirty="0" smtClean="0">
                <a:latin typeface="Constantia" pitchFamily="18" charset="0"/>
              </a:rPr>
              <a:t>Then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</a:pPr>
            <a:r>
              <a:rPr lang="en-GB" sz="2500" dirty="0" smtClean="0">
                <a:latin typeface="Constantia" pitchFamily="18" charset="0"/>
              </a:rPr>
              <a:t>   Divide out volume, recall</a:t>
            </a:r>
          </a:p>
          <a:p>
            <a:pPr algn="just">
              <a:buSzPct val="85000"/>
            </a:pPr>
            <a:r>
              <a:rPr lang="en-GB" sz="2500" dirty="0" smtClean="0">
                <a:latin typeface="Constantia" pitchFamily="18" charset="0"/>
              </a:rPr>
              <a:t>				        - </a:t>
            </a:r>
            <a:r>
              <a:rPr lang="en-US" sz="2000" dirty="0" smtClean="0">
                <a:latin typeface="Constantia" pitchFamily="18" charset="0"/>
              </a:rPr>
              <a:t>The change of fluid particle speed 					is accomplished by the appropriate 					combination of pressure gradient 					and particle weight along the 						streamline.</a:t>
            </a:r>
          </a:p>
          <a:p>
            <a:pPr algn="just">
              <a:buSzPct val="85000"/>
            </a:pPr>
            <a:r>
              <a:rPr lang="en-US" sz="2000" dirty="0" smtClean="0">
                <a:latin typeface="Constantia" pitchFamily="18" charset="0"/>
              </a:rPr>
              <a:t>				           </a:t>
            </a:r>
            <a:r>
              <a:rPr lang="en-US" sz="2500" dirty="0" smtClean="0">
                <a:latin typeface="Constantia" pitchFamily="18" charset="0"/>
              </a:rPr>
              <a:t>-</a:t>
            </a:r>
            <a:r>
              <a:rPr lang="en-US" sz="2000" dirty="0" smtClean="0">
                <a:latin typeface="Constantia" pitchFamily="18" charset="0"/>
              </a:rPr>
              <a:t>  In a static fluid the R.H.S is zero, 						and pressure and gravity balance.</a:t>
            </a:r>
          </a:p>
          <a:p>
            <a:pPr algn="just">
              <a:buSzPct val="85000"/>
            </a:pPr>
            <a:r>
              <a:rPr lang="en-US" sz="2000" dirty="0" smtClean="0">
                <a:latin typeface="Constantia" pitchFamily="18" charset="0"/>
              </a:rPr>
              <a:t>					In a dynamic fluid, the pressure 						and gravity are unbalanced 						causing fluid flow.</a:t>
            </a:r>
          </a:p>
          <a:p>
            <a:pPr algn="just">
              <a:buSzPct val="85000"/>
            </a:pPr>
            <a:r>
              <a:rPr lang="en-US" sz="2000" dirty="0" smtClean="0">
                <a:latin typeface="Constantia" pitchFamily="18" charset="0"/>
              </a:rPr>
              <a:t>				           </a:t>
            </a:r>
            <a:r>
              <a:rPr lang="en-US" sz="2500" dirty="0" smtClean="0">
                <a:latin typeface="Constantia" pitchFamily="18" charset="0"/>
              </a:rPr>
              <a:t>-</a:t>
            </a:r>
            <a:r>
              <a:rPr lang="en-US" sz="2000" dirty="0" smtClean="0">
                <a:latin typeface="Constantia" pitchFamily="18" charset="0"/>
              </a:rPr>
              <a:t>  In a dynamic fluid, the pressure 						and gravity are unbalanced 						causing fluid flow.</a:t>
            </a:r>
            <a:endParaRPr lang="en-US" sz="2500" dirty="0" smtClean="0">
              <a:latin typeface="Constantia" pitchFamily="18" charset="0"/>
            </a:endParaRPr>
          </a:p>
        </p:txBody>
      </p:sp>
      <p:pic>
        <p:nvPicPr>
          <p:cNvPr id="18" name="Picture 6" descr="3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417888"/>
            <a:ext cx="3273425" cy="2727325"/>
          </a:xfrm>
          <a:prstGeom prst="rect">
            <a:avLst/>
          </a:prstGeom>
          <a:noFill/>
        </p:spPr>
      </p:pic>
      <p:sp>
        <p:nvSpPr>
          <p:cNvPr id="20" name="Line 8"/>
          <p:cNvSpPr>
            <a:spLocks noChangeShapeType="1"/>
          </p:cNvSpPr>
          <p:nvPr/>
        </p:nvSpPr>
        <p:spPr bwMode="auto">
          <a:xfrm>
            <a:off x="1403648" y="4686300"/>
            <a:ext cx="352425" cy="942975"/>
          </a:xfrm>
          <a:prstGeom prst="line">
            <a:avLst/>
          </a:prstGeom>
          <a:noFill/>
          <a:ln w="28575">
            <a:solidFill>
              <a:srgbClr val="FF3399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Line 9"/>
          <p:cNvSpPr>
            <a:spLocks noChangeShapeType="1"/>
          </p:cNvSpPr>
          <p:nvPr/>
        </p:nvSpPr>
        <p:spPr bwMode="auto">
          <a:xfrm flipV="1">
            <a:off x="1331640" y="4248150"/>
            <a:ext cx="1381125" cy="561975"/>
          </a:xfrm>
          <a:prstGeom prst="line">
            <a:avLst/>
          </a:prstGeom>
          <a:noFill/>
          <a:ln w="28575">
            <a:solidFill>
              <a:srgbClr val="FF3399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23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872923"/>
            <a:ext cx="1409700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Line 16"/>
          <p:cNvSpPr>
            <a:spLocks noChangeShapeType="1"/>
          </p:cNvSpPr>
          <p:nvPr/>
        </p:nvSpPr>
        <p:spPr bwMode="auto">
          <a:xfrm>
            <a:off x="750615" y="4114800"/>
            <a:ext cx="581025" cy="6000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" name="Line 17"/>
          <p:cNvSpPr>
            <a:spLocks noChangeShapeType="1"/>
          </p:cNvSpPr>
          <p:nvPr/>
        </p:nvSpPr>
        <p:spPr bwMode="auto">
          <a:xfrm flipV="1">
            <a:off x="827584" y="5200650"/>
            <a:ext cx="609600" cy="24765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" name="Line 18"/>
          <p:cNvSpPr>
            <a:spLocks noChangeShapeType="1"/>
          </p:cNvSpPr>
          <p:nvPr/>
        </p:nvSpPr>
        <p:spPr bwMode="auto">
          <a:xfrm flipV="1">
            <a:off x="2915816" y="4343400"/>
            <a:ext cx="609600" cy="24765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 flipH="1">
            <a:off x="2123728" y="5248275"/>
            <a:ext cx="180975" cy="76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5" cstate="print"/>
          <a:srcRect t="30566"/>
          <a:stretch>
            <a:fillRect/>
          </a:stretch>
        </p:blipFill>
        <p:spPr bwMode="auto">
          <a:xfrm>
            <a:off x="3231207" y="1314971"/>
            <a:ext cx="5229225" cy="817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78657" y="1302594"/>
            <a:ext cx="1181100" cy="70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 Box 10"/>
          <p:cNvSpPr txBox="1">
            <a:spLocks noChangeArrowheads="1"/>
          </p:cNvSpPr>
          <p:nvPr/>
        </p:nvSpPr>
        <p:spPr bwMode="auto">
          <a:xfrm>
            <a:off x="3101032" y="1467694"/>
            <a:ext cx="317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=</a:t>
            </a:r>
          </a:p>
        </p:txBody>
      </p:sp>
      <p:pic>
        <p:nvPicPr>
          <p:cNvPr id="25" name="Picture 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39952" y="1975941"/>
            <a:ext cx="1019175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4918" y="2564904"/>
            <a:ext cx="382905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27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NEWTON’S SECOND LAW: ALONG A STREAMLINE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520" y="1268760"/>
            <a:ext cx="8568952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US" sz="2500" dirty="0" smtClean="0">
                <a:latin typeface="Constantia" pitchFamily="18" charset="0"/>
              </a:rPr>
              <a:t>Note, we can rewrite terms in the above equation: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Then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Simplifying,</a:t>
            </a:r>
          </a:p>
          <a:p>
            <a:pPr algn="just">
              <a:buSzPct val="85000"/>
            </a:pPr>
            <a:endParaRPr lang="en-US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US" sz="2500" dirty="0" smtClean="0">
              <a:latin typeface="Constantia" pitchFamily="18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2557463" y="1340768"/>
            <a:ext cx="35433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7463" y="1412776"/>
            <a:ext cx="35433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62338" y="2620144"/>
            <a:ext cx="15144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28988" y="3050537"/>
            <a:ext cx="227647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28813" y="3561581"/>
            <a:ext cx="22574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95763" y="3501008"/>
            <a:ext cx="28479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Line 12"/>
          <p:cNvSpPr>
            <a:spLocks noChangeShapeType="1"/>
          </p:cNvSpPr>
          <p:nvPr/>
        </p:nvSpPr>
        <p:spPr bwMode="auto">
          <a:xfrm flipH="1">
            <a:off x="5143500" y="3542531"/>
            <a:ext cx="238125" cy="3905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>
            <a:off x="4956175" y="3861048"/>
            <a:ext cx="249614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0 = constant along a streamline</a:t>
            </a:r>
          </a:p>
        </p:txBody>
      </p:sp>
      <p:pic>
        <p:nvPicPr>
          <p:cNvPr id="21" name="Picture 1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43238" y="4180309"/>
            <a:ext cx="305752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1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09713" y="5532462"/>
            <a:ext cx="612457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28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NEWTON’S SECOND LAW: ALONG A STREAMLINE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520" y="1268760"/>
            <a:ext cx="8568952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Integrate,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US" sz="2500" dirty="0" smtClean="0">
                <a:latin typeface="Constantia" pitchFamily="18" charset="0"/>
              </a:rPr>
              <a:t>In general, we can not integrate the pressure term because density can vary with temperature and pressure; however, for now we assume constant density.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Assumptions:</a:t>
            </a:r>
          </a:p>
          <a:p>
            <a:pPr marL="971550" lvl="1" indent="-514350" algn="just">
              <a:buSzPct val="85000"/>
              <a:buFont typeface="+mj-lt"/>
              <a:buAutoNum type="romanUcPeriod"/>
            </a:pPr>
            <a:r>
              <a:rPr lang="en-US" dirty="0" smtClean="0">
                <a:latin typeface="Constantia" pitchFamily="18" charset="0"/>
              </a:rPr>
              <a:t>Viscous effects are assumed negligible </a:t>
            </a:r>
            <a:r>
              <a:rPr lang="en-US" sz="1600" i="1" dirty="0" smtClean="0">
                <a:latin typeface="Constantia" pitchFamily="18" charset="0"/>
              </a:rPr>
              <a:t>(</a:t>
            </a:r>
            <a:r>
              <a:rPr lang="en-US" sz="1600" i="1" dirty="0" err="1" smtClean="0">
                <a:latin typeface="Constantia" pitchFamily="18" charset="0"/>
              </a:rPr>
              <a:t>inviscid</a:t>
            </a:r>
            <a:r>
              <a:rPr lang="en-US" sz="1600" i="1" dirty="0" smtClean="0">
                <a:latin typeface="Constantia" pitchFamily="18" charset="0"/>
              </a:rPr>
              <a:t>).</a:t>
            </a:r>
            <a:endParaRPr lang="en-US" i="1" dirty="0" smtClean="0">
              <a:latin typeface="Constantia" pitchFamily="18" charset="0"/>
            </a:endParaRPr>
          </a:p>
          <a:p>
            <a:pPr marL="971550" lvl="1" indent="-514350" algn="just">
              <a:buSzPct val="85000"/>
              <a:buFont typeface="+mj-lt"/>
              <a:buAutoNum type="romanUcPeriod"/>
            </a:pPr>
            <a:r>
              <a:rPr lang="en-US" dirty="0" smtClean="0">
                <a:latin typeface="Constantia" pitchFamily="18" charset="0"/>
              </a:rPr>
              <a:t>The flow is assumed steady.</a:t>
            </a:r>
          </a:p>
          <a:p>
            <a:pPr marL="971550" lvl="1" indent="-514350" algn="just">
              <a:buSzPct val="85000"/>
              <a:buFont typeface="+mj-lt"/>
              <a:buAutoNum type="romanUcPeriod"/>
            </a:pPr>
            <a:r>
              <a:rPr lang="en-US" dirty="0" smtClean="0">
                <a:latin typeface="Constantia" pitchFamily="18" charset="0"/>
              </a:rPr>
              <a:t>The flow is assume incompressible.</a:t>
            </a:r>
          </a:p>
          <a:p>
            <a:pPr marL="971550" lvl="1" indent="-514350" algn="just">
              <a:buSzPct val="85000"/>
              <a:buFont typeface="+mj-lt"/>
              <a:buAutoNum type="romanUcPeriod"/>
            </a:pPr>
            <a:r>
              <a:rPr lang="en-US" dirty="0" smtClean="0">
                <a:latin typeface="Constantia" pitchFamily="18" charset="0"/>
              </a:rPr>
              <a:t>The equation is applicable along a streamline</a:t>
            </a:r>
            <a:endParaRPr lang="en-GB" dirty="0" smtClean="0">
              <a:latin typeface="Constantia" pitchFamily="18" charset="0"/>
            </a:endParaRPr>
          </a:p>
        </p:txBody>
      </p:sp>
      <p:pic>
        <p:nvPicPr>
          <p:cNvPr id="2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8825" y="1666875"/>
            <a:ext cx="5086350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47863" y="3728907"/>
            <a:ext cx="5248275" cy="447675"/>
          </a:xfrm>
          <a:prstGeom prst="rect">
            <a:avLst/>
          </a:prstGeom>
          <a:noFill/>
          <a:ln w="38100">
            <a:solidFill>
              <a:srgbClr val="FF3399"/>
            </a:solidFill>
            <a:miter lim="800000"/>
            <a:headEnd/>
            <a:tailEnd/>
          </a:ln>
          <a:effectLst/>
        </p:spPr>
      </p:pic>
      <p:sp>
        <p:nvSpPr>
          <p:cNvPr id="28" name="Text Box 12"/>
          <p:cNvSpPr txBox="1">
            <a:spLocks noChangeArrowheads="1"/>
          </p:cNvSpPr>
          <p:nvPr/>
        </p:nvSpPr>
        <p:spPr bwMode="auto">
          <a:xfrm>
            <a:off x="3006924" y="4139788"/>
            <a:ext cx="31301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F3399"/>
                </a:solidFill>
              </a:rPr>
              <a:t>Celebrated Bernoulli’s Equation</a:t>
            </a:r>
          </a:p>
        </p:txBody>
      </p:sp>
      <p:sp>
        <p:nvSpPr>
          <p:cNvPr id="31" name="Text Box 15"/>
          <p:cNvSpPr txBox="1">
            <a:spLocks noChangeArrowheads="1"/>
          </p:cNvSpPr>
          <p:nvPr/>
        </p:nvSpPr>
        <p:spPr bwMode="auto">
          <a:xfrm>
            <a:off x="1377696" y="5939988"/>
            <a:ext cx="63886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/>
              <a:t>* We can apply along a streamline in planar and non-planar flows!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29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NEWTON’S SECOND LAW: ALONG A STREAMLINE</a:t>
            </a: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46316" y="3242295"/>
            <a:ext cx="5251369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24138" y="1257697"/>
            <a:ext cx="389572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Down Arrow 12"/>
          <p:cNvSpPr/>
          <p:nvPr/>
        </p:nvSpPr>
        <p:spPr>
          <a:xfrm>
            <a:off x="2647764" y="2349624"/>
            <a:ext cx="3848472" cy="791344"/>
          </a:xfrm>
          <a:prstGeom prst="downArrow">
            <a:avLst>
              <a:gd name="adj1" fmla="val 7765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en-GB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B Lotus" pitchFamily="2" charset="-78"/>
              </a:rPr>
              <a:t>Integrating along S</a:t>
            </a:r>
            <a:endParaRPr lang="en-US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  <a:cs typeface="B Lotus" pitchFamily="2" charset="-78"/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2411760" y="4563616"/>
            <a:ext cx="4090764" cy="665584"/>
          </a:xfrm>
          <a:prstGeom prst="downArrow">
            <a:avLst>
              <a:gd name="adj1" fmla="val 7765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en-GB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B Nazanin" pitchFamily="2" charset="-78"/>
              </a:rPr>
              <a:t>Incompressible flow</a:t>
            </a:r>
            <a:endParaRPr lang="en-US" sz="2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  <a:cs typeface="B Nazanin" pitchFamily="2" charset="-78"/>
            </a:endParaRPr>
          </a:p>
        </p:txBody>
      </p:sp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9363" y="5301208"/>
            <a:ext cx="41052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30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BERNOULLI’S EQUATION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520" y="1268760"/>
            <a:ext cx="856895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marL="457200" indent="-457200">
              <a:spcBef>
                <a:spcPct val="20000"/>
              </a:spcBef>
              <a:buClr>
                <a:srgbClr val="CC3300"/>
              </a:buClr>
              <a:buFont typeface="Wingdings" pitchFamily="2" charset="2"/>
              <a:buAutoNum type="arabicPeriod"/>
            </a:pPr>
            <a:r>
              <a:rPr lang="en-US" sz="2500" b="1" dirty="0" smtClean="0">
                <a:solidFill>
                  <a:srgbClr val="0000CC"/>
                </a:solidFill>
                <a:latin typeface="Constantia" pitchFamily="18" charset="0"/>
              </a:rPr>
              <a:t>Steady Flow</a:t>
            </a:r>
          </a:p>
          <a:p>
            <a:pPr marL="457200" indent="-457200">
              <a:spcBef>
                <a:spcPct val="20000"/>
              </a:spcBef>
              <a:buClr>
                <a:srgbClr val="CC3300"/>
              </a:buClr>
              <a:buFont typeface="Wingdings" pitchFamily="2" charset="2"/>
              <a:buAutoNum type="arabicPeriod"/>
            </a:pPr>
            <a:r>
              <a:rPr lang="en-US" sz="2500" b="1" dirty="0" smtClean="0">
                <a:solidFill>
                  <a:srgbClr val="0000CC"/>
                </a:solidFill>
                <a:latin typeface="Constantia" pitchFamily="18" charset="0"/>
              </a:rPr>
              <a:t>No Friction</a:t>
            </a:r>
          </a:p>
          <a:p>
            <a:pPr marL="457200" indent="-457200">
              <a:spcBef>
                <a:spcPct val="20000"/>
              </a:spcBef>
              <a:buClr>
                <a:srgbClr val="CC3300"/>
              </a:buClr>
              <a:buFont typeface="Wingdings" pitchFamily="2" charset="2"/>
              <a:buAutoNum type="arabicPeriod"/>
            </a:pPr>
            <a:r>
              <a:rPr lang="en-US" sz="2500" b="1" dirty="0" smtClean="0">
                <a:solidFill>
                  <a:srgbClr val="0000CC"/>
                </a:solidFill>
                <a:latin typeface="Constantia" pitchFamily="18" charset="0"/>
              </a:rPr>
              <a:t>Flow Along a Streamline</a:t>
            </a:r>
          </a:p>
          <a:p>
            <a:pPr marL="457200" indent="-457200">
              <a:spcBef>
                <a:spcPct val="20000"/>
              </a:spcBef>
              <a:buClr>
                <a:srgbClr val="CC3300"/>
              </a:buClr>
              <a:buFont typeface="Wingdings" pitchFamily="2" charset="2"/>
              <a:buAutoNum type="arabicPeriod"/>
            </a:pPr>
            <a:r>
              <a:rPr lang="en-US" sz="2500" b="1" dirty="0" smtClean="0">
                <a:solidFill>
                  <a:srgbClr val="0000CC"/>
                </a:solidFill>
                <a:latin typeface="Constantia" pitchFamily="18" charset="0"/>
              </a:rPr>
              <a:t>Incompressible Flow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90700" y="1412776"/>
            <a:ext cx="5562600" cy="1143000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9363" y="1412776"/>
            <a:ext cx="41052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31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STATIC, STAGNATION AND DYNAMIC PRESSURES</a:t>
            </a:r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24200" y="1628800"/>
            <a:ext cx="267652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1" name="Group 17"/>
          <p:cNvGrpSpPr>
            <a:grpSpLocks/>
          </p:cNvGrpSpPr>
          <p:nvPr/>
        </p:nvGrpSpPr>
        <p:grpSpPr bwMode="auto">
          <a:xfrm>
            <a:off x="5638800" y="2404120"/>
            <a:ext cx="2895600" cy="1676400"/>
            <a:chOff x="3552" y="2400"/>
            <a:chExt cx="1824" cy="1056"/>
          </a:xfrm>
        </p:grpSpPr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3552" y="2976"/>
              <a:ext cx="1824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914400" lvl="1" indent="-457200" algn="ctr">
                <a:spcBef>
                  <a:spcPct val="20000"/>
                </a:spcBef>
                <a:buClr>
                  <a:srgbClr val="CC3300"/>
                </a:buClr>
                <a:buFont typeface="Wingdings" pitchFamily="2" charset="2"/>
                <a:buNone/>
              </a:pPr>
              <a:r>
                <a:rPr lang="en-US" sz="2400" b="1" dirty="0" smtClean="0">
                  <a:solidFill>
                    <a:srgbClr val="0000CC"/>
                  </a:solidFill>
                  <a:latin typeface="Constantia" pitchFamily="18" charset="0"/>
                </a:rPr>
                <a:t>Dynamic Pressure</a:t>
              </a:r>
              <a:endParaRPr lang="en-US" sz="2400" b="1" dirty="0">
                <a:solidFill>
                  <a:srgbClr val="0000CC"/>
                </a:solidFill>
                <a:latin typeface="Constantia" pitchFamily="18" charset="0"/>
              </a:endParaRPr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 flipH="1" flipV="1">
              <a:off x="3552" y="2400"/>
              <a:ext cx="672" cy="576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2819400" y="2327920"/>
            <a:ext cx="2895600" cy="1981200"/>
            <a:chOff x="1776" y="2352"/>
            <a:chExt cx="1824" cy="1248"/>
          </a:xfrm>
        </p:grpSpPr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1776" y="3120"/>
              <a:ext cx="1824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914400" lvl="1" indent="-457200" algn="ctr">
                <a:spcBef>
                  <a:spcPct val="20000"/>
                </a:spcBef>
                <a:buClr>
                  <a:srgbClr val="CC3300"/>
                </a:buClr>
                <a:buFont typeface="Wingdings" pitchFamily="2" charset="2"/>
                <a:buNone/>
              </a:pPr>
              <a:r>
                <a:rPr lang="en-US" sz="2400" b="1" dirty="0" smtClean="0">
                  <a:solidFill>
                    <a:srgbClr val="0000CC"/>
                  </a:solidFill>
                  <a:latin typeface="Constantia" pitchFamily="18" charset="0"/>
                </a:rPr>
                <a:t>Static Pressure</a:t>
              </a:r>
              <a:endParaRPr lang="en-US" sz="2400" b="1" dirty="0">
                <a:solidFill>
                  <a:srgbClr val="0000CC"/>
                </a:solidFill>
                <a:latin typeface="Constantia" pitchFamily="18" charset="0"/>
              </a:endParaRPr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 flipH="1" flipV="1">
              <a:off x="2736" y="2352"/>
              <a:ext cx="48" cy="72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4"/>
          <p:cNvGrpSpPr>
            <a:grpSpLocks/>
          </p:cNvGrpSpPr>
          <p:nvPr/>
        </p:nvGrpSpPr>
        <p:grpSpPr bwMode="auto">
          <a:xfrm>
            <a:off x="609600" y="2543200"/>
            <a:ext cx="2895600" cy="1600200"/>
            <a:chOff x="288" y="1872"/>
            <a:chExt cx="1824" cy="1008"/>
          </a:xfrm>
        </p:grpSpPr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>
              <a:off x="288" y="2400"/>
              <a:ext cx="1824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914400" lvl="1" indent="-457200" algn="ctr">
                <a:spcBef>
                  <a:spcPct val="20000"/>
                </a:spcBef>
                <a:buClr>
                  <a:srgbClr val="CC3300"/>
                </a:buClr>
                <a:buFont typeface="Wingdings" pitchFamily="2" charset="2"/>
                <a:buNone/>
              </a:pPr>
              <a:r>
                <a:rPr lang="en-US" sz="2400" b="1" dirty="0" smtClean="0">
                  <a:solidFill>
                    <a:srgbClr val="0000CC"/>
                  </a:solidFill>
                  <a:latin typeface="Constantia" pitchFamily="18" charset="0"/>
                </a:rPr>
                <a:t>Stagnation Pressure</a:t>
              </a:r>
              <a:endParaRPr lang="en-US" sz="2400" b="1" dirty="0">
                <a:solidFill>
                  <a:srgbClr val="0000CC"/>
                </a:solidFill>
                <a:latin typeface="Constantia" pitchFamily="18" charset="0"/>
              </a:endParaRPr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 flipV="1">
              <a:off x="1392" y="1872"/>
              <a:ext cx="480" cy="48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1442" name="Object 2"/>
          <p:cNvGraphicFramePr>
            <a:graphicFrameLocks noChangeAspect="1"/>
          </p:cNvGraphicFramePr>
          <p:nvPr/>
        </p:nvGraphicFramePr>
        <p:xfrm>
          <a:off x="7046085" y="4077072"/>
          <a:ext cx="1198323" cy="700906"/>
        </p:xfrm>
        <a:graphic>
          <a:graphicData uri="http://schemas.openxmlformats.org/presentationml/2006/ole">
            <p:oleObj spid="_x0000_s61442" name="Equation" r:id="rId4" imgW="672840" imgH="393480" progId="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32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FLUID KINEMATICS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1520" y="1268760"/>
            <a:ext cx="856895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Motion of a rigid body: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dirty="0" smtClean="0">
                <a:latin typeface="Constantia" pitchFamily="18" charset="0"/>
              </a:rPr>
              <a:t> </a:t>
            </a:r>
            <a:r>
              <a:rPr lang="en-GB" sz="2000" dirty="0" smtClean="0">
                <a:latin typeface="Constantia" pitchFamily="18" charset="0"/>
              </a:rPr>
              <a:t>Translation</a:t>
            </a:r>
            <a:r>
              <a:rPr lang="en-GB" dirty="0" smtClean="0">
                <a:latin typeface="Constantia" pitchFamily="18" charset="0"/>
              </a:rPr>
              <a:t>: all points in the body, move in parallel straight lines.</a:t>
            </a:r>
          </a:p>
          <a:p>
            <a:pPr lvl="1" algn="just">
              <a:buSzPct val="85000"/>
              <a:buBlip>
                <a:blip r:embed="rId2"/>
              </a:buBlip>
            </a:pPr>
            <a:endParaRPr lang="en-GB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endParaRPr lang="en-GB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endParaRPr lang="en-GB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endParaRPr lang="en-GB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endParaRPr lang="en-GB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endParaRPr lang="en-GB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endParaRPr lang="en-GB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dirty="0" smtClean="0">
                <a:latin typeface="Constantia" pitchFamily="18" charset="0"/>
              </a:rPr>
              <a:t> </a:t>
            </a:r>
            <a:r>
              <a:rPr lang="en-GB" sz="2000" dirty="0" smtClean="0">
                <a:latin typeface="Constantia" pitchFamily="18" charset="0"/>
              </a:rPr>
              <a:t>Rotation</a:t>
            </a:r>
            <a:r>
              <a:rPr lang="en-GB" dirty="0" smtClean="0">
                <a:latin typeface="Constantia" pitchFamily="18" charset="0"/>
              </a:rPr>
              <a:t>: all points in the body move in circular paths about the axis of rotation.</a:t>
            </a:r>
          </a:p>
          <a:p>
            <a:pPr lvl="1" algn="just">
              <a:buSzPct val="85000"/>
              <a:buBlip>
                <a:blip r:embed="rId2"/>
              </a:buBlip>
            </a:pPr>
            <a:endParaRPr lang="en-GB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endParaRPr lang="en-GB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endParaRPr lang="en-GB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endParaRPr lang="en-GB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sz="2000" dirty="0" smtClean="0">
                <a:latin typeface="Constantia" pitchFamily="18" charset="0"/>
              </a:rPr>
              <a:t> General motion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131840" y="2780928"/>
            <a:ext cx="936104" cy="93610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103948" y="4941168"/>
            <a:ext cx="936104" cy="93610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8" grpId="0" animBg="1"/>
      <p:bldP spid="18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33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FLUID KINEMATICS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520" y="1268760"/>
            <a:ext cx="8568952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We can decompose the motion of an infinitesimal fluid particle, into four components: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dirty="0" smtClean="0">
                <a:latin typeface="Constantia" pitchFamily="18" charset="0"/>
              </a:rPr>
              <a:t> Translation</a:t>
            </a:r>
          </a:p>
          <a:p>
            <a:pPr lvl="1" algn="just">
              <a:buSzPct val="85000"/>
              <a:buBlip>
                <a:blip r:embed="rId2"/>
              </a:buBlip>
            </a:pPr>
            <a:endParaRPr lang="en-GB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endParaRPr lang="en-GB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dirty="0" smtClean="0">
                <a:latin typeface="Constantia" pitchFamily="18" charset="0"/>
              </a:rPr>
              <a:t> Rotation</a:t>
            </a:r>
          </a:p>
          <a:p>
            <a:pPr lvl="1" algn="just">
              <a:buSzPct val="85000"/>
              <a:buBlip>
                <a:blip r:embed="rId2"/>
              </a:buBlip>
            </a:pPr>
            <a:endParaRPr lang="en-GB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endParaRPr lang="en-GB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dirty="0" smtClean="0">
                <a:latin typeface="Constantia" pitchFamily="18" charset="0"/>
              </a:rPr>
              <a:t> Linear deformation </a:t>
            </a:r>
            <a:r>
              <a:rPr lang="en-GB" i="1" dirty="0" smtClean="0">
                <a:latin typeface="Constantia" pitchFamily="18" charset="0"/>
              </a:rPr>
              <a:t>(Linear strain)</a:t>
            </a:r>
          </a:p>
          <a:p>
            <a:pPr lvl="1" algn="just">
              <a:buSzPct val="85000"/>
              <a:buBlip>
                <a:blip r:embed="rId2"/>
              </a:buBlip>
            </a:pPr>
            <a:endParaRPr lang="en-GB" i="1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endParaRPr lang="en-GB" i="1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dirty="0" smtClean="0">
                <a:latin typeface="Constantia" pitchFamily="18" charset="0"/>
              </a:rPr>
              <a:t> Angular deformation </a:t>
            </a:r>
            <a:r>
              <a:rPr lang="en-GB" i="1" dirty="0" smtClean="0">
                <a:latin typeface="Constantia" pitchFamily="18" charset="0"/>
              </a:rPr>
              <a:t>(Shear strain)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281800" y="2276872"/>
            <a:ext cx="648072" cy="64807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004048" y="3140968"/>
            <a:ext cx="648072" cy="64807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004048" y="4869160"/>
            <a:ext cx="648072" cy="64807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004048" y="4005064"/>
            <a:ext cx="648072" cy="64807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644008" y="4181332"/>
            <a:ext cx="1440160" cy="2880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lowchart: Decision 21"/>
          <p:cNvSpPr/>
          <p:nvPr/>
        </p:nvSpPr>
        <p:spPr>
          <a:xfrm rot="-2700000">
            <a:off x="4556485" y="4911179"/>
            <a:ext cx="1512168" cy="504056"/>
          </a:xfrm>
          <a:prstGeom prst="flowChartDecision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2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34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FLUID KINEMATICS</a:t>
            </a: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25" y="2133600"/>
            <a:ext cx="8820150" cy="297338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35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FLUID KINEMATICS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219200"/>
            <a:ext cx="5181599" cy="495847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36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TRANSLATION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3906966" y="2744425"/>
            <a:ext cx="1752600" cy="17526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2382966" y="3354025"/>
            <a:ext cx="1752600" cy="1752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6024691" y="5147900"/>
            <a:ext cx="17876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 Shear Stress</a:t>
            </a: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13" name="Line 7"/>
          <p:cNvSpPr>
            <a:spLocks noChangeShapeType="1"/>
          </p:cNvSpPr>
          <p:nvPr/>
        </p:nvSpPr>
        <p:spPr bwMode="auto">
          <a:xfrm flipH="1">
            <a:off x="1620966" y="2744425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" name="Line 8"/>
          <p:cNvSpPr>
            <a:spLocks noChangeShapeType="1"/>
          </p:cNvSpPr>
          <p:nvPr/>
        </p:nvSpPr>
        <p:spPr bwMode="auto">
          <a:xfrm flipH="1">
            <a:off x="1620966" y="335402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1605091" y="2703150"/>
            <a:ext cx="827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V </a:t>
            </a:r>
            <a:r>
              <a:rPr lang="en-US">
                <a:latin typeface="Symbol" pitchFamily="18" charset="2"/>
              </a:rPr>
              <a:t>D</a:t>
            </a:r>
            <a:r>
              <a:rPr lang="en-US"/>
              <a:t> t</a:t>
            </a:r>
            <a:endParaRPr lang="en-AU"/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>
            <a:off x="2306766" y="20586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 flipV="1">
            <a:off x="3906966" y="2058625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>
            <a:off x="2306766" y="2287225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" name="Text Box 14"/>
          <p:cNvSpPr txBox="1">
            <a:spLocks noChangeArrowheads="1"/>
          </p:cNvSpPr>
          <p:nvPr/>
        </p:nvSpPr>
        <p:spPr bwMode="auto">
          <a:xfrm>
            <a:off x="2671891" y="1788750"/>
            <a:ext cx="827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U </a:t>
            </a:r>
            <a:r>
              <a:rPr lang="en-US">
                <a:latin typeface="Symbol" pitchFamily="18" charset="2"/>
              </a:rPr>
              <a:t>D</a:t>
            </a:r>
            <a:r>
              <a:rPr lang="en-US"/>
              <a:t> t</a:t>
            </a:r>
            <a:endParaRPr lang="en-AU"/>
          </a:p>
        </p:txBody>
      </p:sp>
      <p:sp>
        <p:nvSpPr>
          <p:cNvPr id="21" name="Line 15"/>
          <p:cNvSpPr>
            <a:spLocks noChangeShapeType="1"/>
          </p:cNvSpPr>
          <p:nvPr/>
        </p:nvSpPr>
        <p:spPr bwMode="auto">
          <a:xfrm>
            <a:off x="2763966" y="2744425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37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TRANSLATION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051571" y="1340768"/>
            <a:ext cx="5040858" cy="3339052"/>
          </a:xfrm>
          <a:prstGeom prst="rect">
            <a:avLst/>
          </a:prstGeom>
          <a:noFill/>
          <a:ln/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3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357158" y="4592222"/>
            <a:ext cx="2508250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6"/>
          <p:cNvPicPr>
            <a:picLocks noChangeAspect="1" noChangeArrowheads="1"/>
          </p:cNvPicPr>
          <p:nvPr/>
        </p:nvPicPr>
        <p:blipFill>
          <a:blip r:embed="rId4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3714744" y="4733900"/>
            <a:ext cx="51181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AutoShape 7"/>
          <p:cNvSpPr>
            <a:spLocks noChangeArrowheads="1"/>
          </p:cNvSpPr>
          <p:nvPr/>
        </p:nvSpPr>
        <p:spPr bwMode="auto">
          <a:xfrm>
            <a:off x="3059113" y="4744615"/>
            <a:ext cx="576262" cy="360363"/>
          </a:xfrm>
          <a:prstGeom prst="rightArrow">
            <a:avLst>
              <a:gd name="adj1" fmla="val 50000"/>
              <a:gd name="adj2" fmla="val 3997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6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</a:blip>
          <a:srcRect/>
          <a:stretch>
            <a:fillRect/>
          </a:stretch>
        </p:blipFill>
        <p:spPr bwMode="auto">
          <a:xfrm>
            <a:off x="1713061" y="5320754"/>
            <a:ext cx="5883275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38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TRANSLATION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graphicFrame>
        <p:nvGraphicFramePr>
          <p:cNvPr id="11" name="Object 2"/>
          <p:cNvGraphicFramePr>
            <a:graphicFrameLocks noChangeAspect="1"/>
          </p:cNvGraphicFramePr>
          <p:nvPr/>
        </p:nvGraphicFramePr>
        <p:xfrm>
          <a:off x="947738" y="4597400"/>
          <a:ext cx="7321550" cy="1400175"/>
        </p:xfrm>
        <a:graphic>
          <a:graphicData uri="http://schemas.openxmlformats.org/presentationml/2006/ole">
            <p:oleObj spid="_x0000_s62466" name="Equation" r:id="rId3" imgW="2323800" imgH="444240" progId="Equation.3">
              <p:embed/>
            </p:oleObj>
          </a:graphicData>
        </a:graphic>
      </p:graphicFrame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 cstate="print">
            <a:lum bright="-10000" contrast="40000"/>
          </a:blip>
          <a:srcRect/>
          <a:stretch>
            <a:fillRect/>
          </a:stretch>
        </p:blipFill>
        <p:spPr>
          <a:xfrm>
            <a:off x="503548" y="1592610"/>
            <a:ext cx="8136904" cy="1210545"/>
          </a:xfrm>
          <a:prstGeom prst="rect">
            <a:avLst/>
          </a:prstGeom>
          <a:noFill/>
          <a:ln/>
        </p:spPr>
      </p:pic>
      <p:sp>
        <p:nvSpPr>
          <p:cNvPr id="13" name="Down Arrow 12"/>
          <p:cNvSpPr/>
          <p:nvPr/>
        </p:nvSpPr>
        <p:spPr>
          <a:xfrm>
            <a:off x="1187624" y="3068960"/>
            <a:ext cx="6552728" cy="1207418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Acceleration of fluid element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39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LINEAR DEFORMATION</a:t>
            </a:r>
          </a:p>
        </p:txBody>
      </p:sp>
      <p:grpSp>
        <p:nvGrpSpPr>
          <p:cNvPr id="9" name="Group 13"/>
          <p:cNvGrpSpPr>
            <a:grpSpLocks/>
          </p:cNvGrpSpPr>
          <p:nvPr/>
        </p:nvGrpSpPr>
        <p:grpSpPr bwMode="auto">
          <a:xfrm>
            <a:off x="691952" y="1752600"/>
            <a:ext cx="2073275" cy="3317875"/>
            <a:chOff x="758" y="1200"/>
            <a:chExt cx="1306" cy="2090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960" y="1872"/>
              <a:ext cx="1104" cy="110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6"/>
            <p:cNvSpPr>
              <a:spLocks noChangeShapeType="1"/>
            </p:cNvSpPr>
            <p:nvPr/>
          </p:nvSpPr>
          <p:spPr bwMode="auto">
            <a:xfrm flipV="1">
              <a:off x="960" y="1296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3" name="Object 9"/>
            <p:cNvGraphicFramePr>
              <a:graphicFrameLocks noChangeAspect="1"/>
            </p:cNvGraphicFramePr>
            <p:nvPr/>
          </p:nvGraphicFramePr>
          <p:xfrm>
            <a:off x="1056" y="1200"/>
            <a:ext cx="772" cy="531"/>
          </p:xfrm>
          <a:graphic>
            <a:graphicData uri="http://schemas.openxmlformats.org/presentationml/2006/ole">
              <p:oleObj spid="_x0000_s63490" name="Equation" r:id="rId3" imgW="609480" imgH="419040" progId="">
                <p:embed/>
              </p:oleObj>
            </a:graphicData>
          </a:graphic>
        </p:graphicFrame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758" y="285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v</a:t>
              </a:r>
              <a:endParaRPr lang="en-AU"/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1046" y="3002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u</a:t>
              </a:r>
              <a:endParaRPr lang="en-AU"/>
            </a:p>
          </p:txBody>
        </p:sp>
      </p:grp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996752" y="3505200"/>
            <a:ext cx="2667000" cy="1143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n-US"/>
          </a:p>
        </p:txBody>
      </p:sp>
      <p:graphicFrame>
        <p:nvGraphicFramePr>
          <p:cNvPr id="18" name="Object 10"/>
          <p:cNvGraphicFramePr>
            <a:graphicFrameLocks noChangeAspect="1"/>
          </p:cNvGraphicFramePr>
          <p:nvPr/>
        </p:nvGraphicFramePr>
        <p:xfrm>
          <a:off x="3419872" y="4653061"/>
          <a:ext cx="1250950" cy="792163"/>
        </p:xfrm>
        <a:graphic>
          <a:graphicData uri="http://schemas.openxmlformats.org/presentationml/2006/ole">
            <p:oleObj spid="_x0000_s63491" name="Equation" r:id="rId4" imgW="622080" imgH="393480" progId="">
              <p:embed/>
            </p:oleObj>
          </a:graphicData>
        </a:graphic>
      </p:graphicFrame>
      <p:sp>
        <p:nvSpPr>
          <p:cNvPr id="19" name="Line 7"/>
          <p:cNvSpPr>
            <a:spLocks noChangeShapeType="1"/>
          </p:cNvSpPr>
          <p:nvPr/>
        </p:nvSpPr>
        <p:spPr bwMode="auto">
          <a:xfrm>
            <a:off x="3587552" y="4648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20" name="Object 5"/>
          <p:cNvGraphicFramePr>
            <a:graphicFrameLocks noChangeAspect="1"/>
          </p:cNvGraphicFramePr>
          <p:nvPr/>
        </p:nvGraphicFramePr>
        <p:xfrm>
          <a:off x="5644952" y="1828800"/>
          <a:ext cx="2816225" cy="1878013"/>
        </p:xfrm>
        <a:graphic>
          <a:graphicData uri="http://schemas.openxmlformats.org/presentationml/2006/ole">
            <p:oleObj spid="_x0000_s63492" name="Equation" r:id="rId5" imgW="1409400" imgH="939600" progId="">
              <p:embed/>
            </p:oleObj>
          </a:graphicData>
        </a:graphic>
      </p:graphicFrame>
      <p:sp>
        <p:nvSpPr>
          <p:cNvPr id="21" name="Down Arrow 20"/>
          <p:cNvSpPr/>
          <p:nvPr/>
        </p:nvSpPr>
        <p:spPr>
          <a:xfrm>
            <a:off x="5004048" y="3857600"/>
            <a:ext cx="4032448" cy="939552"/>
          </a:xfrm>
          <a:prstGeom prst="downArrow">
            <a:avLst>
              <a:gd name="adj1" fmla="val 50000"/>
              <a:gd name="adj2" fmla="val 46774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Incompressible flow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Constantia" pitchFamily="18" charset="0"/>
            </a:endParaRPr>
          </a:p>
        </p:txBody>
      </p:sp>
      <p:graphicFrame>
        <p:nvGraphicFramePr>
          <p:cNvPr id="22" name="Object 6"/>
          <p:cNvGraphicFramePr>
            <a:graphicFrameLocks noChangeAspect="1"/>
          </p:cNvGraphicFramePr>
          <p:nvPr/>
        </p:nvGraphicFramePr>
        <p:xfrm>
          <a:off x="6241976" y="5029201"/>
          <a:ext cx="1570384" cy="734234"/>
        </p:xfrm>
        <a:graphic>
          <a:graphicData uri="http://schemas.openxmlformats.org/presentationml/2006/ole">
            <p:oleObj spid="_x0000_s63493" name="Equation" r:id="rId6" imgW="380880" imgH="177480" progId="Equation.3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40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LINEAR DEFORMATION</a:t>
            </a:r>
          </a:p>
        </p:txBody>
      </p:sp>
      <p:graphicFrame>
        <p:nvGraphicFramePr>
          <p:cNvPr id="88065" name="Object 1"/>
          <p:cNvGraphicFramePr>
            <a:graphicFrameLocks noChangeAspect="1"/>
          </p:cNvGraphicFramePr>
          <p:nvPr/>
        </p:nvGraphicFramePr>
        <p:xfrm>
          <a:off x="1914525" y="2349500"/>
          <a:ext cx="5314950" cy="935038"/>
        </p:xfrm>
        <a:graphic>
          <a:graphicData uri="http://schemas.openxmlformats.org/presentationml/2006/ole">
            <p:oleObj spid="_x0000_s88065" name="Equation" r:id="rId3" imgW="2450880" imgH="431640" progId="">
              <p:embed/>
            </p:oleObj>
          </a:graphicData>
        </a:graphic>
      </p:graphicFrame>
      <p:graphicFrame>
        <p:nvGraphicFramePr>
          <p:cNvPr id="88066" name="Object 2"/>
          <p:cNvGraphicFramePr>
            <a:graphicFrameLocks noChangeAspect="1"/>
          </p:cNvGraphicFramePr>
          <p:nvPr/>
        </p:nvGraphicFramePr>
        <p:xfrm>
          <a:off x="1722767" y="3356992"/>
          <a:ext cx="5698466" cy="935980"/>
        </p:xfrm>
        <a:graphic>
          <a:graphicData uri="http://schemas.openxmlformats.org/presentationml/2006/ole">
            <p:oleObj spid="_x0000_s88066" name="Equation" r:id="rId4" imgW="2628720" imgH="431640" progId="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41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ANGULAR DEFORMATION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520" y="1268760"/>
            <a:ext cx="85689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268760"/>
            <a:ext cx="3789895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2048" y="3068960"/>
            <a:ext cx="4572000" cy="992697"/>
          </a:xfrm>
          <a:prstGeom prst="rect">
            <a:avLst/>
          </a:prstGeom>
          <a:ln w="25400" cap="flat" cmpd="sng" algn="ctr">
            <a:solidFill>
              <a:schemeClr val="accent1">
                <a:shade val="50000"/>
              </a:schemeClr>
            </a:solidFill>
            <a:prstDash val="solid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12" name="Left Arrow 11"/>
          <p:cNvSpPr/>
          <p:nvPr/>
        </p:nvSpPr>
        <p:spPr>
          <a:xfrm flipH="1">
            <a:off x="467544" y="4869160"/>
            <a:ext cx="2088232" cy="108012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rgbClr val="FFFF00"/>
                </a:solidFill>
                <a:latin typeface="Constantia" pitchFamily="18" charset="0"/>
              </a:rPr>
              <a:t>Similarly</a:t>
            </a:r>
            <a:endParaRPr lang="en-US" sz="2800" dirty="0">
              <a:solidFill>
                <a:srgbClr val="FFFF00"/>
              </a:solidFill>
              <a:latin typeface="Constantia" pitchFamily="18" charset="0"/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12042" y="5013176"/>
            <a:ext cx="1940278" cy="838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08894" y="5013176"/>
            <a:ext cx="1981200" cy="86573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42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4514" name="Object 2"/>
          <p:cNvGraphicFramePr>
            <a:graphicFrameLocks noChangeAspect="1"/>
          </p:cNvGraphicFramePr>
          <p:nvPr/>
        </p:nvGraphicFramePr>
        <p:xfrm>
          <a:off x="381000" y="2132856"/>
          <a:ext cx="8382000" cy="2863850"/>
        </p:xfrm>
        <a:graphic>
          <a:graphicData uri="http://schemas.openxmlformats.org/presentationml/2006/ole">
            <p:oleObj spid="_x0000_s64514" name="Equation" r:id="rId3" imgW="6286320" imgH="2145960" progId="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43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ROTATION</a:t>
            </a: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021526" y="2780549"/>
            <a:ext cx="1752600" cy="1752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 rot="-6730621">
            <a:off x="1021526" y="2780549"/>
            <a:ext cx="1752600" cy="17526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94177" y="1905000"/>
            <a:ext cx="3603592" cy="3505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44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ROTATION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4177" y="1905000"/>
            <a:ext cx="3603592" cy="3505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graphicFrame>
        <p:nvGraphicFramePr>
          <p:cNvPr id="112642" name="Object 34"/>
          <p:cNvGraphicFramePr>
            <a:graphicFrameLocks noChangeAspect="1"/>
          </p:cNvGraphicFramePr>
          <p:nvPr/>
        </p:nvGraphicFramePr>
        <p:xfrm>
          <a:off x="1160463" y="1804988"/>
          <a:ext cx="2252662" cy="3794125"/>
        </p:xfrm>
        <a:graphic>
          <a:graphicData uri="http://schemas.openxmlformats.org/presentationml/2006/ole">
            <p:oleObj spid="_x0000_s112642" name="Equation" r:id="rId4" imgW="1130040" imgH="1904760" progId="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45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ROTATION</a:t>
            </a:r>
          </a:p>
        </p:txBody>
      </p:sp>
      <p:graphicFrame>
        <p:nvGraphicFramePr>
          <p:cNvPr id="9" name="Object 3"/>
          <p:cNvGraphicFramePr>
            <a:graphicFrameLocks noChangeAspect="1"/>
          </p:cNvGraphicFramePr>
          <p:nvPr/>
        </p:nvGraphicFramePr>
        <p:xfrm>
          <a:off x="5410200" y="1348408"/>
          <a:ext cx="2211388" cy="914400"/>
        </p:xfrm>
        <a:graphic>
          <a:graphicData uri="http://schemas.openxmlformats.org/presentationml/2006/ole">
            <p:oleObj spid="_x0000_s66562" name="Equation" r:id="rId3" imgW="1104840" imgH="457200" progId="">
              <p:embed/>
            </p:oleObj>
          </a:graphicData>
        </a:graphic>
      </p:graphicFrame>
      <p:graphicFrame>
        <p:nvGraphicFramePr>
          <p:cNvPr id="13" name="Object 7"/>
          <p:cNvGraphicFramePr>
            <a:graphicFrameLocks noChangeAspect="1"/>
          </p:cNvGraphicFramePr>
          <p:nvPr/>
        </p:nvGraphicFramePr>
        <p:xfrm>
          <a:off x="457200" y="1424608"/>
          <a:ext cx="2957512" cy="998538"/>
        </p:xfrm>
        <a:graphic>
          <a:graphicData uri="http://schemas.openxmlformats.org/presentationml/2006/ole">
            <p:oleObj spid="_x0000_s66564" name="Equation" r:id="rId4" imgW="939600" imgH="317160" progId="Equation.3">
              <p:embed/>
            </p:oleObj>
          </a:graphicData>
        </a:graphic>
      </p:graphicFrame>
      <p:cxnSp>
        <p:nvCxnSpPr>
          <p:cNvPr id="14" name="Straight Arrow Connector 13"/>
          <p:cNvCxnSpPr/>
          <p:nvPr/>
        </p:nvCxnSpPr>
        <p:spPr>
          <a:xfrm>
            <a:off x="3581400" y="1881808"/>
            <a:ext cx="1447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5536" y="2607295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nstantia" pitchFamily="18" charset="0"/>
              </a:rPr>
              <a:t>In three-dimensional space:</a:t>
            </a:r>
            <a:endParaRPr lang="en-US" sz="2400" dirty="0">
              <a:latin typeface="Constantia" pitchFamily="18" charset="0"/>
            </a:endParaRPr>
          </a:p>
        </p:txBody>
      </p:sp>
      <p:graphicFrame>
        <p:nvGraphicFramePr>
          <p:cNvPr id="66566" name="Object 6"/>
          <p:cNvGraphicFramePr>
            <a:graphicFrameLocks noChangeAspect="1"/>
          </p:cNvGraphicFramePr>
          <p:nvPr/>
        </p:nvGraphicFramePr>
        <p:xfrm>
          <a:off x="4519631" y="2564904"/>
          <a:ext cx="2428633" cy="504056"/>
        </p:xfrm>
        <a:graphic>
          <a:graphicData uri="http://schemas.openxmlformats.org/presentationml/2006/ole">
            <p:oleObj spid="_x0000_s66566" name="Equation" r:id="rId5" imgW="1346040" imgH="279360" progId="">
              <p:embed/>
            </p:oleObj>
          </a:graphicData>
        </a:graphic>
      </p:graphicFrame>
      <p:graphicFrame>
        <p:nvGraphicFramePr>
          <p:cNvPr id="66567" name="Object 7"/>
          <p:cNvGraphicFramePr>
            <a:graphicFrameLocks noChangeAspect="1"/>
          </p:cNvGraphicFramePr>
          <p:nvPr/>
        </p:nvGraphicFramePr>
        <p:xfrm>
          <a:off x="3723903" y="3434074"/>
          <a:ext cx="1696194" cy="1723118"/>
        </p:xfrm>
        <a:graphic>
          <a:graphicData uri="http://schemas.openxmlformats.org/presentationml/2006/ole">
            <p:oleObj spid="_x0000_s66567" name="Equation" r:id="rId6" imgW="799920" imgH="812520" progId="">
              <p:embed/>
            </p:oleObj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2051720" y="5117122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B050"/>
                </a:solidFill>
                <a:latin typeface="Constantia" pitchFamily="18" charset="0"/>
              </a:rPr>
              <a:t>[ Vorticity = Curl of velocity ]</a:t>
            </a:r>
            <a:endParaRPr lang="en-US" sz="2000" dirty="0">
              <a:solidFill>
                <a:srgbClr val="00B050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46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ROTATIONAL AND IRROTATIONAL FLOWS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520" y="1484784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nstantia" pitchFamily="18" charset="0"/>
              </a:rPr>
              <a:t>Rotational flow: </a:t>
            </a:r>
          </a:p>
          <a:p>
            <a:r>
              <a:rPr lang="en-GB" sz="2400" dirty="0" smtClean="0">
                <a:latin typeface="Constantia" pitchFamily="18" charset="0"/>
              </a:rPr>
              <a:t>			at every point. The fluid elements have a 		        finite angular velocity. </a:t>
            </a:r>
            <a:endParaRPr lang="en-US" sz="2400" dirty="0">
              <a:latin typeface="Constanti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3318083"/>
            <a:ext cx="8568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 smtClean="0">
                <a:latin typeface="Constantia" pitchFamily="18" charset="0"/>
              </a:rPr>
              <a:t>Irrotational</a:t>
            </a:r>
            <a:r>
              <a:rPr lang="en-GB" sz="2400" dirty="0" smtClean="0">
                <a:latin typeface="Constantia" pitchFamily="18" charset="0"/>
              </a:rPr>
              <a:t> flow: </a:t>
            </a:r>
          </a:p>
          <a:p>
            <a:r>
              <a:rPr lang="en-GB" sz="2400" dirty="0" smtClean="0">
                <a:latin typeface="Constantia" pitchFamily="18" charset="0"/>
              </a:rPr>
              <a:t>			at every point. The fluid elements have no 	        angular velocity </a:t>
            </a:r>
            <a:r>
              <a:rPr lang="en-GB" sz="2000" i="1" dirty="0" smtClean="0">
                <a:latin typeface="Constantia" pitchFamily="18" charset="0"/>
              </a:rPr>
              <a:t>(pure translation).</a:t>
            </a:r>
            <a:endParaRPr lang="en-US" sz="2400" i="1" dirty="0">
              <a:latin typeface="Constantia" pitchFamily="18" charset="0"/>
            </a:endParaRPr>
          </a:p>
        </p:txBody>
      </p:sp>
      <p:graphicFrame>
        <p:nvGraphicFramePr>
          <p:cNvPr id="99330" name="Object 2"/>
          <p:cNvGraphicFramePr>
            <a:graphicFrameLocks noChangeAspect="1"/>
          </p:cNvGraphicFramePr>
          <p:nvPr/>
        </p:nvGraphicFramePr>
        <p:xfrm>
          <a:off x="1763688" y="3645024"/>
          <a:ext cx="1317322" cy="457030"/>
        </p:xfrm>
        <a:graphic>
          <a:graphicData uri="http://schemas.openxmlformats.org/presentationml/2006/ole">
            <p:oleObj spid="_x0000_s99330" name="Equation" r:id="rId3" imgW="622080" imgH="215640" progId="">
              <p:embed/>
            </p:oleObj>
          </a:graphicData>
        </a:graphic>
      </p:graphicFrame>
      <p:graphicFrame>
        <p:nvGraphicFramePr>
          <p:cNvPr id="99331" name="Object 3"/>
          <p:cNvGraphicFramePr>
            <a:graphicFrameLocks noChangeAspect="1"/>
          </p:cNvGraphicFramePr>
          <p:nvPr/>
        </p:nvGraphicFramePr>
        <p:xfrm>
          <a:off x="1763713" y="1831975"/>
          <a:ext cx="1317625" cy="457200"/>
        </p:xfrm>
        <a:graphic>
          <a:graphicData uri="http://schemas.openxmlformats.org/presentationml/2006/ole">
            <p:oleObj spid="_x0000_s99331" name="Equation" r:id="rId4" imgW="622080" imgH="215640" progId="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47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ROTATIONAL AND IRROTATIONAL FLOWS</a:t>
            </a:r>
          </a:p>
        </p:txBody>
      </p:sp>
      <p:pic>
        <p:nvPicPr>
          <p:cNvPr id="7" name="Picture 4" descr="cen72367_040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66700" y="1772816"/>
            <a:ext cx="8610600" cy="3937000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48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ROTATIONAL AND IRROTATIONAL FLOWS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520" y="1268760"/>
            <a:ext cx="8568952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</a:pPr>
            <a:r>
              <a:rPr lang="en-GB" sz="2500" dirty="0" smtClean="0">
                <a:latin typeface="Constantia" pitchFamily="18" charset="0"/>
              </a:rPr>
              <a:t>  Flow </a:t>
            </a:r>
            <a:r>
              <a:rPr lang="en-GB" sz="2500" b="1" dirty="0" smtClean="0">
                <a:latin typeface="Constantia" pitchFamily="18" charset="0"/>
              </a:rPr>
              <a:t>A</a:t>
            </a:r>
            <a:r>
              <a:rPr lang="en-GB" sz="2500" dirty="0" smtClean="0">
                <a:latin typeface="Constantia" pitchFamily="18" charset="0"/>
              </a:rPr>
              <a:t> is rotational</a:t>
            </a:r>
          </a:p>
          <a:p>
            <a:pPr algn="just">
              <a:buSzPct val="85000"/>
            </a:pPr>
            <a:r>
              <a:rPr lang="en-GB" sz="2500" dirty="0" smtClean="0">
                <a:latin typeface="Constantia" pitchFamily="18" charset="0"/>
              </a:rPr>
              <a:t>  Flow </a:t>
            </a:r>
            <a:r>
              <a:rPr lang="en-GB" sz="2500" b="1" dirty="0" smtClean="0">
                <a:latin typeface="Constantia" pitchFamily="18" charset="0"/>
              </a:rPr>
              <a:t>B</a:t>
            </a:r>
            <a:r>
              <a:rPr lang="en-GB" sz="2500" dirty="0" smtClean="0">
                <a:latin typeface="Constantia" pitchFamily="18" charset="0"/>
              </a:rPr>
              <a:t> is </a:t>
            </a:r>
            <a:r>
              <a:rPr lang="en-GB" sz="2500" dirty="0" err="1" smtClean="0">
                <a:latin typeface="Constantia" pitchFamily="18" charset="0"/>
              </a:rPr>
              <a:t>irrotational</a:t>
            </a:r>
            <a:endParaRPr lang="en-GB" sz="2500" dirty="0" smtClean="0">
              <a:latin typeface="Constantia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514977" y="1412776"/>
            <a:ext cx="6114047" cy="3299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49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ROTATIONAL AND IRROTATIONAL FLOWS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/>
          <a:srcRect b="6963"/>
          <a:stretch>
            <a:fillRect/>
          </a:stretch>
        </p:blipFill>
        <p:spPr bwMode="auto">
          <a:xfrm>
            <a:off x="237964" y="1524000"/>
            <a:ext cx="8668072" cy="3633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50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BERNOULLI’S EQUATION FOR IRROTATIONAL FLOWS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904" y="1268760"/>
            <a:ext cx="1971124" cy="27336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5" y="4365104"/>
            <a:ext cx="3456384" cy="190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183704" y="4067780"/>
            <a:ext cx="1706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Euler Equations:</a:t>
            </a: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7104" y="1772816"/>
            <a:ext cx="4221360" cy="227799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cxnSp>
        <p:nvCxnSpPr>
          <p:cNvPr id="25" name="Elbow Connector 24"/>
          <p:cNvCxnSpPr/>
          <p:nvPr/>
        </p:nvCxnSpPr>
        <p:spPr>
          <a:xfrm flipV="1">
            <a:off x="3563889" y="3280736"/>
            <a:ext cx="963215" cy="238051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2" idx="3"/>
          </p:cNvCxnSpPr>
          <p:nvPr/>
        </p:nvCxnSpPr>
        <p:spPr>
          <a:xfrm>
            <a:off x="2612028" y="2635598"/>
            <a:ext cx="1887964" cy="62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51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BERNOULLI’S EQUATION FOR IRROTATIONAL FLOWS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1D2E52"/>
              </a:clrFrom>
              <a:clrTo>
                <a:srgbClr val="1D2E52">
                  <a:alpha val="0"/>
                </a:srgbClr>
              </a:clrTo>
            </a:clrChange>
            <a:lum bright="-10000" contrast="40000"/>
          </a:blip>
          <a:srcRect/>
          <a:stretch>
            <a:fillRect/>
          </a:stretch>
        </p:blipFill>
        <p:spPr bwMode="auto">
          <a:xfrm>
            <a:off x="1981200" y="1233510"/>
            <a:ext cx="5181600" cy="2771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251520" y="5085184"/>
            <a:ext cx="3240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Adding above equations: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9575" y="3933056"/>
            <a:ext cx="704850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4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3200400" y="4509120"/>
            <a:ext cx="2743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5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2082362" y="5475312"/>
            <a:ext cx="497927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52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 MECHANICS REVIEW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BERNOULLI’S EQUATION FOR IRROTATIONAL FLOWS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4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3285660" y="1358441"/>
            <a:ext cx="2572680" cy="846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3144270" y="2938024"/>
            <a:ext cx="2855460" cy="1067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Rounded Rectangle 21"/>
          <p:cNvSpPr/>
          <p:nvPr/>
        </p:nvSpPr>
        <p:spPr>
          <a:xfrm>
            <a:off x="2971800" y="4869160"/>
            <a:ext cx="3200400" cy="1087760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37756" y="4904859"/>
            <a:ext cx="2468488" cy="1016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395536" y="2348880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nstantia" pitchFamily="18" charset="0"/>
              </a:rPr>
              <a:t>Integrating</a:t>
            </a:r>
            <a:endParaRPr lang="en-US" sz="2400" dirty="0">
              <a:latin typeface="Constantia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5536" y="4119463"/>
            <a:ext cx="576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nstantia" pitchFamily="18" charset="0"/>
              </a:rPr>
              <a:t>For 	        </a:t>
            </a:r>
            <a:r>
              <a:rPr lang="en-GB" i="1" dirty="0" smtClean="0">
                <a:latin typeface="Constantia" pitchFamily="18" charset="0"/>
              </a:rPr>
              <a:t>(Incompressible flow):</a:t>
            </a:r>
            <a:endParaRPr lang="en-US" i="1" dirty="0">
              <a:latin typeface="Constantia" pitchFamily="18" charset="0"/>
            </a:endParaRPr>
          </a:p>
        </p:txBody>
      </p:sp>
      <p:graphicFrame>
        <p:nvGraphicFramePr>
          <p:cNvPr id="94209" name="Object 1"/>
          <p:cNvGraphicFramePr>
            <a:graphicFrameLocks noChangeAspect="1"/>
          </p:cNvGraphicFramePr>
          <p:nvPr/>
        </p:nvGraphicFramePr>
        <p:xfrm>
          <a:off x="910589" y="4213475"/>
          <a:ext cx="1079083" cy="311274"/>
        </p:xfrm>
        <a:graphic>
          <a:graphicData uri="http://schemas.openxmlformats.org/presentationml/2006/ole">
            <p:oleObj spid="_x0000_s94209" name="Equation" r:id="rId7" imgW="660240" imgH="190440" progId="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3188</TotalTime>
  <Words>1499</Words>
  <Application>Microsoft Office PowerPoint</Application>
  <PresentationFormat>On-screen Show (4:3)</PresentationFormat>
  <Paragraphs>439</Paragraphs>
  <Slides>52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4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SabeR</dc:creator>
  <cp:lastModifiedBy>8700693</cp:lastModifiedBy>
  <cp:revision>142</cp:revision>
  <dcterms:created xsi:type="dcterms:W3CDTF">2010-09-08T12:28:06Z</dcterms:created>
  <dcterms:modified xsi:type="dcterms:W3CDTF">2010-10-11T14:25:37Z</dcterms:modified>
</cp:coreProperties>
</file>