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Default Extension="docx" ContentType="application/vnd.openxmlformats-officedocument.wordprocessingml.document"/>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318" r:id="rId2"/>
    <p:sldId id="319" r:id="rId3"/>
    <p:sldId id="320" r:id="rId4"/>
    <p:sldId id="321" r:id="rId5"/>
    <p:sldId id="322" r:id="rId6"/>
    <p:sldId id="323" r:id="rId7"/>
    <p:sldId id="324" r:id="rId8"/>
    <p:sldId id="325" r:id="rId9"/>
    <p:sldId id="290" r:id="rId10"/>
    <p:sldId id="326" r:id="rId11"/>
    <p:sldId id="328" r:id="rId12"/>
    <p:sldId id="327" r:id="rId13"/>
    <p:sldId id="329" r:id="rId14"/>
    <p:sldId id="332" r:id="rId15"/>
    <p:sldId id="333" r:id="rId16"/>
    <p:sldId id="334" r:id="rId17"/>
    <p:sldId id="330" r:id="rId18"/>
    <p:sldId id="331" r:id="rId19"/>
    <p:sldId id="336" r:id="rId20"/>
    <p:sldId id="316" r:id="rId21"/>
    <p:sldId id="317" r:id="rId22"/>
    <p:sldId id="289" r:id="rId23"/>
    <p:sldId id="337" r:id="rId24"/>
    <p:sldId id="338" r:id="rId25"/>
    <p:sldId id="294" r:id="rId26"/>
    <p:sldId id="293" r:id="rId27"/>
    <p:sldId id="295" r:id="rId28"/>
    <p:sldId id="296" r:id="rId29"/>
    <p:sldId id="298" r:id="rId30"/>
    <p:sldId id="339" r:id="rId31"/>
    <p:sldId id="297" r:id="rId32"/>
    <p:sldId id="299" r:id="rId33"/>
    <p:sldId id="300" r:id="rId34"/>
    <p:sldId id="301" r:id="rId35"/>
    <p:sldId id="302" r:id="rId36"/>
    <p:sldId id="303" r:id="rId37"/>
    <p:sldId id="304" r:id="rId38"/>
    <p:sldId id="306"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BB1F"/>
    <a:srgbClr val="BF7F0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1" d="100"/>
          <a:sy n="101" d="100"/>
        </p:scale>
        <p:origin x="-26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0.wmf"/><Relationship Id="rId7" Type="http://schemas.openxmlformats.org/officeDocument/2006/relationships/image" Target="../media/image24.wmf"/><Relationship Id="rId2" Type="http://schemas.openxmlformats.org/officeDocument/2006/relationships/image" Target="../media/image19.wmf"/><Relationship Id="rId1" Type="http://schemas.openxmlformats.org/officeDocument/2006/relationships/image" Target="../media/image14.wmf"/><Relationship Id="rId6" Type="http://schemas.openxmlformats.org/officeDocument/2006/relationships/image" Target="../media/image23.wmf"/><Relationship Id="rId5" Type="http://schemas.openxmlformats.org/officeDocument/2006/relationships/image" Target="../media/image22.wmf"/><Relationship Id="rId4" Type="http://schemas.openxmlformats.org/officeDocument/2006/relationships/image" Target="../media/image21.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 Id="rId6" Type="http://schemas.openxmlformats.org/officeDocument/2006/relationships/image" Target="../media/image30.wmf"/><Relationship Id="rId5" Type="http://schemas.openxmlformats.org/officeDocument/2006/relationships/image" Target="../media/image29.wmf"/><Relationship Id="rId4" Type="http://schemas.openxmlformats.org/officeDocument/2006/relationships/image" Target="../media/image28.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2.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8.wmf"/><Relationship Id="rId4" Type="http://schemas.openxmlformats.org/officeDocument/2006/relationships/image" Target="../media/image41.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38.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image" Target="../media/image44.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53.wmf"/><Relationship Id="rId1" Type="http://schemas.openxmlformats.org/officeDocument/2006/relationships/image" Target="../media/image52.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5.wmf"/><Relationship Id="rId1" Type="http://schemas.openxmlformats.org/officeDocument/2006/relationships/image" Target="../media/image48.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9.wmf"/><Relationship Id="rId1" Type="http://schemas.openxmlformats.org/officeDocument/2006/relationships/image" Target="../media/image58.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1.wmf"/><Relationship Id="rId1" Type="http://schemas.openxmlformats.org/officeDocument/2006/relationships/image" Target="../media/image60.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66.wmf"/><Relationship Id="rId1" Type="http://schemas.openxmlformats.org/officeDocument/2006/relationships/image" Target="../media/image65.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67.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74.e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image" Target="../media/image81.emf"/><Relationship Id="rId1" Type="http://schemas.openxmlformats.org/officeDocument/2006/relationships/image" Target="../media/image80.emf"/><Relationship Id="rId5" Type="http://schemas.openxmlformats.org/officeDocument/2006/relationships/image" Target="../media/image84.emf"/><Relationship Id="rId4" Type="http://schemas.openxmlformats.org/officeDocument/2006/relationships/image" Target="../media/image83.e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image" Target="../media/image88.emf"/><Relationship Id="rId1" Type="http://schemas.openxmlformats.org/officeDocument/2006/relationships/image" Target="../media/image8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AB8E0D-037C-4B17-9A20-2FF2D9C865B5}" type="datetimeFigureOut">
              <a:rPr lang="en-US" smtClean="0"/>
              <a:pPr/>
              <a:t>10/3/2010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63B9C8-F95B-43DD-96A1-12FD1B27BE3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9CAC672-0563-44AF-B836-8A12F49E32E3}" type="datetime1">
              <a:rPr lang="en-US" smtClean="0"/>
              <a:pPr/>
              <a:t>10/3/2010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4AAD5F-0A83-457E-9C99-4012F4602FAF}" type="datetime1">
              <a:rPr lang="en-US" smtClean="0"/>
              <a:pPr/>
              <a:t>10/3/2010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3EA1EC9-9E20-48C7-9453-0F84BE1FACB9}" type="datetime1">
              <a:rPr lang="en-US" smtClean="0"/>
              <a:pPr/>
              <a:t>10/3/2010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025265-DF05-472B-981A-56093F0729F0}" type="datetime1">
              <a:rPr lang="en-US" smtClean="0"/>
              <a:pPr/>
              <a:t>10/3/2010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75C580-D4D2-4C6C-AB4B-DFCE376EC0CD}" type="datetime1">
              <a:rPr lang="en-US" smtClean="0"/>
              <a:pPr/>
              <a:t>10/3/2010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455C74-7B5B-45F0-84FC-0FD880A39CF2}" type="datetime1">
              <a:rPr lang="en-US" smtClean="0"/>
              <a:pPr/>
              <a:t>10/3/2010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DA6001-3C67-4521-BFA6-DBCD7EF873AD}" type="datetime1">
              <a:rPr lang="en-US" smtClean="0"/>
              <a:pPr/>
              <a:t>10/3/2010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279DB5-0892-4519-B0F2-B63F202E998C}" type="datetime1">
              <a:rPr lang="en-US" smtClean="0"/>
              <a:pPr/>
              <a:t>10/3/2010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E8AE38-ED5C-4A61-BCA9-35BDF5C9827A}" type="datetime1">
              <a:rPr lang="en-US" smtClean="0"/>
              <a:pPr/>
              <a:t>10/3/2010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201287-6D0F-4211-90A5-1CEADBED578B}" type="datetime1">
              <a:rPr lang="en-US" smtClean="0"/>
              <a:pPr/>
              <a:t>10/3/2010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0B72D2-9033-4840-A93A-2C9144BF0962}" type="datetime1">
              <a:rPr lang="en-US" smtClean="0"/>
              <a:pPr/>
              <a:t>10/3/2010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47A9E4-C7B3-400F-9120-A23606BE4312}" type="slidenum">
              <a:rPr lang="en-US" smtClean="0"/>
              <a:pPr/>
              <a:t>‹#›</a:t>
            </a:fld>
            <a:endParaRPr lang="en-US"/>
          </a:p>
        </p:txBody>
      </p:sp>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B81B30-7330-422E-8F26-6A4690DE4558}" type="datetime1">
              <a:rPr lang="en-US" smtClean="0"/>
              <a:pPr/>
              <a:t>10/3/2010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47A9E4-C7B3-400F-9120-A23606BE431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ipe dir="r"/>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slideLayout" Target="../slideLayouts/slideLayout1.xml"/><Relationship Id="rId1" Type="http://schemas.openxmlformats.org/officeDocument/2006/relationships/vmlDrawing" Target="../drawings/vmlDrawing3.vml"/><Relationship Id="rId4" Type="http://schemas.openxmlformats.org/officeDocument/2006/relationships/oleObject" Target="../embeddings/oleObject6.bin"/></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slideLayout" Target="../slideLayouts/slideLayout1.xml"/><Relationship Id="rId1" Type="http://schemas.openxmlformats.org/officeDocument/2006/relationships/vmlDrawing" Target="../drawings/vmlDrawing4.vml"/><Relationship Id="rId5" Type="http://schemas.openxmlformats.org/officeDocument/2006/relationships/image" Target="../media/image10.png"/><Relationship Id="rId4" Type="http://schemas.openxmlformats.org/officeDocument/2006/relationships/oleObject" Target="../embeddings/oleObject7.bin"/></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slideLayout" Target="../slideLayouts/slideLayout1.xml"/><Relationship Id="rId1" Type="http://schemas.openxmlformats.org/officeDocument/2006/relationships/vmlDrawing" Target="../drawings/vmlDrawing5.vml"/><Relationship Id="rId5" Type="http://schemas.openxmlformats.org/officeDocument/2006/relationships/oleObject" Target="../embeddings/oleObject8.bin"/><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gif"/><Relationship Id="rId7" Type="http://schemas.openxmlformats.org/officeDocument/2006/relationships/oleObject" Target="../embeddings/oleObject11.bin"/><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5.bin"/><Relationship Id="rId3" Type="http://schemas.openxmlformats.org/officeDocument/2006/relationships/image" Target="../media/image2.gif"/><Relationship Id="rId7" Type="http://schemas.openxmlformats.org/officeDocument/2006/relationships/oleObject" Target="../embeddings/oleObject14.bin"/><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oleObject" Target="../embeddings/oleObject13.bin"/><Relationship Id="rId11" Type="http://schemas.openxmlformats.org/officeDocument/2006/relationships/oleObject" Target="../embeddings/oleObject18.bin"/><Relationship Id="rId5" Type="http://schemas.openxmlformats.org/officeDocument/2006/relationships/oleObject" Target="../embeddings/oleObject12.bin"/><Relationship Id="rId10" Type="http://schemas.openxmlformats.org/officeDocument/2006/relationships/oleObject" Target="../embeddings/oleObject17.bin"/><Relationship Id="rId4" Type="http://schemas.openxmlformats.org/officeDocument/2006/relationships/image" Target="../media/image17.png"/><Relationship Id="rId9" Type="http://schemas.openxmlformats.org/officeDocument/2006/relationships/oleObject" Target="../embeddings/oleObject16.bin"/></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image" Target="../media/image2.gif"/><Relationship Id="rId7" Type="http://schemas.openxmlformats.org/officeDocument/2006/relationships/oleObject" Target="../embeddings/oleObject22.bin"/><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oleObject" Target="../embeddings/oleObject21.bin"/><Relationship Id="rId5" Type="http://schemas.openxmlformats.org/officeDocument/2006/relationships/oleObject" Target="../embeddings/oleObject20.bin"/><Relationship Id="rId4" Type="http://schemas.openxmlformats.org/officeDocument/2006/relationships/oleObject" Target="../embeddings/oleObject19.bin"/><Relationship Id="rId9" Type="http://schemas.openxmlformats.org/officeDocument/2006/relationships/oleObject" Target="../embeddings/oleObject24.bin"/></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slideLayout" Target="../slideLayouts/slideLayout1.xml"/><Relationship Id="rId1" Type="http://schemas.openxmlformats.org/officeDocument/2006/relationships/vmlDrawing" Target="../drawings/vmlDrawing9.vml"/><Relationship Id="rId5" Type="http://schemas.openxmlformats.org/officeDocument/2006/relationships/oleObject" Target="../embeddings/oleObject26.bin"/><Relationship Id="rId4" Type="http://schemas.openxmlformats.org/officeDocument/2006/relationships/oleObject" Target="../embeddings/oleObject25.bin"/></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slideLayout" Target="../slideLayouts/slideLayout1.xml"/><Relationship Id="rId1" Type="http://schemas.openxmlformats.org/officeDocument/2006/relationships/vmlDrawing" Target="../drawings/vmlDrawing10.vml"/><Relationship Id="rId6" Type="http://schemas.openxmlformats.org/officeDocument/2006/relationships/oleObject" Target="../embeddings/oleObject28.bin"/><Relationship Id="rId5" Type="http://schemas.openxmlformats.org/officeDocument/2006/relationships/oleObject" Target="../embeddings/oleObject27.bin"/><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32.bin"/><Relationship Id="rId3" Type="http://schemas.openxmlformats.org/officeDocument/2006/relationships/image" Target="../media/image2.gif"/><Relationship Id="rId7" Type="http://schemas.openxmlformats.org/officeDocument/2006/relationships/oleObject" Target="../embeddings/oleObject31.bin"/><Relationship Id="rId2" Type="http://schemas.openxmlformats.org/officeDocument/2006/relationships/slideLayout" Target="../slideLayouts/slideLayout1.xml"/><Relationship Id="rId1" Type="http://schemas.openxmlformats.org/officeDocument/2006/relationships/vmlDrawing" Target="../drawings/vmlDrawing11.vml"/><Relationship Id="rId6" Type="http://schemas.openxmlformats.org/officeDocument/2006/relationships/oleObject" Target="../embeddings/oleObject30.bin"/><Relationship Id="rId5" Type="http://schemas.openxmlformats.org/officeDocument/2006/relationships/image" Target="../media/image42.png"/><Relationship Id="rId4" Type="http://schemas.openxmlformats.org/officeDocument/2006/relationships/oleObject" Target="../embeddings/oleObject29.bin"/></Relationships>
</file>

<file path=ppt/slides/_rels/slide1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slideLayout" Target="../slideLayouts/slideLayout1.xml"/><Relationship Id="rId1" Type="http://schemas.openxmlformats.org/officeDocument/2006/relationships/vmlDrawing" Target="../drawings/vmlDrawing12.vml"/><Relationship Id="rId6" Type="http://schemas.openxmlformats.org/officeDocument/2006/relationships/oleObject" Target="../embeddings/oleObject34.bin"/><Relationship Id="rId5" Type="http://schemas.openxmlformats.org/officeDocument/2006/relationships/image" Target="../media/image42.png"/><Relationship Id="rId4" Type="http://schemas.openxmlformats.org/officeDocument/2006/relationships/oleObject" Target="../embeddings/oleObject33.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1.xml"/><Relationship Id="rId1" Type="http://schemas.openxmlformats.org/officeDocument/2006/relationships/vmlDrawing" Target="../drawings/vmlDrawing13.vml"/><Relationship Id="rId5" Type="http://schemas.openxmlformats.org/officeDocument/2006/relationships/oleObject" Target="../embeddings/oleObject37.bin"/><Relationship Id="rId4" Type="http://schemas.openxmlformats.org/officeDocument/2006/relationships/oleObject" Target="../embeddings/oleObject36.bin"/></Relationships>
</file>

<file path=ppt/slides/_rels/slide2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slideLayout" Target="../slideLayouts/slideLayout1.xml"/><Relationship Id="rId1" Type="http://schemas.openxmlformats.org/officeDocument/2006/relationships/vmlDrawing" Target="../drawings/vmlDrawing14.vml"/><Relationship Id="rId4" Type="http://schemas.openxmlformats.org/officeDocument/2006/relationships/oleObject" Target="../embeddings/oleObject38.bin"/></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1.xml"/><Relationship Id="rId1" Type="http://schemas.openxmlformats.org/officeDocument/2006/relationships/vmlDrawing" Target="../drawings/vmlDrawing15.vml"/><Relationship Id="rId6" Type="http://schemas.openxmlformats.org/officeDocument/2006/relationships/oleObject" Target="../embeddings/oleObject39.bin"/><Relationship Id="rId5" Type="http://schemas.openxmlformats.org/officeDocument/2006/relationships/image" Target="../media/image2.gif"/><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1.xml"/><Relationship Id="rId1" Type="http://schemas.openxmlformats.org/officeDocument/2006/relationships/vmlDrawing" Target="../drawings/vmlDrawing16.vml"/><Relationship Id="rId4" Type="http://schemas.openxmlformats.org/officeDocument/2006/relationships/oleObject" Target="../embeddings/oleObject41.bin"/></Relationships>
</file>

<file path=ppt/slides/_rels/slide2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1.xml"/><Relationship Id="rId1" Type="http://schemas.openxmlformats.org/officeDocument/2006/relationships/vmlDrawing" Target="../drawings/vmlDrawing17.vml"/><Relationship Id="rId5" Type="http://schemas.openxmlformats.org/officeDocument/2006/relationships/oleObject" Target="../embeddings/oleObject44.bin"/><Relationship Id="rId4" Type="http://schemas.openxmlformats.org/officeDocument/2006/relationships/oleObject" Target="../embeddings/oleObject43.bin"/></Relationships>
</file>

<file path=ppt/slides/_rels/slide2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1.xml"/><Relationship Id="rId1" Type="http://schemas.openxmlformats.org/officeDocument/2006/relationships/vmlDrawing" Target="../drawings/vmlDrawing18.vml"/><Relationship Id="rId5" Type="http://schemas.openxmlformats.org/officeDocument/2006/relationships/oleObject" Target="../embeddings/oleObject47.bin"/><Relationship Id="rId4" Type="http://schemas.openxmlformats.org/officeDocument/2006/relationships/oleObject" Target="../embeddings/oleObject46.bin"/></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oleObject" Target="../embeddings/oleObject50.bin"/><Relationship Id="rId2" Type="http://schemas.openxmlformats.org/officeDocument/2006/relationships/slideLayout" Target="../slideLayouts/slideLayout1.xml"/><Relationship Id="rId1" Type="http://schemas.openxmlformats.org/officeDocument/2006/relationships/vmlDrawing" Target="../drawings/vmlDrawing19.vml"/><Relationship Id="rId6" Type="http://schemas.openxmlformats.org/officeDocument/2006/relationships/oleObject" Target="../embeddings/oleObject49.bin"/><Relationship Id="rId5" Type="http://schemas.openxmlformats.org/officeDocument/2006/relationships/oleObject" Target="../embeddings/oleObject48.bin"/><Relationship Id="rId4" Type="http://schemas.openxmlformats.org/officeDocument/2006/relationships/image" Target="../media/image64.png"/></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1.xml"/><Relationship Id="rId1" Type="http://schemas.openxmlformats.org/officeDocument/2006/relationships/vmlDrawing" Target="../drawings/vmlDrawing20.vml"/><Relationship Id="rId4" Type="http://schemas.openxmlformats.org/officeDocument/2006/relationships/oleObject" Target="../embeddings/oleObject52.bin"/></Relationships>
</file>

<file path=ppt/slides/_rels/slide32.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slideLayout" Target="../slideLayouts/slideLayout1.xml"/><Relationship Id="rId1" Type="http://schemas.openxmlformats.org/officeDocument/2006/relationships/vmlDrawing" Target="../drawings/vmlDrawing21.v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 Id="rId9" Type="http://schemas.openxmlformats.org/officeDocument/2006/relationships/package" Target="../embeddings/Microsoft_Office_Word_Document1.docx"/></Relationships>
</file>

<file path=ppt/slides/_rels/slide33.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1.png"/><Relationship Id="rId7" Type="http://schemas.openxmlformats.org/officeDocument/2006/relationships/image" Target="../media/image77.png"/><Relationship Id="rId2" Type="http://schemas.openxmlformats.org/officeDocument/2006/relationships/slideLayout" Target="../slideLayouts/slideLayout1.xml"/><Relationship Id="rId1" Type="http://schemas.openxmlformats.org/officeDocument/2006/relationships/vmlDrawing" Target="../drawings/vmlDrawing22.v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package" Target="../embeddings/Microsoft_Office_Word_Document2.docx"/><Relationship Id="rId9" Type="http://schemas.openxmlformats.org/officeDocument/2006/relationships/image" Target="../media/image79.png"/></Relationships>
</file>

<file path=ppt/slides/_rels/slide34.xml.rels><?xml version="1.0" encoding="UTF-8" standalone="yes"?>
<Relationships xmlns="http://schemas.openxmlformats.org/package/2006/relationships"><Relationship Id="rId8" Type="http://schemas.openxmlformats.org/officeDocument/2006/relationships/package" Target="../embeddings/Microsoft_Office_Word_Document6.docx"/><Relationship Id="rId3" Type="http://schemas.openxmlformats.org/officeDocument/2006/relationships/image" Target="../media/image85.png"/><Relationship Id="rId7" Type="http://schemas.openxmlformats.org/officeDocument/2006/relationships/package" Target="../embeddings/Microsoft_Office_Word_Document5.docx"/><Relationship Id="rId2" Type="http://schemas.openxmlformats.org/officeDocument/2006/relationships/slideLayout" Target="../slideLayouts/slideLayout1.xml"/><Relationship Id="rId1" Type="http://schemas.openxmlformats.org/officeDocument/2006/relationships/vmlDrawing" Target="../drawings/vmlDrawing23.vml"/><Relationship Id="rId6" Type="http://schemas.openxmlformats.org/officeDocument/2006/relationships/package" Target="../embeddings/Microsoft_Office_Word_Document4.docx"/><Relationship Id="rId5" Type="http://schemas.openxmlformats.org/officeDocument/2006/relationships/package" Target="../embeddings/Microsoft_Office_Word_Document3.docx"/><Relationship Id="rId4" Type="http://schemas.openxmlformats.org/officeDocument/2006/relationships/image" Target="../media/image86.png"/><Relationship Id="rId9" Type="http://schemas.openxmlformats.org/officeDocument/2006/relationships/package" Target="../embeddings/Microsoft_Office_Word_Document7.docx"/></Relationships>
</file>

<file path=ppt/slides/_rels/slide35.xml.rels><?xml version="1.0" encoding="UTF-8" standalone="yes"?>
<Relationships xmlns="http://schemas.openxmlformats.org/package/2006/relationships"><Relationship Id="rId3" Type="http://schemas.openxmlformats.org/officeDocument/2006/relationships/package" Target="../embeddings/Microsoft_Office_Word_Document8.docx"/><Relationship Id="rId2" Type="http://schemas.openxmlformats.org/officeDocument/2006/relationships/slideLayout" Target="../slideLayouts/slideLayout1.xml"/><Relationship Id="rId1" Type="http://schemas.openxmlformats.org/officeDocument/2006/relationships/vmlDrawing" Target="../drawings/vmlDrawing24.vml"/><Relationship Id="rId6" Type="http://schemas.openxmlformats.org/officeDocument/2006/relationships/image" Target="../media/image2.gif"/><Relationship Id="rId5" Type="http://schemas.openxmlformats.org/officeDocument/2006/relationships/package" Target="../embeddings/Microsoft_Office_Word_Document10.docx"/><Relationship Id="rId4" Type="http://schemas.openxmlformats.org/officeDocument/2006/relationships/package" Target="../embeddings/Microsoft_Office_Word_Document9.docx"/></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AERODYNAMIC VARIABLES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40" name="TextBox 39"/>
          <p:cNvSpPr txBox="1"/>
          <p:nvPr/>
        </p:nvSpPr>
        <p:spPr>
          <a:xfrm>
            <a:off x="251520" y="1268760"/>
            <a:ext cx="8568952" cy="369332"/>
          </a:xfrm>
          <a:prstGeom prst="rect">
            <a:avLst/>
          </a:prstGeom>
          <a:noFill/>
        </p:spPr>
        <p:txBody>
          <a:bodyPr wrap="square" rtlCol="0">
            <a:spAutoFit/>
          </a:bodyPr>
          <a:lstStyle/>
          <a:p>
            <a:pPr algn="just">
              <a:buSzPct val="85000"/>
              <a:buBlip>
                <a:blip r:embed="rId2"/>
              </a:buBlip>
            </a:pPr>
            <a:endParaRPr lang="en-GB" dirty="0" smtClean="0">
              <a:latin typeface="Constantia" pitchFamily="18" charset="0"/>
            </a:endParaRPr>
          </a:p>
        </p:txBody>
      </p:sp>
      <p:sp>
        <p:nvSpPr>
          <p:cNvPr id="11" name="TextBox 10"/>
          <p:cNvSpPr txBox="1"/>
          <p:nvPr/>
        </p:nvSpPr>
        <p:spPr>
          <a:xfrm>
            <a:off x="251520" y="1268760"/>
            <a:ext cx="8568952" cy="3293209"/>
          </a:xfrm>
          <a:prstGeom prst="rect">
            <a:avLst/>
          </a:prstGeom>
          <a:noFill/>
        </p:spPr>
        <p:txBody>
          <a:bodyPr wrap="square" rtlCol="0">
            <a:spAutoFit/>
          </a:bodyPr>
          <a:lstStyle/>
          <a:p>
            <a:pPr algn="just">
              <a:buSzPct val="85000"/>
              <a:buBlip>
                <a:blip r:embed="rId2"/>
              </a:buBlip>
            </a:pPr>
            <a:r>
              <a:rPr lang="en-GB" sz="2500" dirty="0" smtClean="0">
                <a:latin typeface="Constantia" pitchFamily="18" charset="0"/>
              </a:rPr>
              <a:t> The </a:t>
            </a:r>
            <a:r>
              <a:rPr lang="en-GB" sz="2500" smtClean="0">
                <a:latin typeface="Constantia" pitchFamily="18" charset="0"/>
              </a:rPr>
              <a:t>most </a:t>
            </a:r>
            <a:r>
              <a:rPr lang="en-GB" sz="2500" smtClean="0">
                <a:latin typeface="Constantia" pitchFamily="18" charset="0"/>
              </a:rPr>
              <a:t>frequent </a:t>
            </a:r>
            <a:r>
              <a:rPr lang="en-GB" sz="2500" dirty="0" smtClean="0">
                <a:latin typeface="Constantia" pitchFamily="18" charset="0"/>
              </a:rPr>
              <a:t>used terms in aerodynamics are:</a:t>
            </a:r>
          </a:p>
          <a:p>
            <a:pPr lvl="1" algn="just">
              <a:buSzPct val="85000"/>
              <a:buBlip>
                <a:blip r:embed="rId2"/>
              </a:buBlip>
            </a:pPr>
            <a:endParaRPr lang="en-GB" dirty="0" smtClean="0">
              <a:latin typeface="Constantia" pitchFamily="18" charset="0"/>
            </a:endParaRPr>
          </a:p>
          <a:p>
            <a:pPr lvl="1" algn="just">
              <a:lnSpc>
                <a:spcPct val="150000"/>
              </a:lnSpc>
              <a:buSzPct val="85000"/>
              <a:buBlip>
                <a:blip r:embed="rId2"/>
              </a:buBlip>
            </a:pPr>
            <a:r>
              <a:rPr lang="en-GB" sz="2200" dirty="0" smtClean="0">
                <a:latin typeface="Constantia" pitchFamily="18" charset="0"/>
              </a:rPr>
              <a:t> Pressure</a:t>
            </a:r>
          </a:p>
          <a:p>
            <a:pPr lvl="1" algn="just">
              <a:lnSpc>
                <a:spcPct val="150000"/>
              </a:lnSpc>
              <a:buSzPct val="85000"/>
              <a:buBlip>
                <a:blip r:embed="rId2"/>
              </a:buBlip>
            </a:pPr>
            <a:r>
              <a:rPr lang="en-GB" sz="2200" dirty="0" smtClean="0">
                <a:latin typeface="Constantia" pitchFamily="18" charset="0"/>
              </a:rPr>
              <a:t> Density</a:t>
            </a:r>
          </a:p>
          <a:p>
            <a:pPr lvl="1" algn="just">
              <a:lnSpc>
                <a:spcPct val="150000"/>
              </a:lnSpc>
              <a:buSzPct val="85000"/>
              <a:buBlip>
                <a:blip r:embed="rId2"/>
              </a:buBlip>
            </a:pPr>
            <a:r>
              <a:rPr lang="en-GB" sz="2200" dirty="0" smtClean="0">
                <a:latin typeface="Constantia" pitchFamily="18" charset="0"/>
              </a:rPr>
              <a:t> Temperature</a:t>
            </a:r>
          </a:p>
          <a:p>
            <a:pPr lvl="1" algn="just">
              <a:lnSpc>
                <a:spcPct val="150000"/>
              </a:lnSpc>
              <a:buSzPct val="85000"/>
              <a:buBlip>
                <a:blip r:embed="rId2"/>
              </a:buBlip>
            </a:pPr>
            <a:r>
              <a:rPr lang="en-GB" sz="2200" dirty="0" smtClean="0">
                <a:latin typeface="Constantia" pitchFamily="18" charset="0"/>
              </a:rPr>
              <a:t> Velocity</a:t>
            </a:r>
          </a:p>
          <a:p>
            <a:pPr lvl="1" algn="just">
              <a:lnSpc>
                <a:spcPct val="150000"/>
              </a:lnSpc>
              <a:buSzPct val="85000"/>
              <a:buBlip>
                <a:blip r:embed="rId2"/>
              </a:buBlip>
            </a:pPr>
            <a:r>
              <a:rPr lang="en-GB" sz="2200" dirty="0" smtClean="0">
                <a:latin typeface="Constantia" pitchFamily="18" charset="0"/>
              </a:rPr>
              <a:t> Viscosity</a:t>
            </a:r>
            <a:endParaRPr lang="en-GB" sz="2200" dirty="0">
              <a:latin typeface="Constantia" pitchFamily="18"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animEffect transition="in" filter="randombar(horizontal)">
                                      <p:cBhvr>
                                        <p:cTn id="7" dur="500"/>
                                        <p:tgtEl>
                                          <p:spTgt spid="11">
                                            <p:txEl>
                                              <p:pRg st="2" end="2"/>
                                            </p:txEl>
                                          </p:spTgt>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1">
                                            <p:txEl>
                                              <p:pRg st="3" end="3"/>
                                            </p:txEl>
                                          </p:spTgt>
                                        </p:tgtEl>
                                        <p:attrNameLst>
                                          <p:attrName>style.visibility</p:attrName>
                                        </p:attrNameLst>
                                      </p:cBhvr>
                                      <p:to>
                                        <p:strVal val="visible"/>
                                      </p:to>
                                    </p:set>
                                    <p:animEffect transition="in" filter="randombar(horizontal)">
                                      <p:cBhvr>
                                        <p:cTn id="11" dur="500"/>
                                        <p:tgtEl>
                                          <p:spTgt spid="11">
                                            <p:txEl>
                                              <p:pRg st="3" end="3"/>
                                            </p:txEl>
                                          </p:spTgt>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animEffect transition="in" filter="randombar(horizontal)">
                                      <p:cBhvr>
                                        <p:cTn id="15" dur="500"/>
                                        <p:tgtEl>
                                          <p:spTgt spid="11">
                                            <p:txEl>
                                              <p:pRg st="4" end="4"/>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11">
                                            <p:txEl>
                                              <p:pRg st="5" end="5"/>
                                            </p:txEl>
                                          </p:spTgt>
                                        </p:tgtEl>
                                        <p:attrNameLst>
                                          <p:attrName>style.visibility</p:attrName>
                                        </p:attrNameLst>
                                      </p:cBhvr>
                                      <p:to>
                                        <p:strVal val="visible"/>
                                      </p:to>
                                    </p:set>
                                    <p:animEffect transition="in" filter="randombar(horizontal)">
                                      <p:cBhvr>
                                        <p:cTn id="19" dur="500"/>
                                        <p:tgtEl>
                                          <p:spTgt spid="11">
                                            <p:txEl>
                                              <p:pRg st="5" end="5"/>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11">
                                            <p:txEl>
                                              <p:pRg st="6" end="6"/>
                                            </p:txEl>
                                          </p:spTgt>
                                        </p:tgtEl>
                                        <p:attrNameLst>
                                          <p:attrName>style.visibility</p:attrName>
                                        </p:attrNameLst>
                                      </p:cBhvr>
                                      <p:to>
                                        <p:strVal val="visible"/>
                                      </p:to>
                                    </p:set>
                                    <p:animEffect transition="in" filter="randombar(horizontal)">
                                      <p:cBhvr>
                                        <p:cTn id="23" dur="500"/>
                                        <p:tgtEl>
                                          <p:spTgt spid="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AERODYNAMIC VARIABLES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40" name="TextBox 39"/>
          <p:cNvSpPr txBox="1"/>
          <p:nvPr/>
        </p:nvSpPr>
        <p:spPr>
          <a:xfrm>
            <a:off x="251520" y="1268760"/>
            <a:ext cx="8568952" cy="369332"/>
          </a:xfrm>
          <a:prstGeom prst="rect">
            <a:avLst/>
          </a:prstGeom>
          <a:noFill/>
        </p:spPr>
        <p:txBody>
          <a:bodyPr wrap="square" rtlCol="0">
            <a:spAutoFit/>
          </a:bodyPr>
          <a:lstStyle/>
          <a:p>
            <a:pPr algn="just">
              <a:buSzPct val="85000"/>
              <a:buBlip>
                <a:blip r:embed="rId3"/>
              </a:buBlip>
            </a:pPr>
            <a:endParaRPr lang="en-GB" dirty="0" smtClean="0">
              <a:latin typeface="Constantia" pitchFamily="18" charset="0"/>
            </a:endParaRPr>
          </a:p>
        </p:txBody>
      </p:sp>
      <p:sp>
        <p:nvSpPr>
          <p:cNvPr id="11" name="TextBox 10"/>
          <p:cNvSpPr txBox="1"/>
          <p:nvPr/>
        </p:nvSpPr>
        <p:spPr>
          <a:xfrm>
            <a:off x="251520" y="1268760"/>
            <a:ext cx="8568952" cy="4924425"/>
          </a:xfrm>
          <a:prstGeom prst="rect">
            <a:avLst/>
          </a:prstGeom>
          <a:noFill/>
        </p:spPr>
        <p:txBody>
          <a:bodyPr wrap="square" rtlCol="0">
            <a:spAutoFit/>
          </a:bodyPr>
          <a:lstStyle/>
          <a:p>
            <a:pPr algn="just">
              <a:buSzPct val="85000"/>
              <a:buBlip>
                <a:blip r:embed="rId3"/>
              </a:buBlip>
            </a:pPr>
            <a:r>
              <a:rPr lang="en-GB" sz="2500" dirty="0" smtClean="0">
                <a:latin typeface="Constantia" pitchFamily="18" charset="0"/>
              </a:rPr>
              <a:t> </a:t>
            </a:r>
            <a:r>
              <a:rPr lang="en-GB" sz="2500" b="1" dirty="0" smtClean="0">
                <a:latin typeface="Constantia" pitchFamily="18" charset="0"/>
              </a:rPr>
              <a:t>Pressure</a:t>
            </a:r>
            <a:r>
              <a:rPr lang="en-GB" sz="2500" dirty="0" smtClean="0">
                <a:latin typeface="Constantia" pitchFamily="18" charset="0"/>
              </a:rPr>
              <a:t>:</a:t>
            </a:r>
          </a:p>
          <a:p>
            <a:pPr lvl="1" algn="just">
              <a:buSzPct val="85000"/>
              <a:buBlip>
                <a:blip r:embed="rId3"/>
              </a:buBlip>
            </a:pPr>
            <a:r>
              <a:rPr lang="en-GB" sz="2200" dirty="0" smtClean="0">
                <a:latin typeface="Constantia" pitchFamily="18" charset="0"/>
              </a:rPr>
              <a:t> Pressure can be defined at any point in a fluid, whether liquid or gas.</a:t>
            </a:r>
          </a:p>
          <a:p>
            <a:pPr lvl="1" algn="just">
              <a:buSzPct val="85000"/>
              <a:buBlip>
                <a:blip r:embed="rId3"/>
              </a:buBlip>
            </a:pPr>
            <a:r>
              <a:rPr lang="en-GB" sz="2200" dirty="0" smtClean="0">
                <a:latin typeface="Constantia" pitchFamily="18" charset="0"/>
              </a:rPr>
              <a:t> Pressure is the normal force per unit area exerted on a surface due to the time rate of change of momentum of the gas molecules impacting on that surface.</a:t>
            </a:r>
          </a:p>
          <a:p>
            <a:pPr lvl="1" algn="just">
              <a:buSzPct val="85000"/>
            </a:pPr>
            <a:endParaRPr lang="en-GB" sz="2200" dirty="0" smtClean="0">
              <a:latin typeface="Constantia" pitchFamily="18" charset="0"/>
            </a:endParaRPr>
          </a:p>
          <a:p>
            <a:pPr lvl="1" algn="just">
              <a:buSzPct val="85000"/>
            </a:pPr>
            <a:endParaRPr lang="en-GB" sz="2200" dirty="0" smtClean="0">
              <a:latin typeface="Constantia" pitchFamily="18" charset="0"/>
            </a:endParaRPr>
          </a:p>
          <a:p>
            <a:pPr lvl="1" algn="just">
              <a:buSzPct val="85000"/>
            </a:pPr>
            <a:endParaRPr lang="en-GB" sz="2200" dirty="0" smtClean="0">
              <a:latin typeface="Constantia" pitchFamily="18" charset="0"/>
            </a:endParaRPr>
          </a:p>
          <a:p>
            <a:pPr lvl="1" algn="just">
              <a:buSzPct val="85000"/>
            </a:pPr>
            <a:endParaRPr lang="en-GB" sz="2200" dirty="0" smtClean="0">
              <a:latin typeface="Constantia" pitchFamily="18" charset="0"/>
            </a:endParaRPr>
          </a:p>
          <a:p>
            <a:pPr lvl="1" algn="just">
              <a:buSzPct val="85000"/>
            </a:pPr>
            <a:endParaRPr lang="en-GB" sz="2200" dirty="0" smtClean="0">
              <a:latin typeface="Constantia" pitchFamily="18" charset="0"/>
            </a:endParaRPr>
          </a:p>
          <a:p>
            <a:pPr lvl="1" algn="just">
              <a:buSzPct val="85000"/>
              <a:buBlip>
                <a:blip r:embed="rId3"/>
              </a:buBlip>
            </a:pPr>
            <a:r>
              <a:rPr lang="en-GB" sz="2200" dirty="0" smtClean="0">
                <a:latin typeface="Constantia" pitchFamily="18" charset="0"/>
              </a:rPr>
              <a:t> Pressure is defined at a </a:t>
            </a:r>
            <a:r>
              <a:rPr lang="en-GB" sz="2200" i="1" dirty="0" smtClean="0">
                <a:latin typeface="Constantia" pitchFamily="18" charset="0"/>
              </a:rPr>
              <a:t>point</a:t>
            </a:r>
            <a:r>
              <a:rPr lang="en-GB" sz="2200" dirty="0" smtClean="0">
                <a:latin typeface="Constantia" pitchFamily="18" charset="0"/>
              </a:rPr>
              <a:t> in the fluid (or solid). Pressure is a </a:t>
            </a:r>
            <a:r>
              <a:rPr lang="en-GB" sz="2200" i="1" dirty="0" smtClean="0">
                <a:latin typeface="Constantia" pitchFamily="18" charset="0"/>
              </a:rPr>
              <a:t>point property</a:t>
            </a:r>
            <a:r>
              <a:rPr lang="en-GB" sz="2200" dirty="0" smtClean="0">
                <a:latin typeface="Constantia" pitchFamily="18" charset="0"/>
              </a:rPr>
              <a:t>.</a:t>
            </a:r>
          </a:p>
          <a:p>
            <a:pPr lvl="1" algn="just">
              <a:buSzPct val="85000"/>
              <a:buBlip>
                <a:blip r:embed="rId3"/>
              </a:buBlip>
            </a:pPr>
            <a:r>
              <a:rPr lang="en-GB" sz="2200" dirty="0" smtClean="0">
                <a:latin typeface="Constantia" pitchFamily="18" charset="0"/>
              </a:rPr>
              <a:t> Dimension: [M/T</a:t>
            </a:r>
            <a:r>
              <a:rPr lang="en-GB" sz="2200" baseline="30000" dirty="0" smtClean="0">
                <a:latin typeface="Constantia" pitchFamily="18" charset="0"/>
              </a:rPr>
              <a:t>2</a:t>
            </a:r>
            <a:r>
              <a:rPr lang="en-GB" sz="2200" dirty="0" smtClean="0">
                <a:latin typeface="Constantia" pitchFamily="18" charset="0"/>
              </a:rPr>
              <a:t>L], [FL/T]		</a:t>
            </a:r>
            <a:r>
              <a:rPr lang="en-GB" dirty="0" smtClean="0">
                <a:latin typeface="Constantia" pitchFamily="18" charset="0"/>
              </a:rPr>
              <a:t>(T: Time)</a:t>
            </a:r>
            <a:endParaRPr lang="en-GB" sz="2500" dirty="0" smtClean="0">
              <a:latin typeface="Constantia" pitchFamily="18" charset="0"/>
            </a:endParaRPr>
          </a:p>
        </p:txBody>
      </p:sp>
      <p:sp>
        <p:nvSpPr>
          <p:cNvPr id="9" name="Rectangle 8"/>
          <p:cNvSpPr/>
          <p:nvPr/>
        </p:nvSpPr>
        <p:spPr>
          <a:xfrm>
            <a:off x="6660232" y="3789040"/>
            <a:ext cx="864096" cy="792088"/>
          </a:xfrm>
          <a:prstGeom prst="rect">
            <a:avLst/>
          </a:prstGeom>
          <a:scene3d>
            <a:camera prst="isometricLeftDown"/>
            <a:lightRig rig="threePt" dir="t">
              <a:rot lat="0" lon="0" rev="1200000"/>
            </a:lightRig>
          </a:scene3d>
          <a:sp3d>
            <a:bevelT w="63500" h="25400" prst="coolSlan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cxnSp>
        <p:nvCxnSpPr>
          <p:cNvPr id="12" name="Straight Arrow Connector 11"/>
          <p:cNvCxnSpPr/>
          <p:nvPr/>
        </p:nvCxnSpPr>
        <p:spPr>
          <a:xfrm flipV="1">
            <a:off x="6156176" y="4149080"/>
            <a:ext cx="936104" cy="57606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graphicFrame>
        <p:nvGraphicFramePr>
          <p:cNvPr id="98306" name="Object 2"/>
          <p:cNvGraphicFramePr>
            <a:graphicFrameLocks noChangeAspect="1"/>
          </p:cNvGraphicFramePr>
          <p:nvPr/>
        </p:nvGraphicFramePr>
        <p:xfrm>
          <a:off x="1626026" y="3717032"/>
          <a:ext cx="2009870" cy="936104"/>
        </p:xfrm>
        <a:graphic>
          <a:graphicData uri="http://schemas.openxmlformats.org/presentationml/2006/ole">
            <p:oleObj spid="_x0000_s98306" name="Equation" r:id="rId4" imgW="927000" imgH="431640" progId="Equation.DSMT4">
              <p:embed/>
            </p:oleObj>
          </a:graphicData>
        </a:graphic>
      </p:graphicFrame>
      <p:graphicFrame>
        <p:nvGraphicFramePr>
          <p:cNvPr id="98307" name="Object 3"/>
          <p:cNvGraphicFramePr>
            <a:graphicFrameLocks noChangeAspect="1"/>
          </p:cNvGraphicFramePr>
          <p:nvPr/>
        </p:nvGraphicFramePr>
        <p:xfrm>
          <a:off x="6145889" y="4293096"/>
          <a:ext cx="370327" cy="288032"/>
        </p:xfrm>
        <a:graphic>
          <a:graphicData uri="http://schemas.openxmlformats.org/presentationml/2006/ole">
            <p:oleObj spid="_x0000_s98307" name="Equation" r:id="rId5" imgW="228600" imgH="177480" progId="Equation.DSMT4">
              <p:embed/>
            </p:oleObj>
          </a:graphicData>
        </a:graphic>
      </p:graphicFrame>
      <p:graphicFrame>
        <p:nvGraphicFramePr>
          <p:cNvPr id="98308" name="Object 4"/>
          <p:cNvGraphicFramePr>
            <a:graphicFrameLocks noChangeAspect="1"/>
          </p:cNvGraphicFramePr>
          <p:nvPr/>
        </p:nvGraphicFramePr>
        <p:xfrm>
          <a:off x="7020273" y="3573017"/>
          <a:ext cx="432048" cy="335722"/>
        </p:xfrm>
        <a:graphic>
          <a:graphicData uri="http://schemas.openxmlformats.org/presentationml/2006/ole">
            <p:oleObj spid="_x0000_s98308" name="Equation" r:id="rId6" imgW="228600" imgH="177480" progId="Equation.DSMT4">
              <p:embed/>
            </p:oleObj>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randombar(horizontal)">
                                      <p:cBhvr>
                                        <p:cTn id="7" dur="500"/>
                                        <p:tgtEl>
                                          <p:spTgt spid="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Effect transition="in" filter="randombar(horizontal)">
                                      <p:cBhvr>
                                        <p:cTn id="12" dur="500"/>
                                        <p:tgtEl>
                                          <p:spTgt spid="11">
                                            <p:txEl>
                                              <p:pRg st="2" end="2"/>
                                            </p:txEl>
                                          </p:spTgt>
                                        </p:tgtEl>
                                      </p:cBhvr>
                                    </p:animEffect>
                                  </p:childTnLst>
                                </p:cTn>
                              </p:par>
                            </p:childTnLst>
                          </p:cTn>
                        </p:par>
                        <p:par>
                          <p:cTn id="13" fill="hold">
                            <p:stCondLst>
                              <p:cond delay="500"/>
                            </p:stCondLst>
                            <p:childTnLst>
                              <p:par>
                                <p:cTn id="14" presetID="52"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Scale>
                                      <p:cBhvr>
                                        <p:cTn id="1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9"/>
                                        </p:tgtEl>
                                        <p:attrNameLst>
                                          <p:attrName>ppt_x</p:attrName>
                                          <p:attrName>ppt_y</p:attrName>
                                        </p:attrNameLst>
                                      </p:cBhvr>
                                    </p:animMotion>
                                    <p:animEffect transition="in" filter="fade">
                                      <p:cBhvr>
                                        <p:cTn id="18" dur="1000"/>
                                        <p:tgtEl>
                                          <p:spTgt spid="9"/>
                                        </p:tgtEl>
                                      </p:cBhvr>
                                    </p:animEffect>
                                  </p:childTnLst>
                                </p:cTn>
                              </p:par>
                              <p:par>
                                <p:cTn id="19" presetID="52" presetClass="entr" presetSubtype="0" fill="hold" nodeType="withEffect">
                                  <p:stCondLst>
                                    <p:cond delay="0"/>
                                  </p:stCondLst>
                                  <p:childTnLst>
                                    <p:set>
                                      <p:cBhvr>
                                        <p:cTn id="20" dur="1" fill="hold">
                                          <p:stCondLst>
                                            <p:cond delay="0"/>
                                          </p:stCondLst>
                                        </p:cTn>
                                        <p:tgtEl>
                                          <p:spTgt spid="98308"/>
                                        </p:tgtEl>
                                        <p:attrNameLst>
                                          <p:attrName>style.visibility</p:attrName>
                                        </p:attrNameLst>
                                      </p:cBhvr>
                                      <p:to>
                                        <p:strVal val="visible"/>
                                      </p:to>
                                    </p:set>
                                    <p:animScale>
                                      <p:cBhvr>
                                        <p:cTn id="21" dur="1000" decel="50000" fill="hold">
                                          <p:stCondLst>
                                            <p:cond delay="0"/>
                                          </p:stCondLst>
                                        </p:cTn>
                                        <p:tgtEl>
                                          <p:spTgt spid="9830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98308"/>
                                        </p:tgtEl>
                                        <p:attrNameLst>
                                          <p:attrName>ppt_x</p:attrName>
                                          <p:attrName>ppt_y</p:attrName>
                                        </p:attrNameLst>
                                      </p:cBhvr>
                                    </p:animMotion>
                                    <p:animEffect transition="in" filter="fade">
                                      <p:cBhvr>
                                        <p:cTn id="23" dur="1000"/>
                                        <p:tgtEl>
                                          <p:spTgt spid="98308"/>
                                        </p:tgtEl>
                                      </p:cBhvr>
                                    </p:animEffect>
                                  </p:childTnLst>
                                </p:cTn>
                              </p:par>
                            </p:childTnLst>
                          </p:cTn>
                        </p:par>
                      </p:childTnLst>
                    </p:cTn>
                  </p:par>
                  <p:par>
                    <p:cTn id="24" fill="hold">
                      <p:stCondLst>
                        <p:cond delay="indefinite"/>
                      </p:stCondLst>
                      <p:childTnLst>
                        <p:par>
                          <p:cTn id="25" fill="hold">
                            <p:stCondLst>
                              <p:cond delay="0"/>
                            </p:stCondLst>
                            <p:childTnLst>
                              <p:par>
                                <p:cTn id="26" presetID="25"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29"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30"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31" dur="1000" fill="hold"/>
                                        <p:tgtEl>
                                          <p:spTgt spid="12"/>
                                        </p:tgtEl>
                                        <p:attrNameLst>
                                          <p:attrName>ppt_h</p:attrName>
                                        </p:attrNameLst>
                                      </p:cBhvr>
                                      <p:tavLst>
                                        <p:tav tm="0">
                                          <p:val>
                                            <p:strVal val="#ppt_h"/>
                                          </p:val>
                                        </p:tav>
                                        <p:tav tm="100000">
                                          <p:val>
                                            <p:strVal val="#ppt_h"/>
                                          </p:val>
                                        </p:tav>
                                      </p:tavLst>
                                    </p:anim>
                                    <p:anim calcmode="lin" valueType="num">
                                      <p:cBhvr>
                                        <p:cTn id="32"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33"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34"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35" dur="1000" decel="50000">
                                          <p:stCondLst>
                                            <p:cond delay="0"/>
                                          </p:stCondLst>
                                        </p:cTn>
                                        <p:tgtEl>
                                          <p:spTgt spid="12"/>
                                        </p:tgtEl>
                                      </p:cBhvr>
                                    </p:animEffect>
                                  </p:childTnLst>
                                </p:cTn>
                              </p:par>
                              <p:par>
                                <p:cTn id="36" presetID="25" presetClass="entr" presetSubtype="0" fill="hold" nodeType="withEffect">
                                  <p:stCondLst>
                                    <p:cond delay="0"/>
                                  </p:stCondLst>
                                  <p:childTnLst>
                                    <p:set>
                                      <p:cBhvr>
                                        <p:cTn id="37" dur="1" fill="hold">
                                          <p:stCondLst>
                                            <p:cond delay="0"/>
                                          </p:stCondLst>
                                        </p:cTn>
                                        <p:tgtEl>
                                          <p:spTgt spid="98307"/>
                                        </p:tgtEl>
                                        <p:attrNameLst>
                                          <p:attrName>style.visibility</p:attrName>
                                        </p:attrNameLst>
                                      </p:cBhvr>
                                      <p:to>
                                        <p:strVal val="visible"/>
                                      </p:to>
                                    </p:set>
                                    <p:anim calcmode="lin" valueType="num">
                                      <p:cBhvr>
                                        <p:cTn id="38" dur="500" decel="50000" fill="hold">
                                          <p:stCondLst>
                                            <p:cond delay="0"/>
                                          </p:stCondLst>
                                        </p:cTn>
                                        <p:tgtEl>
                                          <p:spTgt spid="98307"/>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98307"/>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98307"/>
                                        </p:tgtEl>
                                        <p:attrNameLst>
                                          <p:attrName>ppt_w</p:attrName>
                                        </p:attrNameLst>
                                      </p:cBhvr>
                                      <p:tavLst>
                                        <p:tav tm="0">
                                          <p:val>
                                            <p:strVal val="#ppt_w*.05"/>
                                          </p:val>
                                        </p:tav>
                                        <p:tav tm="100000">
                                          <p:val>
                                            <p:strVal val="#ppt_w"/>
                                          </p:val>
                                        </p:tav>
                                      </p:tavLst>
                                    </p:anim>
                                    <p:anim calcmode="lin" valueType="num">
                                      <p:cBhvr>
                                        <p:cTn id="41" dur="1000" fill="hold"/>
                                        <p:tgtEl>
                                          <p:spTgt spid="98307"/>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98307"/>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98307"/>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98307"/>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98307"/>
                                        </p:tgtEl>
                                      </p:cBhvr>
                                    </p:animEffect>
                                  </p:childTnLst>
                                </p:cTn>
                              </p:par>
                            </p:childTnLst>
                          </p:cTn>
                        </p:par>
                        <p:par>
                          <p:cTn id="46" fill="hold">
                            <p:stCondLst>
                              <p:cond delay="1000"/>
                            </p:stCondLst>
                            <p:childTnLst>
                              <p:par>
                                <p:cTn id="47" presetID="10" presetClass="entr" presetSubtype="0" fill="hold" nodeType="afterEffect">
                                  <p:stCondLst>
                                    <p:cond delay="0"/>
                                  </p:stCondLst>
                                  <p:childTnLst>
                                    <p:set>
                                      <p:cBhvr>
                                        <p:cTn id="48" dur="1" fill="hold">
                                          <p:stCondLst>
                                            <p:cond delay="0"/>
                                          </p:stCondLst>
                                        </p:cTn>
                                        <p:tgtEl>
                                          <p:spTgt spid="98306"/>
                                        </p:tgtEl>
                                        <p:attrNameLst>
                                          <p:attrName>style.visibility</p:attrName>
                                        </p:attrNameLst>
                                      </p:cBhvr>
                                      <p:to>
                                        <p:strVal val="visible"/>
                                      </p:to>
                                    </p:set>
                                    <p:animEffect transition="in" filter="fade">
                                      <p:cBhvr>
                                        <p:cTn id="49" dur="2000"/>
                                        <p:tgtEl>
                                          <p:spTgt spid="98306"/>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nodeType="clickEffect">
                                  <p:stCondLst>
                                    <p:cond delay="0"/>
                                  </p:stCondLst>
                                  <p:childTnLst>
                                    <p:set>
                                      <p:cBhvr>
                                        <p:cTn id="53" dur="1" fill="hold">
                                          <p:stCondLst>
                                            <p:cond delay="0"/>
                                          </p:stCondLst>
                                        </p:cTn>
                                        <p:tgtEl>
                                          <p:spTgt spid="11">
                                            <p:txEl>
                                              <p:pRg st="8" end="8"/>
                                            </p:txEl>
                                          </p:spTgt>
                                        </p:tgtEl>
                                        <p:attrNameLst>
                                          <p:attrName>style.visibility</p:attrName>
                                        </p:attrNameLst>
                                      </p:cBhvr>
                                      <p:to>
                                        <p:strVal val="visible"/>
                                      </p:to>
                                    </p:set>
                                    <p:animEffect transition="in" filter="randombar(horizontal)">
                                      <p:cBhvr>
                                        <p:cTn id="54" dur="500"/>
                                        <p:tgtEl>
                                          <p:spTgt spid="11">
                                            <p:txEl>
                                              <p:pRg st="8" end="8"/>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4" presetClass="entr" presetSubtype="10" fill="hold" nodeType="clickEffect">
                                  <p:stCondLst>
                                    <p:cond delay="0"/>
                                  </p:stCondLst>
                                  <p:childTnLst>
                                    <p:set>
                                      <p:cBhvr>
                                        <p:cTn id="58" dur="1" fill="hold">
                                          <p:stCondLst>
                                            <p:cond delay="0"/>
                                          </p:stCondLst>
                                        </p:cTn>
                                        <p:tgtEl>
                                          <p:spTgt spid="11">
                                            <p:txEl>
                                              <p:pRg st="9" end="9"/>
                                            </p:txEl>
                                          </p:spTgt>
                                        </p:tgtEl>
                                        <p:attrNameLst>
                                          <p:attrName>style.visibility</p:attrName>
                                        </p:attrNameLst>
                                      </p:cBhvr>
                                      <p:to>
                                        <p:strVal val="visible"/>
                                      </p:to>
                                    </p:set>
                                    <p:animEffect transition="in" filter="randombar(horizontal)">
                                      <p:cBhvr>
                                        <p:cTn id="59" dur="500"/>
                                        <p:tgtEl>
                                          <p:spTgt spid="1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AERODYNAMIC VARIABLES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40" name="TextBox 39"/>
          <p:cNvSpPr txBox="1"/>
          <p:nvPr/>
        </p:nvSpPr>
        <p:spPr>
          <a:xfrm>
            <a:off x="251520" y="1268760"/>
            <a:ext cx="8568952" cy="369332"/>
          </a:xfrm>
          <a:prstGeom prst="rect">
            <a:avLst/>
          </a:prstGeom>
          <a:noFill/>
        </p:spPr>
        <p:txBody>
          <a:bodyPr wrap="square" rtlCol="0">
            <a:spAutoFit/>
          </a:bodyPr>
          <a:lstStyle/>
          <a:p>
            <a:pPr algn="just">
              <a:buSzPct val="85000"/>
              <a:buBlip>
                <a:blip r:embed="rId3"/>
              </a:buBlip>
            </a:pPr>
            <a:endParaRPr lang="en-GB" dirty="0" smtClean="0">
              <a:latin typeface="Constantia" pitchFamily="18" charset="0"/>
            </a:endParaRPr>
          </a:p>
        </p:txBody>
      </p:sp>
      <p:sp>
        <p:nvSpPr>
          <p:cNvPr id="11" name="TextBox 10"/>
          <p:cNvSpPr txBox="1"/>
          <p:nvPr/>
        </p:nvSpPr>
        <p:spPr>
          <a:xfrm>
            <a:off x="251520" y="1268760"/>
            <a:ext cx="8568952" cy="4201150"/>
          </a:xfrm>
          <a:prstGeom prst="rect">
            <a:avLst/>
          </a:prstGeom>
          <a:noFill/>
        </p:spPr>
        <p:txBody>
          <a:bodyPr wrap="square" rtlCol="0">
            <a:spAutoFit/>
          </a:bodyPr>
          <a:lstStyle/>
          <a:p>
            <a:pPr algn="just">
              <a:buSzPct val="85000"/>
              <a:buBlip>
                <a:blip r:embed="rId3"/>
              </a:buBlip>
            </a:pPr>
            <a:r>
              <a:rPr lang="en-GB" sz="2500" dirty="0" smtClean="0">
                <a:latin typeface="Constantia" pitchFamily="18" charset="0"/>
              </a:rPr>
              <a:t> </a:t>
            </a:r>
            <a:r>
              <a:rPr lang="en-GB" sz="2500" b="1" dirty="0" smtClean="0">
                <a:latin typeface="Constantia" pitchFamily="18" charset="0"/>
              </a:rPr>
              <a:t>Density</a:t>
            </a:r>
            <a:r>
              <a:rPr lang="en-GB" sz="2500" dirty="0" smtClean="0">
                <a:latin typeface="Constantia" pitchFamily="18" charset="0"/>
              </a:rPr>
              <a:t>:</a:t>
            </a:r>
          </a:p>
          <a:p>
            <a:pPr lvl="1" algn="just">
              <a:buSzPct val="85000"/>
              <a:buBlip>
                <a:blip r:embed="rId3"/>
              </a:buBlip>
            </a:pPr>
            <a:r>
              <a:rPr lang="en-GB" sz="2200" dirty="0" smtClean="0">
                <a:latin typeface="Constantia" pitchFamily="18" charset="0"/>
              </a:rPr>
              <a:t> Density is defined as the “mass per unit volume”. It’s the mass of the fluid contained in an incremental volume surrounding the point.</a:t>
            </a:r>
          </a:p>
          <a:p>
            <a:pPr lvl="1" algn="just">
              <a:buSzPct val="85000"/>
            </a:pPr>
            <a:endParaRPr lang="en-GB" sz="2200" dirty="0" smtClean="0">
              <a:latin typeface="Constantia" pitchFamily="18" charset="0"/>
            </a:endParaRPr>
          </a:p>
          <a:p>
            <a:pPr lvl="1" algn="just">
              <a:buSzPct val="85000"/>
            </a:pPr>
            <a:endParaRPr lang="en-GB" sz="2200" dirty="0" smtClean="0">
              <a:latin typeface="Constantia" pitchFamily="18" charset="0"/>
            </a:endParaRPr>
          </a:p>
          <a:p>
            <a:pPr lvl="1" algn="just">
              <a:buSzPct val="85000"/>
            </a:pPr>
            <a:endParaRPr lang="en-GB" sz="2200" dirty="0" smtClean="0">
              <a:latin typeface="Constantia" pitchFamily="18" charset="0"/>
            </a:endParaRPr>
          </a:p>
          <a:p>
            <a:pPr lvl="1" algn="just">
              <a:buSzPct val="85000"/>
            </a:pPr>
            <a:endParaRPr lang="en-GB" sz="2200" dirty="0" smtClean="0">
              <a:latin typeface="Constantia" pitchFamily="18" charset="0"/>
            </a:endParaRPr>
          </a:p>
          <a:p>
            <a:pPr lvl="1" algn="just">
              <a:buSzPct val="85000"/>
            </a:pPr>
            <a:endParaRPr lang="en-GB" sz="2200" dirty="0" smtClean="0">
              <a:latin typeface="Constantia" pitchFamily="18" charset="0"/>
            </a:endParaRPr>
          </a:p>
          <a:p>
            <a:pPr lvl="1" algn="just">
              <a:buSzPct val="85000"/>
              <a:buBlip>
                <a:blip r:embed="rId3"/>
              </a:buBlip>
            </a:pPr>
            <a:r>
              <a:rPr lang="en-GB" sz="2200" dirty="0" smtClean="0">
                <a:latin typeface="Constantia" pitchFamily="18" charset="0"/>
              </a:rPr>
              <a:t> In a fluid, density may vary from point to point. Density is a </a:t>
            </a:r>
            <a:r>
              <a:rPr lang="en-GB" sz="2200" i="1" dirty="0" smtClean="0">
                <a:latin typeface="Constantia" pitchFamily="18" charset="0"/>
              </a:rPr>
              <a:t>point property</a:t>
            </a:r>
            <a:r>
              <a:rPr lang="en-GB" sz="2200" dirty="0" smtClean="0">
                <a:latin typeface="Constantia" pitchFamily="18" charset="0"/>
              </a:rPr>
              <a:t>.</a:t>
            </a:r>
          </a:p>
          <a:p>
            <a:pPr lvl="1" algn="just">
              <a:buSzPct val="85000"/>
              <a:buBlip>
                <a:blip r:embed="rId3"/>
              </a:buBlip>
            </a:pPr>
            <a:r>
              <a:rPr lang="en-GB" sz="2200" dirty="0" smtClean="0">
                <a:latin typeface="Constantia" pitchFamily="18" charset="0"/>
              </a:rPr>
              <a:t> Dimension: [M/L</a:t>
            </a:r>
            <a:r>
              <a:rPr lang="en-GB" sz="2200" baseline="30000" dirty="0" smtClean="0">
                <a:latin typeface="Constantia" pitchFamily="18" charset="0"/>
              </a:rPr>
              <a:t>3</a:t>
            </a:r>
            <a:r>
              <a:rPr lang="en-GB" sz="2200" dirty="0" smtClean="0">
                <a:latin typeface="Constantia" pitchFamily="18" charset="0"/>
              </a:rPr>
              <a:t>], [FT</a:t>
            </a:r>
            <a:r>
              <a:rPr lang="en-GB" sz="2200" baseline="30000" dirty="0" smtClean="0">
                <a:latin typeface="Constantia" pitchFamily="18" charset="0"/>
              </a:rPr>
              <a:t>2</a:t>
            </a:r>
            <a:r>
              <a:rPr lang="en-GB" sz="2200" dirty="0" smtClean="0">
                <a:latin typeface="Constantia" pitchFamily="18" charset="0"/>
              </a:rPr>
              <a:t>/L</a:t>
            </a:r>
            <a:r>
              <a:rPr lang="en-GB" sz="2200" baseline="30000" dirty="0" smtClean="0">
                <a:latin typeface="Constantia" pitchFamily="18" charset="0"/>
              </a:rPr>
              <a:t>4</a:t>
            </a:r>
            <a:r>
              <a:rPr lang="en-GB" sz="2200" dirty="0" smtClean="0">
                <a:latin typeface="Constantia" pitchFamily="18" charset="0"/>
              </a:rPr>
              <a:t>]		</a:t>
            </a:r>
            <a:r>
              <a:rPr lang="en-GB" dirty="0" smtClean="0">
                <a:latin typeface="Constantia" pitchFamily="18" charset="0"/>
              </a:rPr>
              <a:t>(T: Time)</a:t>
            </a:r>
            <a:endParaRPr lang="en-GB" sz="2500" dirty="0" smtClean="0">
              <a:latin typeface="Constantia" pitchFamily="18" charset="0"/>
            </a:endParaRPr>
          </a:p>
        </p:txBody>
      </p:sp>
      <p:sp>
        <p:nvSpPr>
          <p:cNvPr id="9" name="Rectangle 8"/>
          <p:cNvSpPr/>
          <p:nvPr/>
        </p:nvSpPr>
        <p:spPr>
          <a:xfrm>
            <a:off x="6084168" y="3140968"/>
            <a:ext cx="864096" cy="792088"/>
          </a:xfrm>
          <a:prstGeom prst="rect">
            <a:avLst/>
          </a:prstGeom>
          <a:scene3d>
            <a:camera prst="isometricLeftDown"/>
            <a:lightRig rig="flat" dir="t"/>
          </a:scene3d>
          <a:sp3d extrusionH="762000">
            <a:bevelT w="63500" h="25400" prst="coolSlant"/>
          </a:sp3d>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p>
        </p:txBody>
      </p:sp>
      <p:graphicFrame>
        <p:nvGraphicFramePr>
          <p:cNvPr id="98306" name="Object 2"/>
          <p:cNvGraphicFramePr>
            <a:graphicFrameLocks noChangeAspect="1"/>
          </p:cNvGraphicFramePr>
          <p:nvPr/>
        </p:nvGraphicFramePr>
        <p:xfrm>
          <a:off x="1619672" y="2924944"/>
          <a:ext cx="2009870" cy="936104"/>
        </p:xfrm>
        <a:graphic>
          <a:graphicData uri="http://schemas.openxmlformats.org/presentationml/2006/ole">
            <p:oleObj spid="_x0000_s99330" name="Equation" r:id="rId4" imgW="927000" imgH="431640" progId="Equation.DSMT4">
              <p:embed/>
            </p:oleObj>
          </a:graphicData>
        </a:graphic>
      </p:graphicFrame>
      <p:graphicFrame>
        <p:nvGraphicFramePr>
          <p:cNvPr id="99334" name="Object 6"/>
          <p:cNvGraphicFramePr>
            <a:graphicFrameLocks noChangeAspect="1"/>
          </p:cNvGraphicFramePr>
          <p:nvPr/>
        </p:nvGraphicFramePr>
        <p:xfrm>
          <a:off x="5827639" y="2564904"/>
          <a:ext cx="832593" cy="360040"/>
        </p:xfrm>
        <a:graphic>
          <a:graphicData uri="http://schemas.openxmlformats.org/presentationml/2006/ole">
            <p:oleObj spid="_x0000_s99334" name="Equation" r:id="rId5" imgW="469800" imgH="203040" progId="Equation.DSMT4">
              <p:embed/>
            </p:oleObj>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randombar(horizontal)">
                                      <p:cBhvr>
                                        <p:cTn id="7" dur="500"/>
                                        <p:tgtEl>
                                          <p:spTgt spid="11">
                                            <p:txEl>
                                              <p:pRg st="1" end="1"/>
                                            </p:txEl>
                                          </p:spTgt>
                                        </p:tgtEl>
                                      </p:cBhvr>
                                    </p:animEffect>
                                  </p:childTnLst>
                                </p:cTn>
                              </p:par>
                            </p:childTnLst>
                          </p:cTn>
                        </p:par>
                        <p:par>
                          <p:cTn id="8" fill="hold">
                            <p:stCondLst>
                              <p:cond delay="500"/>
                            </p:stCondLst>
                            <p:childTnLst>
                              <p:par>
                                <p:cTn id="9" presetID="52"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Scale>
                                      <p:cBhvr>
                                        <p:cTn id="11"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9"/>
                                        </p:tgtEl>
                                        <p:attrNameLst>
                                          <p:attrName>ppt_x</p:attrName>
                                          <p:attrName>ppt_y</p:attrName>
                                        </p:attrNameLst>
                                      </p:cBhvr>
                                    </p:animMotion>
                                    <p:animEffect transition="in" filter="fade">
                                      <p:cBhvr>
                                        <p:cTn id="13" dur="1000"/>
                                        <p:tgtEl>
                                          <p:spTgt spid="9"/>
                                        </p:tgtEl>
                                      </p:cBhvr>
                                    </p:animEffect>
                                  </p:childTnLst>
                                </p:cTn>
                              </p:par>
                              <p:par>
                                <p:cTn id="14" presetID="52" presetClass="entr" presetSubtype="0" fill="hold" nodeType="withEffect">
                                  <p:stCondLst>
                                    <p:cond delay="0"/>
                                  </p:stCondLst>
                                  <p:childTnLst>
                                    <p:set>
                                      <p:cBhvr>
                                        <p:cTn id="15" dur="1" fill="hold">
                                          <p:stCondLst>
                                            <p:cond delay="0"/>
                                          </p:stCondLst>
                                        </p:cTn>
                                        <p:tgtEl>
                                          <p:spTgt spid="99334"/>
                                        </p:tgtEl>
                                        <p:attrNameLst>
                                          <p:attrName>style.visibility</p:attrName>
                                        </p:attrNameLst>
                                      </p:cBhvr>
                                      <p:to>
                                        <p:strVal val="visible"/>
                                      </p:to>
                                    </p:set>
                                    <p:animScale>
                                      <p:cBhvr>
                                        <p:cTn id="16" dur="1000" decel="50000" fill="hold">
                                          <p:stCondLst>
                                            <p:cond delay="0"/>
                                          </p:stCondLst>
                                        </p:cTn>
                                        <p:tgtEl>
                                          <p:spTgt spid="993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99334"/>
                                        </p:tgtEl>
                                        <p:attrNameLst>
                                          <p:attrName>ppt_x</p:attrName>
                                          <p:attrName>ppt_y</p:attrName>
                                        </p:attrNameLst>
                                      </p:cBhvr>
                                    </p:animMotion>
                                    <p:animEffect transition="in" filter="fade">
                                      <p:cBhvr>
                                        <p:cTn id="18" dur="1000"/>
                                        <p:tgtEl>
                                          <p:spTgt spid="99334"/>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98306"/>
                                        </p:tgtEl>
                                        <p:attrNameLst>
                                          <p:attrName>style.visibility</p:attrName>
                                        </p:attrNameLst>
                                      </p:cBhvr>
                                      <p:to>
                                        <p:strVal val="visible"/>
                                      </p:to>
                                    </p:set>
                                    <p:animEffect transition="in" filter="fade">
                                      <p:cBhvr>
                                        <p:cTn id="22" dur="2000"/>
                                        <p:tgtEl>
                                          <p:spTgt spid="9830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1">
                                            <p:txEl>
                                              <p:pRg st="7" end="7"/>
                                            </p:txEl>
                                          </p:spTgt>
                                        </p:tgtEl>
                                        <p:attrNameLst>
                                          <p:attrName>style.visibility</p:attrName>
                                        </p:attrNameLst>
                                      </p:cBhvr>
                                      <p:to>
                                        <p:strVal val="visible"/>
                                      </p:to>
                                    </p:set>
                                    <p:animEffect transition="in" filter="randombar(horizontal)">
                                      <p:cBhvr>
                                        <p:cTn id="27" dur="500"/>
                                        <p:tgtEl>
                                          <p:spTgt spid="11">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1">
                                            <p:txEl>
                                              <p:pRg st="8" end="8"/>
                                            </p:txEl>
                                          </p:spTgt>
                                        </p:tgtEl>
                                        <p:attrNameLst>
                                          <p:attrName>style.visibility</p:attrName>
                                        </p:attrNameLst>
                                      </p:cBhvr>
                                      <p:to>
                                        <p:strVal val="visible"/>
                                      </p:to>
                                    </p:set>
                                    <p:animEffect transition="in" filter="randombar(horizontal)">
                                      <p:cBhvr>
                                        <p:cTn id="32" dur="500"/>
                                        <p:tgtEl>
                                          <p:spTgt spid="1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AERODYNAMIC VARIABLES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40" name="TextBox 39"/>
          <p:cNvSpPr txBox="1"/>
          <p:nvPr/>
        </p:nvSpPr>
        <p:spPr>
          <a:xfrm>
            <a:off x="251520" y="1268760"/>
            <a:ext cx="8568952" cy="369332"/>
          </a:xfrm>
          <a:prstGeom prst="rect">
            <a:avLst/>
          </a:prstGeom>
          <a:noFill/>
        </p:spPr>
        <p:txBody>
          <a:bodyPr wrap="square" rtlCol="0">
            <a:spAutoFit/>
          </a:bodyPr>
          <a:lstStyle/>
          <a:p>
            <a:pPr algn="just">
              <a:buSzPct val="85000"/>
              <a:buBlip>
                <a:blip r:embed="rId3"/>
              </a:buBlip>
            </a:pPr>
            <a:endParaRPr lang="en-GB" dirty="0" smtClean="0">
              <a:latin typeface="Constantia" pitchFamily="18" charset="0"/>
            </a:endParaRPr>
          </a:p>
        </p:txBody>
      </p:sp>
      <p:sp>
        <p:nvSpPr>
          <p:cNvPr id="11" name="TextBox 10"/>
          <p:cNvSpPr txBox="1"/>
          <p:nvPr/>
        </p:nvSpPr>
        <p:spPr>
          <a:xfrm>
            <a:off x="251520" y="1268760"/>
            <a:ext cx="8568952" cy="2723823"/>
          </a:xfrm>
          <a:prstGeom prst="rect">
            <a:avLst/>
          </a:prstGeom>
          <a:noFill/>
        </p:spPr>
        <p:txBody>
          <a:bodyPr wrap="square" rtlCol="0">
            <a:spAutoFit/>
          </a:bodyPr>
          <a:lstStyle/>
          <a:p>
            <a:pPr algn="just">
              <a:buSzPct val="85000"/>
              <a:buBlip>
                <a:blip r:embed="rId3"/>
              </a:buBlip>
            </a:pPr>
            <a:r>
              <a:rPr lang="en-GB" sz="2500" dirty="0" smtClean="0">
                <a:latin typeface="Constantia" pitchFamily="18" charset="0"/>
              </a:rPr>
              <a:t> </a:t>
            </a:r>
            <a:r>
              <a:rPr lang="en-GB" sz="2500" b="1" dirty="0" smtClean="0">
                <a:latin typeface="Constantia" pitchFamily="18" charset="0"/>
              </a:rPr>
              <a:t>Temperature</a:t>
            </a:r>
            <a:r>
              <a:rPr lang="en-GB" sz="2500" dirty="0" smtClean="0">
                <a:latin typeface="Constantia" pitchFamily="18" charset="0"/>
              </a:rPr>
              <a:t>:</a:t>
            </a:r>
          </a:p>
          <a:p>
            <a:pPr lvl="1" algn="just">
              <a:buSzPct val="85000"/>
              <a:buBlip>
                <a:blip r:embed="rId3"/>
              </a:buBlip>
            </a:pPr>
            <a:r>
              <a:rPr lang="en-GB" sz="2200" dirty="0" smtClean="0">
                <a:latin typeface="Constantia" pitchFamily="18" charset="0"/>
              </a:rPr>
              <a:t> Temperature is directly proportional to the average kinetic energy of the molecules of the fluid.</a:t>
            </a:r>
          </a:p>
          <a:p>
            <a:pPr lvl="1" algn="just">
              <a:buSzPct val="85000"/>
            </a:pPr>
            <a:endParaRPr lang="en-GB" sz="2200" dirty="0" smtClean="0">
              <a:latin typeface="Constantia" pitchFamily="18" charset="0"/>
            </a:endParaRPr>
          </a:p>
          <a:p>
            <a:pPr lvl="1" algn="just">
              <a:buSzPct val="85000"/>
            </a:pPr>
            <a:endParaRPr lang="en-GB" sz="2200" dirty="0" smtClean="0">
              <a:latin typeface="Constantia" pitchFamily="18" charset="0"/>
            </a:endParaRPr>
          </a:p>
          <a:p>
            <a:pPr lvl="1" algn="just">
              <a:buSzPct val="85000"/>
            </a:pPr>
            <a:endParaRPr lang="en-GB" sz="2200" dirty="0" smtClean="0">
              <a:latin typeface="Constantia" pitchFamily="18" charset="0"/>
            </a:endParaRPr>
          </a:p>
          <a:p>
            <a:pPr lvl="1" algn="just">
              <a:buSzPct val="85000"/>
            </a:pPr>
            <a:r>
              <a:rPr lang="en-GB" dirty="0" smtClean="0">
                <a:latin typeface="Constantia" pitchFamily="18" charset="0"/>
              </a:rPr>
              <a:t>	- KE: mean molecular kinetic energy</a:t>
            </a:r>
          </a:p>
          <a:p>
            <a:pPr lvl="1" algn="just">
              <a:buSzPct val="85000"/>
            </a:pPr>
            <a:r>
              <a:rPr lang="en-GB" dirty="0" smtClean="0">
                <a:latin typeface="Constantia" pitchFamily="18" charset="0"/>
              </a:rPr>
              <a:t>	- k: </a:t>
            </a:r>
            <a:r>
              <a:rPr lang="en-GB" dirty="0" err="1" smtClean="0">
                <a:latin typeface="Constantia" pitchFamily="18" charset="0"/>
              </a:rPr>
              <a:t>Boltzmann</a:t>
            </a:r>
            <a:r>
              <a:rPr lang="en-GB" dirty="0" smtClean="0">
                <a:latin typeface="Constantia" pitchFamily="18" charset="0"/>
              </a:rPr>
              <a:t> constant</a:t>
            </a:r>
          </a:p>
        </p:txBody>
      </p:sp>
      <p:graphicFrame>
        <p:nvGraphicFramePr>
          <p:cNvPr id="98306" name="Object 2"/>
          <p:cNvGraphicFramePr>
            <a:graphicFrameLocks noChangeAspect="1"/>
          </p:cNvGraphicFramePr>
          <p:nvPr/>
        </p:nvGraphicFramePr>
        <p:xfrm>
          <a:off x="3745706" y="2492896"/>
          <a:ext cx="1652588" cy="854075"/>
        </p:xfrm>
        <a:graphic>
          <a:graphicData uri="http://schemas.openxmlformats.org/presentationml/2006/ole">
            <p:oleObj spid="_x0000_s100354" name="Equation" r:id="rId4" imgW="761760" imgH="393480" progId="Equation.DSMT4">
              <p:embed/>
            </p:oleObj>
          </a:graphicData>
        </a:graphic>
      </p:graphicFrame>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AERODYNAMIC VARIABLES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40" name="TextBox 39"/>
          <p:cNvSpPr txBox="1"/>
          <p:nvPr/>
        </p:nvSpPr>
        <p:spPr>
          <a:xfrm>
            <a:off x="251520" y="1268760"/>
            <a:ext cx="8568952" cy="369332"/>
          </a:xfrm>
          <a:prstGeom prst="rect">
            <a:avLst/>
          </a:prstGeom>
          <a:noFill/>
        </p:spPr>
        <p:txBody>
          <a:bodyPr wrap="square" rtlCol="0">
            <a:spAutoFit/>
          </a:bodyPr>
          <a:lstStyle/>
          <a:p>
            <a:pPr algn="just">
              <a:buSzPct val="85000"/>
              <a:buBlip>
                <a:blip r:embed="rId3"/>
              </a:buBlip>
            </a:pPr>
            <a:endParaRPr lang="en-GB" dirty="0" smtClean="0">
              <a:latin typeface="Constantia" pitchFamily="18" charset="0"/>
            </a:endParaRPr>
          </a:p>
        </p:txBody>
      </p:sp>
      <p:sp>
        <p:nvSpPr>
          <p:cNvPr id="11" name="TextBox 10"/>
          <p:cNvSpPr txBox="1"/>
          <p:nvPr/>
        </p:nvSpPr>
        <p:spPr>
          <a:xfrm>
            <a:off x="251520" y="1268760"/>
            <a:ext cx="8568952" cy="3185487"/>
          </a:xfrm>
          <a:prstGeom prst="rect">
            <a:avLst/>
          </a:prstGeom>
          <a:noFill/>
        </p:spPr>
        <p:txBody>
          <a:bodyPr wrap="square" rtlCol="0">
            <a:spAutoFit/>
          </a:bodyPr>
          <a:lstStyle/>
          <a:p>
            <a:pPr algn="just">
              <a:buSzPct val="85000"/>
              <a:buBlip>
                <a:blip r:embed="rId3"/>
              </a:buBlip>
            </a:pPr>
            <a:r>
              <a:rPr lang="en-GB" sz="2500" dirty="0" smtClean="0">
                <a:latin typeface="Constantia" pitchFamily="18" charset="0"/>
              </a:rPr>
              <a:t> </a:t>
            </a:r>
            <a:r>
              <a:rPr lang="en-GB" sz="2500" b="1" dirty="0" smtClean="0">
                <a:latin typeface="Constantia" pitchFamily="18" charset="0"/>
              </a:rPr>
              <a:t>Velocity</a:t>
            </a:r>
            <a:r>
              <a:rPr lang="en-GB" sz="2500" dirty="0" smtClean="0">
                <a:latin typeface="Constantia" pitchFamily="18" charset="0"/>
              </a:rPr>
              <a:t>:</a:t>
            </a:r>
          </a:p>
          <a:p>
            <a:pPr lvl="1" algn="just">
              <a:buSzPct val="85000"/>
              <a:buBlip>
                <a:blip r:embed="rId3"/>
              </a:buBlip>
            </a:pPr>
            <a:r>
              <a:rPr lang="en-GB" sz="2200" dirty="0" smtClean="0">
                <a:latin typeface="Constantia" pitchFamily="18" charset="0"/>
              </a:rPr>
              <a:t> Flow velocity is a vector quantity; it has both magnitude and direction.</a:t>
            </a:r>
          </a:p>
          <a:p>
            <a:pPr lvl="1" algn="just">
              <a:buSzPct val="85000"/>
              <a:buBlip>
                <a:blip r:embed="rId3"/>
              </a:buBlip>
            </a:pPr>
            <a:endParaRPr lang="en-GB" sz="2200" dirty="0" smtClean="0">
              <a:latin typeface="Constantia" pitchFamily="18" charset="0"/>
            </a:endParaRPr>
          </a:p>
          <a:p>
            <a:pPr lvl="1" algn="just">
              <a:buSzPct val="85000"/>
              <a:buBlip>
                <a:blip r:embed="rId3"/>
              </a:buBlip>
            </a:pPr>
            <a:endParaRPr lang="en-GB" sz="2200" dirty="0" smtClean="0">
              <a:latin typeface="Constantia" pitchFamily="18" charset="0"/>
            </a:endParaRPr>
          </a:p>
          <a:p>
            <a:pPr lvl="1" algn="just">
              <a:buSzPct val="85000"/>
              <a:buBlip>
                <a:blip r:embed="rId3"/>
              </a:buBlip>
            </a:pPr>
            <a:endParaRPr lang="en-GB" sz="2200" dirty="0" smtClean="0">
              <a:latin typeface="Constantia" pitchFamily="18" charset="0"/>
            </a:endParaRPr>
          </a:p>
          <a:p>
            <a:pPr lvl="1" algn="just">
              <a:buSzPct val="85000"/>
              <a:buBlip>
                <a:blip r:embed="rId3"/>
              </a:buBlip>
            </a:pPr>
            <a:r>
              <a:rPr lang="en-GB" sz="2200" dirty="0" smtClean="0">
                <a:latin typeface="Constantia" pitchFamily="18" charset="0"/>
              </a:rPr>
              <a:t> The velocity of a flowing fluid at any fixed point </a:t>
            </a:r>
            <a:r>
              <a:rPr lang="en-GB" sz="2200" i="1" dirty="0" smtClean="0">
                <a:latin typeface="Constantia" pitchFamily="18" charset="0"/>
              </a:rPr>
              <a:t>B</a:t>
            </a:r>
            <a:r>
              <a:rPr lang="en-GB" sz="2200" dirty="0" smtClean="0">
                <a:latin typeface="Constantia" pitchFamily="18" charset="0"/>
              </a:rPr>
              <a:t>, is the velocity of an infinitesimally small fluid element as it sweeps through </a:t>
            </a:r>
            <a:r>
              <a:rPr lang="en-GB" sz="2200" i="1" dirty="0" smtClean="0">
                <a:latin typeface="Constantia" pitchFamily="18" charset="0"/>
              </a:rPr>
              <a:t>B</a:t>
            </a:r>
            <a:r>
              <a:rPr lang="en-GB" sz="2200" dirty="0" smtClean="0">
                <a:latin typeface="Constantia" pitchFamily="18" charset="0"/>
              </a:rPr>
              <a:t>.</a:t>
            </a:r>
            <a:endParaRPr lang="en-GB" dirty="0" smtClean="0">
              <a:latin typeface="Constantia" pitchFamily="18" charset="0"/>
            </a:endParaRPr>
          </a:p>
        </p:txBody>
      </p:sp>
      <p:cxnSp>
        <p:nvCxnSpPr>
          <p:cNvPr id="10" name="Straight Arrow Connector 9"/>
          <p:cNvCxnSpPr/>
          <p:nvPr/>
        </p:nvCxnSpPr>
        <p:spPr>
          <a:xfrm flipV="1">
            <a:off x="3563888" y="2492896"/>
            <a:ext cx="1152128" cy="576064"/>
          </a:xfrm>
          <a:prstGeom prst="straightConnector1">
            <a:avLst/>
          </a:prstGeom>
          <a:ln>
            <a:tailEnd type="arrow"/>
          </a:ln>
          <a:effectLst/>
        </p:spPr>
        <p:style>
          <a:lnRef idx="3">
            <a:schemeClr val="accent1"/>
          </a:lnRef>
          <a:fillRef idx="0">
            <a:schemeClr val="accent1"/>
          </a:fillRef>
          <a:effectRef idx="2">
            <a:schemeClr val="accent1"/>
          </a:effectRef>
          <a:fontRef idx="minor">
            <a:schemeClr val="tx1"/>
          </a:fontRef>
        </p:style>
      </p:cxnSp>
      <p:graphicFrame>
        <p:nvGraphicFramePr>
          <p:cNvPr id="101379" name="Object 3"/>
          <p:cNvGraphicFramePr>
            <a:graphicFrameLocks noChangeAspect="1"/>
          </p:cNvGraphicFramePr>
          <p:nvPr/>
        </p:nvGraphicFramePr>
        <p:xfrm>
          <a:off x="3995936" y="2780928"/>
          <a:ext cx="360040" cy="423576"/>
        </p:xfrm>
        <a:graphic>
          <a:graphicData uri="http://schemas.openxmlformats.org/presentationml/2006/ole">
            <p:oleObj spid="_x0000_s101379" name="Equation" r:id="rId4" imgW="215640" imgH="253800" progId="Equation.DSMT4">
              <p:embed/>
            </p:oleObj>
          </a:graphicData>
        </a:graphic>
      </p:graphicFrame>
      <p:pic>
        <p:nvPicPr>
          <p:cNvPr id="101380" name="Picture 4"/>
          <p:cNvPicPr>
            <a:picLocks noChangeAspect="1" noChangeArrowheads="1"/>
          </p:cNvPicPr>
          <p:nvPr/>
        </p:nvPicPr>
        <p:blipFill>
          <a:blip r:embed="rId5" cstate="print">
            <a:clrChange>
              <a:clrFrom>
                <a:srgbClr val="FFFFFF"/>
              </a:clrFrom>
              <a:clrTo>
                <a:srgbClr val="FFFFFF">
                  <a:alpha val="0"/>
                </a:srgbClr>
              </a:clrTo>
            </a:clrChange>
            <a:lum bright="-20000" contrast="40000"/>
          </a:blip>
          <a:srcRect/>
          <a:stretch>
            <a:fillRect/>
          </a:stretch>
        </p:blipFill>
        <p:spPr bwMode="auto">
          <a:xfrm>
            <a:off x="2483768" y="4084662"/>
            <a:ext cx="4505325" cy="215265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randombar(horizontal)">
                                      <p:cBhvr>
                                        <p:cTn id="7" dur="500"/>
                                        <p:tgtEl>
                                          <p:spTgt spid="11">
                                            <p:txEl>
                                              <p:pRg st="1" end="1"/>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2000"/>
                                        <p:tgtEl>
                                          <p:spTgt spid="10"/>
                                        </p:tgtEl>
                                      </p:cBhvr>
                                    </p:animEffect>
                                  </p:childTnLst>
                                </p:cTn>
                              </p:par>
                              <p:par>
                                <p:cTn id="12" presetID="10" presetClass="entr" presetSubtype="0" fill="hold" nodeType="withEffect">
                                  <p:stCondLst>
                                    <p:cond delay="0"/>
                                  </p:stCondLst>
                                  <p:childTnLst>
                                    <p:set>
                                      <p:cBhvr>
                                        <p:cTn id="13" dur="1" fill="hold">
                                          <p:stCondLst>
                                            <p:cond delay="0"/>
                                          </p:stCondLst>
                                        </p:cTn>
                                        <p:tgtEl>
                                          <p:spTgt spid="101379"/>
                                        </p:tgtEl>
                                        <p:attrNameLst>
                                          <p:attrName>style.visibility</p:attrName>
                                        </p:attrNameLst>
                                      </p:cBhvr>
                                      <p:to>
                                        <p:strVal val="visible"/>
                                      </p:to>
                                    </p:set>
                                    <p:animEffect transition="in" filter="fade">
                                      <p:cBhvr>
                                        <p:cTn id="14" dur="2000"/>
                                        <p:tgtEl>
                                          <p:spTgt spid="101379"/>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11">
                                            <p:txEl>
                                              <p:pRg st="5" end="5"/>
                                            </p:txEl>
                                          </p:spTgt>
                                        </p:tgtEl>
                                        <p:attrNameLst>
                                          <p:attrName>style.visibility</p:attrName>
                                        </p:attrNameLst>
                                      </p:cBhvr>
                                      <p:to>
                                        <p:strVal val="visible"/>
                                      </p:to>
                                    </p:set>
                                    <p:animEffect transition="in" filter="randombar(horizontal)">
                                      <p:cBhvr>
                                        <p:cTn id="19" dur="500"/>
                                        <p:tgtEl>
                                          <p:spTgt spid="11">
                                            <p:txEl>
                                              <p:pRg st="5" end="5"/>
                                            </p:txEl>
                                          </p:spTgt>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01380"/>
                                        </p:tgtEl>
                                        <p:attrNameLst>
                                          <p:attrName>style.visibility</p:attrName>
                                        </p:attrNameLst>
                                      </p:cBhvr>
                                      <p:to>
                                        <p:strVal val="visible"/>
                                      </p:to>
                                    </p:set>
                                    <p:animEffect transition="in" filter="fade">
                                      <p:cBhvr>
                                        <p:cTn id="23" dur="2000"/>
                                        <p:tgtEl>
                                          <p:spTgt spid="1013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AERODYNAMIC VARIABLES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40" name="TextBox 39"/>
          <p:cNvSpPr txBox="1"/>
          <p:nvPr/>
        </p:nvSpPr>
        <p:spPr>
          <a:xfrm>
            <a:off x="251520" y="1268760"/>
            <a:ext cx="8568952" cy="369332"/>
          </a:xfrm>
          <a:prstGeom prst="rect">
            <a:avLst/>
          </a:prstGeom>
          <a:noFill/>
        </p:spPr>
        <p:txBody>
          <a:bodyPr wrap="square" rtlCol="0">
            <a:spAutoFit/>
          </a:bodyPr>
          <a:lstStyle/>
          <a:p>
            <a:pPr algn="just">
              <a:buSzPct val="85000"/>
              <a:buBlip>
                <a:blip r:embed="rId3"/>
              </a:buBlip>
            </a:pPr>
            <a:endParaRPr lang="en-GB" dirty="0" smtClean="0">
              <a:latin typeface="Constantia" pitchFamily="18" charset="0"/>
            </a:endParaRPr>
          </a:p>
        </p:txBody>
      </p:sp>
      <p:sp>
        <p:nvSpPr>
          <p:cNvPr id="11" name="TextBox 10"/>
          <p:cNvSpPr txBox="1"/>
          <p:nvPr/>
        </p:nvSpPr>
        <p:spPr>
          <a:xfrm>
            <a:off x="251520" y="1268760"/>
            <a:ext cx="8568952" cy="5216813"/>
          </a:xfrm>
          <a:prstGeom prst="rect">
            <a:avLst/>
          </a:prstGeom>
          <a:noFill/>
        </p:spPr>
        <p:txBody>
          <a:bodyPr wrap="square" rtlCol="0">
            <a:spAutoFit/>
          </a:bodyPr>
          <a:lstStyle/>
          <a:p>
            <a:pPr algn="just">
              <a:buSzPct val="85000"/>
              <a:buBlip>
                <a:blip r:embed="rId3"/>
              </a:buBlip>
            </a:pPr>
            <a:r>
              <a:rPr lang="en-GB" sz="2500" dirty="0" smtClean="0">
                <a:latin typeface="Constantia" pitchFamily="18" charset="0"/>
              </a:rPr>
              <a:t> </a:t>
            </a:r>
            <a:r>
              <a:rPr lang="en-GB" sz="2500" b="1" dirty="0" smtClean="0">
                <a:latin typeface="Constantia" pitchFamily="18" charset="0"/>
              </a:rPr>
              <a:t>Viscosity</a:t>
            </a:r>
            <a:r>
              <a:rPr lang="en-GB" sz="2500" dirty="0" smtClean="0">
                <a:latin typeface="Constantia" pitchFamily="18" charset="0"/>
              </a:rPr>
              <a:t>:</a:t>
            </a:r>
          </a:p>
          <a:p>
            <a:pPr lvl="1" algn="just">
              <a:buSzPct val="85000"/>
              <a:buBlip>
                <a:blip r:embed="rId3"/>
              </a:buBlip>
            </a:pPr>
            <a:r>
              <a:rPr lang="en-GB" sz="2200" dirty="0" smtClean="0">
                <a:latin typeface="Constantia" pitchFamily="18" charset="0"/>
              </a:rPr>
              <a:t> Viscosity of a fluid is regarded as its tendency to resist sliding between layers.</a:t>
            </a:r>
          </a:p>
          <a:p>
            <a:pPr lvl="1" algn="just">
              <a:buSzPct val="85000"/>
              <a:buBlip>
                <a:blip r:embed="rId3"/>
              </a:buBlip>
            </a:pPr>
            <a:r>
              <a:rPr lang="en-GB" sz="2200" dirty="0" smtClean="0">
                <a:latin typeface="Constantia" pitchFamily="18" charset="0"/>
              </a:rPr>
              <a:t> In a Newtonian fluid, the shearing stress is proportional to the rate of shearing deformation. The constant of proportionality is called the coefficient of viscosity </a:t>
            </a:r>
            <a:r>
              <a:rPr lang="el-GR" sz="2200" i="1" dirty="0" smtClean="0">
                <a:latin typeface="Arial"/>
                <a:cs typeface="Arial"/>
              </a:rPr>
              <a:t>μ</a:t>
            </a:r>
            <a:r>
              <a:rPr lang="en-GB" sz="2200" dirty="0" smtClean="0">
                <a:latin typeface="Arial"/>
                <a:cs typeface="Arial"/>
              </a:rPr>
              <a:t>.</a:t>
            </a:r>
          </a:p>
          <a:p>
            <a:pPr lvl="1" algn="just">
              <a:buSzPct val="85000"/>
              <a:buBlip>
                <a:blip r:embed="rId3"/>
              </a:buBlip>
            </a:pPr>
            <a:endParaRPr lang="en-GB" sz="2200" dirty="0" smtClean="0">
              <a:latin typeface="Arial"/>
              <a:cs typeface="Arial"/>
            </a:endParaRPr>
          </a:p>
          <a:p>
            <a:pPr lvl="1" algn="just">
              <a:buSzPct val="85000"/>
              <a:buBlip>
                <a:blip r:embed="rId3"/>
              </a:buBlip>
            </a:pPr>
            <a:endParaRPr lang="en-GB" sz="2200" dirty="0" smtClean="0">
              <a:latin typeface="Arial"/>
              <a:cs typeface="Arial"/>
            </a:endParaRPr>
          </a:p>
          <a:p>
            <a:pPr lvl="1" algn="just">
              <a:buSzPct val="85000"/>
              <a:buBlip>
                <a:blip r:embed="rId3"/>
              </a:buBlip>
            </a:pPr>
            <a:endParaRPr lang="en-GB" sz="2200" dirty="0" smtClean="0">
              <a:latin typeface="Arial"/>
              <a:cs typeface="Arial"/>
            </a:endParaRPr>
          </a:p>
          <a:p>
            <a:pPr lvl="1" algn="just">
              <a:buSzPct val="85000"/>
              <a:buBlip>
                <a:blip r:embed="rId3"/>
              </a:buBlip>
            </a:pPr>
            <a:endParaRPr lang="en-GB" sz="2200" dirty="0" smtClean="0">
              <a:latin typeface="Arial"/>
              <a:cs typeface="Arial"/>
            </a:endParaRPr>
          </a:p>
          <a:p>
            <a:pPr lvl="1" algn="just">
              <a:buSzPct val="85000"/>
              <a:buBlip>
                <a:blip r:embed="rId3"/>
              </a:buBlip>
            </a:pPr>
            <a:endParaRPr lang="en-GB" sz="2200" dirty="0" smtClean="0">
              <a:latin typeface="Arial"/>
              <a:cs typeface="Arial"/>
            </a:endParaRPr>
          </a:p>
          <a:p>
            <a:pPr lvl="1" algn="just">
              <a:buSzPct val="85000"/>
              <a:buBlip>
                <a:blip r:embed="rId3"/>
              </a:buBlip>
            </a:pPr>
            <a:endParaRPr lang="en-GB" sz="2200" dirty="0" smtClean="0">
              <a:latin typeface="Arial"/>
              <a:cs typeface="Arial"/>
            </a:endParaRPr>
          </a:p>
          <a:p>
            <a:pPr lvl="1" algn="just">
              <a:buSzPct val="85000"/>
              <a:buBlip>
                <a:blip r:embed="rId3"/>
              </a:buBlip>
            </a:pPr>
            <a:r>
              <a:rPr lang="en-GB" sz="2200" dirty="0" smtClean="0">
                <a:latin typeface="Arial"/>
                <a:cs typeface="Arial"/>
              </a:rPr>
              <a:t> </a:t>
            </a:r>
            <a:r>
              <a:rPr lang="en-GB" sz="2200" dirty="0" smtClean="0">
                <a:latin typeface="Constantia" pitchFamily="18" charset="0"/>
                <a:cs typeface="Arial"/>
              </a:rPr>
              <a:t>Viscosity of a fluid relates to the transport of momentum in the direction of the velocity gradient (but opposite in sense. Viscosity is a </a:t>
            </a:r>
            <a:r>
              <a:rPr lang="en-GB" sz="2200" i="1" dirty="0" smtClean="0">
                <a:latin typeface="Constantia" pitchFamily="18" charset="0"/>
                <a:cs typeface="Arial"/>
              </a:rPr>
              <a:t>transport property</a:t>
            </a:r>
            <a:r>
              <a:rPr lang="en-GB" sz="2200" dirty="0" smtClean="0">
                <a:latin typeface="Constantia" pitchFamily="18" charset="0"/>
                <a:cs typeface="Arial"/>
              </a:rPr>
              <a:t>.</a:t>
            </a:r>
            <a:endParaRPr lang="en-GB" sz="2200" dirty="0" smtClean="0">
              <a:latin typeface="Constantia" pitchFamily="18" charset="0"/>
            </a:endParaRPr>
          </a:p>
        </p:txBody>
      </p:sp>
      <p:pic>
        <p:nvPicPr>
          <p:cNvPr id="102403" name="Picture 3"/>
          <p:cNvPicPr>
            <a:picLocks noChangeAspect="1" noChangeArrowheads="1"/>
          </p:cNvPicPr>
          <p:nvPr/>
        </p:nvPicPr>
        <p:blipFill>
          <a:blip r:embed="rId4" cstate="print">
            <a:clrChange>
              <a:clrFrom>
                <a:srgbClr val="FFFFFF"/>
              </a:clrFrom>
              <a:clrTo>
                <a:srgbClr val="FFFFFF">
                  <a:alpha val="0"/>
                </a:srgbClr>
              </a:clrTo>
            </a:clrChange>
            <a:lum bright="-20000" contrast="40000"/>
          </a:blip>
          <a:srcRect/>
          <a:stretch>
            <a:fillRect/>
          </a:stretch>
        </p:blipFill>
        <p:spPr bwMode="auto">
          <a:xfrm>
            <a:off x="5520736" y="2924944"/>
            <a:ext cx="3227727" cy="2520280"/>
          </a:xfrm>
          <a:prstGeom prst="rect">
            <a:avLst/>
          </a:prstGeom>
          <a:noFill/>
          <a:ln w="9525">
            <a:noFill/>
            <a:miter lim="800000"/>
            <a:headEnd/>
            <a:tailEnd/>
          </a:ln>
        </p:spPr>
      </p:pic>
      <p:graphicFrame>
        <p:nvGraphicFramePr>
          <p:cNvPr id="102404" name="Object 4"/>
          <p:cNvGraphicFramePr>
            <a:graphicFrameLocks noChangeAspect="1"/>
          </p:cNvGraphicFramePr>
          <p:nvPr/>
        </p:nvGraphicFramePr>
        <p:xfrm>
          <a:off x="2987824" y="3861172"/>
          <a:ext cx="1482335" cy="1007988"/>
        </p:xfrm>
        <a:graphic>
          <a:graphicData uri="http://schemas.openxmlformats.org/presentationml/2006/ole">
            <p:oleObj spid="_x0000_s102404" name="Equation" r:id="rId5" imgW="634680" imgH="431640" progId="Equation.DSMT4">
              <p:embed/>
            </p:oleObj>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randombar(horizontal)">
                                      <p:cBhvr>
                                        <p:cTn id="7" dur="500"/>
                                        <p:tgtEl>
                                          <p:spTgt spid="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Effect transition="in" filter="randombar(horizontal)">
                                      <p:cBhvr>
                                        <p:cTn id="12" dur="500"/>
                                        <p:tgtEl>
                                          <p:spTgt spid="11">
                                            <p:txEl>
                                              <p:pRg st="2" end="2"/>
                                            </p:txEl>
                                          </p:spTgt>
                                        </p:tgtEl>
                                      </p:cBhvr>
                                    </p:animEffect>
                                  </p:childTnLst>
                                </p:cTn>
                              </p:par>
                            </p:childTnLst>
                          </p:cTn>
                        </p:par>
                        <p:par>
                          <p:cTn id="13" fill="hold">
                            <p:stCondLst>
                              <p:cond delay="500"/>
                            </p:stCondLst>
                            <p:childTnLst>
                              <p:par>
                                <p:cTn id="14" presetID="12" presetClass="entr" presetSubtype="4" fill="hold" nodeType="afterEffect">
                                  <p:stCondLst>
                                    <p:cond delay="0"/>
                                  </p:stCondLst>
                                  <p:childTnLst>
                                    <p:set>
                                      <p:cBhvr>
                                        <p:cTn id="15" dur="1" fill="hold">
                                          <p:stCondLst>
                                            <p:cond delay="0"/>
                                          </p:stCondLst>
                                        </p:cTn>
                                        <p:tgtEl>
                                          <p:spTgt spid="102403"/>
                                        </p:tgtEl>
                                        <p:attrNameLst>
                                          <p:attrName>style.visibility</p:attrName>
                                        </p:attrNameLst>
                                      </p:cBhvr>
                                      <p:to>
                                        <p:strVal val="visible"/>
                                      </p:to>
                                    </p:set>
                                    <p:animEffect transition="in" filter="slide(fromBottom)">
                                      <p:cBhvr>
                                        <p:cTn id="16" dur="500"/>
                                        <p:tgtEl>
                                          <p:spTgt spid="102403"/>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102404"/>
                                        </p:tgtEl>
                                        <p:attrNameLst>
                                          <p:attrName>style.visibility</p:attrName>
                                        </p:attrNameLst>
                                      </p:cBhvr>
                                      <p:to>
                                        <p:strVal val="visible"/>
                                      </p:to>
                                    </p:set>
                                    <p:animEffect transition="in" filter="fade">
                                      <p:cBhvr>
                                        <p:cTn id="20" dur="2000"/>
                                        <p:tgtEl>
                                          <p:spTgt spid="102404"/>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11">
                                            <p:txEl>
                                              <p:pRg st="9" end="9"/>
                                            </p:txEl>
                                          </p:spTgt>
                                        </p:tgtEl>
                                        <p:attrNameLst>
                                          <p:attrName>style.visibility</p:attrName>
                                        </p:attrNameLst>
                                      </p:cBhvr>
                                      <p:to>
                                        <p:strVal val="visible"/>
                                      </p:to>
                                    </p:set>
                                    <p:animEffect transition="in" filter="randombar(horizontal)">
                                      <p:cBhvr>
                                        <p:cTn id="25" dur="500"/>
                                        <p:tgtEl>
                                          <p:spTgt spid="1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AERODYNAMIC VARIABLES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40" name="TextBox 39"/>
          <p:cNvSpPr txBox="1"/>
          <p:nvPr/>
        </p:nvSpPr>
        <p:spPr>
          <a:xfrm>
            <a:off x="251520" y="1268760"/>
            <a:ext cx="8568952" cy="369332"/>
          </a:xfrm>
          <a:prstGeom prst="rect">
            <a:avLst/>
          </a:prstGeom>
          <a:noFill/>
        </p:spPr>
        <p:txBody>
          <a:bodyPr wrap="square" rtlCol="0">
            <a:spAutoFit/>
          </a:bodyPr>
          <a:lstStyle/>
          <a:p>
            <a:pPr algn="just">
              <a:buSzPct val="85000"/>
              <a:buBlip>
                <a:blip r:embed="rId2"/>
              </a:buBlip>
            </a:pPr>
            <a:endParaRPr lang="en-GB" dirty="0" smtClean="0">
              <a:latin typeface="Constantia" pitchFamily="18" charset="0"/>
            </a:endParaRPr>
          </a:p>
        </p:txBody>
      </p:sp>
      <p:sp>
        <p:nvSpPr>
          <p:cNvPr id="11" name="TextBox 10"/>
          <p:cNvSpPr txBox="1"/>
          <p:nvPr/>
        </p:nvSpPr>
        <p:spPr>
          <a:xfrm>
            <a:off x="251520" y="1268760"/>
            <a:ext cx="8568952" cy="2169825"/>
          </a:xfrm>
          <a:prstGeom prst="rect">
            <a:avLst/>
          </a:prstGeom>
          <a:noFill/>
        </p:spPr>
        <p:txBody>
          <a:bodyPr wrap="square" rtlCol="0">
            <a:spAutoFit/>
          </a:bodyPr>
          <a:lstStyle/>
          <a:p>
            <a:pPr algn="just">
              <a:buSzPct val="85000"/>
              <a:buBlip>
                <a:blip r:embed="rId2"/>
              </a:buBlip>
            </a:pPr>
            <a:r>
              <a:rPr lang="en-GB" sz="2500" dirty="0" smtClean="0">
                <a:latin typeface="Constantia" pitchFamily="18" charset="0"/>
              </a:rPr>
              <a:t> </a:t>
            </a:r>
            <a:r>
              <a:rPr lang="en-GB" sz="2500" b="1" dirty="0" smtClean="0">
                <a:latin typeface="Constantia" pitchFamily="18" charset="0"/>
              </a:rPr>
              <a:t>Viscosity</a:t>
            </a:r>
            <a:r>
              <a:rPr lang="en-GB" sz="2500" dirty="0" smtClean="0">
                <a:latin typeface="Constantia" pitchFamily="18" charset="0"/>
              </a:rPr>
              <a:t>:</a:t>
            </a:r>
          </a:p>
          <a:p>
            <a:pPr lvl="1" algn="just">
              <a:buSzPct val="85000"/>
              <a:buBlip>
                <a:blip r:embed="rId2"/>
              </a:buBlip>
            </a:pPr>
            <a:r>
              <a:rPr lang="en-GB" sz="2200" dirty="0" smtClean="0">
                <a:latin typeface="Constantia" pitchFamily="18" charset="0"/>
              </a:rPr>
              <a:t> The coefficient of viscosity depends on the composition of the fluid, its temperature and its pressure.</a:t>
            </a:r>
          </a:p>
          <a:p>
            <a:pPr lvl="1" algn="just">
              <a:buSzPct val="85000"/>
              <a:buBlip>
                <a:blip r:embed="rId2"/>
              </a:buBlip>
            </a:pPr>
            <a:r>
              <a:rPr lang="en-GB" sz="2200" dirty="0" smtClean="0">
                <a:latin typeface="Constantia" pitchFamily="18" charset="0"/>
              </a:rPr>
              <a:t> </a:t>
            </a:r>
            <a:r>
              <a:rPr lang="en-US" sz="2200" dirty="0" smtClean="0">
                <a:latin typeface="Constantia" pitchFamily="18" charset="0"/>
              </a:rPr>
              <a:t>Sutherland's formula can be used to derive the dynamic viscosity of an ideal gas as a function of the temperature:</a:t>
            </a:r>
          </a:p>
          <a:p>
            <a:pPr lvl="1" algn="just">
              <a:buSzPct val="85000"/>
              <a:buBlip>
                <a:blip r:embed="rId2"/>
              </a:buBlip>
            </a:pPr>
            <a:endParaRPr lang="en-GB" sz="2200" dirty="0" smtClean="0">
              <a:latin typeface="Constantia" pitchFamily="18" charset="0"/>
            </a:endParaRPr>
          </a:p>
        </p:txBody>
      </p:sp>
      <p:sp>
        <p:nvSpPr>
          <p:cNvPr id="10" name="Slide Number Placeholder 3"/>
          <p:cNvSpPr txBox="1">
            <a:spLocks/>
          </p:cNvSpPr>
          <p:nvPr/>
        </p:nvSpPr>
        <p:spPr>
          <a:xfrm>
            <a:off x="8551490" y="7219310"/>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
        <p:nvSpPr>
          <p:cNvPr id="12" name="TextBox 11"/>
          <p:cNvSpPr txBox="1"/>
          <p:nvPr/>
        </p:nvSpPr>
        <p:spPr>
          <a:xfrm>
            <a:off x="5349230" y="7354307"/>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3" name="Straight Connector 12"/>
          <p:cNvCxnSpPr/>
          <p:nvPr/>
        </p:nvCxnSpPr>
        <p:spPr>
          <a:xfrm>
            <a:off x="5965552" y="7395790"/>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5" name="Title 1"/>
          <p:cNvSpPr txBox="1">
            <a:spLocks/>
          </p:cNvSpPr>
          <p:nvPr/>
        </p:nvSpPr>
        <p:spPr>
          <a:xfrm>
            <a:off x="457200" y="1834879"/>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400" b="0" i="0" u="none" strike="noStrike" kern="1200" cap="none" spc="0" normalizeH="0" baseline="0" noProof="0" dirty="0">
              <a:ln>
                <a:noFill/>
              </a:ln>
              <a:solidFill>
                <a:srgbClr val="FF0000"/>
              </a:solidFill>
              <a:effectLst/>
              <a:uLnTx/>
              <a:uFillTx/>
              <a:latin typeface="+mj-lt"/>
              <a:ea typeface="+mj-ea"/>
              <a:cs typeface="+mj-cs"/>
            </a:endParaRPr>
          </a:p>
        </p:txBody>
      </p:sp>
      <p:pic>
        <p:nvPicPr>
          <p:cNvPr id="18"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95536" y="3251566"/>
            <a:ext cx="3429024" cy="825506"/>
          </a:xfrm>
          <a:prstGeom prst="rect">
            <a:avLst/>
          </a:prstGeom>
          <a:noFill/>
          <a:ln w="9525">
            <a:noFill/>
            <a:miter lim="800000"/>
            <a:headEnd/>
            <a:tailEnd/>
          </a:ln>
          <a:effectLst/>
        </p:spPr>
      </p:pic>
      <p:sp>
        <p:nvSpPr>
          <p:cNvPr id="19" name="Rectangle 18"/>
          <p:cNvSpPr/>
          <p:nvPr/>
        </p:nvSpPr>
        <p:spPr>
          <a:xfrm>
            <a:off x="747408" y="4077072"/>
            <a:ext cx="8001056" cy="2308324"/>
          </a:xfrm>
          <a:prstGeom prst="rect">
            <a:avLst/>
          </a:prstGeom>
        </p:spPr>
        <p:txBody>
          <a:bodyPr wrap="square">
            <a:spAutoFit/>
          </a:bodyPr>
          <a:lstStyle/>
          <a:p>
            <a:r>
              <a:rPr lang="en-US" dirty="0" smtClean="0">
                <a:effectLst>
                  <a:outerShdw blurRad="38100" dist="38100" dir="2700000" algn="tl">
                    <a:srgbClr val="000000">
                      <a:alpha val="43137"/>
                    </a:srgbClr>
                  </a:outerShdw>
                </a:effectLst>
                <a:latin typeface="Constantia" pitchFamily="18" charset="0"/>
                <a:cs typeface="Andalus" pitchFamily="2" charset="-78"/>
              </a:rPr>
              <a:t>where:</a:t>
            </a:r>
          </a:p>
          <a:p>
            <a:r>
              <a:rPr lang="el-GR" dirty="0" smtClean="0">
                <a:effectLst>
                  <a:outerShdw blurRad="38100" dist="38100" dir="2700000" algn="tl">
                    <a:srgbClr val="000000">
                      <a:alpha val="43137"/>
                    </a:srgbClr>
                  </a:outerShdw>
                </a:effectLst>
                <a:latin typeface="Constantia" pitchFamily="18" charset="0"/>
                <a:cs typeface="Andalus" pitchFamily="2" charset="-78"/>
              </a:rPr>
              <a:t>μ = </a:t>
            </a:r>
            <a:r>
              <a:rPr lang="en-US" dirty="0" smtClean="0">
                <a:effectLst>
                  <a:outerShdw blurRad="38100" dist="38100" dir="2700000" algn="tl">
                    <a:srgbClr val="000000">
                      <a:alpha val="43137"/>
                    </a:srgbClr>
                  </a:outerShdw>
                </a:effectLst>
                <a:latin typeface="Constantia" pitchFamily="18" charset="0"/>
                <a:cs typeface="Andalus" pitchFamily="2" charset="-78"/>
              </a:rPr>
              <a:t>dynamic viscosity in (</a:t>
            </a:r>
            <a:r>
              <a:rPr lang="en-US" dirty="0" err="1" smtClean="0">
                <a:effectLst>
                  <a:outerShdw blurRad="38100" dist="38100" dir="2700000" algn="tl">
                    <a:srgbClr val="000000">
                      <a:alpha val="43137"/>
                    </a:srgbClr>
                  </a:outerShdw>
                </a:effectLst>
                <a:latin typeface="Constantia" pitchFamily="18" charset="0"/>
                <a:cs typeface="Andalus" pitchFamily="2" charset="-78"/>
              </a:rPr>
              <a:t>Pa·s</a:t>
            </a:r>
            <a:r>
              <a:rPr lang="en-US" dirty="0" smtClean="0">
                <a:effectLst>
                  <a:outerShdw blurRad="38100" dist="38100" dir="2700000" algn="tl">
                    <a:srgbClr val="000000">
                      <a:alpha val="43137"/>
                    </a:srgbClr>
                  </a:outerShdw>
                </a:effectLst>
                <a:latin typeface="Constantia" pitchFamily="18" charset="0"/>
                <a:cs typeface="Andalus" pitchFamily="2" charset="-78"/>
              </a:rPr>
              <a:t>) at input temperature </a:t>
            </a:r>
            <a:r>
              <a:rPr lang="en-US" i="1" dirty="0" smtClean="0">
                <a:effectLst>
                  <a:outerShdw blurRad="38100" dist="38100" dir="2700000" algn="tl">
                    <a:srgbClr val="000000">
                      <a:alpha val="43137"/>
                    </a:srgbClr>
                  </a:outerShdw>
                </a:effectLst>
                <a:latin typeface="Constantia" pitchFamily="18" charset="0"/>
                <a:cs typeface="Andalus" pitchFamily="2" charset="-78"/>
              </a:rPr>
              <a:t>T</a:t>
            </a:r>
            <a:r>
              <a:rPr lang="en-US" dirty="0" smtClean="0">
                <a:effectLst>
                  <a:outerShdw blurRad="38100" dist="38100" dir="2700000" algn="tl">
                    <a:srgbClr val="000000">
                      <a:alpha val="43137"/>
                    </a:srgbClr>
                  </a:outerShdw>
                </a:effectLst>
                <a:latin typeface="Constantia" pitchFamily="18" charset="0"/>
                <a:cs typeface="Andalus" pitchFamily="2" charset="-78"/>
              </a:rPr>
              <a:t> </a:t>
            </a:r>
          </a:p>
          <a:p>
            <a:r>
              <a:rPr lang="el-GR" dirty="0" smtClean="0">
                <a:effectLst>
                  <a:outerShdw blurRad="38100" dist="38100" dir="2700000" algn="tl">
                    <a:srgbClr val="000000">
                      <a:alpha val="43137"/>
                    </a:srgbClr>
                  </a:outerShdw>
                </a:effectLst>
                <a:latin typeface="Constantia" pitchFamily="18" charset="0"/>
                <a:cs typeface="Andalus" pitchFamily="2" charset="-78"/>
              </a:rPr>
              <a:t>μ</a:t>
            </a:r>
            <a:r>
              <a:rPr lang="el-GR" baseline="-25000" dirty="0" smtClean="0">
                <a:effectLst>
                  <a:outerShdw blurRad="38100" dist="38100" dir="2700000" algn="tl">
                    <a:srgbClr val="000000">
                      <a:alpha val="43137"/>
                    </a:srgbClr>
                  </a:outerShdw>
                </a:effectLst>
                <a:latin typeface="Constantia" pitchFamily="18" charset="0"/>
                <a:cs typeface="Andalus" pitchFamily="2" charset="-78"/>
              </a:rPr>
              <a:t>0</a:t>
            </a:r>
            <a:r>
              <a:rPr lang="el-GR" dirty="0" smtClean="0">
                <a:effectLst>
                  <a:outerShdw blurRad="38100" dist="38100" dir="2700000" algn="tl">
                    <a:srgbClr val="000000">
                      <a:alpha val="43137"/>
                    </a:srgbClr>
                  </a:outerShdw>
                </a:effectLst>
                <a:latin typeface="Constantia" pitchFamily="18" charset="0"/>
                <a:cs typeface="Andalus" pitchFamily="2" charset="-78"/>
              </a:rPr>
              <a:t> = </a:t>
            </a:r>
            <a:r>
              <a:rPr lang="en-US" dirty="0" smtClean="0">
                <a:effectLst>
                  <a:outerShdw blurRad="38100" dist="38100" dir="2700000" algn="tl">
                    <a:srgbClr val="000000">
                      <a:alpha val="43137"/>
                    </a:srgbClr>
                  </a:outerShdw>
                </a:effectLst>
                <a:latin typeface="Constantia" pitchFamily="18" charset="0"/>
                <a:cs typeface="Andalus" pitchFamily="2" charset="-78"/>
              </a:rPr>
              <a:t>reference viscosity in (</a:t>
            </a:r>
            <a:r>
              <a:rPr lang="en-US" dirty="0" err="1" smtClean="0">
                <a:effectLst>
                  <a:outerShdw blurRad="38100" dist="38100" dir="2700000" algn="tl">
                    <a:srgbClr val="000000">
                      <a:alpha val="43137"/>
                    </a:srgbClr>
                  </a:outerShdw>
                </a:effectLst>
                <a:latin typeface="Constantia" pitchFamily="18" charset="0"/>
                <a:cs typeface="Andalus" pitchFamily="2" charset="-78"/>
              </a:rPr>
              <a:t>Pa·s</a:t>
            </a:r>
            <a:r>
              <a:rPr lang="en-US" dirty="0" smtClean="0">
                <a:effectLst>
                  <a:outerShdw blurRad="38100" dist="38100" dir="2700000" algn="tl">
                    <a:srgbClr val="000000">
                      <a:alpha val="43137"/>
                    </a:srgbClr>
                  </a:outerShdw>
                </a:effectLst>
                <a:latin typeface="Constantia" pitchFamily="18" charset="0"/>
                <a:cs typeface="Andalus" pitchFamily="2" charset="-78"/>
              </a:rPr>
              <a:t>) at reference temperature </a:t>
            </a:r>
            <a:r>
              <a:rPr lang="en-US" i="1" dirty="0" smtClean="0">
                <a:effectLst>
                  <a:outerShdw blurRad="38100" dist="38100" dir="2700000" algn="tl">
                    <a:srgbClr val="000000">
                      <a:alpha val="43137"/>
                    </a:srgbClr>
                  </a:outerShdw>
                </a:effectLst>
                <a:latin typeface="Constantia" pitchFamily="18" charset="0"/>
                <a:cs typeface="Andalus" pitchFamily="2" charset="-78"/>
              </a:rPr>
              <a:t>T</a:t>
            </a:r>
            <a:r>
              <a:rPr lang="en-US" baseline="-25000" dirty="0" smtClean="0">
                <a:effectLst>
                  <a:outerShdw blurRad="38100" dist="38100" dir="2700000" algn="tl">
                    <a:srgbClr val="000000">
                      <a:alpha val="43137"/>
                    </a:srgbClr>
                  </a:outerShdw>
                </a:effectLst>
                <a:latin typeface="Constantia" pitchFamily="18" charset="0"/>
                <a:cs typeface="Andalus" pitchFamily="2" charset="-78"/>
              </a:rPr>
              <a:t>0</a:t>
            </a:r>
            <a:r>
              <a:rPr lang="en-US" dirty="0" smtClean="0">
                <a:effectLst>
                  <a:outerShdw blurRad="38100" dist="38100" dir="2700000" algn="tl">
                    <a:srgbClr val="000000">
                      <a:alpha val="43137"/>
                    </a:srgbClr>
                  </a:outerShdw>
                </a:effectLst>
                <a:latin typeface="Constantia" pitchFamily="18" charset="0"/>
                <a:cs typeface="Andalus" pitchFamily="2" charset="-78"/>
              </a:rPr>
              <a:t> </a:t>
            </a:r>
          </a:p>
          <a:p>
            <a:r>
              <a:rPr lang="en-US" i="1" dirty="0" smtClean="0">
                <a:effectLst>
                  <a:outerShdw blurRad="38100" dist="38100" dir="2700000" algn="tl">
                    <a:srgbClr val="000000">
                      <a:alpha val="43137"/>
                    </a:srgbClr>
                  </a:outerShdw>
                </a:effectLst>
                <a:latin typeface="Constantia" pitchFamily="18" charset="0"/>
                <a:cs typeface="Andalus" pitchFamily="2" charset="-78"/>
              </a:rPr>
              <a:t>T</a:t>
            </a:r>
            <a:r>
              <a:rPr lang="en-US" dirty="0" smtClean="0">
                <a:effectLst>
                  <a:outerShdw blurRad="38100" dist="38100" dir="2700000" algn="tl">
                    <a:srgbClr val="000000">
                      <a:alpha val="43137"/>
                    </a:srgbClr>
                  </a:outerShdw>
                </a:effectLst>
                <a:latin typeface="Constantia" pitchFamily="18" charset="0"/>
                <a:cs typeface="Andalus" pitchFamily="2" charset="-78"/>
              </a:rPr>
              <a:t> = input temperature in </a:t>
            </a:r>
            <a:r>
              <a:rPr lang="en-US" dirty="0" err="1" smtClean="0">
                <a:effectLst>
                  <a:outerShdw blurRad="38100" dist="38100" dir="2700000" algn="tl">
                    <a:srgbClr val="000000">
                      <a:alpha val="43137"/>
                    </a:srgbClr>
                  </a:outerShdw>
                </a:effectLst>
                <a:latin typeface="Constantia" pitchFamily="18" charset="0"/>
                <a:cs typeface="Andalus" pitchFamily="2" charset="-78"/>
              </a:rPr>
              <a:t>kelvin</a:t>
            </a:r>
            <a:r>
              <a:rPr lang="en-US" dirty="0" smtClean="0">
                <a:effectLst>
                  <a:outerShdw blurRad="38100" dist="38100" dir="2700000" algn="tl">
                    <a:srgbClr val="000000">
                      <a:alpha val="43137"/>
                    </a:srgbClr>
                  </a:outerShdw>
                </a:effectLst>
                <a:latin typeface="Constantia" pitchFamily="18" charset="0"/>
                <a:cs typeface="Andalus" pitchFamily="2" charset="-78"/>
              </a:rPr>
              <a:t> </a:t>
            </a:r>
          </a:p>
          <a:p>
            <a:r>
              <a:rPr lang="en-US" i="1" dirty="0" smtClean="0">
                <a:effectLst>
                  <a:outerShdw blurRad="38100" dist="38100" dir="2700000" algn="tl">
                    <a:srgbClr val="000000">
                      <a:alpha val="43137"/>
                    </a:srgbClr>
                  </a:outerShdw>
                </a:effectLst>
                <a:latin typeface="Constantia" pitchFamily="18" charset="0"/>
                <a:cs typeface="Andalus" pitchFamily="2" charset="-78"/>
              </a:rPr>
              <a:t>T</a:t>
            </a:r>
            <a:r>
              <a:rPr lang="en-US" baseline="-25000" dirty="0" smtClean="0">
                <a:effectLst>
                  <a:outerShdw blurRad="38100" dist="38100" dir="2700000" algn="tl">
                    <a:srgbClr val="000000">
                      <a:alpha val="43137"/>
                    </a:srgbClr>
                  </a:outerShdw>
                </a:effectLst>
                <a:latin typeface="Constantia" pitchFamily="18" charset="0"/>
                <a:cs typeface="Andalus" pitchFamily="2" charset="-78"/>
              </a:rPr>
              <a:t>0</a:t>
            </a:r>
            <a:r>
              <a:rPr lang="en-US" dirty="0" smtClean="0">
                <a:effectLst>
                  <a:outerShdw blurRad="38100" dist="38100" dir="2700000" algn="tl">
                    <a:srgbClr val="000000">
                      <a:alpha val="43137"/>
                    </a:srgbClr>
                  </a:outerShdw>
                </a:effectLst>
                <a:latin typeface="Constantia" pitchFamily="18" charset="0"/>
                <a:cs typeface="Andalus" pitchFamily="2" charset="-78"/>
              </a:rPr>
              <a:t> = reference temperature in </a:t>
            </a:r>
            <a:r>
              <a:rPr lang="en-US" dirty="0" err="1" smtClean="0">
                <a:effectLst>
                  <a:outerShdw blurRad="38100" dist="38100" dir="2700000" algn="tl">
                    <a:srgbClr val="000000">
                      <a:alpha val="43137"/>
                    </a:srgbClr>
                  </a:outerShdw>
                </a:effectLst>
                <a:latin typeface="Constantia" pitchFamily="18" charset="0"/>
                <a:cs typeface="Andalus" pitchFamily="2" charset="-78"/>
              </a:rPr>
              <a:t>kelvin</a:t>
            </a:r>
            <a:r>
              <a:rPr lang="en-US" dirty="0" smtClean="0">
                <a:effectLst>
                  <a:outerShdw blurRad="38100" dist="38100" dir="2700000" algn="tl">
                    <a:srgbClr val="000000">
                      <a:alpha val="43137"/>
                    </a:srgbClr>
                  </a:outerShdw>
                </a:effectLst>
                <a:latin typeface="Constantia" pitchFamily="18" charset="0"/>
                <a:cs typeface="Andalus" pitchFamily="2" charset="-78"/>
              </a:rPr>
              <a:t> </a:t>
            </a:r>
          </a:p>
          <a:p>
            <a:r>
              <a:rPr lang="en-US" i="1" dirty="0" smtClean="0">
                <a:effectLst>
                  <a:outerShdw blurRad="38100" dist="38100" dir="2700000" algn="tl">
                    <a:srgbClr val="000000">
                      <a:alpha val="43137"/>
                    </a:srgbClr>
                  </a:outerShdw>
                </a:effectLst>
                <a:latin typeface="Constantia" pitchFamily="18" charset="0"/>
                <a:cs typeface="Andalus" pitchFamily="2" charset="-78"/>
              </a:rPr>
              <a:t>C</a:t>
            </a:r>
            <a:r>
              <a:rPr lang="en-US" dirty="0" smtClean="0">
                <a:effectLst>
                  <a:outerShdw blurRad="38100" dist="38100" dir="2700000" algn="tl">
                    <a:srgbClr val="000000">
                      <a:alpha val="43137"/>
                    </a:srgbClr>
                  </a:outerShdw>
                </a:effectLst>
                <a:latin typeface="Constantia" pitchFamily="18" charset="0"/>
                <a:cs typeface="Andalus" pitchFamily="2" charset="-78"/>
              </a:rPr>
              <a:t> = Sutherland's constant for the gaseous material in question </a:t>
            </a:r>
          </a:p>
          <a:p>
            <a:r>
              <a:rPr lang="en-US" dirty="0" smtClean="0">
                <a:effectLst>
                  <a:outerShdw blurRad="38100" dist="38100" dir="2700000" algn="tl">
                    <a:srgbClr val="000000">
                      <a:alpha val="43137"/>
                    </a:srgbClr>
                  </a:outerShdw>
                </a:effectLst>
                <a:latin typeface="Constantia" pitchFamily="18" charset="0"/>
                <a:cs typeface="Andalus" pitchFamily="2" charset="-78"/>
              </a:rPr>
              <a:t>Valid for temperatures between 0 &lt; </a:t>
            </a:r>
            <a:r>
              <a:rPr lang="en-US" i="1" dirty="0" smtClean="0">
                <a:effectLst>
                  <a:outerShdw blurRad="38100" dist="38100" dir="2700000" algn="tl">
                    <a:srgbClr val="000000">
                      <a:alpha val="43137"/>
                    </a:srgbClr>
                  </a:outerShdw>
                </a:effectLst>
                <a:latin typeface="Constantia" pitchFamily="18" charset="0"/>
                <a:cs typeface="Andalus" pitchFamily="2" charset="-78"/>
              </a:rPr>
              <a:t>T</a:t>
            </a:r>
            <a:r>
              <a:rPr lang="en-US" dirty="0" smtClean="0">
                <a:effectLst>
                  <a:outerShdw blurRad="38100" dist="38100" dir="2700000" algn="tl">
                    <a:srgbClr val="000000">
                      <a:alpha val="43137"/>
                    </a:srgbClr>
                  </a:outerShdw>
                </a:effectLst>
                <a:latin typeface="Constantia" pitchFamily="18" charset="0"/>
                <a:cs typeface="Andalus" pitchFamily="2" charset="-78"/>
              </a:rPr>
              <a:t> &lt; 555 K with an error due to pressure less than 10% below 3.45 </a:t>
            </a:r>
            <a:r>
              <a:rPr lang="en-US" dirty="0" err="1" smtClean="0">
                <a:effectLst>
                  <a:outerShdw blurRad="38100" dist="38100" dir="2700000" algn="tl">
                    <a:srgbClr val="000000">
                      <a:alpha val="43137"/>
                    </a:srgbClr>
                  </a:outerShdw>
                </a:effectLst>
                <a:latin typeface="Constantia" pitchFamily="18" charset="0"/>
                <a:cs typeface="Andalus" pitchFamily="2" charset="-78"/>
              </a:rPr>
              <a:t>MPa</a:t>
            </a:r>
            <a:endParaRPr lang="en-US" dirty="0">
              <a:effectLst>
                <a:outerShdw blurRad="38100" dist="38100" dir="2700000" algn="tl">
                  <a:srgbClr val="000000">
                    <a:alpha val="43137"/>
                  </a:srgbClr>
                </a:outerShdw>
              </a:effectLst>
              <a:latin typeface="Constantia" pitchFamily="18" charset="0"/>
              <a:cs typeface="Andalus" pitchFamily="2" charset="-78"/>
            </a:endParaRPr>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AERODYNAMIC VARIABLES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40" name="TextBox 39"/>
          <p:cNvSpPr txBox="1"/>
          <p:nvPr/>
        </p:nvSpPr>
        <p:spPr>
          <a:xfrm>
            <a:off x="251520" y="1268760"/>
            <a:ext cx="8568952" cy="369332"/>
          </a:xfrm>
          <a:prstGeom prst="rect">
            <a:avLst/>
          </a:prstGeom>
          <a:noFill/>
        </p:spPr>
        <p:txBody>
          <a:bodyPr wrap="square" rtlCol="0">
            <a:spAutoFit/>
          </a:bodyPr>
          <a:lstStyle/>
          <a:p>
            <a:pPr algn="just">
              <a:buSzPct val="85000"/>
              <a:buBlip>
                <a:blip r:embed="rId2"/>
              </a:buBlip>
            </a:pPr>
            <a:endParaRPr lang="en-GB" dirty="0" smtClean="0">
              <a:latin typeface="Constantia" pitchFamily="18" charset="0"/>
            </a:endParaRPr>
          </a:p>
        </p:txBody>
      </p:sp>
      <p:sp>
        <p:nvSpPr>
          <p:cNvPr id="11" name="TextBox 10"/>
          <p:cNvSpPr txBox="1"/>
          <p:nvPr/>
        </p:nvSpPr>
        <p:spPr>
          <a:xfrm>
            <a:off x="251520" y="1268760"/>
            <a:ext cx="8568952" cy="2169825"/>
          </a:xfrm>
          <a:prstGeom prst="rect">
            <a:avLst/>
          </a:prstGeom>
          <a:noFill/>
        </p:spPr>
        <p:txBody>
          <a:bodyPr wrap="square" rtlCol="0">
            <a:spAutoFit/>
          </a:bodyPr>
          <a:lstStyle/>
          <a:p>
            <a:pPr algn="just">
              <a:buSzPct val="85000"/>
              <a:buBlip>
                <a:blip r:embed="rId2"/>
              </a:buBlip>
            </a:pPr>
            <a:r>
              <a:rPr lang="en-GB" sz="2500" dirty="0" smtClean="0">
                <a:latin typeface="Constantia" pitchFamily="18" charset="0"/>
              </a:rPr>
              <a:t> Viscosity:</a:t>
            </a:r>
          </a:p>
          <a:p>
            <a:pPr lvl="1" algn="just">
              <a:buSzPct val="85000"/>
              <a:buBlip>
                <a:blip r:embed="rId2"/>
              </a:buBlip>
            </a:pPr>
            <a:r>
              <a:rPr lang="en-GB" sz="2200" dirty="0" smtClean="0">
                <a:latin typeface="Constantia" pitchFamily="18" charset="0"/>
              </a:rPr>
              <a:t> The coefficient of viscosity depends on the composition of the fluid, its temperature and its pressure.</a:t>
            </a:r>
          </a:p>
          <a:p>
            <a:pPr lvl="1" algn="just">
              <a:buSzPct val="85000"/>
              <a:buBlip>
                <a:blip r:embed="rId2"/>
              </a:buBlip>
            </a:pPr>
            <a:r>
              <a:rPr lang="en-GB" sz="2200" dirty="0" smtClean="0">
                <a:latin typeface="Constantia" pitchFamily="18" charset="0"/>
              </a:rPr>
              <a:t> </a:t>
            </a:r>
            <a:r>
              <a:rPr lang="en-US" sz="2200" dirty="0" smtClean="0">
                <a:latin typeface="Constantia" pitchFamily="18" charset="0"/>
              </a:rPr>
              <a:t>Sutherland's formula can be used to derive the dynamic viscosity of an ideal gas as a function of the temperature:</a:t>
            </a:r>
          </a:p>
          <a:p>
            <a:pPr lvl="1" algn="just">
              <a:buSzPct val="85000"/>
              <a:buBlip>
                <a:blip r:embed="rId2"/>
              </a:buBlip>
            </a:pPr>
            <a:endParaRPr lang="en-GB" sz="2200" dirty="0" smtClean="0">
              <a:latin typeface="Constantia" pitchFamily="18" charset="0"/>
            </a:endParaRPr>
          </a:p>
        </p:txBody>
      </p:sp>
      <p:sp>
        <p:nvSpPr>
          <p:cNvPr id="10" name="Slide Number Placeholder 3"/>
          <p:cNvSpPr txBox="1">
            <a:spLocks/>
          </p:cNvSpPr>
          <p:nvPr/>
        </p:nvSpPr>
        <p:spPr>
          <a:xfrm>
            <a:off x="8551490" y="7219310"/>
            <a:ext cx="504057"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fld id="{4747A9E4-C7B3-400F-9120-A23606BE4312}" type="slidenum">
              <a:rPr kumimoji="0" lang="en-US" sz="1200" b="1"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12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endParaRPr>
          </a:p>
        </p:txBody>
      </p:sp>
      <p:sp>
        <p:nvSpPr>
          <p:cNvPr id="12" name="TextBox 11"/>
          <p:cNvSpPr txBox="1"/>
          <p:nvPr/>
        </p:nvSpPr>
        <p:spPr>
          <a:xfrm>
            <a:off x="5349230" y="7354307"/>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3" name="Straight Connector 12"/>
          <p:cNvCxnSpPr/>
          <p:nvPr/>
        </p:nvCxnSpPr>
        <p:spPr>
          <a:xfrm>
            <a:off x="5965552" y="7395790"/>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5" name="Title 1"/>
          <p:cNvSpPr txBox="1">
            <a:spLocks/>
          </p:cNvSpPr>
          <p:nvPr/>
        </p:nvSpPr>
        <p:spPr>
          <a:xfrm>
            <a:off x="457200" y="1834879"/>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400" b="0" i="0" u="none" strike="noStrike" kern="1200" cap="none" spc="0" normalizeH="0" baseline="0" noProof="0" dirty="0">
              <a:ln>
                <a:noFill/>
              </a:ln>
              <a:solidFill>
                <a:srgbClr val="FF0000"/>
              </a:solidFill>
              <a:effectLst/>
              <a:uLnTx/>
              <a:uFillTx/>
              <a:latin typeface="+mj-lt"/>
              <a:ea typeface="+mj-ea"/>
              <a:cs typeface="+mj-cs"/>
            </a:endParaRPr>
          </a:p>
        </p:txBody>
      </p:sp>
      <p:pic>
        <p:nvPicPr>
          <p:cNvPr id="18"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95536" y="3251566"/>
            <a:ext cx="3429024" cy="825506"/>
          </a:xfrm>
          <a:prstGeom prst="rect">
            <a:avLst/>
          </a:prstGeom>
          <a:noFill/>
          <a:ln w="9525">
            <a:noFill/>
            <a:miter lim="800000"/>
            <a:headEnd/>
            <a:tailEnd/>
          </a:ln>
          <a:effectLst/>
        </p:spPr>
      </p:pic>
      <p:graphicFrame>
        <p:nvGraphicFramePr>
          <p:cNvPr id="20" name="Table 19"/>
          <p:cNvGraphicFramePr>
            <a:graphicFrameLocks noGrp="1"/>
          </p:cNvGraphicFramePr>
          <p:nvPr/>
        </p:nvGraphicFramePr>
        <p:xfrm>
          <a:off x="3779913" y="3120137"/>
          <a:ext cx="4864056" cy="3045167"/>
        </p:xfrm>
        <a:graphic>
          <a:graphicData uri="http://schemas.openxmlformats.org/drawingml/2006/table">
            <a:tbl>
              <a:tblPr/>
              <a:tblGrid>
                <a:gridCol w="1488609"/>
                <a:gridCol w="1125149"/>
                <a:gridCol w="1125149"/>
                <a:gridCol w="1125149"/>
              </a:tblGrid>
              <a:tr h="378485">
                <a:tc>
                  <a:txBody>
                    <a:bodyPr/>
                    <a:lstStyle/>
                    <a:p>
                      <a:r>
                        <a:rPr lang="en-US" sz="1300" b="1" dirty="0">
                          <a:effectLst>
                            <a:outerShdw blurRad="38100" dist="38100" dir="2700000" algn="tl">
                              <a:srgbClr val="000000">
                                <a:alpha val="43137"/>
                              </a:srgbClr>
                            </a:outerShdw>
                          </a:effectLst>
                          <a:latin typeface="Constantia" pitchFamily="18" charset="0"/>
                          <a:cs typeface="Andalus" pitchFamily="2" charset="-78"/>
                        </a:rPr>
                        <a:t>Gas</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EFEF"/>
                    </a:solidFill>
                  </a:tcPr>
                </a:tc>
                <a:tc>
                  <a:txBody>
                    <a:bodyPr/>
                    <a:lstStyle/>
                    <a:p>
                      <a:pPr algn="ctr"/>
                      <a:r>
                        <a:rPr lang="en-US" sz="1300" b="1" i="1" dirty="0">
                          <a:effectLst>
                            <a:outerShdw blurRad="38100" dist="38100" dir="2700000" algn="tl">
                              <a:srgbClr val="000000">
                                <a:alpha val="43137"/>
                              </a:srgbClr>
                            </a:outerShdw>
                          </a:effectLst>
                          <a:latin typeface="Constantia" pitchFamily="18" charset="0"/>
                          <a:cs typeface="Andalus" pitchFamily="2" charset="-78"/>
                        </a:rPr>
                        <a:t>C</a:t>
                      </a:r>
                      <a:r>
                        <a:rPr lang="en-US" sz="1300" b="1" dirty="0">
                          <a:effectLst>
                            <a:outerShdw blurRad="38100" dist="38100" dir="2700000" algn="tl">
                              <a:srgbClr val="000000">
                                <a:alpha val="43137"/>
                              </a:srgbClr>
                            </a:outerShdw>
                          </a:effectLst>
                          <a:latin typeface="Constantia" pitchFamily="18" charset="0"/>
                          <a:cs typeface="Andalus" pitchFamily="2" charset="-78"/>
                        </a:rPr>
                        <a:t> [K]</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EFEF"/>
                    </a:solidFill>
                  </a:tcPr>
                </a:tc>
                <a:tc>
                  <a:txBody>
                    <a:bodyPr/>
                    <a:lstStyle/>
                    <a:p>
                      <a:pPr algn="ctr"/>
                      <a:r>
                        <a:rPr lang="en-US" sz="1300" b="1" i="1" dirty="0">
                          <a:effectLst>
                            <a:outerShdw blurRad="38100" dist="38100" dir="2700000" algn="tl">
                              <a:srgbClr val="000000">
                                <a:alpha val="43137"/>
                              </a:srgbClr>
                            </a:outerShdw>
                          </a:effectLst>
                          <a:latin typeface="Constantia" pitchFamily="18" charset="0"/>
                          <a:cs typeface="Andalus" pitchFamily="2" charset="-78"/>
                        </a:rPr>
                        <a:t>T</a:t>
                      </a:r>
                      <a:r>
                        <a:rPr lang="en-US" sz="1300" b="1" baseline="-25000" dirty="0">
                          <a:effectLst>
                            <a:outerShdw blurRad="38100" dist="38100" dir="2700000" algn="tl">
                              <a:srgbClr val="000000">
                                <a:alpha val="43137"/>
                              </a:srgbClr>
                            </a:outerShdw>
                          </a:effectLst>
                          <a:latin typeface="Constantia" pitchFamily="18" charset="0"/>
                          <a:cs typeface="Andalus" pitchFamily="2" charset="-78"/>
                        </a:rPr>
                        <a:t>0</a:t>
                      </a:r>
                      <a:r>
                        <a:rPr lang="en-US" sz="1300" b="1" dirty="0">
                          <a:effectLst>
                            <a:outerShdw blurRad="38100" dist="38100" dir="2700000" algn="tl">
                              <a:srgbClr val="000000">
                                <a:alpha val="43137"/>
                              </a:srgbClr>
                            </a:outerShdw>
                          </a:effectLst>
                          <a:latin typeface="Constantia" pitchFamily="18" charset="0"/>
                          <a:cs typeface="Andalus" pitchFamily="2" charset="-78"/>
                        </a:rPr>
                        <a:t> [K]</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EFEF"/>
                    </a:solidFill>
                  </a:tcPr>
                </a:tc>
                <a:tc>
                  <a:txBody>
                    <a:bodyPr/>
                    <a:lstStyle/>
                    <a:p>
                      <a:pPr algn="ctr"/>
                      <a:r>
                        <a:rPr lang="el-GR" sz="1300" b="1" dirty="0">
                          <a:effectLst>
                            <a:outerShdw blurRad="38100" dist="38100" dir="2700000" algn="tl">
                              <a:srgbClr val="000000">
                                <a:alpha val="43137"/>
                              </a:srgbClr>
                            </a:outerShdw>
                          </a:effectLst>
                          <a:latin typeface="Constantia" pitchFamily="18" charset="0"/>
                          <a:cs typeface="Andalus" pitchFamily="2" charset="-78"/>
                        </a:rPr>
                        <a:t>μ</a:t>
                      </a:r>
                      <a:r>
                        <a:rPr lang="el-GR" sz="1300" b="1" baseline="-25000" dirty="0">
                          <a:effectLst>
                            <a:outerShdw blurRad="38100" dist="38100" dir="2700000" algn="tl">
                              <a:srgbClr val="000000">
                                <a:alpha val="43137"/>
                              </a:srgbClr>
                            </a:outerShdw>
                          </a:effectLst>
                          <a:latin typeface="Constantia" pitchFamily="18" charset="0"/>
                          <a:cs typeface="Andalus" pitchFamily="2" charset="-78"/>
                        </a:rPr>
                        <a:t>0</a:t>
                      </a:r>
                      <a:r>
                        <a:rPr lang="el-GR" sz="1300" b="1" dirty="0">
                          <a:effectLst>
                            <a:outerShdw blurRad="38100" dist="38100" dir="2700000" algn="tl">
                              <a:srgbClr val="000000">
                                <a:alpha val="43137"/>
                              </a:srgbClr>
                            </a:outerShdw>
                          </a:effectLst>
                          <a:latin typeface="Constantia" pitchFamily="18" charset="0"/>
                          <a:cs typeface="Andalus" pitchFamily="2" charset="-78"/>
                        </a:rPr>
                        <a:t> [10</a:t>
                      </a:r>
                      <a:r>
                        <a:rPr lang="el-GR" sz="1300" b="1" baseline="30000" dirty="0">
                          <a:effectLst>
                            <a:outerShdw blurRad="38100" dist="38100" dir="2700000" algn="tl">
                              <a:srgbClr val="000000">
                                <a:alpha val="43137"/>
                              </a:srgbClr>
                            </a:outerShdw>
                          </a:effectLst>
                          <a:latin typeface="Constantia" pitchFamily="18" charset="0"/>
                          <a:cs typeface="Andalus" pitchFamily="2" charset="-78"/>
                        </a:rPr>
                        <a:t>-6</a:t>
                      </a:r>
                      <a:r>
                        <a:rPr lang="el-GR" sz="1300" b="1" dirty="0">
                          <a:effectLst>
                            <a:outerShdw blurRad="38100" dist="38100" dir="2700000" algn="tl">
                              <a:srgbClr val="000000">
                                <a:alpha val="43137"/>
                              </a:srgbClr>
                            </a:outerShdw>
                          </a:effectLst>
                          <a:latin typeface="Constantia" pitchFamily="18" charset="0"/>
                          <a:cs typeface="Andalus" pitchFamily="2" charset="-78"/>
                        </a:rPr>
                        <a:t> </a:t>
                      </a:r>
                      <a:r>
                        <a:rPr lang="en-US" sz="1300" b="1" dirty="0">
                          <a:effectLst>
                            <a:outerShdw blurRad="38100" dist="38100" dir="2700000" algn="tl">
                              <a:srgbClr val="000000">
                                <a:alpha val="43137"/>
                              </a:srgbClr>
                            </a:outerShdw>
                          </a:effectLst>
                          <a:latin typeface="Constantia" pitchFamily="18" charset="0"/>
                          <a:cs typeface="Andalus" pitchFamily="2" charset="-78"/>
                        </a:rPr>
                        <a:t>Pa s]</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FEFEF"/>
                    </a:solidFill>
                  </a:tcPr>
                </a:tc>
              </a:tr>
              <a:tr h="0">
                <a:tc>
                  <a:txBody>
                    <a:bodyPr/>
                    <a:lstStyle/>
                    <a:p>
                      <a:r>
                        <a:rPr lang="en-US" sz="1200" b="1" dirty="0">
                          <a:effectLst>
                            <a:outerShdw blurRad="38100" dist="38100" dir="2700000" algn="tl">
                              <a:srgbClr val="000000">
                                <a:alpha val="43137"/>
                              </a:srgbClr>
                            </a:outerShdw>
                          </a:effectLst>
                          <a:latin typeface="Constantia" pitchFamily="18" charset="0"/>
                          <a:cs typeface="Andalus" pitchFamily="2" charset="-78"/>
                        </a:rPr>
                        <a:t>air</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dirty="0">
                          <a:effectLst>
                            <a:outerShdw blurRad="38100" dist="38100" dir="2700000" algn="tl">
                              <a:srgbClr val="000000">
                                <a:alpha val="43137"/>
                              </a:srgbClr>
                            </a:outerShdw>
                          </a:effectLst>
                          <a:latin typeface="Times New Roman" pitchFamily="18" charset="0"/>
                          <a:cs typeface="Times New Roman" pitchFamily="18" charset="0"/>
                        </a:rPr>
                        <a:t>120</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dirty="0">
                          <a:effectLst>
                            <a:outerShdw blurRad="38100" dist="38100" dir="2700000" algn="tl">
                              <a:srgbClr val="000000">
                                <a:alpha val="43137"/>
                              </a:srgbClr>
                            </a:outerShdw>
                          </a:effectLst>
                          <a:latin typeface="Times New Roman" pitchFamily="18" charset="0"/>
                          <a:cs typeface="Times New Roman" pitchFamily="18" charset="0"/>
                        </a:rPr>
                        <a:t>291.15</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dirty="0">
                          <a:effectLst>
                            <a:outerShdw blurRad="38100" dist="38100" dir="2700000" algn="tl">
                              <a:srgbClr val="000000">
                                <a:alpha val="43137"/>
                              </a:srgbClr>
                            </a:outerShdw>
                          </a:effectLst>
                          <a:latin typeface="Times New Roman" pitchFamily="18" charset="0"/>
                          <a:cs typeface="Times New Roman" pitchFamily="18" charset="0"/>
                        </a:rPr>
                        <a:t>18.27</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8300">
                <a:tc>
                  <a:txBody>
                    <a:bodyPr/>
                    <a:lstStyle/>
                    <a:p>
                      <a:r>
                        <a:rPr lang="en-US" sz="1200" b="1" dirty="0">
                          <a:effectLst>
                            <a:outerShdw blurRad="38100" dist="38100" dir="2700000" algn="tl">
                              <a:srgbClr val="000000">
                                <a:alpha val="43137"/>
                              </a:srgbClr>
                            </a:outerShdw>
                          </a:effectLst>
                          <a:latin typeface="Constantia" pitchFamily="18" charset="0"/>
                          <a:cs typeface="Andalus" pitchFamily="2" charset="-78"/>
                        </a:rPr>
                        <a:t>nitrogen</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dirty="0">
                          <a:effectLst>
                            <a:outerShdw blurRad="38100" dist="38100" dir="2700000" algn="tl">
                              <a:srgbClr val="000000">
                                <a:alpha val="43137"/>
                              </a:srgbClr>
                            </a:outerShdw>
                          </a:effectLst>
                          <a:latin typeface="Times New Roman" pitchFamily="18" charset="0"/>
                          <a:cs typeface="Times New Roman" pitchFamily="18" charset="0"/>
                        </a:rPr>
                        <a:t>111</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a:effectLst>
                            <a:outerShdw blurRad="38100" dist="38100" dir="2700000" algn="tl">
                              <a:srgbClr val="000000">
                                <a:alpha val="43137"/>
                              </a:srgbClr>
                            </a:outerShdw>
                          </a:effectLst>
                          <a:latin typeface="Times New Roman" pitchFamily="18" charset="0"/>
                          <a:cs typeface="Times New Roman" pitchFamily="18" charset="0"/>
                        </a:rPr>
                        <a:t>300.55</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dirty="0">
                          <a:effectLst>
                            <a:outerShdw blurRad="38100" dist="38100" dir="2700000" algn="tl">
                              <a:srgbClr val="000000">
                                <a:alpha val="43137"/>
                              </a:srgbClr>
                            </a:outerShdw>
                          </a:effectLst>
                          <a:latin typeface="Times New Roman" pitchFamily="18" charset="0"/>
                          <a:cs typeface="Times New Roman" pitchFamily="18" charset="0"/>
                        </a:rPr>
                        <a:t>17.81</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2947">
                <a:tc>
                  <a:txBody>
                    <a:bodyPr/>
                    <a:lstStyle/>
                    <a:p>
                      <a:r>
                        <a:rPr lang="en-US" sz="1200" b="1" dirty="0">
                          <a:effectLst>
                            <a:outerShdw blurRad="38100" dist="38100" dir="2700000" algn="tl">
                              <a:srgbClr val="000000">
                                <a:alpha val="43137"/>
                              </a:srgbClr>
                            </a:outerShdw>
                          </a:effectLst>
                          <a:latin typeface="Constantia" pitchFamily="18" charset="0"/>
                          <a:cs typeface="Andalus" pitchFamily="2" charset="-78"/>
                        </a:rPr>
                        <a:t>oxygen</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dirty="0">
                          <a:effectLst>
                            <a:outerShdw blurRad="38100" dist="38100" dir="2700000" algn="tl">
                              <a:srgbClr val="000000">
                                <a:alpha val="43137"/>
                              </a:srgbClr>
                            </a:outerShdw>
                          </a:effectLst>
                          <a:latin typeface="Times New Roman" pitchFamily="18" charset="0"/>
                          <a:cs typeface="Times New Roman" pitchFamily="18" charset="0"/>
                        </a:rPr>
                        <a:t>127</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a:effectLst>
                            <a:outerShdw blurRad="38100" dist="38100" dir="2700000" algn="tl">
                              <a:srgbClr val="000000">
                                <a:alpha val="43137"/>
                              </a:srgbClr>
                            </a:outerShdw>
                          </a:effectLst>
                          <a:latin typeface="Times New Roman" pitchFamily="18" charset="0"/>
                          <a:cs typeface="Times New Roman" pitchFamily="18" charset="0"/>
                        </a:rPr>
                        <a:t>292.25</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a:effectLst>
                            <a:outerShdw blurRad="38100" dist="38100" dir="2700000" algn="tl">
                              <a:srgbClr val="000000">
                                <a:alpha val="43137"/>
                              </a:srgbClr>
                            </a:outerShdw>
                          </a:effectLst>
                          <a:latin typeface="Times New Roman" pitchFamily="18" charset="0"/>
                          <a:cs typeface="Times New Roman" pitchFamily="18" charset="0"/>
                        </a:rPr>
                        <a:t>20.18</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4681">
                <a:tc>
                  <a:txBody>
                    <a:bodyPr/>
                    <a:lstStyle/>
                    <a:p>
                      <a:r>
                        <a:rPr lang="en-US" sz="1200" b="1" dirty="0">
                          <a:effectLst>
                            <a:outerShdw blurRad="38100" dist="38100" dir="2700000" algn="tl">
                              <a:srgbClr val="000000">
                                <a:alpha val="43137"/>
                              </a:srgbClr>
                            </a:outerShdw>
                          </a:effectLst>
                          <a:latin typeface="Constantia" pitchFamily="18" charset="0"/>
                          <a:cs typeface="Andalus" pitchFamily="2" charset="-78"/>
                        </a:rPr>
                        <a:t>carbon dioxide</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dirty="0">
                          <a:effectLst>
                            <a:outerShdw blurRad="38100" dist="38100" dir="2700000" algn="tl">
                              <a:srgbClr val="000000">
                                <a:alpha val="43137"/>
                              </a:srgbClr>
                            </a:outerShdw>
                          </a:effectLst>
                          <a:latin typeface="Times New Roman" pitchFamily="18" charset="0"/>
                          <a:cs typeface="Times New Roman" pitchFamily="18" charset="0"/>
                        </a:rPr>
                        <a:t>240</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dirty="0">
                          <a:effectLst>
                            <a:outerShdw blurRad="38100" dist="38100" dir="2700000" algn="tl">
                              <a:srgbClr val="000000">
                                <a:alpha val="43137"/>
                              </a:srgbClr>
                            </a:outerShdw>
                          </a:effectLst>
                          <a:latin typeface="Times New Roman" pitchFamily="18" charset="0"/>
                          <a:cs typeface="Times New Roman" pitchFamily="18" charset="0"/>
                        </a:rPr>
                        <a:t>293.15</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a:effectLst>
                            <a:outerShdw blurRad="38100" dist="38100" dir="2700000" algn="tl">
                              <a:srgbClr val="000000">
                                <a:alpha val="43137"/>
                              </a:srgbClr>
                            </a:outerShdw>
                          </a:effectLst>
                          <a:latin typeface="Times New Roman" pitchFamily="18" charset="0"/>
                          <a:cs typeface="Times New Roman" pitchFamily="18" charset="0"/>
                        </a:rPr>
                        <a:t>14.8</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6415">
                <a:tc>
                  <a:txBody>
                    <a:bodyPr/>
                    <a:lstStyle/>
                    <a:p>
                      <a:r>
                        <a:rPr lang="en-US" sz="1200" b="1" dirty="0">
                          <a:effectLst>
                            <a:outerShdw blurRad="38100" dist="38100" dir="2700000" algn="tl">
                              <a:srgbClr val="000000">
                                <a:alpha val="43137"/>
                              </a:srgbClr>
                            </a:outerShdw>
                          </a:effectLst>
                          <a:latin typeface="Constantia" pitchFamily="18" charset="0"/>
                          <a:cs typeface="Andalus" pitchFamily="2" charset="-78"/>
                        </a:rPr>
                        <a:t>carbon monoxide</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dirty="0">
                          <a:effectLst>
                            <a:outerShdw blurRad="38100" dist="38100" dir="2700000" algn="tl">
                              <a:srgbClr val="000000">
                                <a:alpha val="43137"/>
                              </a:srgbClr>
                            </a:outerShdw>
                          </a:effectLst>
                          <a:latin typeface="Times New Roman" pitchFamily="18" charset="0"/>
                          <a:cs typeface="Times New Roman" pitchFamily="18" charset="0"/>
                        </a:rPr>
                        <a:t>118</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dirty="0">
                          <a:effectLst>
                            <a:outerShdw blurRad="38100" dist="38100" dir="2700000" algn="tl">
                              <a:srgbClr val="000000">
                                <a:alpha val="43137"/>
                              </a:srgbClr>
                            </a:outerShdw>
                          </a:effectLst>
                          <a:latin typeface="Times New Roman" pitchFamily="18" charset="0"/>
                          <a:cs typeface="Times New Roman" pitchFamily="18" charset="0"/>
                        </a:rPr>
                        <a:t>288.15</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a:effectLst>
                            <a:outerShdw blurRad="38100" dist="38100" dir="2700000" algn="tl">
                              <a:srgbClr val="000000">
                                <a:alpha val="43137"/>
                              </a:srgbClr>
                            </a:outerShdw>
                          </a:effectLst>
                          <a:latin typeface="Times New Roman" pitchFamily="18" charset="0"/>
                          <a:cs typeface="Times New Roman" pitchFamily="18" charset="0"/>
                        </a:rPr>
                        <a:t>17.2</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8149">
                <a:tc>
                  <a:txBody>
                    <a:bodyPr/>
                    <a:lstStyle/>
                    <a:p>
                      <a:r>
                        <a:rPr lang="en-US" sz="1200" b="1" dirty="0">
                          <a:effectLst>
                            <a:outerShdw blurRad="38100" dist="38100" dir="2700000" algn="tl">
                              <a:srgbClr val="000000">
                                <a:alpha val="43137"/>
                              </a:srgbClr>
                            </a:outerShdw>
                          </a:effectLst>
                          <a:latin typeface="Constantia" pitchFamily="18" charset="0"/>
                          <a:cs typeface="Andalus" pitchFamily="2" charset="-78"/>
                        </a:rPr>
                        <a:t>hydrogen</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dirty="0">
                          <a:effectLst>
                            <a:outerShdw blurRad="38100" dist="38100" dir="2700000" algn="tl">
                              <a:srgbClr val="000000">
                                <a:alpha val="43137"/>
                              </a:srgbClr>
                            </a:outerShdw>
                          </a:effectLst>
                          <a:latin typeface="Times New Roman" pitchFamily="18" charset="0"/>
                          <a:cs typeface="Times New Roman" pitchFamily="18" charset="0"/>
                        </a:rPr>
                        <a:t>72</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dirty="0">
                          <a:effectLst>
                            <a:outerShdw blurRad="38100" dist="38100" dir="2700000" algn="tl">
                              <a:srgbClr val="000000">
                                <a:alpha val="43137"/>
                              </a:srgbClr>
                            </a:outerShdw>
                          </a:effectLst>
                          <a:latin typeface="Times New Roman" pitchFamily="18" charset="0"/>
                          <a:cs typeface="Times New Roman" pitchFamily="18" charset="0"/>
                        </a:rPr>
                        <a:t>293.85</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dirty="0">
                          <a:effectLst>
                            <a:outerShdw blurRad="38100" dist="38100" dir="2700000" algn="tl">
                              <a:srgbClr val="000000">
                                <a:alpha val="43137"/>
                              </a:srgbClr>
                            </a:outerShdw>
                          </a:effectLst>
                          <a:latin typeface="Times New Roman" pitchFamily="18" charset="0"/>
                          <a:cs typeface="Times New Roman" pitchFamily="18" charset="0"/>
                        </a:rPr>
                        <a:t>8.76</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9883">
                <a:tc>
                  <a:txBody>
                    <a:bodyPr/>
                    <a:lstStyle/>
                    <a:p>
                      <a:r>
                        <a:rPr lang="en-US" sz="1200" b="1" dirty="0">
                          <a:effectLst>
                            <a:outerShdw blurRad="38100" dist="38100" dir="2700000" algn="tl">
                              <a:srgbClr val="000000">
                                <a:alpha val="43137"/>
                              </a:srgbClr>
                            </a:outerShdw>
                          </a:effectLst>
                          <a:latin typeface="Constantia" pitchFamily="18" charset="0"/>
                          <a:cs typeface="Andalus" pitchFamily="2" charset="-78"/>
                        </a:rPr>
                        <a:t>ammonia</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dirty="0">
                          <a:effectLst>
                            <a:outerShdw blurRad="38100" dist="38100" dir="2700000" algn="tl">
                              <a:srgbClr val="000000">
                                <a:alpha val="43137"/>
                              </a:srgbClr>
                            </a:outerShdw>
                          </a:effectLst>
                          <a:latin typeface="Times New Roman" pitchFamily="18" charset="0"/>
                          <a:cs typeface="Times New Roman" pitchFamily="18" charset="0"/>
                        </a:rPr>
                        <a:t>370</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dirty="0">
                          <a:effectLst>
                            <a:outerShdw blurRad="38100" dist="38100" dir="2700000" algn="tl">
                              <a:srgbClr val="000000">
                                <a:alpha val="43137"/>
                              </a:srgbClr>
                            </a:outerShdw>
                          </a:effectLst>
                          <a:latin typeface="Times New Roman" pitchFamily="18" charset="0"/>
                          <a:cs typeface="Times New Roman" pitchFamily="18" charset="0"/>
                        </a:rPr>
                        <a:t>293.15</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dirty="0">
                          <a:effectLst>
                            <a:outerShdw blurRad="38100" dist="38100" dir="2700000" algn="tl">
                              <a:srgbClr val="000000">
                                <a:alpha val="43137"/>
                              </a:srgbClr>
                            </a:outerShdw>
                          </a:effectLst>
                          <a:latin typeface="Times New Roman" pitchFamily="18" charset="0"/>
                          <a:cs typeface="Times New Roman" pitchFamily="18" charset="0"/>
                        </a:rPr>
                        <a:t>9.82</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r>
                        <a:rPr lang="en-US" sz="1200" b="1" dirty="0">
                          <a:effectLst>
                            <a:outerShdw blurRad="38100" dist="38100" dir="2700000" algn="tl">
                              <a:srgbClr val="000000">
                                <a:alpha val="43137"/>
                              </a:srgbClr>
                            </a:outerShdw>
                          </a:effectLst>
                          <a:latin typeface="Constantia" pitchFamily="18" charset="0"/>
                          <a:cs typeface="Andalus" pitchFamily="2" charset="-78"/>
                        </a:rPr>
                        <a:t>sulfur dioxide</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dirty="0">
                          <a:effectLst>
                            <a:outerShdw blurRad="38100" dist="38100" dir="2700000" algn="tl">
                              <a:srgbClr val="000000">
                                <a:alpha val="43137"/>
                              </a:srgbClr>
                            </a:outerShdw>
                          </a:effectLst>
                          <a:latin typeface="Times New Roman" pitchFamily="18" charset="0"/>
                          <a:cs typeface="Times New Roman" pitchFamily="18" charset="0"/>
                        </a:rPr>
                        <a:t>416</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dirty="0">
                          <a:effectLst>
                            <a:outerShdw blurRad="38100" dist="38100" dir="2700000" algn="tl">
                              <a:srgbClr val="000000">
                                <a:alpha val="43137"/>
                              </a:srgbClr>
                            </a:outerShdw>
                          </a:effectLst>
                          <a:latin typeface="Times New Roman" pitchFamily="18" charset="0"/>
                          <a:cs typeface="Times New Roman" pitchFamily="18" charset="0"/>
                        </a:rPr>
                        <a:t>293.65</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dirty="0">
                          <a:effectLst>
                            <a:outerShdw blurRad="38100" dist="38100" dir="2700000" algn="tl">
                              <a:srgbClr val="000000">
                                <a:alpha val="43137"/>
                              </a:srgbClr>
                            </a:outerShdw>
                          </a:effectLst>
                          <a:latin typeface="Times New Roman" pitchFamily="18" charset="0"/>
                          <a:cs typeface="Times New Roman" pitchFamily="18" charset="0"/>
                        </a:rPr>
                        <a:t>12.54</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r>
                        <a:rPr lang="en-US" sz="1200" b="1" dirty="0">
                          <a:effectLst>
                            <a:outerShdw blurRad="38100" dist="38100" dir="2700000" algn="tl">
                              <a:srgbClr val="000000">
                                <a:alpha val="43137"/>
                              </a:srgbClr>
                            </a:outerShdw>
                          </a:effectLst>
                          <a:latin typeface="Constantia" pitchFamily="18" charset="0"/>
                          <a:cs typeface="Andalus" pitchFamily="2" charset="-78"/>
                        </a:rPr>
                        <a:t>helium</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dirty="0" smtClean="0">
                          <a:effectLst>
                            <a:outerShdw blurRad="38100" dist="38100" dir="2700000" algn="tl">
                              <a:srgbClr val="000000">
                                <a:alpha val="43137"/>
                              </a:srgbClr>
                            </a:outerShdw>
                          </a:effectLst>
                          <a:latin typeface="Times New Roman" pitchFamily="18" charset="0"/>
                          <a:cs typeface="Times New Roman" pitchFamily="18" charset="0"/>
                        </a:rPr>
                        <a:t>79.4</a:t>
                      </a:r>
                      <a:endParaRPr lang="en-US" sz="1400" b="0" i="0" dirty="0">
                        <a:effectLst>
                          <a:outerShdw blurRad="38100" dist="38100" dir="2700000" algn="tl">
                            <a:srgbClr val="000000">
                              <a:alpha val="43137"/>
                            </a:srgbClr>
                          </a:outerShdw>
                        </a:effectLst>
                        <a:latin typeface="Times New Roman" pitchFamily="18" charset="0"/>
                        <a:cs typeface="Times New Roman" pitchFamily="18" charset="0"/>
                      </a:endParaRP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dirty="0">
                          <a:effectLst>
                            <a:outerShdw blurRad="38100" dist="38100" dir="2700000" algn="tl">
                              <a:srgbClr val="000000">
                                <a:alpha val="43137"/>
                              </a:srgbClr>
                            </a:outerShdw>
                          </a:effectLst>
                          <a:latin typeface="Times New Roman" pitchFamily="18" charset="0"/>
                          <a:cs typeface="Times New Roman" pitchFamily="18" charset="0"/>
                        </a:rPr>
                        <a:t>273</a:t>
                      </a: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0" i="0" dirty="0" smtClean="0">
                          <a:effectLst>
                            <a:outerShdw blurRad="38100" dist="38100" dir="2700000" algn="tl">
                              <a:srgbClr val="000000">
                                <a:alpha val="43137"/>
                              </a:srgbClr>
                            </a:outerShdw>
                          </a:effectLst>
                          <a:latin typeface="Times New Roman" pitchFamily="18" charset="0"/>
                          <a:cs typeface="Times New Roman" pitchFamily="18" charset="0"/>
                        </a:rPr>
                        <a:t>19</a:t>
                      </a:r>
                      <a:endParaRPr lang="en-US" sz="1400" b="0" i="0" dirty="0">
                        <a:effectLst>
                          <a:outerShdw blurRad="38100" dist="38100" dir="2700000" algn="tl">
                            <a:srgbClr val="000000">
                              <a:alpha val="43137"/>
                            </a:srgbClr>
                          </a:outerShdw>
                        </a:effectLst>
                        <a:latin typeface="Times New Roman" pitchFamily="18" charset="0"/>
                        <a:cs typeface="Times New Roman" pitchFamily="18" charset="0"/>
                      </a:endParaRPr>
                    </a:p>
                  </a:txBody>
                  <a:tcPr marL="82939" marR="82939" marT="41469" marB="414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linds(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AERODYNAMIC FORCES AND MOMENTS</a:t>
            </a:r>
          </a:p>
        </p:txBody>
      </p:sp>
      <p:sp>
        <p:nvSpPr>
          <p:cNvPr id="40" name="TextBox 39"/>
          <p:cNvSpPr txBox="1"/>
          <p:nvPr/>
        </p:nvSpPr>
        <p:spPr>
          <a:xfrm>
            <a:off x="251520" y="1268760"/>
            <a:ext cx="8568952" cy="369332"/>
          </a:xfrm>
          <a:prstGeom prst="rect">
            <a:avLst/>
          </a:prstGeom>
          <a:noFill/>
        </p:spPr>
        <p:txBody>
          <a:bodyPr wrap="square" rtlCol="0">
            <a:spAutoFit/>
          </a:bodyPr>
          <a:lstStyle/>
          <a:p>
            <a:pPr algn="just">
              <a:buSzPct val="85000"/>
              <a:buBlip>
                <a:blip r:embed="rId3"/>
              </a:buBlip>
            </a:pPr>
            <a:endParaRPr lang="en-GB" dirty="0" smtClean="0">
              <a:latin typeface="Constantia" pitchFamily="18" charset="0"/>
            </a:endParaRPr>
          </a:p>
        </p:txBody>
      </p:sp>
      <p:sp>
        <p:nvSpPr>
          <p:cNvPr id="11" name="TextBox 10"/>
          <p:cNvSpPr txBox="1"/>
          <p:nvPr/>
        </p:nvSpPr>
        <p:spPr>
          <a:xfrm>
            <a:off x="251520" y="1268760"/>
            <a:ext cx="8568952" cy="2292935"/>
          </a:xfrm>
          <a:prstGeom prst="rect">
            <a:avLst/>
          </a:prstGeom>
          <a:noFill/>
        </p:spPr>
        <p:txBody>
          <a:bodyPr wrap="square" rtlCol="0">
            <a:spAutoFit/>
          </a:bodyPr>
          <a:lstStyle/>
          <a:p>
            <a:pPr algn="just">
              <a:buSzPct val="85000"/>
              <a:buBlip>
                <a:blip r:embed="rId3"/>
              </a:buBlip>
            </a:pPr>
            <a:r>
              <a:rPr lang="en-GB" sz="2500" dirty="0" smtClean="0">
                <a:latin typeface="Constantia" pitchFamily="18" charset="0"/>
              </a:rPr>
              <a:t> Sources of aerodynamic forces and moments:</a:t>
            </a:r>
          </a:p>
          <a:p>
            <a:pPr algn="just">
              <a:buSzPct val="85000"/>
              <a:buBlip>
                <a:blip r:embed="rId3"/>
              </a:buBlip>
            </a:pPr>
            <a:endParaRPr lang="en-GB" sz="2500" dirty="0" smtClean="0">
              <a:latin typeface="Constantia" pitchFamily="18" charset="0"/>
            </a:endParaRPr>
          </a:p>
          <a:p>
            <a:pPr lvl="1" algn="just">
              <a:lnSpc>
                <a:spcPct val="150000"/>
              </a:lnSpc>
              <a:buSzPct val="85000"/>
              <a:buBlip>
                <a:blip r:embed="rId3"/>
              </a:buBlip>
            </a:pPr>
            <a:r>
              <a:rPr lang="en-GB" sz="2400" dirty="0" smtClean="0">
                <a:latin typeface="Constantia" pitchFamily="18" charset="0"/>
              </a:rPr>
              <a:t> Pressure distribution </a:t>
            </a:r>
            <a:r>
              <a:rPr lang="en-GB" sz="2000" i="1" dirty="0" smtClean="0">
                <a:latin typeface="Constantia" pitchFamily="18" charset="0"/>
              </a:rPr>
              <a:t>(Normal to the surface)</a:t>
            </a:r>
            <a:endParaRPr lang="en-GB" sz="2400" i="1" dirty="0" smtClean="0">
              <a:latin typeface="Constantia" pitchFamily="18" charset="0"/>
            </a:endParaRPr>
          </a:p>
          <a:p>
            <a:pPr lvl="1" algn="just">
              <a:lnSpc>
                <a:spcPct val="150000"/>
              </a:lnSpc>
              <a:buSzPct val="85000"/>
              <a:buBlip>
                <a:blip r:embed="rId3"/>
              </a:buBlip>
            </a:pPr>
            <a:r>
              <a:rPr lang="en-GB" sz="2400" dirty="0" smtClean="0">
                <a:latin typeface="Constantia" pitchFamily="18" charset="0"/>
              </a:rPr>
              <a:t> Shear stress distribution </a:t>
            </a:r>
            <a:r>
              <a:rPr lang="en-GB" sz="2000" i="1" dirty="0" smtClean="0">
                <a:latin typeface="Constantia" pitchFamily="18" charset="0"/>
              </a:rPr>
              <a:t>(Tangential to the surface)</a:t>
            </a:r>
            <a:endParaRPr lang="en-GB" sz="2400" i="1" dirty="0" smtClean="0">
              <a:latin typeface="Constantia" pitchFamily="18" charset="0"/>
            </a:endParaRPr>
          </a:p>
          <a:p>
            <a:pPr algn="just">
              <a:buSzPct val="85000"/>
              <a:buBlip>
                <a:blip r:embed="rId3"/>
              </a:buBlip>
            </a:pPr>
            <a:endParaRPr lang="en-GB" dirty="0">
              <a:latin typeface="Constantia" pitchFamily="18" charset="0"/>
            </a:endParaRPr>
          </a:p>
        </p:txBody>
      </p:sp>
      <p:pic>
        <p:nvPicPr>
          <p:cNvPr id="12" name="Picture 3" descr="SCN_20050320213622_001"/>
          <p:cNvPicPr>
            <a:picLocks noChangeAspect="1" noChangeArrowheads="1"/>
          </p:cNvPicPr>
          <p:nvPr/>
        </p:nvPicPr>
        <p:blipFill>
          <a:blip r:embed="rId4" cstate="print"/>
          <a:srcRect l="11914" t="78282" r="49568" b="15199"/>
          <a:stretch>
            <a:fillRect/>
          </a:stretch>
        </p:blipFill>
        <p:spPr bwMode="auto">
          <a:xfrm>
            <a:off x="2243932" y="4509120"/>
            <a:ext cx="4656137" cy="1003300"/>
          </a:xfrm>
          <a:prstGeom prst="rect">
            <a:avLst/>
          </a:prstGeom>
          <a:noFill/>
        </p:spPr>
      </p:pic>
      <p:cxnSp>
        <p:nvCxnSpPr>
          <p:cNvPr id="14" name="Straight Arrow Connector 13"/>
          <p:cNvCxnSpPr/>
          <p:nvPr/>
        </p:nvCxnSpPr>
        <p:spPr>
          <a:xfrm>
            <a:off x="467544" y="4763781"/>
            <a:ext cx="648072" cy="1588"/>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67544" y="4978217"/>
            <a:ext cx="648072" cy="1588"/>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67544" y="5194241"/>
            <a:ext cx="648072" cy="1588"/>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90113" name="Object 1"/>
          <p:cNvGraphicFramePr>
            <a:graphicFrameLocks noChangeAspect="1"/>
          </p:cNvGraphicFramePr>
          <p:nvPr/>
        </p:nvGraphicFramePr>
        <p:xfrm>
          <a:off x="539552" y="4293096"/>
          <a:ext cx="389632" cy="438336"/>
        </p:xfrm>
        <a:graphic>
          <a:graphicData uri="http://schemas.openxmlformats.org/presentationml/2006/ole">
            <p:oleObj spid="_x0000_s90113" name="Equation" r:id="rId5" imgW="203040" imgH="228600" progId="Equation.DSMT4">
              <p:embed/>
            </p:oleObj>
          </a:graphicData>
        </a:graphic>
      </p:graphicFrame>
      <p:cxnSp>
        <p:nvCxnSpPr>
          <p:cNvPr id="19" name="Straight Arrow Connector 18"/>
          <p:cNvCxnSpPr/>
          <p:nvPr/>
        </p:nvCxnSpPr>
        <p:spPr>
          <a:xfrm rot="16200000" flipH="1">
            <a:off x="2051720" y="4077072"/>
            <a:ext cx="1080120" cy="360040"/>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2771800" y="4437112"/>
            <a:ext cx="1080120" cy="368424"/>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90114" name="Object 2"/>
          <p:cNvGraphicFramePr>
            <a:graphicFrameLocks noChangeAspect="1"/>
          </p:cNvGraphicFramePr>
          <p:nvPr/>
        </p:nvGraphicFramePr>
        <p:xfrm>
          <a:off x="2555776" y="3573015"/>
          <a:ext cx="288032" cy="312035"/>
        </p:xfrm>
        <a:graphic>
          <a:graphicData uri="http://schemas.openxmlformats.org/presentationml/2006/ole">
            <p:oleObj spid="_x0000_s90114" name="Equation" r:id="rId6" imgW="152280" imgH="164880" progId="Equation.DSMT4">
              <p:embed/>
            </p:oleObj>
          </a:graphicData>
        </a:graphic>
      </p:graphicFrame>
      <p:graphicFrame>
        <p:nvGraphicFramePr>
          <p:cNvPr id="90115" name="Object 3"/>
          <p:cNvGraphicFramePr>
            <a:graphicFrameLocks noChangeAspect="1"/>
          </p:cNvGraphicFramePr>
          <p:nvPr/>
        </p:nvGraphicFramePr>
        <p:xfrm>
          <a:off x="3851920" y="4317603"/>
          <a:ext cx="239712" cy="263525"/>
        </p:xfrm>
        <a:graphic>
          <a:graphicData uri="http://schemas.openxmlformats.org/presentationml/2006/ole">
            <p:oleObj spid="_x0000_s90115" name="Equation" r:id="rId7" imgW="126720" imgH="139680" progId="Equation.DSMT4">
              <p:embed/>
            </p:oleObj>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Bottom)">
                                      <p:cBhvr>
                                        <p:cTn id="7" dur="500"/>
                                        <p:tgtEl>
                                          <p:spTgt spid="12"/>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slide(fromBottom)">
                                      <p:cBhvr>
                                        <p:cTn id="11" dur="500"/>
                                        <p:tgtEl>
                                          <p:spTgt spid="14"/>
                                        </p:tgtEl>
                                      </p:cBhvr>
                                    </p:animEffect>
                                  </p:childTnLst>
                                </p:cTn>
                              </p:par>
                              <p:par>
                                <p:cTn id="12" presetID="12" presetClass="entr" presetSubtype="4"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slide(fromBottom)">
                                      <p:cBhvr>
                                        <p:cTn id="14" dur="500"/>
                                        <p:tgtEl>
                                          <p:spTgt spid="15"/>
                                        </p:tgtEl>
                                      </p:cBhvr>
                                    </p:animEffect>
                                  </p:childTnLst>
                                </p:cTn>
                              </p:par>
                              <p:par>
                                <p:cTn id="15" presetID="12" presetClass="entr" presetSubtype="4"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slide(fromBottom)">
                                      <p:cBhvr>
                                        <p:cTn id="17" dur="500"/>
                                        <p:tgtEl>
                                          <p:spTgt spid="16"/>
                                        </p:tgtEl>
                                      </p:cBhvr>
                                    </p:animEffect>
                                  </p:childTnLst>
                                </p:cTn>
                              </p:par>
                              <p:par>
                                <p:cTn id="18" presetID="12" presetClass="entr" presetSubtype="4" fill="hold" nodeType="withEffect">
                                  <p:stCondLst>
                                    <p:cond delay="0"/>
                                  </p:stCondLst>
                                  <p:childTnLst>
                                    <p:set>
                                      <p:cBhvr>
                                        <p:cTn id="19" dur="1" fill="hold">
                                          <p:stCondLst>
                                            <p:cond delay="0"/>
                                          </p:stCondLst>
                                        </p:cTn>
                                        <p:tgtEl>
                                          <p:spTgt spid="90113"/>
                                        </p:tgtEl>
                                        <p:attrNameLst>
                                          <p:attrName>style.visibility</p:attrName>
                                        </p:attrNameLst>
                                      </p:cBhvr>
                                      <p:to>
                                        <p:strVal val="visible"/>
                                      </p:to>
                                    </p:set>
                                    <p:animEffect transition="in" filter="slide(fromBottom)">
                                      <p:cBhvr>
                                        <p:cTn id="20" dur="500"/>
                                        <p:tgtEl>
                                          <p:spTgt spid="90113"/>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11">
                                            <p:txEl>
                                              <p:pRg st="2" end="2"/>
                                            </p:txEl>
                                          </p:spTgt>
                                        </p:tgtEl>
                                        <p:attrNameLst>
                                          <p:attrName>style.visibility</p:attrName>
                                        </p:attrNameLst>
                                      </p:cBhvr>
                                      <p:to>
                                        <p:strVal val="visible"/>
                                      </p:to>
                                    </p:set>
                                    <p:animEffect transition="in" filter="randombar(horizontal)">
                                      <p:cBhvr>
                                        <p:cTn id="25" dur="500"/>
                                        <p:tgtEl>
                                          <p:spTgt spid="11">
                                            <p:txEl>
                                              <p:pRg st="2" end="2"/>
                                            </p:txEl>
                                          </p:spTgt>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2000"/>
                                        <p:tgtEl>
                                          <p:spTgt spid="19"/>
                                        </p:tgtEl>
                                      </p:cBhvr>
                                    </p:animEffect>
                                  </p:childTnLst>
                                </p:cTn>
                              </p:par>
                              <p:par>
                                <p:cTn id="30" presetID="10" presetClass="entr" presetSubtype="0" fill="hold" nodeType="withEffect">
                                  <p:stCondLst>
                                    <p:cond delay="0"/>
                                  </p:stCondLst>
                                  <p:childTnLst>
                                    <p:set>
                                      <p:cBhvr>
                                        <p:cTn id="31" dur="1" fill="hold">
                                          <p:stCondLst>
                                            <p:cond delay="0"/>
                                          </p:stCondLst>
                                        </p:cTn>
                                        <p:tgtEl>
                                          <p:spTgt spid="90114"/>
                                        </p:tgtEl>
                                        <p:attrNameLst>
                                          <p:attrName>style.visibility</p:attrName>
                                        </p:attrNameLst>
                                      </p:cBhvr>
                                      <p:to>
                                        <p:strVal val="visible"/>
                                      </p:to>
                                    </p:set>
                                    <p:animEffect transition="in" filter="fade">
                                      <p:cBhvr>
                                        <p:cTn id="32" dur="2000"/>
                                        <p:tgtEl>
                                          <p:spTgt spid="90114"/>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1">
                                            <p:txEl>
                                              <p:pRg st="3" end="3"/>
                                            </p:txEl>
                                          </p:spTgt>
                                        </p:tgtEl>
                                        <p:attrNameLst>
                                          <p:attrName>style.visibility</p:attrName>
                                        </p:attrNameLst>
                                      </p:cBhvr>
                                      <p:to>
                                        <p:strVal val="visible"/>
                                      </p:to>
                                    </p:set>
                                    <p:animEffect transition="in" filter="randombar(horizontal)">
                                      <p:cBhvr>
                                        <p:cTn id="37" dur="500"/>
                                        <p:tgtEl>
                                          <p:spTgt spid="11">
                                            <p:txEl>
                                              <p:pRg st="3" end="3"/>
                                            </p:txEl>
                                          </p:spTgt>
                                        </p:tgtEl>
                                      </p:cBhvr>
                                    </p:animEffect>
                                  </p:childTnLst>
                                </p:cTn>
                              </p:par>
                            </p:childTnLst>
                          </p:cTn>
                        </p:par>
                        <p:par>
                          <p:cTn id="38" fill="hold">
                            <p:stCondLst>
                              <p:cond delay="500"/>
                            </p:stCondLst>
                            <p:childTnLst>
                              <p:par>
                                <p:cTn id="39" presetID="10" presetClass="entr" presetSubtype="0"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2000"/>
                                        <p:tgtEl>
                                          <p:spTgt spid="22"/>
                                        </p:tgtEl>
                                      </p:cBhvr>
                                    </p:animEffect>
                                  </p:childTnLst>
                                </p:cTn>
                              </p:par>
                              <p:par>
                                <p:cTn id="42" presetID="10" presetClass="entr" presetSubtype="0" fill="hold" nodeType="withEffect">
                                  <p:stCondLst>
                                    <p:cond delay="0"/>
                                  </p:stCondLst>
                                  <p:childTnLst>
                                    <p:set>
                                      <p:cBhvr>
                                        <p:cTn id="43" dur="1" fill="hold">
                                          <p:stCondLst>
                                            <p:cond delay="0"/>
                                          </p:stCondLst>
                                        </p:cTn>
                                        <p:tgtEl>
                                          <p:spTgt spid="90115"/>
                                        </p:tgtEl>
                                        <p:attrNameLst>
                                          <p:attrName>style.visibility</p:attrName>
                                        </p:attrNameLst>
                                      </p:cBhvr>
                                      <p:to>
                                        <p:strVal val="visible"/>
                                      </p:to>
                                    </p:set>
                                    <p:animEffect transition="in" filter="fade">
                                      <p:cBhvr>
                                        <p:cTn id="44" dur="2000"/>
                                        <p:tgtEl>
                                          <p:spTgt spid="90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10</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AERODYNAMIC FORCES AND MOMENTS</a:t>
            </a:r>
          </a:p>
        </p:txBody>
      </p:sp>
      <p:sp>
        <p:nvSpPr>
          <p:cNvPr id="40" name="TextBox 39"/>
          <p:cNvSpPr txBox="1"/>
          <p:nvPr/>
        </p:nvSpPr>
        <p:spPr>
          <a:xfrm>
            <a:off x="251520" y="1268760"/>
            <a:ext cx="8568952" cy="369332"/>
          </a:xfrm>
          <a:prstGeom prst="rect">
            <a:avLst/>
          </a:prstGeom>
          <a:noFill/>
        </p:spPr>
        <p:txBody>
          <a:bodyPr wrap="square" rtlCol="0">
            <a:spAutoFit/>
          </a:bodyPr>
          <a:lstStyle/>
          <a:p>
            <a:pPr algn="just">
              <a:buSzPct val="85000"/>
              <a:buBlip>
                <a:blip r:embed="rId2"/>
              </a:buBlip>
            </a:pPr>
            <a:endParaRPr lang="en-GB" dirty="0" smtClean="0">
              <a:latin typeface="Constantia" pitchFamily="18" charset="0"/>
            </a:endParaRPr>
          </a:p>
        </p:txBody>
      </p:sp>
      <p:sp>
        <p:nvSpPr>
          <p:cNvPr id="11" name="TextBox 10"/>
          <p:cNvSpPr txBox="1"/>
          <p:nvPr/>
        </p:nvSpPr>
        <p:spPr>
          <a:xfrm>
            <a:off x="251520" y="1268760"/>
            <a:ext cx="8568952" cy="2062103"/>
          </a:xfrm>
          <a:prstGeom prst="rect">
            <a:avLst/>
          </a:prstGeom>
          <a:noFill/>
        </p:spPr>
        <p:txBody>
          <a:bodyPr wrap="square" rtlCol="0">
            <a:spAutoFit/>
          </a:bodyPr>
          <a:lstStyle/>
          <a:p>
            <a:pPr algn="just">
              <a:buSzPct val="85000"/>
              <a:buBlip>
                <a:blip r:embed="rId2"/>
              </a:buBlip>
            </a:pPr>
            <a:r>
              <a:rPr lang="en-GB" sz="2500" dirty="0" smtClean="0">
                <a:latin typeface="Constantia" pitchFamily="18" charset="0"/>
              </a:rPr>
              <a:t> The net effect of pressure and shear stress distribution, integrated over the body surface is:</a:t>
            </a:r>
          </a:p>
          <a:p>
            <a:pPr algn="just">
              <a:buSzPct val="85000"/>
            </a:pPr>
            <a:endParaRPr lang="en-GB" dirty="0" smtClean="0">
              <a:latin typeface="Constantia" pitchFamily="18" charset="0"/>
            </a:endParaRPr>
          </a:p>
          <a:p>
            <a:pPr lvl="2" algn="just">
              <a:lnSpc>
                <a:spcPct val="150000"/>
              </a:lnSpc>
              <a:buSzPct val="85000"/>
              <a:buFont typeface="Arial" pitchFamily="34" charset="0"/>
              <a:buChar char="•"/>
            </a:pPr>
            <a:r>
              <a:rPr lang="en-GB" sz="2000" dirty="0" smtClean="0">
                <a:latin typeface="Constantia" pitchFamily="18" charset="0"/>
              </a:rPr>
              <a:t> Aerodynamic force: </a:t>
            </a:r>
            <a:r>
              <a:rPr lang="en-GB" sz="2000" i="1" dirty="0" smtClean="0">
                <a:latin typeface="Constantia" pitchFamily="18" charset="0"/>
              </a:rPr>
              <a:t>R</a:t>
            </a:r>
          </a:p>
          <a:p>
            <a:pPr lvl="2" algn="just">
              <a:lnSpc>
                <a:spcPct val="150000"/>
              </a:lnSpc>
              <a:buSzPct val="85000"/>
              <a:buFont typeface="Arial" pitchFamily="34" charset="0"/>
              <a:buChar char="•"/>
            </a:pPr>
            <a:r>
              <a:rPr lang="en-GB" sz="2000" dirty="0" smtClean="0">
                <a:latin typeface="Constantia" pitchFamily="18" charset="0"/>
              </a:rPr>
              <a:t> Aerodynamic moment: </a:t>
            </a:r>
            <a:r>
              <a:rPr lang="en-GB" sz="2000" i="1" dirty="0" smtClean="0">
                <a:latin typeface="Constantia" pitchFamily="18" charset="0"/>
              </a:rPr>
              <a:t>M</a:t>
            </a:r>
            <a:endParaRPr lang="en-GB" sz="2000" i="1" dirty="0">
              <a:latin typeface="Constantia" pitchFamily="18" charset="0"/>
            </a:endParaRPr>
          </a:p>
        </p:txBody>
      </p:sp>
      <p:pic>
        <p:nvPicPr>
          <p:cNvPr id="104450" name="Picture 2"/>
          <p:cNvPicPr>
            <a:picLocks noChangeAspect="1" noChangeArrowheads="1"/>
          </p:cNvPicPr>
          <p:nvPr/>
        </p:nvPicPr>
        <p:blipFill>
          <a:blip r:embed="rId3" cstate="print">
            <a:clrChange>
              <a:clrFrom>
                <a:srgbClr val="FFFFFF"/>
              </a:clrFrom>
              <a:clrTo>
                <a:srgbClr val="FFFFFF">
                  <a:alpha val="0"/>
                </a:srgbClr>
              </a:clrTo>
            </a:clrChange>
            <a:lum bright="-20000" contrast="40000"/>
          </a:blip>
          <a:srcRect/>
          <a:stretch>
            <a:fillRect/>
          </a:stretch>
        </p:blipFill>
        <p:spPr bwMode="auto">
          <a:xfrm>
            <a:off x="1794445" y="3212976"/>
            <a:ext cx="5555110" cy="2736304"/>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AERODYNAMIC FORCES AND MOMENTS</a:t>
            </a:r>
          </a:p>
        </p:txBody>
      </p:sp>
      <p:sp>
        <p:nvSpPr>
          <p:cNvPr id="40" name="TextBox 39"/>
          <p:cNvSpPr txBox="1"/>
          <p:nvPr/>
        </p:nvSpPr>
        <p:spPr>
          <a:xfrm>
            <a:off x="251520" y="1268760"/>
            <a:ext cx="8568952" cy="369332"/>
          </a:xfrm>
          <a:prstGeom prst="rect">
            <a:avLst/>
          </a:prstGeom>
          <a:noFill/>
        </p:spPr>
        <p:txBody>
          <a:bodyPr wrap="square" rtlCol="0">
            <a:spAutoFit/>
          </a:bodyPr>
          <a:lstStyle/>
          <a:p>
            <a:pPr algn="just">
              <a:buSzPct val="85000"/>
              <a:buBlip>
                <a:blip r:embed="rId3"/>
              </a:buBlip>
            </a:pPr>
            <a:endParaRPr lang="en-GB" dirty="0" smtClean="0">
              <a:latin typeface="Constantia" pitchFamily="18" charset="0"/>
            </a:endParaRPr>
          </a:p>
        </p:txBody>
      </p:sp>
      <p:sp>
        <p:nvSpPr>
          <p:cNvPr id="11" name="TextBox 10"/>
          <p:cNvSpPr txBox="1"/>
          <p:nvPr/>
        </p:nvSpPr>
        <p:spPr>
          <a:xfrm>
            <a:off x="251520" y="1268760"/>
            <a:ext cx="8568952" cy="2262158"/>
          </a:xfrm>
          <a:prstGeom prst="rect">
            <a:avLst/>
          </a:prstGeom>
          <a:noFill/>
        </p:spPr>
        <p:txBody>
          <a:bodyPr wrap="square" rtlCol="0">
            <a:spAutoFit/>
          </a:bodyPr>
          <a:lstStyle/>
          <a:p>
            <a:pPr algn="just">
              <a:buSzPct val="85000"/>
              <a:buBlip>
                <a:blip r:embed="rId3"/>
              </a:buBlip>
            </a:pPr>
            <a:r>
              <a:rPr lang="en-GB" sz="2500" dirty="0" smtClean="0">
                <a:latin typeface="Constantia" pitchFamily="18" charset="0"/>
              </a:rPr>
              <a:t> Components of aerodynamic force (</a:t>
            </a:r>
            <a:r>
              <a:rPr lang="en-GB" sz="2500" i="1" dirty="0" smtClean="0">
                <a:latin typeface="Constantia" pitchFamily="18" charset="0"/>
              </a:rPr>
              <a:t>R</a:t>
            </a:r>
            <a:r>
              <a:rPr lang="en-GB" sz="2500" dirty="0" smtClean="0">
                <a:latin typeface="Constantia" pitchFamily="18" charset="0"/>
              </a:rPr>
              <a:t>):</a:t>
            </a:r>
          </a:p>
          <a:p>
            <a:pPr algn="just">
              <a:buSzPct val="85000"/>
            </a:pPr>
            <a:endParaRPr lang="en-GB" sz="1600" dirty="0" smtClean="0">
              <a:latin typeface="Constantia" pitchFamily="18" charset="0"/>
            </a:endParaRPr>
          </a:p>
          <a:p>
            <a:pPr marL="914400" lvl="1" indent="-457200" algn="just">
              <a:buSzPct val="85000"/>
              <a:buAutoNum type="arabicPeriod"/>
            </a:pPr>
            <a:r>
              <a:rPr lang="en-GB" sz="2000" i="1" dirty="0" smtClean="0">
                <a:latin typeface="Constantia" pitchFamily="18" charset="0"/>
              </a:rPr>
              <a:t>L: </a:t>
            </a:r>
            <a:r>
              <a:rPr lang="en-GB" sz="2000" dirty="0" smtClean="0">
                <a:latin typeface="Constantia" pitchFamily="18" charset="0"/>
              </a:rPr>
              <a:t>Lift</a:t>
            </a:r>
            <a:r>
              <a:rPr lang="en-GB" sz="2000" i="1" dirty="0" smtClean="0">
                <a:latin typeface="Constantia" pitchFamily="18" charset="0"/>
              </a:rPr>
              <a:t> </a:t>
            </a:r>
            <a:r>
              <a:rPr lang="en-GB" i="1" dirty="0" smtClean="0">
                <a:latin typeface="Constantia" pitchFamily="18" charset="0"/>
              </a:rPr>
              <a:t>(perpendicular to </a:t>
            </a:r>
            <a:r>
              <a:rPr lang="en-GB" i="1" dirty="0" err="1" smtClean="0">
                <a:latin typeface="Constantia" pitchFamily="18" charset="0"/>
              </a:rPr>
              <a:t>freestream</a:t>
            </a:r>
            <a:r>
              <a:rPr lang="en-GB" i="1" dirty="0" smtClean="0">
                <a:latin typeface="Constantia" pitchFamily="18" charset="0"/>
              </a:rPr>
              <a:t> velocity)</a:t>
            </a:r>
            <a:endParaRPr lang="en-GB" sz="2000" i="1" dirty="0" smtClean="0">
              <a:latin typeface="Constantia" pitchFamily="18" charset="0"/>
            </a:endParaRPr>
          </a:p>
          <a:p>
            <a:pPr marL="914400" lvl="1" indent="-457200" algn="just">
              <a:buSzPct val="85000"/>
            </a:pPr>
            <a:r>
              <a:rPr lang="en-GB" sz="2000" i="1" dirty="0" smtClean="0">
                <a:latin typeface="Constantia" pitchFamily="18" charset="0"/>
              </a:rPr>
              <a:t>	D: </a:t>
            </a:r>
            <a:r>
              <a:rPr lang="en-GB" sz="2000" dirty="0" smtClean="0">
                <a:latin typeface="Constantia" pitchFamily="18" charset="0"/>
              </a:rPr>
              <a:t>Drag</a:t>
            </a:r>
            <a:r>
              <a:rPr lang="en-GB" sz="2000" i="1" dirty="0" smtClean="0">
                <a:latin typeface="Constantia" pitchFamily="18" charset="0"/>
              </a:rPr>
              <a:t> </a:t>
            </a:r>
            <a:r>
              <a:rPr lang="en-GB" i="1" dirty="0" smtClean="0">
                <a:latin typeface="Constantia" pitchFamily="18" charset="0"/>
              </a:rPr>
              <a:t>(parallel to </a:t>
            </a:r>
            <a:r>
              <a:rPr lang="en-GB" i="1" dirty="0" err="1" smtClean="0">
                <a:latin typeface="Constantia" pitchFamily="18" charset="0"/>
              </a:rPr>
              <a:t>freestram</a:t>
            </a:r>
            <a:r>
              <a:rPr lang="en-GB" i="1" dirty="0" smtClean="0">
                <a:latin typeface="Constantia" pitchFamily="18" charset="0"/>
              </a:rPr>
              <a:t> velocity)</a:t>
            </a:r>
          </a:p>
          <a:p>
            <a:pPr marL="914400" lvl="1" indent="-457200" algn="just">
              <a:buSzPct val="85000"/>
            </a:pPr>
            <a:endParaRPr lang="en-GB" sz="2000" i="1" dirty="0" smtClean="0">
              <a:latin typeface="Constantia" pitchFamily="18" charset="0"/>
            </a:endParaRPr>
          </a:p>
          <a:p>
            <a:pPr marL="914400" lvl="1" indent="-457200" algn="just">
              <a:buSzPct val="85000"/>
              <a:buAutoNum type="arabicPeriod" startAt="2"/>
            </a:pPr>
            <a:r>
              <a:rPr lang="en-GB" sz="2000" i="1" dirty="0" smtClean="0">
                <a:latin typeface="Constantia" pitchFamily="18" charset="0"/>
              </a:rPr>
              <a:t>N: </a:t>
            </a:r>
            <a:r>
              <a:rPr lang="en-GB" sz="2000" dirty="0" smtClean="0">
                <a:latin typeface="Constantia" pitchFamily="18" charset="0"/>
              </a:rPr>
              <a:t>Normal force </a:t>
            </a:r>
            <a:r>
              <a:rPr lang="en-GB" i="1" dirty="0" smtClean="0">
                <a:latin typeface="Constantia" pitchFamily="18" charset="0"/>
              </a:rPr>
              <a:t>(perpendicular to chord)</a:t>
            </a:r>
            <a:endParaRPr lang="en-GB" sz="2000" i="1" dirty="0" smtClean="0">
              <a:latin typeface="Constantia" pitchFamily="18" charset="0"/>
            </a:endParaRPr>
          </a:p>
          <a:p>
            <a:pPr marL="914400" lvl="1" indent="-457200" algn="just">
              <a:buSzPct val="85000"/>
            </a:pPr>
            <a:r>
              <a:rPr lang="en-GB" sz="2000" i="1" dirty="0" smtClean="0">
                <a:latin typeface="Constantia" pitchFamily="18" charset="0"/>
              </a:rPr>
              <a:t>	A: </a:t>
            </a:r>
            <a:r>
              <a:rPr lang="en-GB" sz="2000" dirty="0" smtClean="0">
                <a:latin typeface="Constantia" pitchFamily="18" charset="0"/>
              </a:rPr>
              <a:t>Axial force </a:t>
            </a:r>
            <a:r>
              <a:rPr lang="en-GB" i="1" dirty="0" smtClean="0">
                <a:latin typeface="Constantia" pitchFamily="18" charset="0"/>
              </a:rPr>
              <a:t>(parallel to chord) </a:t>
            </a:r>
            <a:endParaRPr lang="en-GB" sz="2000" i="1" dirty="0">
              <a:latin typeface="Constantia" pitchFamily="18" charset="0"/>
            </a:endParaRPr>
          </a:p>
        </p:txBody>
      </p:sp>
      <p:pic>
        <p:nvPicPr>
          <p:cNvPr id="31" name="Picture 3" descr="SCN_20050320213622_001"/>
          <p:cNvPicPr>
            <a:picLocks noChangeAspect="1" noChangeArrowheads="1"/>
          </p:cNvPicPr>
          <p:nvPr/>
        </p:nvPicPr>
        <p:blipFill>
          <a:blip r:embed="rId4" cstate="print"/>
          <a:srcRect l="11914" t="78282" r="49568" b="15199"/>
          <a:stretch>
            <a:fillRect/>
          </a:stretch>
        </p:blipFill>
        <p:spPr bwMode="auto">
          <a:xfrm rot="1080000">
            <a:off x="3304240" y="4919874"/>
            <a:ext cx="3217371" cy="693276"/>
          </a:xfrm>
          <a:prstGeom prst="rect">
            <a:avLst/>
          </a:prstGeom>
          <a:noFill/>
        </p:spPr>
      </p:pic>
      <p:cxnSp>
        <p:nvCxnSpPr>
          <p:cNvPr id="32" name="Straight Arrow Connector 31"/>
          <p:cNvCxnSpPr/>
          <p:nvPr/>
        </p:nvCxnSpPr>
        <p:spPr>
          <a:xfrm>
            <a:off x="611560" y="4763781"/>
            <a:ext cx="648072" cy="1588"/>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611560" y="4978217"/>
            <a:ext cx="648072" cy="1588"/>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611560" y="5194241"/>
            <a:ext cx="648072" cy="1588"/>
          </a:xfrm>
          <a:prstGeom prst="straightConnector1">
            <a:avLst/>
          </a:prstGeom>
          <a:ln>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35" name="Object 1"/>
          <p:cNvGraphicFramePr>
            <a:graphicFrameLocks noChangeAspect="1"/>
          </p:cNvGraphicFramePr>
          <p:nvPr/>
        </p:nvGraphicFramePr>
        <p:xfrm>
          <a:off x="683568" y="4293096"/>
          <a:ext cx="389632" cy="438336"/>
        </p:xfrm>
        <a:graphic>
          <a:graphicData uri="http://schemas.openxmlformats.org/presentationml/2006/ole">
            <p:oleObj spid="_x0000_s105474" name="Equation" r:id="rId5" imgW="203040" imgH="228600" progId="Equation.DSMT4">
              <p:embed/>
            </p:oleObj>
          </a:graphicData>
        </a:graphic>
      </p:graphicFrame>
      <p:cxnSp>
        <p:nvCxnSpPr>
          <p:cNvPr id="37" name="Straight Arrow Connector 36"/>
          <p:cNvCxnSpPr/>
          <p:nvPr/>
        </p:nvCxnSpPr>
        <p:spPr>
          <a:xfrm flipV="1">
            <a:off x="4245331" y="4365104"/>
            <a:ext cx="1478797" cy="720080"/>
          </a:xfrm>
          <a:prstGeom prst="straightConnector1">
            <a:avLst/>
          </a:prstGeom>
          <a:ln w="2857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10800000">
            <a:off x="2771800" y="4581129"/>
            <a:ext cx="4032448" cy="1381031"/>
          </a:xfrm>
          <a:prstGeom prst="line">
            <a:avLst/>
          </a:prstGeom>
          <a:ln>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105475" name="Object 3"/>
          <p:cNvGraphicFramePr>
            <a:graphicFrameLocks noChangeAspect="1"/>
          </p:cNvGraphicFramePr>
          <p:nvPr/>
        </p:nvGraphicFramePr>
        <p:xfrm>
          <a:off x="5436096" y="4149080"/>
          <a:ext cx="298574" cy="298574"/>
        </p:xfrm>
        <a:graphic>
          <a:graphicData uri="http://schemas.openxmlformats.org/presentationml/2006/ole">
            <p:oleObj spid="_x0000_s105475" name="Equation" r:id="rId6" imgW="164880" imgH="164880" progId="Equation.DSMT4">
              <p:embed/>
            </p:oleObj>
          </a:graphicData>
        </a:graphic>
      </p:graphicFrame>
      <p:cxnSp>
        <p:nvCxnSpPr>
          <p:cNvPr id="48" name="Straight Arrow Connector 47"/>
          <p:cNvCxnSpPr/>
          <p:nvPr/>
        </p:nvCxnSpPr>
        <p:spPr>
          <a:xfrm>
            <a:off x="4271089" y="5085184"/>
            <a:ext cx="144016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rot="5400000" flipH="1" flipV="1">
            <a:off x="3871618" y="4725144"/>
            <a:ext cx="72008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05476" name="Object 4"/>
          <p:cNvGraphicFramePr>
            <a:graphicFrameLocks noChangeAspect="1"/>
          </p:cNvGraphicFramePr>
          <p:nvPr/>
        </p:nvGraphicFramePr>
        <p:xfrm>
          <a:off x="5719763" y="4941888"/>
          <a:ext cx="252412" cy="233362"/>
        </p:xfrm>
        <a:graphic>
          <a:graphicData uri="http://schemas.openxmlformats.org/presentationml/2006/ole">
            <p:oleObj spid="_x0000_s105476" name="Equation" r:id="rId7" imgW="177480" imgH="164880" progId="Equation.DSMT4">
              <p:embed/>
            </p:oleObj>
          </a:graphicData>
        </a:graphic>
      </p:graphicFrame>
      <p:graphicFrame>
        <p:nvGraphicFramePr>
          <p:cNvPr id="105477" name="Object 5"/>
          <p:cNvGraphicFramePr>
            <a:graphicFrameLocks noChangeAspect="1"/>
          </p:cNvGraphicFramePr>
          <p:nvPr/>
        </p:nvGraphicFramePr>
        <p:xfrm>
          <a:off x="4084638" y="4102458"/>
          <a:ext cx="215900" cy="233363"/>
        </p:xfrm>
        <a:graphic>
          <a:graphicData uri="http://schemas.openxmlformats.org/presentationml/2006/ole">
            <p:oleObj spid="_x0000_s105477" name="Equation" r:id="rId8" imgW="152280" imgH="164880" progId="Equation.DSMT4">
              <p:embed/>
            </p:oleObj>
          </a:graphicData>
        </a:graphic>
      </p:graphicFrame>
      <p:cxnSp>
        <p:nvCxnSpPr>
          <p:cNvPr id="52" name="Straight Connector 51"/>
          <p:cNvCxnSpPr/>
          <p:nvPr/>
        </p:nvCxnSpPr>
        <p:spPr>
          <a:xfrm rot="5400000" flipH="1" flipV="1">
            <a:off x="5364088" y="4725144"/>
            <a:ext cx="72008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10800000">
            <a:off x="4258210" y="4377983"/>
            <a:ext cx="144016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4211960" y="5085184"/>
            <a:ext cx="1008112" cy="360040"/>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rot="5400000" flipH="1" flipV="1">
            <a:off x="3900803" y="4269971"/>
            <a:ext cx="1152128" cy="478298"/>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0800000">
            <a:off x="4716020" y="3992187"/>
            <a:ext cx="936101" cy="360039"/>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932040" y="4653137"/>
            <a:ext cx="1008112" cy="432047"/>
          </a:xfrm>
          <a:prstGeom prst="line">
            <a:avLst/>
          </a:prstGeom>
          <a:ln>
            <a:prstDash val="dash"/>
          </a:ln>
        </p:spPr>
        <p:style>
          <a:lnRef idx="1">
            <a:schemeClr val="accent1"/>
          </a:lnRef>
          <a:fillRef idx="0">
            <a:schemeClr val="accent1"/>
          </a:fillRef>
          <a:effectRef idx="0">
            <a:schemeClr val="accent1"/>
          </a:effectRef>
          <a:fontRef idx="minor">
            <a:schemeClr val="tx1"/>
          </a:fontRef>
        </p:style>
      </p:cxnSp>
      <p:graphicFrame>
        <p:nvGraphicFramePr>
          <p:cNvPr id="105478" name="Object 6"/>
          <p:cNvGraphicFramePr>
            <a:graphicFrameLocks noChangeAspect="1"/>
          </p:cNvGraphicFramePr>
          <p:nvPr/>
        </p:nvGraphicFramePr>
        <p:xfrm>
          <a:off x="5011738" y="5516563"/>
          <a:ext cx="234950" cy="233362"/>
        </p:xfrm>
        <a:graphic>
          <a:graphicData uri="http://schemas.openxmlformats.org/presentationml/2006/ole">
            <p:oleObj spid="_x0000_s105478" name="Equation" r:id="rId9" imgW="164880" imgH="164880" progId="Equation.DSMT4">
              <p:embed/>
            </p:oleObj>
          </a:graphicData>
        </a:graphic>
      </p:graphicFrame>
      <p:graphicFrame>
        <p:nvGraphicFramePr>
          <p:cNvPr id="105479" name="Object 7"/>
          <p:cNvGraphicFramePr>
            <a:graphicFrameLocks noChangeAspect="1"/>
          </p:cNvGraphicFramePr>
          <p:nvPr/>
        </p:nvGraphicFramePr>
        <p:xfrm>
          <a:off x="4625975" y="3619500"/>
          <a:ext cx="271463" cy="250825"/>
        </p:xfrm>
        <a:graphic>
          <a:graphicData uri="http://schemas.openxmlformats.org/presentationml/2006/ole">
            <p:oleObj spid="_x0000_s105479" name="Equation" r:id="rId10" imgW="190440" imgH="177480" progId="Equation.DSMT4">
              <p:embed/>
            </p:oleObj>
          </a:graphicData>
        </a:graphic>
      </p:graphicFrame>
      <p:graphicFrame>
        <p:nvGraphicFramePr>
          <p:cNvPr id="105480" name="Object 8"/>
          <p:cNvGraphicFramePr>
            <a:graphicFrameLocks noChangeAspect="1"/>
          </p:cNvGraphicFramePr>
          <p:nvPr/>
        </p:nvGraphicFramePr>
        <p:xfrm>
          <a:off x="5868144" y="3140968"/>
          <a:ext cx="2431193" cy="707256"/>
        </p:xfrm>
        <a:graphic>
          <a:graphicData uri="http://schemas.openxmlformats.org/presentationml/2006/ole">
            <p:oleObj spid="_x0000_s105480" name="Equation" r:id="rId11" imgW="1396800" imgH="406080" progId="Equation.DSMT4">
              <p:embed/>
            </p:oleObj>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slide(fromBottom)">
                                      <p:cBhvr>
                                        <p:cTn id="7" dur="500"/>
                                        <p:tgtEl>
                                          <p:spTgt spid="31"/>
                                        </p:tgtEl>
                                      </p:cBhvr>
                                    </p:animEffect>
                                  </p:childTnLst>
                                </p:cTn>
                              </p:par>
                              <p:par>
                                <p:cTn id="8" presetID="12" presetClass="entr" presetSubtype="4"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slide(fromBottom)">
                                      <p:cBhvr>
                                        <p:cTn id="10" dur="500"/>
                                        <p:tgtEl>
                                          <p:spTgt spid="41"/>
                                        </p:tgtEl>
                                      </p:cBhvr>
                                    </p:animEffect>
                                  </p:childTnLst>
                                </p:cTn>
                              </p:par>
                              <p:par>
                                <p:cTn id="11" presetID="12" presetClass="entr" presetSubtype="4"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slide(fromBottom)">
                                      <p:cBhvr>
                                        <p:cTn id="13" dur="500"/>
                                        <p:tgtEl>
                                          <p:spTgt spid="34"/>
                                        </p:tgtEl>
                                      </p:cBhvr>
                                    </p:animEffect>
                                  </p:childTnLst>
                                </p:cTn>
                              </p:par>
                              <p:par>
                                <p:cTn id="14" presetID="12" presetClass="entr" presetSubtype="4" fill="hold"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slide(fromBottom)">
                                      <p:cBhvr>
                                        <p:cTn id="16" dur="500"/>
                                        <p:tgtEl>
                                          <p:spTgt spid="33"/>
                                        </p:tgtEl>
                                      </p:cBhvr>
                                    </p:animEffect>
                                  </p:childTnLst>
                                </p:cTn>
                              </p:par>
                              <p:par>
                                <p:cTn id="17" presetID="12" presetClass="entr" presetSubtype="4"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slide(fromBottom)">
                                      <p:cBhvr>
                                        <p:cTn id="19" dur="500"/>
                                        <p:tgtEl>
                                          <p:spTgt spid="35"/>
                                        </p:tgtEl>
                                      </p:cBhvr>
                                    </p:animEffect>
                                  </p:childTnLst>
                                </p:cTn>
                              </p:par>
                              <p:par>
                                <p:cTn id="20" presetID="12" presetClass="entr" presetSubtype="4"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slide(fromBottom)">
                                      <p:cBhvr>
                                        <p:cTn id="22" dur="500"/>
                                        <p:tgtEl>
                                          <p:spTgt spid="32"/>
                                        </p:tgtEl>
                                      </p:cBhvr>
                                    </p:animEffect>
                                  </p:childTnLst>
                                </p:cTn>
                              </p:par>
                              <p:par>
                                <p:cTn id="23" presetID="12" presetClass="entr" presetSubtype="4" fill="hold" nodeType="withEffect">
                                  <p:stCondLst>
                                    <p:cond delay="0"/>
                                  </p:stCondLst>
                                  <p:childTnLst>
                                    <p:set>
                                      <p:cBhvr>
                                        <p:cTn id="24" dur="1" fill="hold">
                                          <p:stCondLst>
                                            <p:cond delay="0"/>
                                          </p:stCondLst>
                                        </p:cTn>
                                        <p:tgtEl>
                                          <p:spTgt spid="105475"/>
                                        </p:tgtEl>
                                        <p:attrNameLst>
                                          <p:attrName>style.visibility</p:attrName>
                                        </p:attrNameLst>
                                      </p:cBhvr>
                                      <p:to>
                                        <p:strVal val="visible"/>
                                      </p:to>
                                    </p:set>
                                    <p:animEffect transition="in" filter="slide(fromBottom)">
                                      <p:cBhvr>
                                        <p:cTn id="25" dur="500"/>
                                        <p:tgtEl>
                                          <p:spTgt spid="105475"/>
                                        </p:tgtEl>
                                      </p:cBhvr>
                                    </p:animEffect>
                                  </p:childTnLst>
                                </p:cTn>
                              </p:par>
                              <p:par>
                                <p:cTn id="26" presetID="12" presetClass="entr" presetSubtype="4" fill="hold"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slide(fromBottom)">
                                      <p:cBhvr>
                                        <p:cTn id="28" dur="500"/>
                                        <p:tgtEl>
                                          <p:spTgt spid="37"/>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1">
                                            <p:txEl>
                                              <p:pRg st="2" end="2"/>
                                            </p:txEl>
                                          </p:spTgt>
                                        </p:tgtEl>
                                        <p:attrNameLst>
                                          <p:attrName>style.visibility</p:attrName>
                                        </p:attrNameLst>
                                      </p:cBhvr>
                                      <p:to>
                                        <p:strVal val="visible"/>
                                      </p:to>
                                    </p:set>
                                    <p:animEffect transition="in" filter="randombar(horizontal)">
                                      <p:cBhvr>
                                        <p:cTn id="33" dur="500"/>
                                        <p:tgtEl>
                                          <p:spTgt spid="11">
                                            <p:txEl>
                                              <p:pRg st="2" end="2"/>
                                            </p:txEl>
                                          </p:spTgt>
                                        </p:tgtEl>
                                      </p:cBhvr>
                                    </p:animEffect>
                                  </p:childTnLst>
                                </p:cTn>
                              </p:par>
                            </p:childTnLst>
                          </p:cTn>
                        </p:par>
                        <p:par>
                          <p:cTn id="34" fill="hold">
                            <p:stCondLst>
                              <p:cond delay="500"/>
                            </p:stCondLst>
                            <p:childTnLst>
                              <p:par>
                                <p:cTn id="35" presetID="10" presetClass="entr" presetSubtype="0" fill="hold" nodeType="after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2000"/>
                                        <p:tgtEl>
                                          <p:spTgt spid="50"/>
                                        </p:tgtEl>
                                      </p:cBhvr>
                                    </p:animEffect>
                                  </p:childTnLst>
                                </p:cTn>
                              </p:par>
                              <p:par>
                                <p:cTn id="38" presetID="10" presetClass="entr" presetSubtype="0" fill="hold" nodeType="withEffect">
                                  <p:stCondLst>
                                    <p:cond delay="0"/>
                                  </p:stCondLst>
                                  <p:childTnLst>
                                    <p:set>
                                      <p:cBhvr>
                                        <p:cTn id="39" dur="1" fill="hold">
                                          <p:stCondLst>
                                            <p:cond delay="0"/>
                                          </p:stCondLst>
                                        </p:cTn>
                                        <p:tgtEl>
                                          <p:spTgt spid="105477"/>
                                        </p:tgtEl>
                                        <p:attrNameLst>
                                          <p:attrName>style.visibility</p:attrName>
                                        </p:attrNameLst>
                                      </p:cBhvr>
                                      <p:to>
                                        <p:strVal val="visible"/>
                                      </p:to>
                                    </p:set>
                                    <p:animEffect transition="in" filter="fade">
                                      <p:cBhvr>
                                        <p:cTn id="40" dur="2000"/>
                                        <p:tgtEl>
                                          <p:spTgt spid="105477"/>
                                        </p:tgtEl>
                                      </p:cBhvr>
                                    </p:animEffect>
                                  </p:childTnLst>
                                </p:cTn>
                              </p:par>
                              <p:par>
                                <p:cTn id="41" presetID="10" presetClass="entr" presetSubtype="0" fill="hold" nodeType="with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2000"/>
                                        <p:tgtEl>
                                          <p:spTgt spid="53"/>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nodeType="clickEffect">
                                  <p:stCondLst>
                                    <p:cond delay="0"/>
                                  </p:stCondLst>
                                  <p:childTnLst>
                                    <p:set>
                                      <p:cBhvr>
                                        <p:cTn id="47" dur="1" fill="hold">
                                          <p:stCondLst>
                                            <p:cond delay="0"/>
                                          </p:stCondLst>
                                        </p:cTn>
                                        <p:tgtEl>
                                          <p:spTgt spid="11">
                                            <p:txEl>
                                              <p:pRg st="3" end="3"/>
                                            </p:txEl>
                                          </p:spTgt>
                                        </p:tgtEl>
                                        <p:attrNameLst>
                                          <p:attrName>style.visibility</p:attrName>
                                        </p:attrNameLst>
                                      </p:cBhvr>
                                      <p:to>
                                        <p:strVal val="visible"/>
                                      </p:to>
                                    </p:set>
                                    <p:animEffect transition="in" filter="randombar(horizontal)">
                                      <p:cBhvr>
                                        <p:cTn id="48" dur="500"/>
                                        <p:tgtEl>
                                          <p:spTgt spid="11">
                                            <p:txEl>
                                              <p:pRg st="3" end="3"/>
                                            </p:txEl>
                                          </p:spTgt>
                                        </p:tgtEl>
                                      </p:cBhvr>
                                    </p:animEffect>
                                  </p:childTnLst>
                                </p:cTn>
                              </p:par>
                            </p:childTnLst>
                          </p:cTn>
                        </p:par>
                        <p:par>
                          <p:cTn id="49" fill="hold">
                            <p:stCondLst>
                              <p:cond delay="500"/>
                            </p:stCondLst>
                            <p:childTnLst>
                              <p:par>
                                <p:cTn id="50" presetID="10" presetClass="entr" presetSubtype="0" fill="hold" nodeType="after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2000"/>
                                        <p:tgtEl>
                                          <p:spTgt spid="48"/>
                                        </p:tgtEl>
                                      </p:cBhvr>
                                    </p:animEffect>
                                  </p:childTnLst>
                                </p:cTn>
                              </p:par>
                              <p:par>
                                <p:cTn id="53" presetID="10" presetClass="entr" presetSubtype="0" fill="hold" nodeType="withEffect">
                                  <p:stCondLst>
                                    <p:cond delay="0"/>
                                  </p:stCondLst>
                                  <p:childTnLst>
                                    <p:set>
                                      <p:cBhvr>
                                        <p:cTn id="54" dur="1" fill="hold">
                                          <p:stCondLst>
                                            <p:cond delay="0"/>
                                          </p:stCondLst>
                                        </p:cTn>
                                        <p:tgtEl>
                                          <p:spTgt spid="105476"/>
                                        </p:tgtEl>
                                        <p:attrNameLst>
                                          <p:attrName>style.visibility</p:attrName>
                                        </p:attrNameLst>
                                      </p:cBhvr>
                                      <p:to>
                                        <p:strVal val="visible"/>
                                      </p:to>
                                    </p:set>
                                    <p:animEffect transition="in" filter="fade">
                                      <p:cBhvr>
                                        <p:cTn id="55" dur="2000"/>
                                        <p:tgtEl>
                                          <p:spTgt spid="105476"/>
                                        </p:tgtEl>
                                      </p:cBhvr>
                                    </p:animEffect>
                                  </p:childTnLst>
                                </p:cTn>
                              </p:par>
                              <p:par>
                                <p:cTn id="56" presetID="10" presetClass="entr" presetSubtype="0" fill="hold" nodeType="withEffect">
                                  <p:stCondLst>
                                    <p:cond delay="0"/>
                                  </p:stCondLst>
                                  <p:childTnLst>
                                    <p:set>
                                      <p:cBhvr>
                                        <p:cTn id="57" dur="1" fill="hold">
                                          <p:stCondLst>
                                            <p:cond delay="0"/>
                                          </p:stCondLst>
                                        </p:cTn>
                                        <p:tgtEl>
                                          <p:spTgt spid="52"/>
                                        </p:tgtEl>
                                        <p:attrNameLst>
                                          <p:attrName>style.visibility</p:attrName>
                                        </p:attrNameLst>
                                      </p:cBhvr>
                                      <p:to>
                                        <p:strVal val="visible"/>
                                      </p:to>
                                    </p:set>
                                    <p:animEffect transition="in" filter="fade">
                                      <p:cBhvr>
                                        <p:cTn id="58" dur="2000"/>
                                        <p:tgtEl>
                                          <p:spTgt spid="52"/>
                                        </p:tgtEl>
                                      </p:cBhvr>
                                    </p:animEffect>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nodeType="clickEffect">
                                  <p:stCondLst>
                                    <p:cond delay="0"/>
                                  </p:stCondLst>
                                  <p:childTnLst>
                                    <p:set>
                                      <p:cBhvr>
                                        <p:cTn id="62" dur="1" fill="hold">
                                          <p:stCondLst>
                                            <p:cond delay="0"/>
                                          </p:stCondLst>
                                        </p:cTn>
                                        <p:tgtEl>
                                          <p:spTgt spid="11">
                                            <p:txEl>
                                              <p:pRg st="5" end="5"/>
                                            </p:txEl>
                                          </p:spTgt>
                                        </p:tgtEl>
                                        <p:attrNameLst>
                                          <p:attrName>style.visibility</p:attrName>
                                        </p:attrNameLst>
                                      </p:cBhvr>
                                      <p:to>
                                        <p:strVal val="visible"/>
                                      </p:to>
                                    </p:set>
                                    <p:animEffect transition="in" filter="randombar(horizontal)">
                                      <p:cBhvr>
                                        <p:cTn id="63" dur="500"/>
                                        <p:tgtEl>
                                          <p:spTgt spid="11">
                                            <p:txEl>
                                              <p:pRg st="5" end="5"/>
                                            </p:txEl>
                                          </p:spTgt>
                                        </p:tgtEl>
                                      </p:cBhvr>
                                    </p:animEffect>
                                  </p:childTnLst>
                                </p:cTn>
                              </p:par>
                            </p:childTnLst>
                          </p:cTn>
                        </p:par>
                        <p:par>
                          <p:cTn id="64" fill="hold">
                            <p:stCondLst>
                              <p:cond delay="500"/>
                            </p:stCondLst>
                            <p:childTnLst>
                              <p:par>
                                <p:cTn id="65" presetID="10" presetClass="entr" presetSubtype="0" fill="hold" nodeType="afterEffect">
                                  <p:stCondLst>
                                    <p:cond delay="0"/>
                                  </p:stCondLst>
                                  <p:childTnLst>
                                    <p:set>
                                      <p:cBhvr>
                                        <p:cTn id="66" dur="1" fill="hold">
                                          <p:stCondLst>
                                            <p:cond delay="0"/>
                                          </p:stCondLst>
                                        </p:cTn>
                                        <p:tgtEl>
                                          <p:spTgt spid="57"/>
                                        </p:tgtEl>
                                        <p:attrNameLst>
                                          <p:attrName>style.visibility</p:attrName>
                                        </p:attrNameLst>
                                      </p:cBhvr>
                                      <p:to>
                                        <p:strVal val="visible"/>
                                      </p:to>
                                    </p:set>
                                    <p:animEffect transition="in" filter="fade">
                                      <p:cBhvr>
                                        <p:cTn id="67" dur="2000"/>
                                        <p:tgtEl>
                                          <p:spTgt spid="57"/>
                                        </p:tgtEl>
                                      </p:cBhvr>
                                    </p:animEffect>
                                  </p:childTnLst>
                                </p:cTn>
                              </p:par>
                              <p:par>
                                <p:cTn id="68" presetID="10" presetClass="entr" presetSubtype="0" fill="hold" nodeType="withEffect">
                                  <p:stCondLst>
                                    <p:cond delay="0"/>
                                  </p:stCondLst>
                                  <p:childTnLst>
                                    <p:set>
                                      <p:cBhvr>
                                        <p:cTn id="69" dur="1" fill="hold">
                                          <p:stCondLst>
                                            <p:cond delay="0"/>
                                          </p:stCondLst>
                                        </p:cTn>
                                        <p:tgtEl>
                                          <p:spTgt spid="105479"/>
                                        </p:tgtEl>
                                        <p:attrNameLst>
                                          <p:attrName>style.visibility</p:attrName>
                                        </p:attrNameLst>
                                      </p:cBhvr>
                                      <p:to>
                                        <p:strVal val="visible"/>
                                      </p:to>
                                    </p:set>
                                    <p:animEffect transition="in" filter="fade">
                                      <p:cBhvr>
                                        <p:cTn id="70" dur="2000"/>
                                        <p:tgtEl>
                                          <p:spTgt spid="105479"/>
                                        </p:tgtEl>
                                      </p:cBhvr>
                                    </p:animEffect>
                                  </p:childTnLst>
                                </p:cTn>
                              </p:par>
                              <p:par>
                                <p:cTn id="71" presetID="10" presetClass="entr" presetSubtype="0" fill="hold" nodeType="withEffect">
                                  <p:stCondLst>
                                    <p:cond delay="0"/>
                                  </p:stCondLst>
                                  <p:childTnLst>
                                    <p:set>
                                      <p:cBhvr>
                                        <p:cTn id="72" dur="1" fill="hold">
                                          <p:stCondLst>
                                            <p:cond delay="0"/>
                                          </p:stCondLst>
                                        </p:cTn>
                                        <p:tgtEl>
                                          <p:spTgt spid="60"/>
                                        </p:tgtEl>
                                        <p:attrNameLst>
                                          <p:attrName>style.visibility</p:attrName>
                                        </p:attrNameLst>
                                      </p:cBhvr>
                                      <p:to>
                                        <p:strVal val="visible"/>
                                      </p:to>
                                    </p:set>
                                    <p:animEffect transition="in" filter="fade">
                                      <p:cBhvr>
                                        <p:cTn id="73" dur="2000"/>
                                        <p:tgtEl>
                                          <p:spTgt spid="60"/>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10" fill="hold" nodeType="clickEffect">
                                  <p:stCondLst>
                                    <p:cond delay="0"/>
                                  </p:stCondLst>
                                  <p:childTnLst>
                                    <p:set>
                                      <p:cBhvr>
                                        <p:cTn id="77" dur="1" fill="hold">
                                          <p:stCondLst>
                                            <p:cond delay="0"/>
                                          </p:stCondLst>
                                        </p:cTn>
                                        <p:tgtEl>
                                          <p:spTgt spid="11">
                                            <p:txEl>
                                              <p:pRg st="6" end="6"/>
                                            </p:txEl>
                                          </p:spTgt>
                                        </p:tgtEl>
                                        <p:attrNameLst>
                                          <p:attrName>style.visibility</p:attrName>
                                        </p:attrNameLst>
                                      </p:cBhvr>
                                      <p:to>
                                        <p:strVal val="visible"/>
                                      </p:to>
                                    </p:set>
                                    <p:animEffect transition="in" filter="randombar(horizontal)">
                                      <p:cBhvr>
                                        <p:cTn id="78" dur="500"/>
                                        <p:tgtEl>
                                          <p:spTgt spid="11">
                                            <p:txEl>
                                              <p:pRg st="6" end="6"/>
                                            </p:txEl>
                                          </p:spTgt>
                                        </p:tgtEl>
                                      </p:cBhvr>
                                    </p:animEffect>
                                  </p:childTnLst>
                                </p:cTn>
                              </p:par>
                            </p:childTnLst>
                          </p:cTn>
                        </p:par>
                        <p:par>
                          <p:cTn id="79" fill="hold">
                            <p:stCondLst>
                              <p:cond delay="500"/>
                            </p:stCondLst>
                            <p:childTnLst>
                              <p:par>
                                <p:cTn id="80" presetID="10" presetClass="entr" presetSubtype="0" fill="hold" nodeType="afterEffect">
                                  <p:stCondLst>
                                    <p:cond delay="0"/>
                                  </p:stCondLst>
                                  <p:childTnLst>
                                    <p:set>
                                      <p:cBhvr>
                                        <p:cTn id="81" dur="1" fill="hold">
                                          <p:stCondLst>
                                            <p:cond delay="0"/>
                                          </p:stCondLst>
                                        </p:cTn>
                                        <p:tgtEl>
                                          <p:spTgt spid="56"/>
                                        </p:tgtEl>
                                        <p:attrNameLst>
                                          <p:attrName>style.visibility</p:attrName>
                                        </p:attrNameLst>
                                      </p:cBhvr>
                                      <p:to>
                                        <p:strVal val="visible"/>
                                      </p:to>
                                    </p:set>
                                    <p:animEffect transition="in" filter="fade">
                                      <p:cBhvr>
                                        <p:cTn id="82" dur="2000"/>
                                        <p:tgtEl>
                                          <p:spTgt spid="56"/>
                                        </p:tgtEl>
                                      </p:cBhvr>
                                    </p:animEffect>
                                  </p:childTnLst>
                                </p:cTn>
                              </p:par>
                              <p:par>
                                <p:cTn id="83" presetID="10" presetClass="entr" presetSubtype="0" fill="hold" nodeType="withEffect">
                                  <p:stCondLst>
                                    <p:cond delay="0"/>
                                  </p:stCondLst>
                                  <p:childTnLst>
                                    <p:set>
                                      <p:cBhvr>
                                        <p:cTn id="84" dur="1" fill="hold">
                                          <p:stCondLst>
                                            <p:cond delay="0"/>
                                          </p:stCondLst>
                                        </p:cTn>
                                        <p:tgtEl>
                                          <p:spTgt spid="105478"/>
                                        </p:tgtEl>
                                        <p:attrNameLst>
                                          <p:attrName>style.visibility</p:attrName>
                                        </p:attrNameLst>
                                      </p:cBhvr>
                                      <p:to>
                                        <p:strVal val="visible"/>
                                      </p:to>
                                    </p:set>
                                    <p:animEffect transition="in" filter="fade">
                                      <p:cBhvr>
                                        <p:cTn id="85" dur="2000"/>
                                        <p:tgtEl>
                                          <p:spTgt spid="105478"/>
                                        </p:tgtEl>
                                      </p:cBhvr>
                                    </p:animEffect>
                                  </p:childTnLst>
                                </p:cTn>
                              </p:par>
                              <p:par>
                                <p:cTn id="86" presetID="10" presetClass="entr" presetSubtype="0" fill="hold" nodeType="withEffect">
                                  <p:stCondLst>
                                    <p:cond delay="0"/>
                                  </p:stCondLst>
                                  <p:childTnLst>
                                    <p:set>
                                      <p:cBhvr>
                                        <p:cTn id="87" dur="1" fill="hold">
                                          <p:stCondLst>
                                            <p:cond delay="0"/>
                                          </p:stCondLst>
                                        </p:cTn>
                                        <p:tgtEl>
                                          <p:spTgt spid="63"/>
                                        </p:tgtEl>
                                        <p:attrNameLst>
                                          <p:attrName>style.visibility</p:attrName>
                                        </p:attrNameLst>
                                      </p:cBhvr>
                                      <p:to>
                                        <p:strVal val="visible"/>
                                      </p:to>
                                    </p:set>
                                    <p:animEffect transition="in" filter="fade">
                                      <p:cBhvr>
                                        <p:cTn id="88" dur="2000"/>
                                        <p:tgtEl>
                                          <p:spTgt spid="63"/>
                                        </p:tgtEl>
                                      </p:cBhvr>
                                    </p:animEffect>
                                  </p:childTnLst>
                                </p:cTn>
                              </p:par>
                            </p:childTnLst>
                          </p:cTn>
                        </p:par>
                        <p:par>
                          <p:cTn id="89" fill="hold">
                            <p:stCondLst>
                              <p:cond delay="2500"/>
                            </p:stCondLst>
                            <p:childTnLst>
                              <p:par>
                                <p:cTn id="90" presetID="12" presetClass="entr" presetSubtype="4" fill="hold" nodeType="afterEffect">
                                  <p:stCondLst>
                                    <p:cond delay="0"/>
                                  </p:stCondLst>
                                  <p:childTnLst>
                                    <p:set>
                                      <p:cBhvr>
                                        <p:cTn id="91" dur="1" fill="hold">
                                          <p:stCondLst>
                                            <p:cond delay="0"/>
                                          </p:stCondLst>
                                        </p:cTn>
                                        <p:tgtEl>
                                          <p:spTgt spid="105480"/>
                                        </p:tgtEl>
                                        <p:attrNameLst>
                                          <p:attrName>style.visibility</p:attrName>
                                        </p:attrNameLst>
                                      </p:cBhvr>
                                      <p:to>
                                        <p:strVal val="visible"/>
                                      </p:to>
                                    </p:set>
                                    <p:animEffect transition="in" filter="slide(fromBottom)">
                                      <p:cBhvr>
                                        <p:cTn id="92" dur="500"/>
                                        <p:tgtEl>
                                          <p:spTgt spid="1054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SIGN CONVENTIOM FOR AERODYNAMIC MOMENT</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40" name="TextBox 39"/>
          <p:cNvSpPr txBox="1"/>
          <p:nvPr/>
        </p:nvSpPr>
        <p:spPr>
          <a:xfrm>
            <a:off x="251520" y="1268760"/>
            <a:ext cx="8568952" cy="369332"/>
          </a:xfrm>
          <a:prstGeom prst="rect">
            <a:avLst/>
          </a:prstGeom>
          <a:noFill/>
        </p:spPr>
        <p:txBody>
          <a:bodyPr wrap="square" rtlCol="0">
            <a:spAutoFit/>
          </a:bodyPr>
          <a:lstStyle/>
          <a:p>
            <a:pPr algn="just">
              <a:buSzPct val="85000"/>
              <a:buBlip>
                <a:blip r:embed="rId2"/>
              </a:buBlip>
            </a:pPr>
            <a:endParaRPr lang="en-GB" dirty="0" smtClean="0">
              <a:latin typeface="Constantia" pitchFamily="18" charset="0"/>
            </a:endParaRPr>
          </a:p>
        </p:txBody>
      </p:sp>
      <p:sp>
        <p:nvSpPr>
          <p:cNvPr id="11" name="TextBox 10"/>
          <p:cNvSpPr txBox="1"/>
          <p:nvPr/>
        </p:nvSpPr>
        <p:spPr>
          <a:xfrm>
            <a:off x="251520" y="1268760"/>
            <a:ext cx="8568952" cy="3631763"/>
          </a:xfrm>
          <a:prstGeom prst="rect">
            <a:avLst/>
          </a:prstGeom>
          <a:noFill/>
        </p:spPr>
        <p:txBody>
          <a:bodyPr wrap="square" rtlCol="0">
            <a:spAutoFit/>
          </a:bodyPr>
          <a:lstStyle/>
          <a:p>
            <a:pPr algn="just">
              <a:buSzPct val="85000"/>
              <a:buBlip>
                <a:blip r:embed="rId2"/>
              </a:buBlip>
            </a:pPr>
            <a:r>
              <a:rPr lang="en-GB" sz="2500" dirty="0" smtClean="0">
                <a:latin typeface="Constantia" pitchFamily="18" charset="0"/>
              </a:rPr>
              <a:t> By convention:</a:t>
            </a:r>
          </a:p>
          <a:p>
            <a:pPr algn="just">
              <a:buSzPct val="85000"/>
              <a:buBlip>
                <a:blip r:embed="rId2"/>
              </a:buBlip>
            </a:pPr>
            <a:endParaRPr lang="en-GB" sz="2500" dirty="0" smtClean="0">
              <a:latin typeface="Constantia" pitchFamily="18" charset="0"/>
            </a:endParaRPr>
          </a:p>
          <a:p>
            <a:pPr lvl="1" algn="just">
              <a:buSzPct val="85000"/>
              <a:buBlip>
                <a:blip r:embed="rId2"/>
              </a:buBlip>
            </a:pPr>
            <a:r>
              <a:rPr lang="en-GB" sz="2000" dirty="0" smtClean="0">
                <a:latin typeface="Constantia" pitchFamily="18" charset="0"/>
              </a:rPr>
              <a:t> Positive moments tend to increase the angle of attack: </a:t>
            </a:r>
          </a:p>
          <a:p>
            <a:pPr lvl="1" algn="just">
              <a:buSzPct val="85000"/>
              <a:buBlip>
                <a:blip r:embed="rId2"/>
              </a:buBlip>
            </a:pPr>
            <a:endParaRPr lang="en-GB" sz="2000" dirty="0" smtClean="0">
              <a:latin typeface="Constantia" pitchFamily="18" charset="0"/>
            </a:endParaRPr>
          </a:p>
          <a:p>
            <a:pPr lvl="1" algn="just">
              <a:buSzPct val="85000"/>
              <a:buBlip>
                <a:blip r:embed="rId2"/>
              </a:buBlip>
            </a:pPr>
            <a:endParaRPr lang="en-GB" sz="2000" dirty="0" smtClean="0">
              <a:latin typeface="Constantia" pitchFamily="18" charset="0"/>
            </a:endParaRPr>
          </a:p>
          <a:p>
            <a:pPr lvl="1" algn="just">
              <a:buSzPct val="85000"/>
              <a:buBlip>
                <a:blip r:embed="rId2"/>
              </a:buBlip>
            </a:pPr>
            <a:endParaRPr lang="en-GB" sz="2000" dirty="0" smtClean="0">
              <a:latin typeface="Constantia" pitchFamily="18" charset="0"/>
            </a:endParaRPr>
          </a:p>
          <a:p>
            <a:pPr lvl="1" algn="just">
              <a:buSzPct val="85000"/>
              <a:buBlip>
                <a:blip r:embed="rId2"/>
              </a:buBlip>
            </a:pPr>
            <a:endParaRPr lang="en-GB" sz="2000" dirty="0" smtClean="0">
              <a:latin typeface="Constantia" pitchFamily="18" charset="0"/>
            </a:endParaRPr>
          </a:p>
          <a:p>
            <a:pPr lvl="1" algn="just">
              <a:buSzPct val="85000"/>
              <a:buBlip>
                <a:blip r:embed="rId2"/>
              </a:buBlip>
            </a:pPr>
            <a:endParaRPr lang="en-GB" sz="2000" dirty="0" smtClean="0">
              <a:latin typeface="Constantia" pitchFamily="18" charset="0"/>
            </a:endParaRPr>
          </a:p>
          <a:p>
            <a:pPr lvl="1" algn="just">
              <a:buSzPct val="85000"/>
              <a:buBlip>
                <a:blip r:embed="rId2"/>
              </a:buBlip>
            </a:pPr>
            <a:endParaRPr lang="en-GB" sz="2000" dirty="0" smtClean="0">
              <a:latin typeface="Constantia" pitchFamily="18" charset="0"/>
            </a:endParaRPr>
          </a:p>
          <a:p>
            <a:pPr lvl="1" algn="just">
              <a:buSzPct val="85000"/>
              <a:buBlip>
                <a:blip r:embed="rId2"/>
              </a:buBlip>
            </a:pPr>
            <a:r>
              <a:rPr lang="en-GB" sz="2000" dirty="0" smtClean="0">
                <a:latin typeface="Constantia" pitchFamily="18" charset="0"/>
              </a:rPr>
              <a:t> Negative moments tend to decrease the angle of attack: </a:t>
            </a:r>
          </a:p>
          <a:p>
            <a:pPr lvl="1" algn="just">
              <a:buSzPct val="85000"/>
              <a:buBlip>
                <a:blip r:embed="rId2"/>
              </a:buBlip>
            </a:pPr>
            <a:endParaRPr lang="en-GB" sz="2000" dirty="0">
              <a:latin typeface="Constantia" pitchFamily="18" charset="0"/>
            </a:endParaRPr>
          </a:p>
        </p:txBody>
      </p:sp>
      <p:pic>
        <p:nvPicPr>
          <p:cNvPr id="9" name="Picture 3" descr="SCN_20050320213622_001"/>
          <p:cNvPicPr>
            <a:picLocks noChangeAspect="1" noChangeArrowheads="1"/>
          </p:cNvPicPr>
          <p:nvPr/>
        </p:nvPicPr>
        <p:blipFill>
          <a:blip r:embed="rId3" cstate="print"/>
          <a:srcRect l="11914" t="78282" r="49568" b="15199"/>
          <a:stretch>
            <a:fillRect/>
          </a:stretch>
        </p:blipFill>
        <p:spPr bwMode="auto">
          <a:xfrm rot="1080000">
            <a:off x="2685066" y="3054526"/>
            <a:ext cx="2798352" cy="602986"/>
          </a:xfrm>
          <a:prstGeom prst="rect">
            <a:avLst/>
          </a:prstGeom>
          <a:noFill/>
        </p:spPr>
      </p:pic>
      <p:sp>
        <p:nvSpPr>
          <p:cNvPr id="10" name="Curved Right Arrow 9"/>
          <p:cNvSpPr/>
          <p:nvPr/>
        </p:nvSpPr>
        <p:spPr>
          <a:xfrm flipV="1">
            <a:off x="2267744" y="2636912"/>
            <a:ext cx="360040" cy="1008112"/>
          </a:xfrm>
          <a:prstGeom prst="curved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schemeClr val="tx1"/>
              </a:solidFill>
            </a:endParaRPr>
          </a:p>
        </p:txBody>
      </p:sp>
      <p:pic>
        <p:nvPicPr>
          <p:cNvPr id="12" name="Picture 3" descr="SCN_20050320213622_001"/>
          <p:cNvPicPr>
            <a:picLocks noChangeAspect="1" noChangeArrowheads="1"/>
          </p:cNvPicPr>
          <p:nvPr/>
        </p:nvPicPr>
        <p:blipFill>
          <a:blip r:embed="rId3" cstate="print"/>
          <a:srcRect l="11914" t="78282" r="49568" b="15199"/>
          <a:stretch>
            <a:fillRect/>
          </a:stretch>
        </p:blipFill>
        <p:spPr bwMode="auto">
          <a:xfrm rot="1080000">
            <a:off x="2837466" y="5216712"/>
            <a:ext cx="2798352" cy="602986"/>
          </a:xfrm>
          <a:prstGeom prst="rect">
            <a:avLst/>
          </a:prstGeom>
          <a:noFill/>
        </p:spPr>
      </p:pic>
      <p:sp>
        <p:nvSpPr>
          <p:cNvPr id="13" name="Curved Right Arrow 12"/>
          <p:cNvSpPr/>
          <p:nvPr/>
        </p:nvSpPr>
        <p:spPr>
          <a:xfrm>
            <a:off x="2339752" y="4797152"/>
            <a:ext cx="360040" cy="864096"/>
          </a:xfrm>
          <a:prstGeom prst="curved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solidFill>
                <a:schemeClr val="tx1"/>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8" presetClass="emph" presetSubtype="0" fill="hold" nodeType="afterEffect">
                                  <p:stCondLst>
                                    <p:cond delay="0"/>
                                  </p:stCondLst>
                                  <p:childTnLst>
                                    <p:animRot by="900000">
                                      <p:cBhvr>
                                        <p:cTn id="10" dur="2000" fill="hold"/>
                                        <p:tgtEl>
                                          <p:spTgt spid="9"/>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randombar(horizontal)">
                                      <p:cBhvr>
                                        <p:cTn id="15" dur="500"/>
                                        <p:tgtEl>
                                          <p:spTgt spid="13"/>
                                        </p:tgtEl>
                                      </p:cBhvr>
                                    </p:animEffect>
                                  </p:childTnLst>
                                </p:cTn>
                              </p:par>
                            </p:childTnLst>
                          </p:cTn>
                        </p:par>
                        <p:par>
                          <p:cTn id="16" fill="hold">
                            <p:stCondLst>
                              <p:cond delay="500"/>
                            </p:stCondLst>
                            <p:childTnLst>
                              <p:par>
                                <p:cTn id="17" presetID="8" presetClass="emph" presetSubtype="0" fill="hold" nodeType="afterEffect">
                                  <p:stCondLst>
                                    <p:cond delay="0"/>
                                  </p:stCondLst>
                                  <p:childTnLst>
                                    <p:animRot by="-900000">
                                      <p:cBhvr>
                                        <p:cTn id="18" dur="2000" fill="hold"/>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AERODYNAMIC COEFFICIENTS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40" name="TextBox 39"/>
          <p:cNvSpPr txBox="1"/>
          <p:nvPr/>
        </p:nvSpPr>
        <p:spPr>
          <a:xfrm>
            <a:off x="251520" y="1268760"/>
            <a:ext cx="8568952" cy="369332"/>
          </a:xfrm>
          <a:prstGeom prst="rect">
            <a:avLst/>
          </a:prstGeom>
          <a:noFill/>
        </p:spPr>
        <p:txBody>
          <a:bodyPr wrap="square" rtlCol="0">
            <a:spAutoFit/>
          </a:bodyPr>
          <a:lstStyle/>
          <a:p>
            <a:pPr algn="just">
              <a:buSzPct val="85000"/>
              <a:buBlip>
                <a:blip r:embed="rId3"/>
              </a:buBlip>
            </a:pPr>
            <a:endParaRPr lang="en-GB" dirty="0" smtClean="0">
              <a:latin typeface="Constantia" pitchFamily="18" charset="0"/>
            </a:endParaRPr>
          </a:p>
        </p:txBody>
      </p:sp>
      <p:sp>
        <p:nvSpPr>
          <p:cNvPr id="11" name="TextBox 10"/>
          <p:cNvSpPr txBox="1"/>
          <p:nvPr/>
        </p:nvSpPr>
        <p:spPr>
          <a:xfrm>
            <a:off x="251520" y="1268760"/>
            <a:ext cx="8568952" cy="4632037"/>
          </a:xfrm>
          <a:prstGeom prst="rect">
            <a:avLst/>
          </a:prstGeom>
          <a:noFill/>
        </p:spPr>
        <p:txBody>
          <a:bodyPr wrap="square" rtlCol="0">
            <a:spAutoFit/>
          </a:bodyPr>
          <a:lstStyle/>
          <a:p>
            <a:pPr algn="just">
              <a:buSzPct val="85000"/>
              <a:buBlip>
                <a:blip r:embed="rId3"/>
              </a:buBlip>
            </a:pPr>
            <a:r>
              <a:rPr lang="en-GB" sz="2500" dirty="0" smtClean="0">
                <a:latin typeface="Constantia" pitchFamily="18" charset="0"/>
              </a:rPr>
              <a:t> The dimensionless force and moment coefficients:</a:t>
            </a:r>
          </a:p>
          <a:p>
            <a:pPr lvl="1" algn="just">
              <a:lnSpc>
                <a:spcPct val="200000"/>
              </a:lnSpc>
              <a:buSzPct val="85000"/>
            </a:pPr>
            <a:r>
              <a:rPr lang="en-GB" dirty="0" smtClean="0">
                <a:latin typeface="Constantia" pitchFamily="18" charset="0"/>
              </a:rPr>
              <a:t>Lift coefficient</a:t>
            </a:r>
          </a:p>
          <a:p>
            <a:pPr lvl="1" algn="just">
              <a:lnSpc>
                <a:spcPct val="200000"/>
              </a:lnSpc>
              <a:buSzPct val="85000"/>
            </a:pPr>
            <a:r>
              <a:rPr lang="en-GB" dirty="0" smtClean="0">
                <a:latin typeface="Constantia" pitchFamily="18" charset="0"/>
              </a:rPr>
              <a:t>Drag coefficient</a:t>
            </a:r>
          </a:p>
          <a:p>
            <a:pPr lvl="1" algn="just">
              <a:lnSpc>
                <a:spcPct val="200000"/>
              </a:lnSpc>
              <a:buSzPct val="85000"/>
            </a:pPr>
            <a:r>
              <a:rPr lang="en-GB" dirty="0" smtClean="0">
                <a:latin typeface="Constantia" pitchFamily="18" charset="0"/>
              </a:rPr>
              <a:t>Normal force coefficient</a:t>
            </a:r>
          </a:p>
          <a:p>
            <a:pPr lvl="1" algn="just">
              <a:lnSpc>
                <a:spcPct val="200000"/>
              </a:lnSpc>
              <a:buSzPct val="85000"/>
            </a:pPr>
            <a:r>
              <a:rPr lang="en-GB" dirty="0" smtClean="0">
                <a:latin typeface="Constantia" pitchFamily="18" charset="0"/>
              </a:rPr>
              <a:t>Axial force coefficient</a:t>
            </a:r>
          </a:p>
          <a:p>
            <a:pPr lvl="1" algn="just">
              <a:lnSpc>
                <a:spcPct val="200000"/>
              </a:lnSpc>
              <a:buSzPct val="85000"/>
            </a:pPr>
            <a:r>
              <a:rPr lang="en-GB" dirty="0" smtClean="0">
                <a:latin typeface="Constantia" pitchFamily="18" charset="0"/>
              </a:rPr>
              <a:t>Moment coefficient</a:t>
            </a:r>
            <a:endParaRPr lang="en-GB" dirty="0">
              <a:latin typeface="Constantia" pitchFamily="18" charset="0"/>
            </a:endParaRPr>
          </a:p>
          <a:p>
            <a:pPr lvl="1" algn="just">
              <a:lnSpc>
                <a:spcPct val="200000"/>
              </a:lnSpc>
              <a:buSzPct val="85000"/>
            </a:pPr>
            <a:r>
              <a:rPr lang="en-GB" dirty="0" smtClean="0">
                <a:latin typeface="Constantia" pitchFamily="18" charset="0"/>
              </a:rPr>
              <a:t>Where:</a:t>
            </a:r>
          </a:p>
          <a:p>
            <a:pPr lvl="1" algn="just">
              <a:buSzPct val="85000"/>
              <a:buFont typeface="Wingdings" pitchFamily="2" charset="2"/>
              <a:buChar char="§"/>
            </a:pPr>
            <a:r>
              <a:rPr lang="en-GB" dirty="0" smtClean="0">
                <a:latin typeface="Constantia" pitchFamily="18" charset="0"/>
              </a:rPr>
              <a:t>  q is called the </a:t>
            </a:r>
            <a:r>
              <a:rPr lang="en-GB" dirty="0" err="1" smtClean="0">
                <a:latin typeface="Constantia" pitchFamily="18" charset="0"/>
              </a:rPr>
              <a:t>freestream</a:t>
            </a:r>
            <a:r>
              <a:rPr lang="en-GB" dirty="0" smtClean="0">
                <a:latin typeface="Constantia" pitchFamily="18" charset="0"/>
              </a:rPr>
              <a:t> dynamic pressure:</a:t>
            </a:r>
          </a:p>
          <a:p>
            <a:pPr lvl="1" algn="just">
              <a:buSzPct val="85000"/>
              <a:buFont typeface="Wingdings" pitchFamily="2" charset="2"/>
              <a:buChar char="§"/>
            </a:pPr>
            <a:r>
              <a:rPr lang="en-GB" dirty="0" smtClean="0">
                <a:latin typeface="Constantia" pitchFamily="18" charset="0"/>
              </a:rPr>
              <a:t>  l: reference length</a:t>
            </a:r>
          </a:p>
          <a:p>
            <a:pPr lvl="1" algn="just">
              <a:buSzPct val="85000"/>
              <a:buFont typeface="Wingdings" pitchFamily="2" charset="2"/>
              <a:buChar char="§"/>
            </a:pPr>
            <a:r>
              <a:rPr lang="en-GB" dirty="0" smtClean="0">
                <a:latin typeface="Constantia" pitchFamily="18" charset="0"/>
              </a:rPr>
              <a:t>  S: reference area</a:t>
            </a:r>
          </a:p>
        </p:txBody>
      </p:sp>
      <p:graphicFrame>
        <p:nvGraphicFramePr>
          <p:cNvPr id="106498" name="Object 2"/>
          <p:cNvGraphicFramePr>
            <a:graphicFrameLocks noChangeAspect="1"/>
          </p:cNvGraphicFramePr>
          <p:nvPr/>
        </p:nvGraphicFramePr>
        <p:xfrm>
          <a:off x="4283968" y="1649292"/>
          <a:ext cx="936104" cy="624069"/>
        </p:xfrm>
        <a:graphic>
          <a:graphicData uri="http://schemas.openxmlformats.org/presentationml/2006/ole">
            <p:oleObj spid="_x0000_s106498" name="Equation" r:id="rId4" imgW="647640" imgH="431640" progId="Equation.DSMT4">
              <p:embed/>
            </p:oleObj>
          </a:graphicData>
        </a:graphic>
      </p:graphicFrame>
      <p:graphicFrame>
        <p:nvGraphicFramePr>
          <p:cNvPr id="106499" name="Object 3"/>
          <p:cNvGraphicFramePr>
            <a:graphicFrameLocks noChangeAspect="1"/>
          </p:cNvGraphicFramePr>
          <p:nvPr/>
        </p:nvGraphicFramePr>
        <p:xfrm>
          <a:off x="4276725" y="2215971"/>
          <a:ext cx="952500" cy="623888"/>
        </p:xfrm>
        <a:graphic>
          <a:graphicData uri="http://schemas.openxmlformats.org/presentationml/2006/ole">
            <p:oleObj spid="_x0000_s106499" name="Equation" r:id="rId5" imgW="660240" imgH="431640" progId="Equation.DSMT4">
              <p:embed/>
            </p:oleObj>
          </a:graphicData>
        </a:graphic>
      </p:graphicFrame>
      <p:graphicFrame>
        <p:nvGraphicFramePr>
          <p:cNvPr id="106500" name="Object 4"/>
          <p:cNvGraphicFramePr>
            <a:graphicFrameLocks noChangeAspect="1"/>
          </p:cNvGraphicFramePr>
          <p:nvPr/>
        </p:nvGraphicFramePr>
        <p:xfrm>
          <a:off x="4259263" y="2805113"/>
          <a:ext cx="969962" cy="623887"/>
        </p:xfrm>
        <a:graphic>
          <a:graphicData uri="http://schemas.openxmlformats.org/presentationml/2006/ole">
            <p:oleObj spid="_x0000_s106500" name="Equation" r:id="rId6" imgW="672840" imgH="431640" progId="Equation.DSMT4">
              <p:embed/>
            </p:oleObj>
          </a:graphicData>
        </a:graphic>
      </p:graphicFrame>
      <p:graphicFrame>
        <p:nvGraphicFramePr>
          <p:cNvPr id="106501" name="Object 5"/>
          <p:cNvGraphicFramePr>
            <a:graphicFrameLocks noChangeAspect="1"/>
          </p:cNvGraphicFramePr>
          <p:nvPr/>
        </p:nvGraphicFramePr>
        <p:xfrm>
          <a:off x="4289246" y="3381375"/>
          <a:ext cx="933450" cy="623888"/>
        </p:xfrm>
        <a:graphic>
          <a:graphicData uri="http://schemas.openxmlformats.org/presentationml/2006/ole">
            <p:oleObj spid="_x0000_s106501" name="Equation" r:id="rId7" imgW="647640" imgH="431640" progId="Equation.DSMT4">
              <p:embed/>
            </p:oleObj>
          </a:graphicData>
        </a:graphic>
      </p:graphicFrame>
      <p:graphicFrame>
        <p:nvGraphicFramePr>
          <p:cNvPr id="106502" name="Object 6"/>
          <p:cNvGraphicFramePr>
            <a:graphicFrameLocks noChangeAspect="1"/>
          </p:cNvGraphicFramePr>
          <p:nvPr/>
        </p:nvGraphicFramePr>
        <p:xfrm>
          <a:off x="4221163" y="3970517"/>
          <a:ext cx="1062037" cy="623887"/>
        </p:xfrm>
        <a:graphic>
          <a:graphicData uri="http://schemas.openxmlformats.org/presentationml/2006/ole">
            <p:oleObj spid="_x0000_s106502" name="Equation" r:id="rId8" imgW="736560" imgH="431640" progId="Equation.DSMT4">
              <p:embed/>
            </p:oleObj>
          </a:graphicData>
        </a:graphic>
      </p:graphicFrame>
      <p:graphicFrame>
        <p:nvGraphicFramePr>
          <p:cNvPr id="106503" name="Object 7"/>
          <p:cNvGraphicFramePr>
            <a:graphicFrameLocks noChangeAspect="1"/>
          </p:cNvGraphicFramePr>
          <p:nvPr/>
        </p:nvGraphicFramePr>
        <p:xfrm>
          <a:off x="5436096" y="4797152"/>
          <a:ext cx="1275238" cy="648072"/>
        </p:xfrm>
        <a:graphic>
          <a:graphicData uri="http://schemas.openxmlformats.org/presentationml/2006/ole">
            <p:oleObj spid="_x0000_s106503" name="Equation" r:id="rId9" imgW="774360" imgH="393480" progId="Equation.DSMT4">
              <p:embed/>
            </p:oleObj>
          </a:graphicData>
        </a:graphic>
      </p:graphicFrame>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AERODYNAMIC COEFFICIENTS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40" name="TextBox 39"/>
          <p:cNvSpPr txBox="1"/>
          <p:nvPr/>
        </p:nvSpPr>
        <p:spPr>
          <a:xfrm>
            <a:off x="251520" y="1268760"/>
            <a:ext cx="8568952" cy="369332"/>
          </a:xfrm>
          <a:prstGeom prst="rect">
            <a:avLst/>
          </a:prstGeom>
          <a:noFill/>
        </p:spPr>
        <p:txBody>
          <a:bodyPr wrap="square" rtlCol="0">
            <a:spAutoFit/>
          </a:bodyPr>
          <a:lstStyle/>
          <a:p>
            <a:pPr algn="just">
              <a:buSzPct val="85000"/>
              <a:buBlip>
                <a:blip r:embed="rId2"/>
              </a:buBlip>
            </a:pPr>
            <a:endParaRPr lang="en-GB" dirty="0" smtClean="0">
              <a:latin typeface="Constantia" pitchFamily="18" charset="0"/>
            </a:endParaRPr>
          </a:p>
        </p:txBody>
      </p:sp>
      <p:pic>
        <p:nvPicPr>
          <p:cNvPr id="107528" name="Picture 8"/>
          <p:cNvPicPr>
            <a:picLocks noChangeAspect="1" noChangeArrowheads="1"/>
          </p:cNvPicPr>
          <p:nvPr/>
        </p:nvPicPr>
        <p:blipFill>
          <a:blip r:embed="rId3" cstate="print">
            <a:clrChange>
              <a:clrFrom>
                <a:srgbClr val="FFFFFF"/>
              </a:clrFrom>
              <a:clrTo>
                <a:srgbClr val="FFFFFF">
                  <a:alpha val="0"/>
                </a:srgbClr>
              </a:clrTo>
            </a:clrChange>
          </a:blip>
          <a:srcRect t="2655" r="4933" b="9721"/>
          <a:stretch>
            <a:fillRect/>
          </a:stretch>
        </p:blipFill>
        <p:spPr bwMode="auto">
          <a:xfrm>
            <a:off x="1799692" y="1268760"/>
            <a:ext cx="5544616" cy="4752528"/>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AERODYNAMIC COEFFICIENTS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40" name="TextBox 39"/>
          <p:cNvSpPr txBox="1"/>
          <p:nvPr/>
        </p:nvSpPr>
        <p:spPr>
          <a:xfrm>
            <a:off x="251520" y="1268760"/>
            <a:ext cx="8568952" cy="369332"/>
          </a:xfrm>
          <a:prstGeom prst="rect">
            <a:avLst/>
          </a:prstGeom>
          <a:noFill/>
        </p:spPr>
        <p:txBody>
          <a:bodyPr wrap="square" rtlCol="0">
            <a:spAutoFit/>
          </a:bodyPr>
          <a:lstStyle/>
          <a:p>
            <a:pPr algn="just">
              <a:buSzPct val="85000"/>
              <a:buBlip>
                <a:blip r:embed="rId3"/>
              </a:buBlip>
            </a:pPr>
            <a:endParaRPr lang="en-GB" dirty="0" smtClean="0">
              <a:latin typeface="Constantia" pitchFamily="18" charset="0"/>
            </a:endParaRPr>
          </a:p>
        </p:txBody>
      </p:sp>
      <p:sp>
        <p:nvSpPr>
          <p:cNvPr id="10" name="TextBox 9"/>
          <p:cNvSpPr txBox="1"/>
          <p:nvPr/>
        </p:nvSpPr>
        <p:spPr>
          <a:xfrm>
            <a:off x="251520" y="1268760"/>
            <a:ext cx="8568952" cy="1585049"/>
          </a:xfrm>
          <a:prstGeom prst="rect">
            <a:avLst/>
          </a:prstGeom>
          <a:noFill/>
        </p:spPr>
        <p:txBody>
          <a:bodyPr wrap="square" rtlCol="0">
            <a:spAutoFit/>
          </a:bodyPr>
          <a:lstStyle/>
          <a:p>
            <a:pPr algn="just">
              <a:buSzPct val="85000"/>
              <a:buBlip>
                <a:blip r:embed="rId3"/>
              </a:buBlip>
            </a:pPr>
            <a:r>
              <a:rPr lang="en-GB" sz="2500" dirty="0" smtClean="0">
                <a:latin typeface="Constantia" pitchFamily="18" charset="0"/>
              </a:rPr>
              <a:t> Two additional dimensionless quantities:</a:t>
            </a:r>
          </a:p>
          <a:p>
            <a:pPr lvl="1" algn="just">
              <a:lnSpc>
                <a:spcPct val="200000"/>
              </a:lnSpc>
              <a:buSzPct val="85000"/>
            </a:pPr>
            <a:r>
              <a:rPr lang="en-GB" dirty="0" smtClean="0">
                <a:latin typeface="Constantia" pitchFamily="18" charset="0"/>
              </a:rPr>
              <a:t>Pressure coefficient</a:t>
            </a:r>
          </a:p>
          <a:p>
            <a:pPr lvl="1" algn="just">
              <a:lnSpc>
                <a:spcPct val="200000"/>
              </a:lnSpc>
              <a:buSzPct val="85000"/>
            </a:pPr>
            <a:r>
              <a:rPr lang="en-GB" dirty="0" smtClean="0">
                <a:latin typeface="Constantia" pitchFamily="18" charset="0"/>
              </a:rPr>
              <a:t>Skin friction coefficient</a:t>
            </a:r>
          </a:p>
        </p:txBody>
      </p:sp>
      <p:graphicFrame>
        <p:nvGraphicFramePr>
          <p:cNvPr id="108546" name="Object 2"/>
          <p:cNvGraphicFramePr>
            <a:graphicFrameLocks noChangeAspect="1"/>
          </p:cNvGraphicFramePr>
          <p:nvPr/>
        </p:nvGraphicFramePr>
        <p:xfrm>
          <a:off x="4092575" y="1725613"/>
          <a:ext cx="1173163" cy="623887"/>
        </p:xfrm>
        <a:graphic>
          <a:graphicData uri="http://schemas.openxmlformats.org/presentationml/2006/ole">
            <p:oleObj spid="_x0000_s108546" name="Equation" r:id="rId4" imgW="812520" imgH="431640" progId="Equation.DSMT4">
              <p:embed/>
            </p:oleObj>
          </a:graphicData>
        </a:graphic>
      </p:graphicFrame>
      <p:graphicFrame>
        <p:nvGraphicFramePr>
          <p:cNvPr id="108547" name="Object 3"/>
          <p:cNvGraphicFramePr>
            <a:graphicFrameLocks noChangeAspect="1"/>
          </p:cNvGraphicFramePr>
          <p:nvPr/>
        </p:nvGraphicFramePr>
        <p:xfrm>
          <a:off x="4249738" y="2287409"/>
          <a:ext cx="806450" cy="623887"/>
        </p:xfrm>
        <a:graphic>
          <a:graphicData uri="http://schemas.openxmlformats.org/presentationml/2006/ole">
            <p:oleObj spid="_x0000_s108547" name="Equation" r:id="rId5" imgW="558720" imgH="431640" progId="Equation.DSMT4">
              <p:embed/>
            </p:oleObj>
          </a:graphicData>
        </a:graphic>
      </p:graphicFrame>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WING PARAMETERS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40" name="TextBox 39"/>
          <p:cNvSpPr txBox="1"/>
          <p:nvPr/>
        </p:nvSpPr>
        <p:spPr>
          <a:xfrm>
            <a:off x="251520" y="1268760"/>
            <a:ext cx="8568952" cy="369332"/>
          </a:xfrm>
          <a:prstGeom prst="rect">
            <a:avLst/>
          </a:prstGeom>
          <a:noFill/>
        </p:spPr>
        <p:txBody>
          <a:bodyPr wrap="square" rtlCol="0">
            <a:spAutoFit/>
          </a:bodyPr>
          <a:lstStyle/>
          <a:p>
            <a:pPr algn="just">
              <a:buSzPct val="85000"/>
              <a:buBlip>
                <a:blip r:embed="rId2"/>
              </a:buBlip>
            </a:pPr>
            <a:endParaRPr lang="en-GB" dirty="0" smtClean="0">
              <a:latin typeface="Constantia" pitchFamily="18" charset="0"/>
            </a:endParaRPr>
          </a:p>
        </p:txBody>
      </p:sp>
      <p:pic>
        <p:nvPicPr>
          <p:cNvPr id="15" name="Picture 3"/>
          <p:cNvPicPr>
            <a:picLocks noChangeAspect="1" noChangeArrowheads="1"/>
          </p:cNvPicPr>
          <p:nvPr/>
        </p:nvPicPr>
        <p:blipFill>
          <a:blip r:embed="rId3" cstate="print"/>
          <a:srcRect/>
          <a:stretch>
            <a:fillRect/>
          </a:stretch>
        </p:blipFill>
        <p:spPr bwMode="auto">
          <a:xfrm>
            <a:off x="1178918" y="2427076"/>
            <a:ext cx="7643866" cy="2690641"/>
          </a:xfrm>
          <a:prstGeom prst="rect">
            <a:avLst/>
          </a:prstGeom>
          <a:noFill/>
          <a:ln w="9525">
            <a:noFill/>
            <a:miter lim="800000"/>
            <a:headEnd/>
            <a:tailEnd/>
          </a:ln>
          <a:effectLst/>
        </p:spPr>
      </p:pic>
      <p:sp>
        <p:nvSpPr>
          <p:cNvPr id="16" name="Rectangular Callout 15"/>
          <p:cNvSpPr/>
          <p:nvPr/>
        </p:nvSpPr>
        <p:spPr>
          <a:xfrm>
            <a:off x="536546" y="2564986"/>
            <a:ext cx="2235254" cy="719998"/>
          </a:xfrm>
          <a:prstGeom prst="wedgeRectCallout">
            <a:avLst>
              <a:gd name="adj1" fmla="val 57266"/>
              <a:gd name="adj2" fmla="val 118479"/>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solidFill>
                  <a:schemeClr val="tx1">
                    <a:lumMod val="95000"/>
                    <a:lumOff val="5000"/>
                  </a:schemeClr>
                </a:solidFill>
                <a:latin typeface="Constantia" pitchFamily="18" charset="0"/>
              </a:rPr>
              <a:t>Leading  Edge (L.E.)</a:t>
            </a:r>
            <a:endParaRPr lang="en-US" dirty="0">
              <a:solidFill>
                <a:schemeClr val="tx1">
                  <a:lumMod val="95000"/>
                  <a:lumOff val="5000"/>
                </a:schemeClr>
              </a:solidFill>
              <a:latin typeface="Constantia" pitchFamily="18" charset="0"/>
            </a:endParaRPr>
          </a:p>
        </p:txBody>
      </p:sp>
      <p:sp>
        <p:nvSpPr>
          <p:cNvPr id="18" name="Rectangular Callout 17"/>
          <p:cNvSpPr/>
          <p:nvPr/>
        </p:nvSpPr>
        <p:spPr>
          <a:xfrm>
            <a:off x="6876256" y="2348880"/>
            <a:ext cx="2160240" cy="648072"/>
          </a:xfrm>
          <a:prstGeom prst="wedgeRectCallout">
            <a:avLst>
              <a:gd name="adj1" fmla="val -37887"/>
              <a:gd name="adj2" fmla="val 204236"/>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solidFill>
                  <a:schemeClr val="tx1">
                    <a:lumMod val="95000"/>
                    <a:lumOff val="5000"/>
                  </a:schemeClr>
                </a:solidFill>
                <a:latin typeface="Constantia" pitchFamily="18" charset="0"/>
              </a:rPr>
              <a:t> Trailing Edge (T.E.)</a:t>
            </a:r>
            <a:endParaRPr lang="en-US" dirty="0">
              <a:solidFill>
                <a:schemeClr val="tx1">
                  <a:lumMod val="95000"/>
                  <a:lumOff val="5000"/>
                </a:schemeClr>
              </a:solidFill>
              <a:latin typeface="Constantia" pitchFamily="18" charset="0"/>
            </a:endParaRPr>
          </a:p>
        </p:txBody>
      </p:sp>
      <p:grpSp>
        <p:nvGrpSpPr>
          <p:cNvPr id="19" name="Group 18"/>
          <p:cNvGrpSpPr/>
          <p:nvPr/>
        </p:nvGrpSpPr>
        <p:grpSpPr>
          <a:xfrm>
            <a:off x="6372200" y="3179068"/>
            <a:ext cx="2216858" cy="1618084"/>
            <a:chOff x="6715140" y="3571876"/>
            <a:chExt cx="1928826" cy="1643074"/>
          </a:xfrm>
        </p:grpSpPr>
        <p:cxnSp>
          <p:nvCxnSpPr>
            <p:cNvPr id="20" name="Straight Arrow Connector 19"/>
            <p:cNvCxnSpPr/>
            <p:nvPr/>
          </p:nvCxnSpPr>
          <p:spPr>
            <a:xfrm flipV="1">
              <a:off x="6715140" y="3571876"/>
              <a:ext cx="1928826" cy="1643074"/>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rot="19440000">
              <a:off x="7541315" y="4160186"/>
              <a:ext cx="866512" cy="375036"/>
            </a:xfrm>
            <a:prstGeom prst="rect">
              <a:avLst/>
            </a:prstGeom>
            <a:noFill/>
          </p:spPr>
          <p:txBody>
            <a:bodyPr wrap="square" rtlCol="0">
              <a:spAutoFit/>
            </a:bodyPr>
            <a:lstStyle/>
            <a:p>
              <a:r>
                <a:rPr lang="en-US" b="1" dirty="0" smtClean="0">
                  <a:solidFill>
                    <a:srgbClr val="00B0F0"/>
                  </a:solidFill>
                </a:rPr>
                <a:t> Span</a:t>
              </a:r>
            </a:p>
          </p:txBody>
        </p:sp>
      </p:grpSp>
      <p:grpSp>
        <p:nvGrpSpPr>
          <p:cNvPr id="22" name="Group 21"/>
          <p:cNvGrpSpPr/>
          <p:nvPr/>
        </p:nvGrpSpPr>
        <p:grpSpPr>
          <a:xfrm>
            <a:off x="1536108" y="4355902"/>
            <a:ext cx="4786346" cy="369332"/>
            <a:chOff x="1571604" y="4786322"/>
            <a:chExt cx="4786346" cy="369332"/>
          </a:xfrm>
        </p:grpSpPr>
        <p:cxnSp>
          <p:nvCxnSpPr>
            <p:cNvPr id="23" name="Straight Connector 22"/>
            <p:cNvCxnSpPr/>
            <p:nvPr/>
          </p:nvCxnSpPr>
          <p:spPr>
            <a:xfrm flipV="1">
              <a:off x="1571604" y="5000636"/>
              <a:ext cx="4786346" cy="142876"/>
            </a:xfrm>
            <a:prstGeom prst="line">
              <a:avLst/>
            </a:prstGeom>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2357422" y="4786322"/>
              <a:ext cx="1785950" cy="369332"/>
            </a:xfrm>
            <a:prstGeom prst="rect">
              <a:avLst/>
            </a:prstGeom>
            <a:noFill/>
          </p:spPr>
          <p:txBody>
            <a:bodyPr wrap="square" rtlCol="0">
              <a:spAutoFit/>
            </a:bodyPr>
            <a:lstStyle/>
            <a:p>
              <a:pPr algn="ctr"/>
              <a:r>
                <a:rPr lang="en-US" b="1" dirty="0" smtClean="0">
                  <a:solidFill>
                    <a:srgbClr val="00B0F0"/>
                  </a:solidFill>
                </a:rPr>
                <a:t>Chord</a:t>
              </a:r>
            </a:p>
          </p:txBody>
        </p:sp>
      </p:grpSp>
      <p:grpSp>
        <p:nvGrpSpPr>
          <p:cNvPr id="25" name="Group 24"/>
          <p:cNvGrpSpPr/>
          <p:nvPr/>
        </p:nvGrpSpPr>
        <p:grpSpPr>
          <a:xfrm>
            <a:off x="9446" y="4725144"/>
            <a:ext cx="1526662" cy="594658"/>
            <a:chOff x="44942" y="5143512"/>
            <a:chExt cx="1526662" cy="594658"/>
          </a:xfrm>
        </p:grpSpPr>
        <p:sp>
          <p:nvSpPr>
            <p:cNvPr id="26" name="Right Arrow 25"/>
            <p:cNvSpPr/>
            <p:nvPr/>
          </p:nvSpPr>
          <p:spPr>
            <a:xfrm rot="20432028">
              <a:off x="44942" y="5603207"/>
              <a:ext cx="1479086" cy="97364"/>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cxnSp>
          <p:nvCxnSpPr>
            <p:cNvPr id="27" name="Straight Connector 26"/>
            <p:cNvCxnSpPr/>
            <p:nvPr/>
          </p:nvCxnSpPr>
          <p:spPr>
            <a:xfrm rot="10800000">
              <a:off x="214282" y="5143512"/>
              <a:ext cx="1357322" cy="1588"/>
            </a:xfrm>
            <a:prstGeom prst="line">
              <a:avLst/>
            </a:prstGeom>
            <a:ln>
              <a:prstDash val="sysDash"/>
            </a:ln>
          </p:spPr>
          <p:style>
            <a:lnRef idx="3">
              <a:schemeClr val="accent1"/>
            </a:lnRef>
            <a:fillRef idx="0">
              <a:schemeClr val="accent1"/>
            </a:fillRef>
            <a:effectRef idx="2">
              <a:schemeClr val="accent1"/>
            </a:effectRef>
            <a:fontRef idx="minor">
              <a:schemeClr val="tx1"/>
            </a:fontRef>
          </p:style>
        </p:cxnSp>
        <p:sp>
          <p:nvSpPr>
            <p:cNvPr id="28" name="TextBox 27"/>
            <p:cNvSpPr txBox="1"/>
            <p:nvPr/>
          </p:nvSpPr>
          <p:spPr>
            <a:xfrm>
              <a:off x="285720" y="5214950"/>
              <a:ext cx="785818" cy="523220"/>
            </a:xfrm>
            <a:prstGeom prst="rect">
              <a:avLst/>
            </a:prstGeom>
            <a:noFill/>
          </p:spPr>
          <p:txBody>
            <a:bodyPr wrap="square" rtlCol="0">
              <a:spAutoFit/>
            </a:bodyPr>
            <a:lstStyle/>
            <a:p>
              <a:r>
                <a:rPr lang="el-GR" sz="2800" b="1" dirty="0" smtClean="0">
                  <a:solidFill>
                    <a:srgbClr val="00B0F0"/>
                  </a:solidFill>
                  <a:effectLst>
                    <a:outerShdw blurRad="38100" dist="38100" dir="2700000" algn="tl">
                      <a:srgbClr val="000000">
                        <a:alpha val="43137"/>
                      </a:srgbClr>
                    </a:outerShdw>
                  </a:effectLst>
                </a:rPr>
                <a:t>α</a:t>
              </a:r>
              <a:endParaRPr lang="en-US" sz="2800" b="1" dirty="0">
                <a:solidFill>
                  <a:srgbClr val="00B0F0"/>
                </a:solidFill>
                <a:effectLst>
                  <a:outerShdw blurRad="38100" dist="38100" dir="2700000" algn="tl">
                    <a:srgbClr val="000000">
                      <a:alpha val="43137"/>
                    </a:srgbClr>
                  </a:outerShdw>
                </a:effectLst>
              </a:endParaRP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linds(horizontal)">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linds(horizont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blinds(horizontal)">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blinds(horizontal)">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TWO-DIMENSIONAL BODIES</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40" name="TextBox 39"/>
          <p:cNvSpPr txBox="1"/>
          <p:nvPr/>
        </p:nvSpPr>
        <p:spPr>
          <a:xfrm>
            <a:off x="251520" y="1268760"/>
            <a:ext cx="8568952" cy="369332"/>
          </a:xfrm>
          <a:prstGeom prst="rect">
            <a:avLst/>
          </a:prstGeom>
          <a:noFill/>
        </p:spPr>
        <p:txBody>
          <a:bodyPr wrap="square" rtlCol="0">
            <a:spAutoFit/>
          </a:bodyPr>
          <a:lstStyle/>
          <a:p>
            <a:pPr algn="just">
              <a:buSzPct val="85000"/>
              <a:buBlip>
                <a:blip r:embed="rId3"/>
              </a:buBlip>
            </a:pPr>
            <a:endParaRPr lang="en-GB" dirty="0" smtClean="0">
              <a:latin typeface="Constantia" pitchFamily="18" charset="0"/>
            </a:endParaRPr>
          </a:p>
        </p:txBody>
      </p:sp>
      <p:sp>
        <p:nvSpPr>
          <p:cNvPr id="11" name="TextBox 10"/>
          <p:cNvSpPr txBox="1"/>
          <p:nvPr/>
        </p:nvSpPr>
        <p:spPr>
          <a:xfrm>
            <a:off x="251520" y="1268760"/>
            <a:ext cx="8568952" cy="477054"/>
          </a:xfrm>
          <a:prstGeom prst="rect">
            <a:avLst/>
          </a:prstGeom>
          <a:noFill/>
        </p:spPr>
        <p:txBody>
          <a:bodyPr wrap="square" rtlCol="0">
            <a:spAutoFit/>
          </a:bodyPr>
          <a:lstStyle/>
          <a:p>
            <a:pPr algn="just">
              <a:buSzPct val="85000"/>
              <a:buBlip>
                <a:blip r:embed="rId3"/>
              </a:buBlip>
            </a:pPr>
            <a:r>
              <a:rPr lang="en-GB" sz="2500" dirty="0" smtClean="0">
                <a:latin typeface="Constantia" pitchFamily="18" charset="0"/>
              </a:rPr>
              <a:t> A</a:t>
            </a:r>
            <a:endParaRPr lang="en-GB" dirty="0">
              <a:latin typeface="Constantia" pitchFamily="18" charset="0"/>
            </a:endParaRPr>
          </a:p>
        </p:txBody>
      </p:sp>
      <p:pic>
        <p:nvPicPr>
          <p:cNvPr id="26" name="Picture 2"/>
          <p:cNvPicPr>
            <a:picLocks noChangeAspect="1" noChangeArrowheads="1"/>
          </p:cNvPicPr>
          <p:nvPr/>
        </p:nvPicPr>
        <p:blipFill>
          <a:blip r:embed="rId4" cstate="print"/>
          <a:srcRect/>
          <a:stretch>
            <a:fillRect/>
          </a:stretch>
        </p:blipFill>
        <p:spPr bwMode="auto">
          <a:xfrm>
            <a:off x="357158" y="1413924"/>
            <a:ext cx="8011625" cy="3533790"/>
          </a:xfrm>
          <a:prstGeom prst="rect">
            <a:avLst/>
          </a:prstGeom>
          <a:noFill/>
          <a:ln w="9525">
            <a:noFill/>
            <a:miter lim="800000"/>
            <a:headEnd/>
            <a:tailEnd/>
          </a:ln>
          <a:effectLst/>
        </p:spPr>
      </p:pic>
      <p:cxnSp>
        <p:nvCxnSpPr>
          <p:cNvPr id="27" name="Straight Arrow Connector 26"/>
          <p:cNvCxnSpPr/>
          <p:nvPr/>
        </p:nvCxnSpPr>
        <p:spPr>
          <a:xfrm flipV="1">
            <a:off x="6732240" y="3068960"/>
            <a:ext cx="429198" cy="360040"/>
          </a:xfrm>
          <a:prstGeom prst="straightConnector1">
            <a:avLst/>
          </a:prstGeom>
          <a:ln>
            <a:headEnd type="arrow"/>
            <a:tailEnd type="arrow"/>
          </a:ln>
        </p:spPr>
        <p:style>
          <a:lnRef idx="2">
            <a:schemeClr val="accent2"/>
          </a:lnRef>
          <a:fillRef idx="0">
            <a:schemeClr val="accent2"/>
          </a:fillRef>
          <a:effectRef idx="1">
            <a:schemeClr val="accent2"/>
          </a:effectRef>
          <a:fontRef idx="minor">
            <a:schemeClr val="tx1"/>
          </a:fontRef>
        </p:style>
      </p:cxnSp>
      <p:sp>
        <p:nvSpPr>
          <p:cNvPr id="28" name="Rectangular Callout 27"/>
          <p:cNvSpPr/>
          <p:nvPr/>
        </p:nvSpPr>
        <p:spPr>
          <a:xfrm>
            <a:off x="6732240" y="3861048"/>
            <a:ext cx="1928826" cy="500066"/>
          </a:xfrm>
          <a:prstGeom prst="wedgeRectCallout">
            <a:avLst>
              <a:gd name="adj1" fmla="val -36092"/>
              <a:gd name="adj2" fmla="val -169183"/>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solidFill>
                  <a:srgbClr val="FF0000"/>
                </a:solidFill>
                <a:effectLst>
                  <a:outerShdw blurRad="38100" dist="38100" dir="2700000" algn="tl">
                    <a:srgbClr val="000000">
                      <a:alpha val="43137"/>
                    </a:srgbClr>
                  </a:outerShdw>
                </a:effectLst>
              </a:rPr>
              <a:t>Unit span</a:t>
            </a:r>
          </a:p>
        </p:txBody>
      </p:sp>
      <p:sp>
        <p:nvSpPr>
          <p:cNvPr id="32" name="Right Arrow 31"/>
          <p:cNvSpPr/>
          <p:nvPr/>
        </p:nvSpPr>
        <p:spPr>
          <a:xfrm>
            <a:off x="2483768" y="5297788"/>
            <a:ext cx="785818"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0594" name="Object 2"/>
          <p:cNvGraphicFramePr>
            <a:graphicFrameLocks noChangeAspect="1"/>
          </p:cNvGraphicFramePr>
          <p:nvPr/>
        </p:nvGraphicFramePr>
        <p:xfrm>
          <a:off x="3635896" y="5085184"/>
          <a:ext cx="4548558" cy="863972"/>
        </p:xfrm>
        <a:graphic>
          <a:graphicData uri="http://schemas.openxmlformats.org/presentationml/2006/ole">
            <p:oleObj spid="_x0000_s110594" name="Equation" r:id="rId5" imgW="2273040" imgH="431640" progId="Equation.DSMT4">
              <p:embed/>
            </p:oleObj>
          </a:graphicData>
        </a:graphic>
      </p:graphicFrame>
      <p:graphicFrame>
        <p:nvGraphicFramePr>
          <p:cNvPr id="110595" name="Object 3"/>
          <p:cNvGraphicFramePr>
            <a:graphicFrameLocks noChangeAspect="1"/>
          </p:cNvGraphicFramePr>
          <p:nvPr/>
        </p:nvGraphicFramePr>
        <p:xfrm>
          <a:off x="683568" y="5229200"/>
          <a:ext cx="1378887" cy="448940"/>
        </p:xfrm>
        <a:graphic>
          <a:graphicData uri="http://schemas.openxmlformats.org/presentationml/2006/ole">
            <p:oleObj spid="_x0000_s110595" name="Equation" r:id="rId6" imgW="545760" imgH="177480" progId="Equation.DSMT4">
              <p:embed/>
            </p:oleObj>
          </a:graphicData>
        </a:graphic>
      </p:graphicFrame>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CENTER OF PRESSURE</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40" name="TextBox 39"/>
          <p:cNvSpPr txBox="1"/>
          <p:nvPr/>
        </p:nvSpPr>
        <p:spPr>
          <a:xfrm>
            <a:off x="251520" y="1268760"/>
            <a:ext cx="8568952" cy="369332"/>
          </a:xfrm>
          <a:prstGeom prst="rect">
            <a:avLst/>
          </a:prstGeom>
          <a:noFill/>
        </p:spPr>
        <p:txBody>
          <a:bodyPr wrap="square" rtlCol="0">
            <a:spAutoFit/>
          </a:bodyPr>
          <a:lstStyle/>
          <a:p>
            <a:pPr algn="just">
              <a:buSzPct val="85000"/>
              <a:buBlip>
                <a:blip r:embed="rId3"/>
              </a:buBlip>
            </a:pPr>
            <a:endParaRPr lang="en-GB" dirty="0" smtClean="0">
              <a:latin typeface="Constantia" pitchFamily="18" charset="0"/>
            </a:endParaRPr>
          </a:p>
        </p:txBody>
      </p:sp>
      <p:sp>
        <p:nvSpPr>
          <p:cNvPr id="11" name="TextBox 10"/>
          <p:cNvSpPr txBox="1"/>
          <p:nvPr/>
        </p:nvSpPr>
        <p:spPr>
          <a:xfrm>
            <a:off x="251520" y="1268760"/>
            <a:ext cx="8568952" cy="5093702"/>
          </a:xfrm>
          <a:prstGeom prst="rect">
            <a:avLst/>
          </a:prstGeom>
          <a:noFill/>
        </p:spPr>
        <p:txBody>
          <a:bodyPr wrap="square" rtlCol="0">
            <a:spAutoFit/>
          </a:bodyPr>
          <a:lstStyle/>
          <a:p>
            <a:pPr algn="just">
              <a:buSzPct val="85000"/>
              <a:buBlip>
                <a:blip r:embed="rId3"/>
              </a:buBlip>
            </a:pPr>
            <a:r>
              <a:rPr lang="en-GB" sz="2500" dirty="0" smtClean="0">
                <a:latin typeface="Constantia" pitchFamily="18" charset="0"/>
              </a:rPr>
              <a:t> Center of pressure is a point about which the aerodynamic moment is zero. </a:t>
            </a:r>
          </a:p>
          <a:p>
            <a:pPr algn="just">
              <a:buSzPct val="85000"/>
              <a:buBlip>
                <a:blip r:embed="rId3"/>
              </a:buBlip>
            </a:pPr>
            <a:endParaRPr lang="en-GB" sz="2500" dirty="0" smtClean="0">
              <a:latin typeface="Constantia" pitchFamily="18" charset="0"/>
            </a:endParaRPr>
          </a:p>
          <a:p>
            <a:pPr algn="just">
              <a:buSzPct val="85000"/>
              <a:buBlip>
                <a:blip r:embed="rId3"/>
              </a:buBlip>
            </a:pPr>
            <a:endParaRPr lang="en-GB" sz="2500" dirty="0" smtClean="0">
              <a:latin typeface="Constantia" pitchFamily="18" charset="0"/>
            </a:endParaRPr>
          </a:p>
          <a:p>
            <a:pPr algn="just">
              <a:buSzPct val="85000"/>
              <a:buBlip>
                <a:blip r:embed="rId3"/>
              </a:buBlip>
            </a:pPr>
            <a:endParaRPr lang="en-GB" sz="2500" dirty="0" smtClean="0">
              <a:latin typeface="Constantia" pitchFamily="18" charset="0"/>
            </a:endParaRPr>
          </a:p>
          <a:p>
            <a:pPr algn="just">
              <a:buSzPct val="85000"/>
              <a:buBlip>
                <a:blip r:embed="rId3"/>
              </a:buBlip>
            </a:pPr>
            <a:endParaRPr lang="en-GB" sz="2500" dirty="0" smtClean="0">
              <a:latin typeface="Constantia" pitchFamily="18" charset="0"/>
            </a:endParaRPr>
          </a:p>
          <a:p>
            <a:pPr algn="just">
              <a:buSzPct val="85000"/>
              <a:buBlip>
                <a:blip r:embed="rId3"/>
              </a:buBlip>
            </a:pPr>
            <a:endParaRPr lang="en-GB" sz="2500" dirty="0" smtClean="0">
              <a:latin typeface="Constantia" pitchFamily="18" charset="0"/>
            </a:endParaRPr>
          </a:p>
          <a:p>
            <a:pPr algn="just">
              <a:buSzPct val="85000"/>
              <a:buBlip>
                <a:blip r:embed="rId3"/>
              </a:buBlip>
            </a:pPr>
            <a:endParaRPr lang="en-GB" sz="2500" dirty="0" smtClean="0">
              <a:latin typeface="Constantia" pitchFamily="18" charset="0"/>
            </a:endParaRPr>
          </a:p>
          <a:p>
            <a:pPr algn="just">
              <a:buSzPct val="85000"/>
              <a:buBlip>
                <a:blip r:embed="rId3"/>
              </a:buBlip>
            </a:pPr>
            <a:endParaRPr lang="en-GB" sz="2500" dirty="0" smtClean="0">
              <a:latin typeface="Constantia" pitchFamily="18" charset="0"/>
            </a:endParaRPr>
          </a:p>
          <a:p>
            <a:pPr algn="just">
              <a:buSzPct val="85000"/>
              <a:buBlip>
                <a:blip r:embed="rId3"/>
              </a:buBlip>
            </a:pPr>
            <a:endParaRPr lang="en-GB" sz="2500" dirty="0" smtClean="0">
              <a:latin typeface="Constantia" pitchFamily="18" charset="0"/>
            </a:endParaRPr>
          </a:p>
          <a:p>
            <a:pPr algn="just">
              <a:buSzPct val="85000"/>
              <a:buBlip>
                <a:blip r:embed="rId3"/>
              </a:buBlip>
            </a:pPr>
            <a:endParaRPr lang="en-GB" sz="2500" dirty="0" smtClean="0">
              <a:latin typeface="Constantia" pitchFamily="18" charset="0"/>
            </a:endParaRPr>
          </a:p>
          <a:p>
            <a:pPr algn="just">
              <a:buSzPct val="85000"/>
            </a:pPr>
            <a:endParaRPr lang="en-GB" sz="1400" dirty="0" smtClean="0">
              <a:latin typeface="Constantia" pitchFamily="18" charset="0"/>
            </a:endParaRPr>
          </a:p>
          <a:p>
            <a:pPr algn="just">
              <a:buSzPct val="85000"/>
              <a:buBlip>
                <a:blip r:embed="rId3"/>
              </a:buBlip>
            </a:pPr>
            <a:r>
              <a:rPr lang="en-GB" sz="2500" dirty="0" smtClean="0">
                <a:latin typeface="Constantia" pitchFamily="18" charset="0"/>
              </a:rPr>
              <a:t> For small angles of attack: </a:t>
            </a:r>
            <a:endParaRPr lang="en-GB" dirty="0">
              <a:latin typeface="Constantia" pitchFamily="18" charset="0"/>
            </a:endParaRPr>
          </a:p>
        </p:txBody>
      </p:sp>
      <p:sp>
        <p:nvSpPr>
          <p:cNvPr id="9" name="Rounded Rectangle 8"/>
          <p:cNvSpPr/>
          <p:nvPr/>
        </p:nvSpPr>
        <p:spPr>
          <a:xfrm>
            <a:off x="611560" y="2348880"/>
            <a:ext cx="3168352" cy="57606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400" dirty="0" smtClean="0">
                <a:latin typeface="Constantia" pitchFamily="18" charset="0"/>
              </a:rPr>
              <a:t>Center of Pressure</a:t>
            </a:r>
            <a:endParaRPr lang="en-US" sz="2400" dirty="0">
              <a:latin typeface="Constantia" pitchFamily="18" charset="0"/>
            </a:endParaRPr>
          </a:p>
        </p:txBody>
      </p:sp>
      <p:sp>
        <p:nvSpPr>
          <p:cNvPr id="10" name="Rounded Rectangle 9"/>
          <p:cNvSpPr/>
          <p:nvPr/>
        </p:nvSpPr>
        <p:spPr>
          <a:xfrm>
            <a:off x="5292080" y="2348880"/>
            <a:ext cx="3168352" cy="57606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aphicFrame>
        <p:nvGraphicFramePr>
          <p:cNvPr id="111618" name="Object 2"/>
          <p:cNvGraphicFramePr>
            <a:graphicFrameLocks noChangeAspect="1"/>
          </p:cNvGraphicFramePr>
          <p:nvPr/>
        </p:nvGraphicFramePr>
        <p:xfrm>
          <a:off x="6438942" y="2420888"/>
          <a:ext cx="942330" cy="376932"/>
        </p:xfrm>
        <a:graphic>
          <a:graphicData uri="http://schemas.openxmlformats.org/presentationml/2006/ole">
            <p:oleObj spid="_x0000_s111618" name="Equation" r:id="rId4" imgW="444240" imgH="177480" progId="Equation.DSMT4">
              <p:embed/>
            </p:oleObj>
          </a:graphicData>
        </a:graphic>
      </p:graphicFrame>
      <p:sp>
        <p:nvSpPr>
          <p:cNvPr id="12" name="Left-Right Arrow 11"/>
          <p:cNvSpPr/>
          <p:nvPr/>
        </p:nvSpPr>
        <p:spPr>
          <a:xfrm>
            <a:off x="4127073" y="2492896"/>
            <a:ext cx="864096" cy="288032"/>
          </a:xfrm>
          <a:prstGeom prst="lef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pic>
        <p:nvPicPr>
          <p:cNvPr id="111619" name="Picture 3"/>
          <p:cNvPicPr>
            <a:picLocks noChangeAspect="1" noChangeArrowheads="1"/>
          </p:cNvPicPr>
          <p:nvPr/>
        </p:nvPicPr>
        <p:blipFill>
          <a:blip r:embed="rId5" cstate="print">
            <a:clrChange>
              <a:clrFrom>
                <a:srgbClr val="FFFFFF"/>
              </a:clrFrom>
              <a:clrTo>
                <a:srgbClr val="FFFFFF">
                  <a:alpha val="0"/>
                </a:srgbClr>
              </a:clrTo>
            </a:clrChange>
            <a:lum bright="-10000" contrast="40000"/>
          </a:blip>
          <a:srcRect t="5367" b="9463"/>
          <a:stretch>
            <a:fillRect/>
          </a:stretch>
        </p:blipFill>
        <p:spPr bwMode="auto">
          <a:xfrm>
            <a:off x="465968" y="2924944"/>
            <a:ext cx="8212065" cy="1944216"/>
          </a:xfrm>
          <a:prstGeom prst="rect">
            <a:avLst/>
          </a:prstGeom>
          <a:noFill/>
          <a:ln w="9525">
            <a:noFill/>
            <a:miter lim="800000"/>
            <a:headEnd/>
            <a:tailEnd/>
          </a:ln>
        </p:spPr>
      </p:pic>
      <p:graphicFrame>
        <p:nvGraphicFramePr>
          <p:cNvPr id="111620" name="Object 4"/>
          <p:cNvGraphicFramePr>
            <a:graphicFrameLocks noChangeAspect="1"/>
          </p:cNvGraphicFramePr>
          <p:nvPr/>
        </p:nvGraphicFramePr>
        <p:xfrm>
          <a:off x="4287139" y="5716364"/>
          <a:ext cx="1076949" cy="376932"/>
        </p:xfrm>
        <a:graphic>
          <a:graphicData uri="http://schemas.openxmlformats.org/presentationml/2006/ole">
            <p:oleObj spid="_x0000_s111620" name="Equation" r:id="rId6" imgW="507960" imgH="177480" progId="Equation.DSMT4">
              <p:embed/>
            </p:oleObj>
          </a:graphicData>
        </a:graphic>
      </p:graphicFrame>
      <p:graphicFrame>
        <p:nvGraphicFramePr>
          <p:cNvPr id="111621" name="Object 5"/>
          <p:cNvGraphicFramePr>
            <a:graphicFrameLocks noChangeAspect="1"/>
          </p:cNvGraphicFramePr>
          <p:nvPr/>
        </p:nvGraphicFramePr>
        <p:xfrm>
          <a:off x="3491880" y="4869160"/>
          <a:ext cx="1584176" cy="755530"/>
        </p:xfrm>
        <a:graphic>
          <a:graphicData uri="http://schemas.openxmlformats.org/presentationml/2006/ole">
            <p:oleObj spid="_x0000_s111621" name="Equation" r:id="rId7" imgW="825480" imgH="393480" progId="Equation.DSMT4">
              <p:embed/>
            </p:oleObj>
          </a:graphicData>
        </a:graphic>
      </p:graphicFrame>
      <p:sp>
        <p:nvSpPr>
          <p:cNvPr id="15" name="Right Arrow 14"/>
          <p:cNvSpPr/>
          <p:nvPr/>
        </p:nvSpPr>
        <p:spPr>
          <a:xfrm>
            <a:off x="5508104" y="5805264"/>
            <a:ext cx="648072" cy="216024"/>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graphicFrame>
        <p:nvGraphicFramePr>
          <p:cNvPr id="111622" name="Object 6"/>
          <p:cNvGraphicFramePr>
            <a:graphicFrameLocks noChangeAspect="1"/>
          </p:cNvGraphicFramePr>
          <p:nvPr/>
        </p:nvGraphicFramePr>
        <p:xfrm>
          <a:off x="6444059" y="5517232"/>
          <a:ext cx="1584325" cy="755650"/>
        </p:xfrm>
        <a:graphic>
          <a:graphicData uri="http://schemas.openxmlformats.org/presentationml/2006/ole">
            <p:oleObj spid="_x0000_s111622" name="Equation" r:id="rId8" imgW="825480" imgH="393480" progId="Equation.DSMT4">
              <p:embed/>
            </p:oleObj>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Bottom)">
                                      <p:cBhvr>
                                        <p:cTn id="7" dur="500"/>
                                        <p:tgtEl>
                                          <p:spTgt spid="9"/>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slide(fromBottom)">
                                      <p:cBhvr>
                                        <p:cTn id="10" dur="500"/>
                                        <p:tgtEl>
                                          <p:spTgt spid="12"/>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slide(fromBottom)">
                                      <p:cBhvr>
                                        <p:cTn id="13" dur="500"/>
                                        <p:tgtEl>
                                          <p:spTgt spid="10"/>
                                        </p:tgtEl>
                                      </p:cBhvr>
                                    </p:animEffect>
                                  </p:childTnLst>
                                </p:cTn>
                              </p:par>
                              <p:par>
                                <p:cTn id="14" presetID="12" presetClass="entr" presetSubtype="4" fill="hold" nodeType="withEffect">
                                  <p:stCondLst>
                                    <p:cond delay="0"/>
                                  </p:stCondLst>
                                  <p:childTnLst>
                                    <p:set>
                                      <p:cBhvr>
                                        <p:cTn id="15" dur="1" fill="hold">
                                          <p:stCondLst>
                                            <p:cond delay="0"/>
                                          </p:stCondLst>
                                        </p:cTn>
                                        <p:tgtEl>
                                          <p:spTgt spid="111618"/>
                                        </p:tgtEl>
                                        <p:attrNameLst>
                                          <p:attrName>style.visibility</p:attrName>
                                        </p:attrNameLst>
                                      </p:cBhvr>
                                      <p:to>
                                        <p:strVal val="visible"/>
                                      </p:to>
                                    </p:set>
                                    <p:animEffect transition="in" filter="slide(fromBottom)">
                                      <p:cBhvr>
                                        <p:cTn id="16" dur="500"/>
                                        <p:tgtEl>
                                          <p:spTgt spid="11161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11619"/>
                                        </p:tgtEl>
                                        <p:attrNameLst>
                                          <p:attrName>style.visibility</p:attrName>
                                        </p:attrNameLst>
                                      </p:cBhvr>
                                      <p:to>
                                        <p:strVal val="visible"/>
                                      </p:to>
                                    </p:set>
                                    <p:animEffect transition="in" filter="fade">
                                      <p:cBhvr>
                                        <p:cTn id="21" dur="2000"/>
                                        <p:tgtEl>
                                          <p:spTgt spid="111619"/>
                                        </p:tgtEl>
                                      </p:cBhvr>
                                    </p:animEffect>
                                  </p:childTnLst>
                                </p:cTn>
                              </p:par>
                            </p:childTnLst>
                          </p:cTn>
                        </p:par>
                        <p:par>
                          <p:cTn id="22" fill="hold">
                            <p:stCondLst>
                              <p:cond delay="2000"/>
                            </p:stCondLst>
                            <p:childTnLst>
                              <p:par>
                                <p:cTn id="23" presetID="14" presetClass="entr" presetSubtype="10" fill="hold" nodeType="afterEffect">
                                  <p:stCondLst>
                                    <p:cond delay="0"/>
                                  </p:stCondLst>
                                  <p:childTnLst>
                                    <p:set>
                                      <p:cBhvr>
                                        <p:cTn id="24" dur="1" fill="hold">
                                          <p:stCondLst>
                                            <p:cond delay="0"/>
                                          </p:stCondLst>
                                        </p:cTn>
                                        <p:tgtEl>
                                          <p:spTgt spid="111621"/>
                                        </p:tgtEl>
                                        <p:attrNameLst>
                                          <p:attrName>style.visibility</p:attrName>
                                        </p:attrNameLst>
                                      </p:cBhvr>
                                      <p:to>
                                        <p:strVal val="visible"/>
                                      </p:to>
                                    </p:set>
                                    <p:animEffect transition="in" filter="randombar(horizontal)">
                                      <p:cBhvr>
                                        <p:cTn id="25" dur="500"/>
                                        <p:tgtEl>
                                          <p:spTgt spid="111621"/>
                                        </p:tgtEl>
                                      </p:cBhvr>
                                    </p:animEffect>
                                  </p:childTnLst>
                                </p:cTn>
                              </p:par>
                            </p:childTnLst>
                          </p:cTn>
                        </p:par>
                        <p:par>
                          <p:cTn id="26" fill="hold">
                            <p:stCondLst>
                              <p:cond delay="2500"/>
                            </p:stCondLst>
                            <p:childTnLst>
                              <p:par>
                                <p:cTn id="27" presetID="14" presetClass="entr" presetSubtype="10" fill="hold" nodeType="afterEffect">
                                  <p:stCondLst>
                                    <p:cond delay="0"/>
                                  </p:stCondLst>
                                  <p:childTnLst>
                                    <p:set>
                                      <p:cBhvr>
                                        <p:cTn id="28" dur="1" fill="hold">
                                          <p:stCondLst>
                                            <p:cond delay="0"/>
                                          </p:stCondLst>
                                        </p:cTn>
                                        <p:tgtEl>
                                          <p:spTgt spid="11">
                                            <p:txEl>
                                              <p:pRg st="11" end="11"/>
                                            </p:txEl>
                                          </p:spTgt>
                                        </p:tgtEl>
                                        <p:attrNameLst>
                                          <p:attrName>style.visibility</p:attrName>
                                        </p:attrNameLst>
                                      </p:cBhvr>
                                      <p:to>
                                        <p:strVal val="visible"/>
                                      </p:to>
                                    </p:set>
                                    <p:animEffect transition="in" filter="randombar(horizontal)">
                                      <p:cBhvr>
                                        <p:cTn id="29" dur="500"/>
                                        <p:tgtEl>
                                          <p:spTgt spid="11">
                                            <p:txEl>
                                              <p:pRg st="11" end="11"/>
                                            </p:txEl>
                                          </p:spTgt>
                                        </p:tgtEl>
                                      </p:cBhvr>
                                    </p:animEffect>
                                  </p:childTnLst>
                                </p:cTn>
                              </p:par>
                            </p:childTnLst>
                          </p:cTn>
                        </p:par>
                        <p:par>
                          <p:cTn id="30" fill="hold">
                            <p:stCondLst>
                              <p:cond delay="3000"/>
                            </p:stCondLst>
                            <p:childTnLst>
                              <p:par>
                                <p:cTn id="31" presetID="14" presetClass="entr" presetSubtype="10" fill="hold" nodeType="afterEffect">
                                  <p:stCondLst>
                                    <p:cond delay="0"/>
                                  </p:stCondLst>
                                  <p:childTnLst>
                                    <p:set>
                                      <p:cBhvr>
                                        <p:cTn id="32" dur="1" fill="hold">
                                          <p:stCondLst>
                                            <p:cond delay="0"/>
                                          </p:stCondLst>
                                        </p:cTn>
                                        <p:tgtEl>
                                          <p:spTgt spid="111620"/>
                                        </p:tgtEl>
                                        <p:attrNameLst>
                                          <p:attrName>style.visibility</p:attrName>
                                        </p:attrNameLst>
                                      </p:cBhvr>
                                      <p:to>
                                        <p:strVal val="visible"/>
                                      </p:to>
                                    </p:set>
                                    <p:animEffect transition="in" filter="randombar(horizontal)">
                                      <p:cBhvr>
                                        <p:cTn id="33" dur="500"/>
                                        <p:tgtEl>
                                          <p:spTgt spid="111620"/>
                                        </p:tgtEl>
                                      </p:cBhvr>
                                    </p:animEffect>
                                  </p:childTnLst>
                                </p:cTn>
                              </p:par>
                            </p:childTnLst>
                          </p:cTn>
                        </p:par>
                        <p:par>
                          <p:cTn id="34" fill="hold">
                            <p:stCondLst>
                              <p:cond delay="3500"/>
                            </p:stCondLst>
                            <p:childTnLst>
                              <p:par>
                                <p:cTn id="35" presetID="14" presetClass="entr" presetSubtype="1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randombar(horizontal)">
                                      <p:cBhvr>
                                        <p:cTn id="37" dur="500"/>
                                        <p:tgtEl>
                                          <p:spTgt spid="15"/>
                                        </p:tgtEl>
                                      </p:cBhvr>
                                    </p:animEffect>
                                  </p:childTnLst>
                                </p:cTn>
                              </p:par>
                            </p:childTnLst>
                          </p:cTn>
                        </p:par>
                        <p:par>
                          <p:cTn id="38" fill="hold">
                            <p:stCondLst>
                              <p:cond delay="4000"/>
                            </p:stCondLst>
                            <p:childTnLst>
                              <p:par>
                                <p:cTn id="39" presetID="14" presetClass="entr" presetSubtype="10" fill="hold" nodeType="afterEffect">
                                  <p:stCondLst>
                                    <p:cond delay="0"/>
                                  </p:stCondLst>
                                  <p:childTnLst>
                                    <p:set>
                                      <p:cBhvr>
                                        <p:cTn id="40" dur="1" fill="hold">
                                          <p:stCondLst>
                                            <p:cond delay="0"/>
                                          </p:stCondLst>
                                        </p:cTn>
                                        <p:tgtEl>
                                          <p:spTgt spid="111622"/>
                                        </p:tgtEl>
                                        <p:attrNameLst>
                                          <p:attrName>style.visibility</p:attrName>
                                        </p:attrNameLst>
                                      </p:cBhvr>
                                      <p:to>
                                        <p:strVal val="visible"/>
                                      </p:to>
                                    </p:set>
                                    <p:animEffect transition="in" filter="randombar(horizontal)">
                                      <p:cBhvr>
                                        <p:cTn id="41" dur="500"/>
                                        <p:tgtEl>
                                          <p:spTgt spid="1116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19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CENTER OF PRESSURE</a:t>
            </a:r>
            <a:endPar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40" name="TextBox 39"/>
          <p:cNvSpPr txBox="1"/>
          <p:nvPr/>
        </p:nvSpPr>
        <p:spPr>
          <a:xfrm>
            <a:off x="251520" y="1268760"/>
            <a:ext cx="8568952" cy="369332"/>
          </a:xfrm>
          <a:prstGeom prst="rect">
            <a:avLst/>
          </a:prstGeom>
          <a:noFill/>
        </p:spPr>
        <p:txBody>
          <a:bodyPr wrap="square" rtlCol="0">
            <a:spAutoFit/>
          </a:bodyPr>
          <a:lstStyle/>
          <a:p>
            <a:pPr algn="just">
              <a:buSzPct val="85000"/>
              <a:buBlip>
                <a:blip r:embed="rId3"/>
              </a:buBlip>
            </a:pPr>
            <a:endParaRPr lang="en-GB" dirty="0" smtClean="0">
              <a:latin typeface="Constantia" pitchFamily="18" charset="0"/>
            </a:endParaRPr>
          </a:p>
        </p:txBody>
      </p:sp>
      <p:sp>
        <p:nvSpPr>
          <p:cNvPr id="11" name="TextBox 10"/>
          <p:cNvSpPr txBox="1"/>
          <p:nvPr/>
        </p:nvSpPr>
        <p:spPr>
          <a:xfrm>
            <a:off x="251520" y="1268760"/>
            <a:ext cx="8568952" cy="4816703"/>
          </a:xfrm>
          <a:prstGeom prst="rect">
            <a:avLst/>
          </a:prstGeom>
          <a:noFill/>
        </p:spPr>
        <p:txBody>
          <a:bodyPr wrap="square" rtlCol="0">
            <a:spAutoFit/>
          </a:bodyPr>
          <a:lstStyle/>
          <a:p>
            <a:pPr algn="just">
              <a:buSzPct val="85000"/>
              <a:buBlip>
                <a:blip r:embed="rId3"/>
              </a:buBlip>
            </a:pPr>
            <a:r>
              <a:rPr lang="en-GB" sz="2500" dirty="0" smtClean="0">
                <a:latin typeface="Constantia" pitchFamily="18" charset="0"/>
              </a:rPr>
              <a:t> Center of pressure is a point about which the aerodynamic moment is zero. </a:t>
            </a:r>
          </a:p>
          <a:p>
            <a:pPr algn="just">
              <a:buSzPct val="85000"/>
              <a:buBlip>
                <a:blip r:embed="rId3"/>
              </a:buBlip>
            </a:pPr>
            <a:endParaRPr lang="en-GB" sz="2500" dirty="0" smtClean="0">
              <a:latin typeface="Constantia" pitchFamily="18" charset="0"/>
            </a:endParaRPr>
          </a:p>
          <a:p>
            <a:pPr algn="just">
              <a:buSzPct val="85000"/>
              <a:buBlip>
                <a:blip r:embed="rId3"/>
              </a:buBlip>
            </a:pPr>
            <a:endParaRPr lang="en-GB" sz="2500" dirty="0" smtClean="0">
              <a:latin typeface="Constantia" pitchFamily="18" charset="0"/>
            </a:endParaRPr>
          </a:p>
          <a:p>
            <a:pPr algn="just">
              <a:buSzPct val="85000"/>
              <a:buBlip>
                <a:blip r:embed="rId3"/>
              </a:buBlip>
            </a:pPr>
            <a:endParaRPr lang="en-GB" sz="2500" dirty="0" smtClean="0">
              <a:latin typeface="Constantia" pitchFamily="18" charset="0"/>
            </a:endParaRPr>
          </a:p>
          <a:p>
            <a:pPr algn="just">
              <a:buSzPct val="85000"/>
              <a:buBlip>
                <a:blip r:embed="rId3"/>
              </a:buBlip>
            </a:pPr>
            <a:endParaRPr lang="en-GB" sz="2500" dirty="0" smtClean="0">
              <a:latin typeface="Constantia" pitchFamily="18" charset="0"/>
            </a:endParaRPr>
          </a:p>
          <a:p>
            <a:pPr algn="just">
              <a:buSzPct val="85000"/>
              <a:buBlip>
                <a:blip r:embed="rId3"/>
              </a:buBlip>
            </a:pPr>
            <a:endParaRPr lang="en-GB" sz="2500" dirty="0" smtClean="0">
              <a:latin typeface="Constantia" pitchFamily="18" charset="0"/>
            </a:endParaRPr>
          </a:p>
          <a:p>
            <a:pPr algn="just">
              <a:buSzPct val="85000"/>
              <a:buBlip>
                <a:blip r:embed="rId3"/>
              </a:buBlip>
            </a:pPr>
            <a:endParaRPr lang="en-GB" sz="2500" dirty="0" smtClean="0">
              <a:latin typeface="Constantia" pitchFamily="18" charset="0"/>
            </a:endParaRPr>
          </a:p>
          <a:p>
            <a:pPr algn="just">
              <a:buSzPct val="85000"/>
              <a:buBlip>
                <a:blip r:embed="rId3"/>
              </a:buBlip>
            </a:pPr>
            <a:endParaRPr lang="en-GB" sz="2500" dirty="0" smtClean="0">
              <a:latin typeface="Constantia" pitchFamily="18" charset="0"/>
            </a:endParaRPr>
          </a:p>
          <a:p>
            <a:pPr algn="just">
              <a:buSzPct val="85000"/>
              <a:buBlip>
                <a:blip r:embed="rId3"/>
              </a:buBlip>
            </a:pPr>
            <a:endParaRPr lang="en-GB" sz="2500" dirty="0" smtClean="0">
              <a:latin typeface="Constantia" pitchFamily="18" charset="0"/>
            </a:endParaRPr>
          </a:p>
          <a:p>
            <a:pPr algn="just">
              <a:buSzPct val="85000"/>
              <a:buBlip>
                <a:blip r:embed="rId3"/>
              </a:buBlip>
            </a:pPr>
            <a:endParaRPr lang="en-GB" sz="2500" dirty="0" smtClean="0">
              <a:latin typeface="Constantia" pitchFamily="18" charset="0"/>
            </a:endParaRPr>
          </a:p>
          <a:p>
            <a:pPr algn="just">
              <a:buSzPct val="85000"/>
            </a:pPr>
            <a:endParaRPr lang="en-GB" sz="1400" dirty="0" smtClean="0">
              <a:latin typeface="Constantia" pitchFamily="18" charset="0"/>
            </a:endParaRPr>
          </a:p>
          <a:p>
            <a:pPr algn="just">
              <a:buSzPct val="85000"/>
              <a:buBlip>
                <a:blip r:embed="rId3"/>
              </a:buBlip>
            </a:pPr>
            <a:endParaRPr lang="en-GB" dirty="0">
              <a:latin typeface="Constantia" pitchFamily="18" charset="0"/>
            </a:endParaRPr>
          </a:p>
        </p:txBody>
      </p:sp>
      <p:sp>
        <p:nvSpPr>
          <p:cNvPr id="9" name="Rounded Rectangle 8"/>
          <p:cNvSpPr/>
          <p:nvPr/>
        </p:nvSpPr>
        <p:spPr>
          <a:xfrm>
            <a:off x="611560" y="2348880"/>
            <a:ext cx="3168352" cy="57606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400" dirty="0" smtClean="0">
                <a:latin typeface="Constantia" pitchFamily="18" charset="0"/>
              </a:rPr>
              <a:t>Center of Pressure</a:t>
            </a:r>
            <a:endParaRPr lang="en-US" sz="2400" dirty="0">
              <a:latin typeface="Constantia" pitchFamily="18" charset="0"/>
            </a:endParaRPr>
          </a:p>
        </p:txBody>
      </p:sp>
      <p:sp>
        <p:nvSpPr>
          <p:cNvPr id="10" name="Rounded Rectangle 9"/>
          <p:cNvSpPr/>
          <p:nvPr/>
        </p:nvSpPr>
        <p:spPr>
          <a:xfrm>
            <a:off x="5292080" y="2348880"/>
            <a:ext cx="3168352" cy="57606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aphicFrame>
        <p:nvGraphicFramePr>
          <p:cNvPr id="111618" name="Object 2"/>
          <p:cNvGraphicFramePr>
            <a:graphicFrameLocks noChangeAspect="1"/>
          </p:cNvGraphicFramePr>
          <p:nvPr/>
        </p:nvGraphicFramePr>
        <p:xfrm>
          <a:off x="6438942" y="2420888"/>
          <a:ext cx="942330" cy="376932"/>
        </p:xfrm>
        <a:graphic>
          <a:graphicData uri="http://schemas.openxmlformats.org/presentationml/2006/ole">
            <p:oleObj spid="_x0000_s112642" name="Equation" r:id="rId4" imgW="444240" imgH="177480" progId="Equation.DSMT4">
              <p:embed/>
            </p:oleObj>
          </a:graphicData>
        </a:graphic>
      </p:graphicFrame>
      <p:sp>
        <p:nvSpPr>
          <p:cNvPr id="12" name="Left-Right Arrow 11"/>
          <p:cNvSpPr/>
          <p:nvPr/>
        </p:nvSpPr>
        <p:spPr>
          <a:xfrm>
            <a:off x="4127073" y="2492896"/>
            <a:ext cx="864096" cy="288032"/>
          </a:xfrm>
          <a:prstGeom prst="lef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pic>
        <p:nvPicPr>
          <p:cNvPr id="111619" name="Picture 3"/>
          <p:cNvPicPr>
            <a:picLocks noChangeAspect="1" noChangeArrowheads="1"/>
          </p:cNvPicPr>
          <p:nvPr/>
        </p:nvPicPr>
        <p:blipFill>
          <a:blip r:embed="rId5" cstate="print">
            <a:clrChange>
              <a:clrFrom>
                <a:srgbClr val="FFFFFF"/>
              </a:clrFrom>
              <a:clrTo>
                <a:srgbClr val="FFFFFF">
                  <a:alpha val="0"/>
                </a:srgbClr>
              </a:clrTo>
            </a:clrChange>
            <a:lum bright="-10000" contrast="40000"/>
          </a:blip>
          <a:srcRect t="5367" b="9463"/>
          <a:stretch>
            <a:fillRect/>
          </a:stretch>
        </p:blipFill>
        <p:spPr bwMode="auto">
          <a:xfrm>
            <a:off x="465968" y="2924944"/>
            <a:ext cx="8212065" cy="1944216"/>
          </a:xfrm>
          <a:prstGeom prst="rect">
            <a:avLst/>
          </a:prstGeom>
          <a:noFill/>
          <a:ln w="9525">
            <a:noFill/>
            <a:miter lim="800000"/>
            <a:headEnd/>
            <a:tailEnd/>
          </a:ln>
        </p:spPr>
      </p:pic>
      <p:graphicFrame>
        <p:nvGraphicFramePr>
          <p:cNvPr id="111621" name="Object 5"/>
          <p:cNvGraphicFramePr>
            <a:graphicFrameLocks noChangeAspect="1"/>
          </p:cNvGraphicFramePr>
          <p:nvPr/>
        </p:nvGraphicFramePr>
        <p:xfrm>
          <a:off x="2793207" y="5013176"/>
          <a:ext cx="3557587" cy="755650"/>
        </p:xfrm>
        <a:graphic>
          <a:graphicData uri="http://schemas.openxmlformats.org/presentationml/2006/ole">
            <p:oleObj spid="_x0000_s112644" name="Equation" r:id="rId6" imgW="1854000" imgH="393480" progId="Equation.DSMT4">
              <p:embed/>
            </p:oleObj>
          </a:graphicData>
        </a:graphic>
      </p:graphicFrame>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20</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CENTER OF PRESSURE</a:t>
            </a:r>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 EXAMPLE</a:t>
            </a:r>
          </a:p>
        </p:txBody>
      </p:sp>
      <p:sp>
        <p:nvSpPr>
          <p:cNvPr id="22" name="Content Placeholder 2"/>
          <p:cNvSpPr txBox="1">
            <a:spLocks/>
          </p:cNvSpPr>
          <p:nvPr/>
        </p:nvSpPr>
        <p:spPr>
          <a:xfrm>
            <a:off x="357158" y="1357298"/>
            <a:ext cx="8329642" cy="4967302"/>
          </a:xfrm>
          <a:prstGeom prst="rect">
            <a:avLst/>
          </a:prstGeom>
        </p:spPr>
        <p:txBody>
          <a:bodyPr vert="horz" lIns="91440" tIns="45720" rIns="91440" bIns="45720" rtlCol="0">
            <a:normAutofit/>
          </a:bodyPr>
          <a:lstStyle/>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i="0" u="none" strike="noStrike" kern="1200" cap="none" spc="0" normalizeH="0" baseline="0" noProof="0" dirty="0" smtClean="0">
                <a:ln>
                  <a:noFill/>
                </a:ln>
                <a:solidFill>
                  <a:schemeClr val="tx1">
                    <a:lumMod val="95000"/>
                    <a:lumOff val="5000"/>
                  </a:schemeClr>
                </a:solidFill>
                <a:uLnTx/>
                <a:uFillTx/>
                <a:latin typeface="Constantia" pitchFamily="18" charset="0"/>
              </a:rPr>
              <a:t>In low-speed, incompressible flow, the following experimental data are obtained for an airfoil section at an angle of attack of  4 ̊:</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1" i="0" u="none" strike="noStrike" kern="1200" cap="none" spc="0" normalizeH="0" baseline="0" noProof="0" dirty="0" err="1" smtClean="0">
                <a:ln>
                  <a:noFill/>
                </a:ln>
                <a:solidFill>
                  <a:schemeClr val="tx1">
                    <a:lumMod val="95000"/>
                    <a:lumOff val="5000"/>
                  </a:schemeClr>
                </a:solidFill>
                <a:uLnTx/>
                <a:uFillTx/>
                <a:latin typeface="Constantia" pitchFamily="18" charset="0"/>
              </a:rPr>
              <a:t>c</a:t>
            </a:r>
            <a:r>
              <a:rPr kumimoji="0" lang="en-US" sz="2400" b="1" i="1" u="none" strike="noStrike" kern="1200" cap="none" spc="0" normalizeH="0" baseline="-25000" noProof="0" dirty="0" err="1" smtClean="0">
                <a:ln>
                  <a:noFill/>
                </a:ln>
                <a:solidFill>
                  <a:schemeClr val="tx1">
                    <a:lumMod val="95000"/>
                    <a:lumOff val="5000"/>
                  </a:schemeClr>
                </a:solidFill>
                <a:uLnTx/>
                <a:uFillTx/>
                <a:latin typeface="Constantia" pitchFamily="18" charset="0"/>
              </a:rPr>
              <a:t>l</a:t>
            </a:r>
            <a:r>
              <a:rPr kumimoji="0" lang="en-US" sz="2400" b="1" i="1" u="none" strike="noStrike" kern="1200" cap="none" spc="0" normalizeH="0" baseline="-25000" noProof="0" dirty="0" smtClean="0">
                <a:ln>
                  <a:noFill/>
                </a:ln>
                <a:solidFill>
                  <a:schemeClr val="tx1">
                    <a:lumMod val="95000"/>
                    <a:lumOff val="5000"/>
                  </a:schemeClr>
                </a:solidFill>
                <a:uLnTx/>
                <a:uFillTx/>
                <a:latin typeface="Constantia" pitchFamily="18" charset="0"/>
              </a:rPr>
              <a:t> =</a:t>
            </a:r>
            <a:r>
              <a:rPr kumimoji="0" lang="en-US" sz="2400" b="1" i="0" u="none" strike="noStrike" kern="1200" cap="none" spc="0" normalizeH="0" baseline="0" noProof="0" dirty="0" smtClean="0">
                <a:ln>
                  <a:noFill/>
                </a:ln>
                <a:solidFill>
                  <a:schemeClr val="tx1">
                    <a:lumMod val="95000"/>
                    <a:lumOff val="5000"/>
                  </a:schemeClr>
                </a:solidFill>
                <a:uLnTx/>
                <a:uFillTx/>
                <a:latin typeface="Constantia" pitchFamily="18" charset="0"/>
              </a:rPr>
              <a:t>0.85   and   c</a:t>
            </a:r>
            <a:r>
              <a:rPr kumimoji="0" lang="en-US" sz="2400" b="1" i="0" u="none" strike="noStrike" kern="1200" cap="none" spc="0" normalizeH="0" baseline="-25000" noProof="0" dirty="0" smtClean="0">
                <a:ln>
                  <a:noFill/>
                </a:ln>
                <a:solidFill>
                  <a:schemeClr val="tx1">
                    <a:lumMod val="95000"/>
                    <a:lumOff val="5000"/>
                  </a:schemeClr>
                </a:solidFill>
                <a:uLnTx/>
                <a:uFillTx/>
                <a:latin typeface="Constantia" pitchFamily="18" charset="0"/>
              </a:rPr>
              <a:t>m, c/4</a:t>
            </a:r>
            <a:r>
              <a:rPr kumimoji="0" lang="en-US" sz="2400" b="1" i="0" u="none" strike="noStrike" kern="1200" cap="none" spc="0" normalizeH="0" baseline="0" noProof="0" dirty="0" smtClean="0">
                <a:ln>
                  <a:noFill/>
                </a:ln>
                <a:solidFill>
                  <a:schemeClr val="tx1">
                    <a:lumMod val="95000"/>
                    <a:lumOff val="5000"/>
                  </a:schemeClr>
                </a:solidFill>
                <a:uLnTx/>
                <a:uFillTx/>
                <a:latin typeface="Constantia" pitchFamily="18" charset="0"/>
              </a:rPr>
              <a:t> = -0.09. </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i="0" u="none" strike="noStrike" kern="1200" cap="none" spc="0" normalizeH="0" baseline="0" noProof="0" dirty="0" smtClean="0">
                <a:ln>
                  <a:noFill/>
                </a:ln>
                <a:solidFill>
                  <a:schemeClr val="tx1">
                    <a:lumMod val="95000"/>
                    <a:lumOff val="5000"/>
                  </a:schemeClr>
                </a:solidFill>
                <a:uLnTx/>
                <a:uFillTx/>
                <a:latin typeface="Constantia" pitchFamily="18" charset="0"/>
              </a:rPr>
              <a:t>Calculate the location of the center of pressure.</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400" b="0" i="0" u="none" strike="noStrike" kern="1200" cap="none" spc="0" normalizeH="0" baseline="0" noProof="0" dirty="0">
              <a:ln>
                <a:noFill/>
              </a:ln>
              <a:solidFill>
                <a:schemeClr val="tx1">
                  <a:tint val="75000"/>
                </a:schemeClr>
              </a:solidFill>
              <a:effectLst/>
              <a:uLnTx/>
              <a:uFillTx/>
              <a:latin typeface="Constantia" pitchFamily="18" charset="0"/>
            </a:endParaRPr>
          </a:p>
        </p:txBody>
      </p:sp>
      <p:graphicFrame>
        <p:nvGraphicFramePr>
          <p:cNvPr id="113666" name="Object 2"/>
          <p:cNvGraphicFramePr>
            <a:graphicFrameLocks noChangeAspect="1"/>
          </p:cNvGraphicFramePr>
          <p:nvPr/>
        </p:nvGraphicFramePr>
        <p:xfrm>
          <a:off x="3613829" y="3429000"/>
          <a:ext cx="1916342" cy="792088"/>
        </p:xfrm>
        <a:graphic>
          <a:graphicData uri="http://schemas.openxmlformats.org/presentationml/2006/ole">
            <p:oleObj spid="_x0000_s113666" name="Equation" r:id="rId3" imgW="952200" imgH="393480" progId="Equation.DSMT4">
              <p:embed/>
            </p:oleObj>
          </a:graphicData>
        </a:graphic>
      </p:graphicFrame>
      <p:graphicFrame>
        <p:nvGraphicFramePr>
          <p:cNvPr id="113667" name="Object 3"/>
          <p:cNvGraphicFramePr>
            <a:graphicFrameLocks noChangeAspect="1"/>
          </p:cNvGraphicFramePr>
          <p:nvPr/>
        </p:nvGraphicFramePr>
        <p:xfrm>
          <a:off x="2387600" y="4382046"/>
          <a:ext cx="4368800" cy="919162"/>
        </p:xfrm>
        <a:graphic>
          <a:graphicData uri="http://schemas.openxmlformats.org/presentationml/2006/ole">
            <p:oleObj spid="_x0000_s113667" name="Equation" r:id="rId4" imgW="2171520" imgH="457200" progId="Equation.DSMT4">
              <p:embed/>
            </p:oleObj>
          </a:graphicData>
        </a:graphic>
      </p:graphicFrame>
      <p:graphicFrame>
        <p:nvGraphicFramePr>
          <p:cNvPr id="113669" name="Object 5"/>
          <p:cNvGraphicFramePr>
            <a:graphicFrameLocks noChangeAspect="1"/>
          </p:cNvGraphicFramePr>
          <p:nvPr/>
        </p:nvGraphicFramePr>
        <p:xfrm>
          <a:off x="2843808" y="5445224"/>
          <a:ext cx="2759075" cy="792162"/>
        </p:xfrm>
        <a:graphic>
          <a:graphicData uri="http://schemas.openxmlformats.org/presentationml/2006/ole">
            <p:oleObj spid="_x0000_s113669" name="Equation" r:id="rId5" imgW="1371600" imgH="393480" progId="Equation.DSMT4">
              <p:embed/>
            </p:oleObj>
          </a:graphicData>
        </a:graphic>
      </p:graphicFrame>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DIMENSIONAL ANALYSIS:</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BUCKINGHAM PI THEOREM</a:t>
            </a:r>
          </a:p>
        </p:txBody>
      </p:sp>
      <p:sp>
        <p:nvSpPr>
          <p:cNvPr id="40" name="TextBox 39"/>
          <p:cNvSpPr txBox="1"/>
          <p:nvPr/>
        </p:nvSpPr>
        <p:spPr>
          <a:xfrm>
            <a:off x="251520" y="1268760"/>
            <a:ext cx="8568952" cy="369332"/>
          </a:xfrm>
          <a:prstGeom prst="rect">
            <a:avLst/>
          </a:prstGeom>
          <a:noFill/>
        </p:spPr>
        <p:txBody>
          <a:bodyPr wrap="square" rtlCol="0">
            <a:spAutoFit/>
          </a:bodyPr>
          <a:lstStyle/>
          <a:p>
            <a:pPr algn="just">
              <a:buSzPct val="85000"/>
              <a:buBlip>
                <a:blip r:embed="rId2"/>
              </a:buBlip>
            </a:pPr>
            <a:endParaRPr lang="en-GB" dirty="0" smtClean="0">
              <a:latin typeface="Constantia" pitchFamily="18" charset="0"/>
            </a:endParaRPr>
          </a:p>
        </p:txBody>
      </p:sp>
      <p:sp>
        <p:nvSpPr>
          <p:cNvPr id="9" name="Rectangle 8"/>
          <p:cNvSpPr/>
          <p:nvPr/>
        </p:nvSpPr>
        <p:spPr>
          <a:xfrm>
            <a:off x="571472" y="1700808"/>
            <a:ext cx="8001056" cy="1200329"/>
          </a:xfrm>
          <a:prstGeom prst="rect">
            <a:avLst/>
          </a:prstGeom>
        </p:spPr>
        <p:txBody>
          <a:bodyPr wrap="square">
            <a:spAutoFit/>
          </a:bodyPr>
          <a:lstStyle/>
          <a:p>
            <a:r>
              <a:rPr lang="en-US" sz="2400" b="1" i="1" dirty="0">
                <a:solidFill>
                  <a:srgbClr val="00B050"/>
                </a:solidFill>
              </a:rPr>
              <a:t>Question:</a:t>
            </a:r>
          </a:p>
          <a:p>
            <a:r>
              <a:rPr lang="en-US" sz="2400" dirty="0">
                <a:latin typeface="Constantia" pitchFamily="18" charset="0"/>
              </a:rPr>
              <a:t>What physical quantities determine the variation of </a:t>
            </a:r>
            <a:r>
              <a:rPr lang="en-US" sz="2400" dirty="0" smtClean="0">
                <a:latin typeface="Constantia" pitchFamily="18" charset="0"/>
              </a:rPr>
              <a:t>Aerodynamic forces </a:t>
            </a:r>
            <a:r>
              <a:rPr lang="en-US" sz="2400" dirty="0">
                <a:latin typeface="Constantia" pitchFamily="18" charset="0"/>
              </a:rPr>
              <a:t>and moments?</a:t>
            </a:r>
          </a:p>
        </p:txBody>
      </p:sp>
      <p:sp>
        <p:nvSpPr>
          <p:cNvPr id="10" name="Rectangle 9"/>
          <p:cNvSpPr/>
          <p:nvPr/>
        </p:nvSpPr>
        <p:spPr>
          <a:xfrm>
            <a:off x="571472" y="3503910"/>
            <a:ext cx="8001056" cy="1569660"/>
          </a:xfrm>
          <a:prstGeom prst="rect">
            <a:avLst/>
          </a:prstGeom>
        </p:spPr>
        <p:txBody>
          <a:bodyPr wrap="square">
            <a:spAutoFit/>
          </a:bodyPr>
          <a:lstStyle/>
          <a:p>
            <a:r>
              <a:rPr lang="en-US" sz="3200" dirty="0">
                <a:latin typeface="Constantia" pitchFamily="18" charset="0"/>
              </a:rPr>
              <a:t>The answer can be found from the powerful method of </a:t>
            </a:r>
            <a:endParaRPr lang="en-US" sz="3200" dirty="0" smtClean="0">
              <a:latin typeface="Constantia" pitchFamily="18" charset="0"/>
            </a:endParaRPr>
          </a:p>
          <a:p>
            <a:r>
              <a:rPr lang="en-US" sz="3200" b="1" dirty="0" smtClean="0">
                <a:latin typeface="Constantia" pitchFamily="18" charset="0"/>
              </a:rPr>
              <a:t>		  dimensional </a:t>
            </a:r>
            <a:r>
              <a:rPr lang="en-US" sz="3200" b="1" dirty="0">
                <a:latin typeface="Constantia" pitchFamily="18" charset="0"/>
              </a:rPr>
              <a:t>analysis</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4242740" y="1412776"/>
            <a:ext cx="3857652" cy="2500330"/>
            <a:chOff x="857224" y="1071546"/>
            <a:chExt cx="7343775" cy="4714875"/>
          </a:xfrm>
        </p:grpSpPr>
        <p:pic>
          <p:nvPicPr>
            <p:cNvPr id="9" name="Picture 2"/>
            <p:cNvPicPr>
              <a:picLocks noChangeAspect="1" noChangeArrowheads="1"/>
            </p:cNvPicPr>
            <p:nvPr/>
          </p:nvPicPr>
          <p:blipFill>
            <a:blip r:embed="rId2" cstate="print"/>
            <a:srcRect/>
            <a:stretch>
              <a:fillRect/>
            </a:stretch>
          </p:blipFill>
          <p:spPr bwMode="auto">
            <a:xfrm>
              <a:off x="857224" y="1071546"/>
              <a:ext cx="7343775" cy="4714875"/>
            </a:xfrm>
            <a:prstGeom prst="rect">
              <a:avLst/>
            </a:prstGeom>
            <a:noFill/>
            <a:ln w="9525">
              <a:noFill/>
              <a:miter lim="800000"/>
              <a:headEnd/>
              <a:tailEnd/>
            </a:ln>
            <a:effectLst/>
          </p:spPr>
        </p:pic>
        <p:cxnSp>
          <p:nvCxnSpPr>
            <p:cNvPr id="10" name="Straight Connector 9"/>
            <p:cNvCxnSpPr/>
            <p:nvPr/>
          </p:nvCxnSpPr>
          <p:spPr>
            <a:xfrm>
              <a:off x="4714876" y="3071810"/>
              <a:ext cx="3071834" cy="14287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3428992" y="2428868"/>
              <a:ext cx="1285884" cy="642942"/>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2" name="Arc 11"/>
            <p:cNvSpPr/>
            <p:nvPr/>
          </p:nvSpPr>
          <p:spPr>
            <a:xfrm>
              <a:off x="3500430" y="2571744"/>
              <a:ext cx="557210" cy="928694"/>
            </a:xfrm>
            <a:prstGeom prst="arc">
              <a:avLst>
                <a:gd name="adj1" fmla="val 6781112"/>
                <a:gd name="adj2" fmla="val 15723492"/>
              </a:avLst>
            </a:prstGeom>
            <a:ln>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Rectangle 12"/>
            <p:cNvSpPr/>
            <p:nvPr/>
          </p:nvSpPr>
          <p:spPr>
            <a:xfrm>
              <a:off x="3571868" y="2857496"/>
              <a:ext cx="500066" cy="369332"/>
            </a:xfrm>
            <a:prstGeom prst="rect">
              <a:avLst/>
            </a:prstGeom>
          </p:spPr>
          <p:txBody>
            <a:bodyPr wrap="square">
              <a:spAutoFit/>
            </a:bodyPr>
            <a:lstStyle/>
            <a:p>
              <a:r>
                <a:rPr lang="en-US" dirty="0"/>
                <a:t>α</a:t>
              </a:r>
            </a:p>
          </p:txBody>
        </p:sp>
      </p:grpSp>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251520" y="1268760"/>
            <a:ext cx="8568952" cy="4708981"/>
          </a:xfrm>
          <a:prstGeom prst="rect">
            <a:avLst/>
          </a:prstGeom>
          <a:noFill/>
        </p:spPr>
        <p:txBody>
          <a:bodyPr wrap="square" rtlCol="0">
            <a:spAutoFit/>
          </a:bodyPr>
          <a:lstStyle/>
          <a:p>
            <a:pPr marL="457200" indent="-457200" algn="just">
              <a:buSzPct val="85000"/>
            </a:pPr>
            <a:r>
              <a:rPr lang="en-GB" sz="2500" dirty="0" smtClean="0">
                <a:latin typeface="Constantia" pitchFamily="18" charset="0"/>
              </a:rPr>
              <a:t> On a physical, intuitive basis, we expect the aerodynamic force to depend on:</a:t>
            </a:r>
            <a:endParaRPr lang="en-US" sz="2500" dirty="0" smtClean="0">
              <a:latin typeface="Constantia" pitchFamily="18" charset="0"/>
            </a:endParaRPr>
          </a:p>
          <a:p>
            <a:pPr marL="457200" indent="-457200" algn="just">
              <a:buSzPct val="85000"/>
              <a:buFont typeface="+mj-lt"/>
              <a:buAutoNum type="arabicPeriod"/>
            </a:pPr>
            <a:endParaRPr lang="en-US" sz="2500" dirty="0" smtClean="0">
              <a:latin typeface="Constantia" pitchFamily="18" charset="0"/>
            </a:endParaRPr>
          </a:p>
          <a:p>
            <a:pPr marL="457200" indent="-457200" algn="just">
              <a:buSzPct val="85000"/>
              <a:buFont typeface="+mj-lt"/>
              <a:buAutoNum type="arabicPeriod"/>
            </a:pPr>
            <a:r>
              <a:rPr lang="en-US" sz="2500" dirty="0" err="1" smtClean="0">
                <a:latin typeface="Constantia" pitchFamily="18" charset="0"/>
              </a:rPr>
              <a:t>Freestream</a:t>
            </a:r>
            <a:r>
              <a:rPr lang="en-US" sz="2500" dirty="0" smtClean="0">
                <a:latin typeface="Constantia" pitchFamily="18" charset="0"/>
              </a:rPr>
              <a:t> velocity, V</a:t>
            </a:r>
            <a:r>
              <a:rPr lang="en-US" sz="2500" baseline="-25000" dirty="0" smtClean="0">
                <a:latin typeface="Constantia" pitchFamily="18" charset="0"/>
              </a:rPr>
              <a:t>∞</a:t>
            </a:r>
            <a:r>
              <a:rPr lang="en-US" sz="2500" dirty="0" smtClean="0">
                <a:latin typeface="Constantia" pitchFamily="18" charset="0"/>
              </a:rPr>
              <a:t> </a:t>
            </a:r>
          </a:p>
          <a:p>
            <a:pPr marL="457200" indent="-457200" algn="just">
              <a:buSzPct val="85000"/>
              <a:buFont typeface="+mj-lt"/>
              <a:buAutoNum type="arabicPeriod"/>
            </a:pPr>
            <a:r>
              <a:rPr lang="en-US" sz="2500" dirty="0" err="1" smtClean="0">
                <a:latin typeface="Constantia" pitchFamily="18" charset="0"/>
              </a:rPr>
              <a:t>Freestream</a:t>
            </a:r>
            <a:r>
              <a:rPr lang="en-US" sz="2500" dirty="0" smtClean="0">
                <a:latin typeface="Constantia" pitchFamily="18" charset="0"/>
              </a:rPr>
              <a:t> density, ρ</a:t>
            </a:r>
            <a:r>
              <a:rPr lang="en-US" sz="2500" baseline="-25000" dirty="0" smtClean="0">
                <a:latin typeface="Constantia" pitchFamily="18" charset="0"/>
              </a:rPr>
              <a:t>∞</a:t>
            </a:r>
            <a:r>
              <a:rPr lang="en-US" sz="2500" dirty="0" smtClean="0">
                <a:latin typeface="Constantia" pitchFamily="18" charset="0"/>
              </a:rPr>
              <a:t> . </a:t>
            </a:r>
          </a:p>
          <a:p>
            <a:pPr marL="457200" indent="-457200" algn="just">
              <a:buSzPct val="85000"/>
              <a:buFont typeface="+mj-lt"/>
              <a:buAutoNum type="arabicPeriod"/>
            </a:pPr>
            <a:r>
              <a:rPr lang="en-US" sz="2500" dirty="0" smtClean="0">
                <a:latin typeface="Constantia" pitchFamily="18" charset="0"/>
              </a:rPr>
              <a:t>Viscosity of the fluid, μ</a:t>
            </a:r>
            <a:r>
              <a:rPr lang="en-US" sz="2500" baseline="-25000" dirty="0" smtClean="0">
                <a:latin typeface="Constantia" pitchFamily="18" charset="0"/>
              </a:rPr>
              <a:t>∞</a:t>
            </a:r>
            <a:r>
              <a:rPr lang="en-US" sz="2500" dirty="0" smtClean="0">
                <a:latin typeface="Constantia" pitchFamily="18" charset="0"/>
              </a:rPr>
              <a:t> . </a:t>
            </a:r>
          </a:p>
          <a:p>
            <a:pPr marL="457200" indent="-457200">
              <a:buSzPct val="85000"/>
              <a:buFont typeface="+mj-lt"/>
              <a:buAutoNum type="arabicPeriod"/>
            </a:pPr>
            <a:r>
              <a:rPr lang="en-US" sz="2500" dirty="0" smtClean="0">
                <a:latin typeface="Constantia" pitchFamily="18" charset="0"/>
              </a:rPr>
              <a:t>The size of the body, represented by some chosen reference length. Reference length is the chord length c.</a:t>
            </a:r>
          </a:p>
          <a:p>
            <a:pPr marL="457200" indent="-457200">
              <a:buSzPct val="85000"/>
              <a:buFont typeface="+mj-lt"/>
              <a:buAutoNum type="arabicPeriod"/>
            </a:pPr>
            <a:r>
              <a:rPr lang="en-US" sz="2500" dirty="0" smtClean="0">
                <a:latin typeface="Constantia" pitchFamily="18" charset="0"/>
              </a:rPr>
              <a:t>The compressibility of the fluid. Compressibility is related to the speed of sound, a. Therefore, let us represent the influence of compressibility on aerodynamic forces and moments by the free stream speed of sound, a</a:t>
            </a:r>
            <a:r>
              <a:rPr lang="en-US" sz="2500" baseline="-25000" dirty="0" smtClean="0">
                <a:latin typeface="Constantia" pitchFamily="18" charset="0"/>
              </a:rPr>
              <a:t>∞</a:t>
            </a:r>
            <a:r>
              <a:rPr lang="en-US" sz="2500" dirty="0" smtClean="0">
                <a:latin typeface="Constantia" pitchFamily="18" charset="0"/>
              </a:rPr>
              <a:t>.</a:t>
            </a:r>
          </a:p>
        </p:txBody>
      </p:sp>
      <p:sp>
        <p:nvSpPr>
          <p:cNvPr id="15" name="TextBox 14"/>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DIMENSIONAL ANALYSIS:</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BUCKINGHAM PI THEOREM</a:t>
            </a:r>
          </a:p>
        </p:txBody>
      </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4242740" y="1412776"/>
            <a:ext cx="3857652" cy="2500330"/>
            <a:chOff x="857224" y="1071546"/>
            <a:chExt cx="7343775" cy="4714875"/>
          </a:xfrm>
        </p:grpSpPr>
        <p:pic>
          <p:nvPicPr>
            <p:cNvPr id="9" name="Picture 2"/>
            <p:cNvPicPr>
              <a:picLocks noChangeAspect="1" noChangeArrowheads="1"/>
            </p:cNvPicPr>
            <p:nvPr/>
          </p:nvPicPr>
          <p:blipFill>
            <a:blip r:embed="rId3" cstate="print"/>
            <a:srcRect/>
            <a:stretch>
              <a:fillRect/>
            </a:stretch>
          </p:blipFill>
          <p:spPr bwMode="auto">
            <a:xfrm>
              <a:off x="857224" y="1071546"/>
              <a:ext cx="7343775" cy="4714875"/>
            </a:xfrm>
            <a:prstGeom prst="rect">
              <a:avLst/>
            </a:prstGeom>
            <a:noFill/>
            <a:ln w="9525">
              <a:noFill/>
              <a:miter lim="800000"/>
              <a:headEnd/>
              <a:tailEnd/>
            </a:ln>
            <a:effectLst/>
          </p:spPr>
        </p:pic>
        <p:cxnSp>
          <p:nvCxnSpPr>
            <p:cNvPr id="10" name="Straight Connector 9"/>
            <p:cNvCxnSpPr/>
            <p:nvPr/>
          </p:nvCxnSpPr>
          <p:spPr>
            <a:xfrm>
              <a:off x="4714876" y="3071810"/>
              <a:ext cx="3071834" cy="14287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3428992" y="2428868"/>
              <a:ext cx="1285884" cy="642942"/>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2" name="Arc 11"/>
            <p:cNvSpPr/>
            <p:nvPr/>
          </p:nvSpPr>
          <p:spPr>
            <a:xfrm>
              <a:off x="3500430" y="2571744"/>
              <a:ext cx="557210" cy="928694"/>
            </a:xfrm>
            <a:prstGeom prst="arc">
              <a:avLst>
                <a:gd name="adj1" fmla="val 6781112"/>
                <a:gd name="adj2" fmla="val 15723492"/>
              </a:avLst>
            </a:prstGeom>
            <a:ln>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Rectangle 12"/>
            <p:cNvSpPr/>
            <p:nvPr/>
          </p:nvSpPr>
          <p:spPr>
            <a:xfrm>
              <a:off x="3571868" y="2857496"/>
              <a:ext cx="500066" cy="369332"/>
            </a:xfrm>
            <a:prstGeom prst="rect">
              <a:avLst/>
            </a:prstGeom>
          </p:spPr>
          <p:txBody>
            <a:bodyPr wrap="square">
              <a:spAutoFit/>
            </a:bodyPr>
            <a:lstStyle/>
            <a:p>
              <a:r>
                <a:rPr lang="en-US" dirty="0"/>
                <a:t>α</a:t>
              </a:r>
            </a:p>
          </p:txBody>
        </p:sp>
      </p:grpSp>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aphicFrame>
        <p:nvGraphicFramePr>
          <p:cNvPr id="71683" name="Object 3"/>
          <p:cNvGraphicFramePr>
            <a:graphicFrameLocks noChangeAspect="1"/>
          </p:cNvGraphicFramePr>
          <p:nvPr/>
        </p:nvGraphicFramePr>
        <p:xfrm>
          <a:off x="1619672" y="4077072"/>
          <a:ext cx="5377116" cy="834380"/>
        </p:xfrm>
        <a:graphic>
          <a:graphicData uri="http://schemas.openxmlformats.org/presentationml/2006/ole">
            <p:oleObj spid="_x0000_s114690" name="Equation" r:id="rId4" imgW="1473120" imgH="228600" progId="Equation.DSMT4">
              <p:embed/>
            </p:oleObj>
          </a:graphicData>
        </a:graphic>
      </p:graphicFrame>
      <p:sp>
        <p:nvSpPr>
          <p:cNvPr id="15" name="TextBox 14"/>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DIMENSIONAL ANALYSIS:</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BUCKINGHAM PI THEOREM</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71683"/>
                                        </p:tgtEl>
                                        <p:attrNameLst>
                                          <p:attrName>style.visibility</p:attrName>
                                        </p:attrNameLst>
                                      </p:cBhvr>
                                      <p:to>
                                        <p:strVal val="visible"/>
                                      </p:to>
                                    </p:set>
                                    <p:anim calcmode="lin" valueType="num">
                                      <p:cBhvr>
                                        <p:cTn id="7" dur="1000" fill="hold"/>
                                        <p:tgtEl>
                                          <p:spTgt spid="71683"/>
                                        </p:tgtEl>
                                        <p:attrNameLst>
                                          <p:attrName>ppt_w</p:attrName>
                                        </p:attrNameLst>
                                      </p:cBhvr>
                                      <p:tavLst>
                                        <p:tav tm="0">
                                          <p:val>
                                            <p:fltVal val="0"/>
                                          </p:val>
                                        </p:tav>
                                        <p:tav tm="100000">
                                          <p:val>
                                            <p:strVal val="#ppt_w"/>
                                          </p:val>
                                        </p:tav>
                                      </p:tavLst>
                                    </p:anim>
                                    <p:anim calcmode="lin" valueType="num">
                                      <p:cBhvr>
                                        <p:cTn id="8" dur="1000" fill="hold"/>
                                        <p:tgtEl>
                                          <p:spTgt spid="71683"/>
                                        </p:tgtEl>
                                        <p:attrNameLst>
                                          <p:attrName>ppt_h</p:attrName>
                                        </p:attrNameLst>
                                      </p:cBhvr>
                                      <p:tavLst>
                                        <p:tav tm="0">
                                          <p:val>
                                            <p:fltVal val="0"/>
                                          </p:val>
                                        </p:tav>
                                        <p:tav tm="100000">
                                          <p:val>
                                            <p:strVal val="#ppt_h"/>
                                          </p:val>
                                        </p:tav>
                                      </p:tavLst>
                                    </p:anim>
                                    <p:anim calcmode="lin" valueType="num">
                                      <p:cBhvr>
                                        <p:cTn id="9" dur="1000" fill="hold"/>
                                        <p:tgtEl>
                                          <p:spTgt spid="7168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168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14" name="Picture 2"/>
          <p:cNvPicPr>
            <a:picLocks noChangeAspect="1" noChangeArrowheads="1"/>
          </p:cNvPicPr>
          <p:nvPr/>
        </p:nvPicPr>
        <p:blipFill>
          <a:blip r:embed="rId3" cstate="print"/>
          <a:srcRect/>
          <a:stretch>
            <a:fillRect/>
          </a:stretch>
        </p:blipFill>
        <p:spPr bwMode="auto">
          <a:xfrm>
            <a:off x="3286125" y="4149080"/>
            <a:ext cx="2571750" cy="590550"/>
          </a:xfrm>
          <a:prstGeom prst="rect">
            <a:avLst/>
          </a:prstGeom>
          <a:noFill/>
          <a:ln w="9525">
            <a:noFill/>
            <a:miter lim="800000"/>
            <a:headEnd/>
            <a:tailEnd/>
          </a:ln>
          <a:effectLst/>
        </p:spPr>
      </p:pic>
      <p:pic>
        <p:nvPicPr>
          <p:cNvPr id="16" name="Picture 4"/>
          <p:cNvPicPr>
            <a:picLocks noChangeAspect="1" noChangeArrowheads="1"/>
          </p:cNvPicPr>
          <p:nvPr/>
        </p:nvPicPr>
        <p:blipFill>
          <a:blip r:embed="rId4" cstate="print"/>
          <a:srcRect/>
          <a:stretch>
            <a:fillRect/>
          </a:stretch>
        </p:blipFill>
        <p:spPr bwMode="auto">
          <a:xfrm>
            <a:off x="4914478" y="5085184"/>
            <a:ext cx="2609850" cy="1009650"/>
          </a:xfrm>
          <a:prstGeom prst="rect">
            <a:avLst/>
          </a:prstGeom>
          <a:noFill/>
          <a:ln w="9525">
            <a:noFill/>
            <a:miter lim="800000"/>
            <a:headEnd/>
            <a:tailEnd/>
          </a:ln>
          <a:effectLst/>
        </p:spPr>
      </p:pic>
      <p:sp>
        <p:nvSpPr>
          <p:cNvPr id="13" name="TextBox 12"/>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DIMENSIONAL ANALYSIS:</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BUCKINGHAM PI THEOREM</a:t>
            </a:r>
          </a:p>
        </p:txBody>
      </p:sp>
      <p:sp>
        <p:nvSpPr>
          <p:cNvPr id="22" name="Rectangle 21"/>
          <p:cNvSpPr/>
          <p:nvPr/>
        </p:nvSpPr>
        <p:spPr>
          <a:xfrm>
            <a:off x="323528" y="1412776"/>
            <a:ext cx="8424936" cy="4154984"/>
          </a:xfrm>
          <a:prstGeom prst="rect">
            <a:avLst/>
          </a:prstGeom>
        </p:spPr>
        <p:txBody>
          <a:bodyPr wrap="square">
            <a:spAutoFit/>
          </a:bodyPr>
          <a:lstStyle/>
          <a:p>
            <a:pPr algn="just">
              <a:buSzPct val="85000"/>
              <a:buBlip>
                <a:blip r:embed="rId5"/>
              </a:buBlip>
            </a:pPr>
            <a:r>
              <a:rPr lang="en-GB" sz="2400" dirty="0" smtClean="0">
                <a:latin typeface="Constantia" pitchFamily="18" charset="0"/>
              </a:rPr>
              <a:t> The object of dimensional analysis is to group several variables together to form a new variable that is </a:t>
            </a:r>
            <a:r>
              <a:rPr lang="en-GB" sz="2400" dirty="0" err="1" smtClean="0">
                <a:latin typeface="Constantia" pitchFamily="18" charset="0"/>
              </a:rPr>
              <a:t>nondimensional</a:t>
            </a:r>
            <a:r>
              <a:rPr lang="en-GB" sz="2400" dirty="0" smtClean="0">
                <a:latin typeface="Constantia" pitchFamily="18" charset="0"/>
              </a:rPr>
              <a:t>.</a:t>
            </a:r>
          </a:p>
          <a:p>
            <a:pPr algn="just">
              <a:buSzPct val="85000"/>
              <a:buBlip>
                <a:blip r:embed="rId5"/>
              </a:buBlip>
            </a:pPr>
            <a:endParaRPr lang="en-GB" sz="2400" dirty="0" smtClean="0">
              <a:latin typeface="Constantia" pitchFamily="18" charset="0"/>
            </a:endParaRPr>
          </a:p>
          <a:p>
            <a:pPr algn="just">
              <a:buSzPct val="85000"/>
              <a:buBlip>
                <a:blip r:embed="rId5"/>
              </a:buBlip>
            </a:pPr>
            <a:r>
              <a:rPr lang="en-GB" sz="2400" dirty="0" smtClean="0">
                <a:latin typeface="Constantia" pitchFamily="18" charset="0"/>
              </a:rPr>
              <a:t> Dimensional analysis is based on the obvious fact that an equation dealing the real physical world, each term must have the same dimensions:</a:t>
            </a:r>
          </a:p>
          <a:p>
            <a:pPr algn="just">
              <a:buSzPct val="85000"/>
              <a:buBlip>
                <a:blip r:embed="rId5"/>
              </a:buBlip>
            </a:pPr>
            <a:endParaRPr lang="en-GB" sz="2400" dirty="0" smtClean="0">
              <a:latin typeface="Constantia" pitchFamily="18" charset="0"/>
            </a:endParaRPr>
          </a:p>
          <a:p>
            <a:pPr algn="just">
              <a:buSzPct val="85000"/>
              <a:buBlip>
                <a:blip r:embed="rId5"/>
              </a:buBlip>
            </a:pPr>
            <a:endParaRPr lang="en-GB" sz="2400" dirty="0" smtClean="0">
              <a:latin typeface="Constantia" pitchFamily="18" charset="0"/>
            </a:endParaRPr>
          </a:p>
          <a:p>
            <a:pPr algn="just">
              <a:buSzPct val="85000"/>
            </a:pPr>
            <a:r>
              <a:rPr lang="en-GB" sz="2400" dirty="0" smtClean="0">
                <a:latin typeface="Constantia" pitchFamily="18" charset="0"/>
              </a:rPr>
              <a:t>   The above equation can be made dimensionless by dividing by any one of the terms, say,</a:t>
            </a:r>
          </a:p>
        </p:txBody>
      </p:sp>
      <p:graphicFrame>
        <p:nvGraphicFramePr>
          <p:cNvPr id="115714" name="Object 2"/>
          <p:cNvGraphicFramePr>
            <a:graphicFrameLocks noChangeAspect="1"/>
          </p:cNvGraphicFramePr>
          <p:nvPr/>
        </p:nvGraphicFramePr>
        <p:xfrm>
          <a:off x="4135581" y="5026055"/>
          <a:ext cx="351532" cy="562451"/>
        </p:xfrm>
        <a:graphic>
          <a:graphicData uri="http://schemas.openxmlformats.org/presentationml/2006/ole">
            <p:oleObj spid="_x0000_s115714" name="Equation" r:id="rId6" imgW="126720" imgH="203040" progId="Equation.DSMT4">
              <p:embed/>
            </p:oleObj>
          </a:graphicData>
        </a:graphic>
      </p:graphicFrame>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8" name="Rectangle 17"/>
          <p:cNvSpPr/>
          <p:nvPr/>
        </p:nvSpPr>
        <p:spPr>
          <a:xfrm>
            <a:off x="323528" y="1268760"/>
            <a:ext cx="8572560" cy="2585323"/>
          </a:xfrm>
          <a:prstGeom prst="rect">
            <a:avLst/>
          </a:prstGeom>
        </p:spPr>
        <p:txBody>
          <a:bodyPr wrap="square">
            <a:spAutoFit/>
          </a:bodyPr>
          <a:lstStyle/>
          <a:p>
            <a:pPr algn="just"/>
            <a:r>
              <a:rPr lang="en-US" b="1" dirty="0" smtClean="0"/>
              <a:t> </a:t>
            </a:r>
            <a:r>
              <a:rPr lang="en-US" sz="2400" dirty="0">
                <a:latin typeface="Constantia" pitchFamily="18" charset="0"/>
              </a:rPr>
              <a:t>Let </a:t>
            </a:r>
            <a:r>
              <a:rPr lang="en-US" sz="2400" b="1" i="1" dirty="0">
                <a:latin typeface="Constantia" pitchFamily="18" charset="0"/>
              </a:rPr>
              <a:t>K</a:t>
            </a:r>
            <a:r>
              <a:rPr lang="en-US" sz="2400" dirty="0">
                <a:latin typeface="Constantia" pitchFamily="18" charset="0"/>
              </a:rPr>
              <a:t> equal the number of fundamental </a:t>
            </a:r>
            <a:r>
              <a:rPr lang="en-US" sz="2400" dirty="0" smtClean="0">
                <a:latin typeface="Constantia" pitchFamily="18" charset="0"/>
              </a:rPr>
              <a:t>dimensions required </a:t>
            </a:r>
            <a:r>
              <a:rPr lang="en-US" sz="2400" dirty="0">
                <a:latin typeface="Constantia" pitchFamily="18" charset="0"/>
              </a:rPr>
              <a:t>to describe the physical variables. </a:t>
            </a:r>
            <a:r>
              <a:rPr lang="en-US" i="1" dirty="0">
                <a:latin typeface="Constantia" pitchFamily="18" charset="0"/>
              </a:rPr>
              <a:t>(In mechanics, all physical variables </a:t>
            </a:r>
            <a:r>
              <a:rPr lang="en-US" i="1" dirty="0" smtClean="0">
                <a:latin typeface="Constantia" pitchFamily="18" charset="0"/>
              </a:rPr>
              <a:t>can be </a:t>
            </a:r>
            <a:r>
              <a:rPr lang="en-US" i="1" dirty="0">
                <a:latin typeface="Constantia" pitchFamily="18" charset="0"/>
              </a:rPr>
              <a:t>expressed in terms of the dimensions of mass, length, and time; hence, K = 3</a:t>
            </a:r>
            <a:r>
              <a:rPr lang="en-US" i="1" dirty="0" smtClean="0">
                <a:latin typeface="Constantia" pitchFamily="18" charset="0"/>
              </a:rPr>
              <a:t>.)</a:t>
            </a:r>
          </a:p>
          <a:p>
            <a:pPr algn="just"/>
            <a:endParaRPr lang="en-US" sz="2400" i="1" dirty="0" smtClean="0">
              <a:latin typeface="Constantia" pitchFamily="18" charset="0"/>
            </a:endParaRPr>
          </a:p>
          <a:p>
            <a:r>
              <a:rPr lang="en-US" sz="2400" dirty="0" smtClean="0">
                <a:latin typeface="Constantia" pitchFamily="18" charset="0"/>
              </a:rPr>
              <a:t>Let  </a:t>
            </a:r>
            <a:r>
              <a:rPr lang="en-US" sz="2400" b="1" dirty="0" smtClean="0">
                <a:solidFill>
                  <a:srgbClr val="FF0000"/>
                </a:solidFill>
                <a:latin typeface="Constantia" pitchFamily="18" charset="0"/>
              </a:rPr>
              <a:t>P</a:t>
            </a:r>
            <a:r>
              <a:rPr lang="en-US" sz="2400" b="1" baseline="-25000" dirty="0" smtClean="0">
                <a:solidFill>
                  <a:srgbClr val="FF0000"/>
                </a:solidFill>
                <a:latin typeface="Constantia" pitchFamily="18" charset="0"/>
              </a:rPr>
              <a:t>I</a:t>
            </a:r>
            <a:r>
              <a:rPr lang="en-US" sz="2400" b="1" dirty="0" smtClean="0">
                <a:solidFill>
                  <a:srgbClr val="FF0000"/>
                </a:solidFill>
                <a:latin typeface="Constantia" pitchFamily="18" charset="0"/>
              </a:rPr>
              <a:t>, P </a:t>
            </a:r>
            <a:r>
              <a:rPr lang="en-US" sz="2400" b="1" baseline="-25000" dirty="0" smtClean="0">
                <a:solidFill>
                  <a:srgbClr val="FF0000"/>
                </a:solidFill>
                <a:latin typeface="Constantia" pitchFamily="18" charset="0"/>
              </a:rPr>
              <a:t>2</a:t>
            </a:r>
            <a:r>
              <a:rPr lang="en-US" sz="2400" b="1" dirty="0" smtClean="0">
                <a:solidFill>
                  <a:srgbClr val="FF0000"/>
                </a:solidFill>
                <a:latin typeface="Constantia" pitchFamily="18" charset="0"/>
              </a:rPr>
              <a:t>,. . . ,  P</a:t>
            </a:r>
            <a:r>
              <a:rPr lang="en-US" sz="2400" b="1" baseline="-25000" dirty="0" smtClean="0">
                <a:solidFill>
                  <a:srgbClr val="FF0000"/>
                </a:solidFill>
                <a:latin typeface="Constantia" pitchFamily="18" charset="0"/>
              </a:rPr>
              <a:t>N</a:t>
            </a:r>
            <a:r>
              <a:rPr lang="en-US" sz="2400" b="1" dirty="0" smtClean="0">
                <a:solidFill>
                  <a:srgbClr val="FF0000"/>
                </a:solidFill>
                <a:latin typeface="Constantia" pitchFamily="18" charset="0"/>
              </a:rPr>
              <a:t> </a:t>
            </a:r>
            <a:r>
              <a:rPr lang="en-US" sz="2400" dirty="0" smtClean="0">
                <a:latin typeface="Constantia" pitchFamily="18" charset="0"/>
              </a:rPr>
              <a:t>represent </a:t>
            </a:r>
            <a:r>
              <a:rPr lang="en-US" sz="2400" b="1" dirty="0" smtClean="0">
                <a:solidFill>
                  <a:srgbClr val="FF0000"/>
                </a:solidFill>
                <a:latin typeface="Constantia" pitchFamily="18" charset="0"/>
              </a:rPr>
              <a:t>N </a:t>
            </a:r>
            <a:r>
              <a:rPr lang="en-US" sz="2400" dirty="0" smtClean="0">
                <a:latin typeface="Constantia" pitchFamily="18" charset="0"/>
              </a:rPr>
              <a:t>physical variables in the physical relation</a:t>
            </a:r>
          </a:p>
          <a:p>
            <a:endParaRPr lang="en-US" sz="2400" i="1" dirty="0">
              <a:latin typeface="Constantia" pitchFamily="18" charset="0"/>
            </a:endParaRPr>
          </a:p>
        </p:txBody>
      </p:sp>
      <p:sp>
        <p:nvSpPr>
          <p:cNvPr id="21" name="Rectangle 20"/>
          <p:cNvSpPr/>
          <p:nvPr/>
        </p:nvSpPr>
        <p:spPr>
          <a:xfrm>
            <a:off x="388508" y="4481244"/>
            <a:ext cx="8143932" cy="1107996"/>
          </a:xfrm>
          <a:prstGeom prst="rect">
            <a:avLst/>
          </a:prstGeom>
        </p:spPr>
        <p:txBody>
          <a:bodyPr wrap="square">
            <a:spAutoFit/>
          </a:bodyPr>
          <a:lstStyle/>
          <a:p>
            <a:r>
              <a:rPr lang="en-US" sz="2400" dirty="0" smtClean="0">
                <a:latin typeface="Constantia" pitchFamily="18" charset="0"/>
              </a:rPr>
              <a:t>Then, the physical relation may be </a:t>
            </a:r>
            <a:r>
              <a:rPr lang="en-US" sz="2400" dirty="0" err="1" smtClean="0">
                <a:latin typeface="Constantia" pitchFamily="18" charset="0"/>
              </a:rPr>
              <a:t>reexpressed</a:t>
            </a:r>
            <a:r>
              <a:rPr lang="en-US" sz="2400" dirty="0" smtClean="0">
                <a:latin typeface="Constantia" pitchFamily="18" charset="0"/>
              </a:rPr>
              <a:t> as a relation of </a:t>
            </a:r>
            <a:r>
              <a:rPr lang="en-US" sz="2400" i="1" dirty="0" smtClean="0">
                <a:latin typeface="Constantia" pitchFamily="18" charset="0"/>
              </a:rPr>
              <a:t>(N – K) </a:t>
            </a:r>
            <a:r>
              <a:rPr lang="en-US" sz="2400" dirty="0" smtClean="0">
                <a:latin typeface="Constantia" pitchFamily="18" charset="0"/>
              </a:rPr>
              <a:t>dimensionless products (called </a:t>
            </a:r>
            <a:r>
              <a:rPr lang="el-GR" sz="2400" dirty="0" smtClean="0">
                <a:latin typeface="Constantia" pitchFamily="18" charset="0"/>
              </a:rPr>
              <a:t>Π</a:t>
            </a:r>
            <a:r>
              <a:rPr lang="en-US" sz="2400" dirty="0" smtClean="0">
                <a:latin typeface="Constantia" pitchFamily="18" charset="0"/>
              </a:rPr>
              <a:t> </a:t>
            </a:r>
            <a:r>
              <a:rPr lang="en-US" sz="2400" b="1" dirty="0" smtClean="0">
                <a:latin typeface="Constantia" pitchFamily="18" charset="0"/>
              </a:rPr>
              <a:t>products),</a:t>
            </a:r>
            <a:endParaRPr lang="en-US" sz="2400" dirty="0" smtClean="0">
              <a:latin typeface="Constantia" pitchFamily="18" charset="0"/>
            </a:endParaRPr>
          </a:p>
          <a:p>
            <a:endParaRPr lang="en-US" b="1" dirty="0"/>
          </a:p>
        </p:txBody>
      </p:sp>
      <p:sp>
        <p:nvSpPr>
          <p:cNvPr id="13" name="TextBox 12"/>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DIMENSIONAL ANALYSIS:</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BUCKINGHAM PI THEOREM</a:t>
            </a:r>
          </a:p>
        </p:txBody>
      </p:sp>
      <p:graphicFrame>
        <p:nvGraphicFramePr>
          <p:cNvPr id="89089" name="Object 1"/>
          <p:cNvGraphicFramePr>
            <a:graphicFrameLocks noChangeAspect="1"/>
          </p:cNvGraphicFramePr>
          <p:nvPr/>
        </p:nvGraphicFramePr>
        <p:xfrm>
          <a:off x="2843808" y="3573016"/>
          <a:ext cx="3456384" cy="648072"/>
        </p:xfrm>
        <a:graphic>
          <a:graphicData uri="http://schemas.openxmlformats.org/presentationml/2006/ole">
            <p:oleObj spid="_x0000_s89089" name="Equation" r:id="rId3" imgW="1218960" imgH="228600" progId="Equation.DSMT4">
              <p:embed/>
            </p:oleObj>
          </a:graphicData>
        </a:graphic>
      </p:graphicFrame>
      <p:graphicFrame>
        <p:nvGraphicFramePr>
          <p:cNvPr id="89090" name="Object 2"/>
          <p:cNvGraphicFramePr>
            <a:graphicFrameLocks noChangeAspect="1"/>
          </p:cNvGraphicFramePr>
          <p:nvPr/>
        </p:nvGraphicFramePr>
        <p:xfrm>
          <a:off x="2948133" y="5445224"/>
          <a:ext cx="3247735" cy="546348"/>
        </p:xfrm>
        <a:graphic>
          <a:graphicData uri="http://schemas.openxmlformats.org/presentationml/2006/ole">
            <p:oleObj spid="_x0000_s89090" name="Equation" r:id="rId4" imgW="1358640" imgH="228600" progId="Equation.DSMT4">
              <p:embed/>
            </p:oleObj>
          </a:graphicData>
        </a:graphic>
      </p:graphicFrame>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23" name="Picture 3"/>
          <p:cNvPicPr>
            <a:picLocks noChangeAspect="1" noChangeArrowheads="1"/>
          </p:cNvPicPr>
          <p:nvPr/>
        </p:nvPicPr>
        <p:blipFill>
          <a:blip r:embed="rId2" cstate="print"/>
          <a:srcRect/>
          <a:stretch>
            <a:fillRect/>
          </a:stretch>
        </p:blipFill>
        <p:spPr bwMode="auto">
          <a:xfrm>
            <a:off x="2293322" y="2716619"/>
            <a:ext cx="4557357" cy="2080533"/>
          </a:xfrm>
          <a:prstGeom prst="rect">
            <a:avLst/>
          </a:prstGeom>
          <a:noFill/>
          <a:ln w="9525">
            <a:noFill/>
            <a:miter lim="800000"/>
            <a:headEnd/>
            <a:tailEnd/>
          </a:ln>
          <a:effectLst/>
        </p:spPr>
      </p:pic>
      <p:sp>
        <p:nvSpPr>
          <p:cNvPr id="9" name="TextBox 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DIMENSIONAL ANALYSIS:</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BUCKINGHAM PI THEOREM</a:t>
            </a:r>
          </a:p>
        </p:txBody>
      </p:sp>
      <p:sp>
        <p:nvSpPr>
          <p:cNvPr id="10" name="Rectangle 9"/>
          <p:cNvSpPr/>
          <p:nvPr/>
        </p:nvSpPr>
        <p:spPr>
          <a:xfrm>
            <a:off x="251520" y="1340768"/>
            <a:ext cx="8568952" cy="5539978"/>
          </a:xfrm>
          <a:prstGeom prst="rect">
            <a:avLst/>
          </a:prstGeom>
        </p:spPr>
        <p:txBody>
          <a:bodyPr wrap="square">
            <a:spAutoFit/>
          </a:bodyPr>
          <a:lstStyle/>
          <a:p>
            <a:r>
              <a:rPr lang="en-GB" sz="2400" dirty="0" smtClean="0">
                <a:latin typeface="Constantia" pitchFamily="18" charset="0"/>
              </a:rPr>
              <a:t>Each </a:t>
            </a:r>
            <a:r>
              <a:rPr lang="el-GR" sz="2400" dirty="0" smtClean="0">
                <a:latin typeface="Constantia" pitchFamily="18" charset="0"/>
              </a:rPr>
              <a:t>Π</a:t>
            </a:r>
            <a:r>
              <a:rPr lang="en-US" sz="2400" dirty="0" smtClean="0">
                <a:latin typeface="Constantia" pitchFamily="18" charset="0"/>
              </a:rPr>
              <a:t> product is a dimensionless product of a set of K physical variables plus one other physical variable. Let P</a:t>
            </a:r>
            <a:r>
              <a:rPr lang="en-US" sz="2400" baseline="-25000" dirty="0" smtClean="0">
                <a:latin typeface="Constantia" pitchFamily="18" charset="0"/>
              </a:rPr>
              <a:t>1</a:t>
            </a:r>
            <a:r>
              <a:rPr lang="en-US" sz="2400" dirty="0" smtClean="0">
                <a:latin typeface="Constantia" pitchFamily="18" charset="0"/>
              </a:rPr>
              <a:t>, P</a:t>
            </a:r>
            <a:r>
              <a:rPr lang="en-US" sz="2400" baseline="-25000" dirty="0" smtClean="0">
                <a:latin typeface="Constantia" pitchFamily="18" charset="0"/>
              </a:rPr>
              <a:t>2</a:t>
            </a:r>
            <a:r>
              <a:rPr lang="en-US" sz="2400" dirty="0" smtClean="0">
                <a:latin typeface="Constantia" pitchFamily="18" charset="0"/>
              </a:rPr>
              <a:t>, …, P</a:t>
            </a:r>
            <a:r>
              <a:rPr lang="en-US" sz="2400" baseline="-25000" dirty="0" smtClean="0">
                <a:latin typeface="Constantia" pitchFamily="18" charset="0"/>
              </a:rPr>
              <a:t>K</a:t>
            </a:r>
            <a:r>
              <a:rPr lang="en-US" sz="2400" dirty="0" smtClean="0">
                <a:latin typeface="Constantia" pitchFamily="18" charset="0"/>
              </a:rPr>
              <a:t> be the selected set of K physical variables. Then</a:t>
            </a:r>
          </a:p>
          <a:p>
            <a:endParaRPr lang="en-GB" sz="2400" dirty="0" smtClean="0">
              <a:latin typeface="Constantia" pitchFamily="18" charset="0"/>
            </a:endParaRPr>
          </a:p>
          <a:p>
            <a:endParaRPr lang="en-GB" sz="2400" dirty="0" smtClean="0">
              <a:latin typeface="Constantia" pitchFamily="18" charset="0"/>
            </a:endParaRPr>
          </a:p>
          <a:p>
            <a:endParaRPr lang="en-GB" sz="2400" dirty="0" smtClean="0">
              <a:latin typeface="Constantia" pitchFamily="18" charset="0"/>
            </a:endParaRPr>
          </a:p>
          <a:p>
            <a:endParaRPr lang="en-GB" sz="2400" dirty="0" smtClean="0">
              <a:latin typeface="Constantia" pitchFamily="18" charset="0"/>
            </a:endParaRPr>
          </a:p>
          <a:p>
            <a:endParaRPr lang="en-GB" sz="2400" dirty="0" smtClean="0">
              <a:latin typeface="Constantia" pitchFamily="18" charset="0"/>
            </a:endParaRPr>
          </a:p>
          <a:p>
            <a:endParaRPr lang="en-GB" sz="2400" dirty="0" smtClean="0">
              <a:latin typeface="Constantia" pitchFamily="18" charset="0"/>
            </a:endParaRPr>
          </a:p>
          <a:p>
            <a:endParaRPr lang="en-GB" sz="2400" dirty="0" smtClean="0">
              <a:latin typeface="Constantia" pitchFamily="18" charset="0"/>
            </a:endParaRPr>
          </a:p>
          <a:p>
            <a:r>
              <a:rPr lang="en-GB" sz="2400" dirty="0" smtClean="0">
                <a:latin typeface="Constantia" pitchFamily="18" charset="0"/>
              </a:rPr>
              <a:t>The choice of repeating variable, should be such that:</a:t>
            </a:r>
          </a:p>
          <a:p>
            <a:r>
              <a:rPr lang="en-GB" sz="2400" dirty="0" smtClean="0">
                <a:latin typeface="Constantia" pitchFamily="18" charset="0"/>
              </a:rPr>
              <a:t>	- They include all the K dimensions used in problem.</a:t>
            </a:r>
          </a:p>
          <a:p>
            <a:r>
              <a:rPr lang="en-GB" sz="2400" dirty="0" smtClean="0">
                <a:latin typeface="Constantia" pitchFamily="18" charset="0"/>
              </a:rPr>
              <a:t>	- The dependent variable should appear in only one of 	the </a:t>
            </a:r>
            <a:r>
              <a:rPr lang="el-GR" sz="2400" dirty="0" smtClean="0">
                <a:latin typeface="Constantia" pitchFamily="18" charset="0"/>
              </a:rPr>
              <a:t>Π</a:t>
            </a:r>
            <a:r>
              <a:rPr lang="en-US" sz="2400" dirty="0" smtClean="0">
                <a:latin typeface="Constantia" pitchFamily="18" charset="0"/>
              </a:rPr>
              <a:t> products. </a:t>
            </a:r>
          </a:p>
          <a:p>
            <a:endParaRPr lang="en-US" b="1" dirty="0"/>
          </a:p>
        </p:txBody>
      </p:sp>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9" name="Rectangle 5"/>
          <p:cNvSpPr>
            <a:spLocks noChangeArrowheads="1"/>
          </p:cNvSpPr>
          <p:nvPr/>
        </p:nvSpPr>
        <p:spPr bwMode="auto">
          <a:xfrm>
            <a:off x="35496" y="10763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Down Arrow 9"/>
          <p:cNvSpPr/>
          <p:nvPr/>
        </p:nvSpPr>
        <p:spPr>
          <a:xfrm>
            <a:off x="4178868" y="2213414"/>
            <a:ext cx="642942" cy="1071570"/>
          </a:xfrm>
          <a:prstGeom prst="down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1" name="Rectangle 10"/>
          <p:cNvSpPr/>
          <p:nvPr/>
        </p:nvSpPr>
        <p:spPr>
          <a:xfrm>
            <a:off x="323528" y="4725144"/>
            <a:ext cx="4778366" cy="1200329"/>
          </a:xfrm>
          <a:prstGeom prst="rect">
            <a:avLst/>
          </a:prstGeom>
        </p:spPr>
        <p:txBody>
          <a:bodyPr wrap="square">
            <a:spAutoFit/>
          </a:bodyPr>
          <a:lstStyle/>
          <a:p>
            <a:pPr algn="r"/>
            <a:r>
              <a:rPr lang="en-US" sz="2400" b="1" dirty="0" smtClean="0">
                <a:solidFill>
                  <a:schemeClr val="accent5">
                    <a:lumMod val="75000"/>
                  </a:schemeClr>
                </a:solidFill>
                <a:latin typeface="Constantia" pitchFamily="18" charset="0"/>
              </a:rPr>
              <a:t>m</a:t>
            </a:r>
            <a:r>
              <a:rPr lang="en-US" sz="2400" dirty="0" smtClean="0">
                <a:solidFill>
                  <a:schemeClr val="accent5">
                    <a:lumMod val="75000"/>
                  </a:schemeClr>
                </a:solidFill>
                <a:latin typeface="Constantia" pitchFamily="18" charset="0"/>
              </a:rPr>
              <a:t> = dimensions of mass</a:t>
            </a:r>
          </a:p>
          <a:p>
            <a:pPr algn="r"/>
            <a:r>
              <a:rPr lang="en-US" sz="2400" b="1" dirty="0" smtClean="0">
                <a:solidFill>
                  <a:schemeClr val="accent5">
                    <a:lumMod val="75000"/>
                  </a:schemeClr>
                </a:solidFill>
                <a:latin typeface="Constantia" pitchFamily="18" charset="0"/>
              </a:rPr>
              <a:t>l</a:t>
            </a:r>
            <a:r>
              <a:rPr lang="en-US" sz="2400" dirty="0" smtClean="0">
                <a:solidFill>
                  <a:schemeClr val="accent5">
                    <a:lumMod val="75000"/>
                  </a:schemeClr>
                </a:solidFill>
                <a:latin typeface="Constantia" pitchFamily="18" charset="0"/>
              </a:rPr>
              <a:t> = dimension of length</a:t>
            </a:r>
          </a:p>
          <a:p>
            <a:pPr algn="r"/>
            <a:r>
              <a:rPr lang="en-US" sz="2400" b="1" dirty="0" smtClean="0">
                <a:solidFill>
                  <a:schemeClr val="accent5">
                    <a:lumMod val="75000"/>
                  </a:schemeClr>
                </a:solidFill>
                <a:latin typeface="Constantia" pitchFamily="18" charset="0"/>
              </a:rPr>
              <a:t>t</a:t>
            </a:r>
            <a:r>
              <a:rPr lang="en-US" sz="2400" dirty="0" smtClean="0">
                <a:solidFill>
                  <a:schemeClr val="accent5">
                    <a:lumMod val="75000"/>
                  </a:schemeClr>
                </a:solidFill>
                <a:latin typeface="Constantia" pitchFamily="18" charset="0"/>
              </a:rPr>
              <a:t> = dimension of time</a:t>
            </a:r>
          </a:p>
        </p:txBody>
      </p:sp>
      <p:sp>
        <p:nvSpPr>
          <p:cNvPr id="12" name="TextBox 11"/>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DIMENSIONAL ANALYSIS:</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BUCKINGHAM PI THEOREM</a:t>
            </a:r>
          </a:p>
        </p:txBody>
      </p:sp>
      <p:graphicFrame>
        <p:nvGraphicFramePr>
          <p:cNvPr id="73731" name="Object 3"/>
          <p:cNvGraphicFramePr>
            <a:graphicFrameLocks noChangeAspect="1"/>
          </p:cNvGraphicFramePr>
          <p:nvPr/>
        </p:nvGraphicFramePr>
        <p:xfrm>
          <a:off x="1883569" y="1196752"/>
          <a:ext cx="5376863" cy="835025"/>
        </p:xfrm>
        <a:graphic>
          <a:graphicData uri="http://schemas.openxmlformats.org/presentationml/2006/ole">
            <p:oleObj spid="_x0000_s73731" name="Equation" r:id="rId3" imgW="1473120" imgH="228600" progId="Equation.DSMT4">
              <p:embed/>
            </p:oleObj>
          </a:graphicData>
        </a:graphic>
      </p:graphicFrame>
      <p:graphicFrame>
        <p:nvGraphicFramePr>
          <p:cNvPr id="73732" name="Object 3"/>
          <p:cNvGraphicFramePr>
            <a:graphicFrameLocks noChangeAspect="1"/>
          </p:cNvGraphicFramePr>
          <p:nvPr/>
        </p:nvGraphicFramePr>
        <p:xfrm>
          <a:off x="1628775" y="3356992"/>
          <a:ext cx="5886450" cy="835025"/>
        </p:xfrm>
        <a:graphic>
          <a:graphicData uri="http://schemas.openxmlformats.org/presentationml/2006/ole">
            <p:oleObj spid="_x0000_s73732" name="Equation" r:id="rId4" imgW="1612800" imgH="228600" progId="Equation.DSMT4">
              <p:embed/>
            </p:oleObj>
          </a:graphicData>
        </a:graphic>
      </p:graphicFrame>
      <p:graphicFrame>
        <p:nvGraphicFramePr>
          <p:cNvPr id="73733" name="Object 5"/>
          <p:cNvGraphicFramePr>
            <a:graphicFrameLocks noChangeAspect="1"/>
          </p:cNvGraphicFramePr>
          <p:nvPr/>
        </p:nvGraphicFramePr>
        <p:xfrm>
          <a:off x="6837646" y="5085184"/>
          <a:ext cx="1190738" cy="520948"/>
        </p:xfrm>
        <a:graphic>
          <a:graphicData uri="http://schemas.openxmlformats.org/presentationml/2006/ole">
            <p:oleObj spid="_x0000_s73733" name="Equation" r:id="rId5" imgW="406080" imgH="177480" progId="Equation.DSMT4">
              <p:embed/>
            </p:oleObj>
          </a:graphicData>
        </a:graphic>
      </p:graphicFrame>
      <p:sp>
        <p:nvSpPr>
          <p:cNvPr id="16" name="Right Arrow 15"/>
          <p:cNvSpPr/>
          <p:nvPr/>
        </p:nvSpPr>
        <p:spPr>
          <a:xfrm>
            <a:off x="5580112" y="5190563"/>
            <a:ext cx="720080" cy="288032"/>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6" name="Picture 2"/>
          <p:cNvPicPr>
            <a:picLocks noChangeAspect="1" noChangeArrowheads="1"/>
          </p:cNvPicPr>
          <p:nvPr/>
        </p:nvPicPr>
        <p:blipFill>
          <a:blip r:embed="rId2" cstate="print">
            <a:clrChange>
              <a:clrFrom>
                <a:srgbClr val="FFFFFF"/>
              </a:clrFrom>
              <a:clrTo>
                <a:srgbClr val="FFFFFF">
                  <a:alpha val="0"/>
                </a:srgbClr>
              </a:clrTo>
            </a:clrChange>
            <a:lum bright="-20000" contrast="40000"/>
          </a:blip>
          <a:srcRect/>
          <a:stretch>
            <a:fillRect/>
          </a:stretch>
        </p:blipFill>
        <p:spPr bwMode="auto">
          <a:xfrm>
            <a:off x="467544" y="1988840"/>
            <a:ext cx="3672408" cy="4249643"/>
          </a:xfrm>
          <a:prstGeom prst="rect">
            <a:avLst/>
          </a:prstGeom>
          <a:noFill/>
          <a:ln w="9525">
            <a:noFill/>
            <a:miter lim="800000"/>
            <a:headEnd/>
            <a:tailEnd/>
          </a:ln>
          <a:effectLst/>
        </p:spPr>
      </p:pic>
      <p:sp>
        <p:nvSpPr>
          <p:cNvPr id="7" name="Rectangle 6"/>
          <p:cNvSpPr/>
          <p:nvPr/>
        </p:nvSpPr>
        <p:spPr>
          <a:xfrm>
            <a:off x="5828056" y="3284984"/>
            <a:ext cx="1696272" cy="1077218"/>
          </a:xfrm>
          <a:prstGeom prst="rect">
            <a:avLst/>
          </a:prstGeom>
        </p:spPr>
        <p:txBody>
          <a:bodyPr wrap="square">
            <a:spAutoFit/>
          </a:bodyPr>
          <a:lstStyle/>
          <a:p>
            <a:r>
              <a:rPr lang="en-US" sz="3200" b="1" dirty="0" smtClean="0">
                <a:solidFill>
                  <a:schemeClr val="accent5">
                    <a:lumMod val="75000"/>
                  </a:schemeClr>
                </a:solidFill>
                <a:latin typeface="Times New Roman" pitchFamily="18" charset="0"/>
                <a:cs typeface="Times New Roman" pitchFamily="18" charset="0"/>
              </a:rPr>
              <a:t>N = 6</a:t>
            </a:r>
          </a:p>
          <a:p>
            <a:r>
              <a:rPr lang="en-GB" sz="3200" b="1" dirty="0" smtClean="0">
                <a:solidFill>
                  <a:schemeClr val="accent5">
                    <a:lumMod val="75000"/>
                  </a:schemeClr>
                </a:solidFill>
                <a:latin typeface="Times New Roman" pitchFamily="18" charset="0"/>
                <a:cs typeface="Times New Roman" pitchFamily="18" charset="0"/>
              </a:rPr>
              <a:t>K = 3</a:t>
            </a:r>
            <a:endParaRPr lang="en-US" sz="3200" b="1" dirty="0" smtClean="0">
              <a:solidFill>
                <a:schemeClr val="accent5">
                  <a:lumMod val="75000"/>
                </a:schemeClr>
              </a:solidFill>
              <a:latin typeface="Times New Roman" pitchFamily="18" charset="0"/>
              <a:cs typeface="Times New Roman" pitchFamily="18" charset="0"/>
            </a:endParaRPr>
          </a:p>
        </p:txBody>
      </p:sp>
      <p:sp>
        <p:nvSpPr>
          <p:cNvPr id="9" name="Notched Right Arrow 8"/>
          <p:cNvSpPr/>
          <p:nvPr/>
        </p:nvSpPr>
        <p:spPr>
          <a:xfrm>
            <a:off x="3678076" y="3223236"/>
            <a:ext cx="1428760" cy="1285884"/>
          </a:xfrm>
          <a:prstGeom prst="notched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0" name="TextBox 9"/>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DIMENSIONAL ANALYSIS:</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BUCKINGHAM PI THEOREM</a:t>
            </a:r>
          </a:p>
        </p:txBody>
      </p:sp>
      <p:sp>
        <p:nvSpPr>
          <p:cNvPr id="11" name="Rectangle 10"/>
          <p:cNvSpPr/>
          <p:nvPr/>
        </p:nvSpPr>
        <p:spPr>
          <a:xfrm>
            <a:off x="323528" y="1412776"/>
            <a:ext cx="8424936" cy="461665"/>
          </a:xfrm>
          <a:prstGeom prst="rect">
            <a:avLst/>
          </a:prstGeom>
        </p:spPr>
        <p:txBody>
          <a:bodyPr wrap="square">
            <a:spAutoFit/>
          </a:bodyPr>
          <a:lstStyle/>
          <a:p>
            <a:pPr algn="just">
              <a:buSzPct val="85000"/>
              <a:buBlip>
                <a:blip r:embed="rId3"/>
              </a:buBlip>
            </a:pPr>
            <a:r>
              <a:rPr lang="en-GB" sz="2400" dirty="0" smtClean="0">
                <a:latin typeface="Constantia" pitchFamily="18" charset="0"/>
              </a:rPr>
              <a:t> Physical variables and their dimensions:</a:t>
            </a:r>
          </a:p>
        </p:txBody>
      </p:sp>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29</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DIMENSIONAL ANALYSIS:</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BUCKINGHAM PI THEOREM</a:t>
            </a:r>
          </a:p>
        </p:txBody>
      </p:sp>
      <p:graphicFrame>
        <p:nvGraphicFramePr>
          <p:cNvPr id="91137" name="Object 1"/>
          <p:cNvGraphicFramePr>
            <a:graphicFrameLocks noChangeAspect="1"/>
          </p:cNvGraphicFramePr>
          <p:nvPr/>
        </p:nvGraphicFramePr>
        <p:xfrm>
          <a:off x="3347864" y="2348880"/>
          <a:ext cx="2371700" cy="474340"/>
        </p:xfrm>
        <a:graphic>
          <a:graphicData uri="http://schemas.openxmlformats.org/presentationml/2006/ole">
            <p:oleObj spid="_x0000_s91137" name="Equation" r:id="rId3" imgW="1143000" imgH="228600" progId="Equation.DSMT4">
              <p:embed/>
            </p:oleObj>
          </a:graphicData>
        </a:graphic>
      </p:graphicFrame>
      <p:graphicFrame>
        <p:nvGraphicFramePr>
          <p:cNvPr id="91138" name="Object 2"/>
          <p:cNvGraphicFramePr>
            <a:graphicFrameLocks noChangeAspect="1"/>
          </p:cNvGraphicFramePr>
          <p:nvPr/>
        </p:nvGraphicFramePr>
        <p:xfrm>
          <a:off x="3004964" y="3717032"/>
          <a:ext cx="3134072" cy="1567036"/>
        </p:xfrm>
        <a:graphic>
          <a:graphicData uri="http://schemas.openxmlformats.org/presentationml/2006/ole">
            <p:oleObj spid="_x0000_s91138" name="Equation" r:id="rId4" imgW="1371600" imgH="685800" progId="Equation.DSMT4">
              <p:embed/>
            </p:oleObj>
          </a:graphicData>
        </a:graphic>
      </p:graphicFrame>
      <p:sp>
        <p:nvSpPr>
          <p:cNvPr id="21" name="Rectangle 20"/>
          <p:cNvSpPr/>
          <p:nvPr/>
        </p:nvSpPr>
        <p:spPr>
          <a:xfrm>
            <a:off x="251520" y="1336700"/>
            <a:ext cx="8568952" cy="2308324"/>
          </a:xfrm>
          <a:prstGeom prst="rect">
            <a:avLst/>
          </a:prstGeom>
        </p:spPr>
        <p:txBody>
          <a:bodyPr wrap="square">
            <a:spAutoFit/>
          </a:bodyPr>
          <a:lstStyle/>
          <a:p>
            <a:r>
              <a:rPr lang="en-GB" sz="2400" dirty="0" smtClean="0">
                <a:latin typeface="Constantia" pitchFamily="18" charset="0"/>
              </a:rPr>
              <a:t>			      can be </a:t>
            </a:r>
            <a:r>
              <a:rPr lang="en-GB" sz="2400" dirty="0" err="1" smtClean="0">
                <a:latin typeface="Constantia" pitchFamily="18" charset="0"/>
              </a:rPr>
              <a:t>reexpressed</a:t>
            </a:r>
            <a:r>
              <a:rPr lang="en-GB" sz="2400" dirty="0" smtClean="0">
                <a:latin typeface="Constantia" pitchFamily="18" charset="0"/>
              </a:rPr>
              <a:t> in terms of N – K =3 dimensionless </a:t>
            </a:r>
            <a:r>
              <a:rPr lang="el-GR" sz="2400" dirty="0" smtClean="0">
                <a:latin typeface="Constantia" pitchFamily="18" charset="0"/>
              </a:rPr>
              <a:t>Π</a:t>
            </a:r>
            <a:r>
              <a:rPr lang="en-US" sz="2400" dirty="0" smtClean="0">
                <a:latin typeface="Constantia" pitchFamily="18" charset="0"/>
              </a:rPr>
              <a:t> products</a:t>
            </a:r>
            <a:endParaRPr lang="en-GB" sz="2400" dirty="0" smtClean="0">
              <a:latin typeface="Constantia" pitchFamily="18" charset="0"/>
            </a:endParaRPr>
          </a:p>
          <a:p>
            <a:endParaRPr lang="en-GB" sz="2400" dirty="0" smtClean="0">
              <a:latin typeface="Constantia" pitchFamily="18" charset="0"/>
            </a:endParaRPr>
          </a:p>
          <a:p>
            <a:endParaRPr lang="en-GB" sz="2400" dirty="0" smtClean="0">
              <a:latin typeface="Constantia" pitchFamily="18" charset="0"/>
            </a:endParaRPr>
          </a:p>
          <a:p>
            <a:endParaRPr lang="en-GB" sz="2400" dirty="0" smtClean="0">
              <a:latin typeface="Constantia" pitchFamily="18" charset="0"/>
            </a:endParaRPr>
          </a:p>
          <a:p>
            <a:r>
              <a:rPr lang="en-GB" sz="2400" dirty="0" smtClean="0">
                <a:latin typeface="Constantia" pitchFamily="18" charset="0"/>
              </a:rPr>
              <a:t>The </a:t>
            </a:r>
            <a:r>
              <a:rPr lang="el-GR" sz="2400" dirty="0" smtClean="0">
                <a:latin typeface="Constantia" pitchFamily="18" charset="0"/>
              </a:rPr>
              <a:t>Π</a:t>
            </a:r>
            <a:r>
              <a:rPr lang="en-US" sz="2400" dirty="0" smtClean="0">
                <a:latin typeface="Constantia" pitchFamily="18" charset="0"/>
              </a:rPr>
              <a:t> products</a:t>
            </a:r>
            <a:r>
              <a:rPr lang="en-GB" sz="2400" dirty="0" smtClean="0">
                <a:latin typeface="Constantia" pitchFamily="18" charset="0"/>
              </a:rPr>
              <a:t> are:</a:t>
            </a:r>
          </a:p>
        </p:txBody>
      </p:sp>
      <p:graphicFrame>
        <p:nvGraphicFramePr>
          <p:cNvPr id="91139" name="Object 3"/>
          <p:cNvGraphicFramePr>
            <a:graphicFrameLocks noChangeAspect="1"/>
          </p:cNvGraphicFramePr>
          <p:nvPr/>
        </p:nvGraphicFramePr>
        <p:xfrm>
          <a:off x="272012" y="1366526"/>
          <a:ext cx="3240360" cy="459663"/>
        </p:xfrm>
        <a:graphic>
          <a:graphicData uri="http://schemas.openxmlformats.org/presentationml/2006/ole">
            <p:oleObj spid="_x0000_s91139" name="Equation" r:id="rId5" imgW="1612800" imgH="228600" progId="Equation.DSMT4">
              <p:embed/>
            </p:oleObj>
          </a:graphicData>
        </a:graphic>
      </p:graphicFrame>
    </p:spTree>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30</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15" name="Picture 7"/>
          <p:cNvPicPr>
            <a:picLocks noChangeAspect="1" noChangeArrowheads="1"/>
          </p:cNvPicPr>
          <p:nvPr/>
        </p:nvPicPr>
        <p:blipFill>
          <a:blip r:embed="rId3" cstate="print"/>
          <a:srcRect/>
          <a:stretch>
            <a:fillRect/>
          </a:stretch>
        </p:blipFill>
        <p:spPr bwMode="auto">
          <a:xfrm>
            <a:off x="3428992" y="3573016"/>
            <a:ext cx="2286016" cy="1285884"/>
          </a:xfrm>
          <a:prstGeom prst="rect">
            <a:avLst/>
          </a:prstGeom>
          <a:noFill/>
          <a:ln w="9525">
            <a:noFill/>
            <a:miter lim="800000"/>
            <a:headEnd/>
            <a:tailEnd/>
          </a:ln>
          <a:effectLst/>
        </p:spPr>
      </p:pic>
      <p:pic>
        <p:nvPicPr>
          <p:cNvPr id="16" name="Picture 8"/>
          <p:cNvPicPr>
            <a:picLocks noChangeAspect="1" noChangeArrowheads="1"/>
          </p:cNvPicPr>
          <p:nvPr/>
        </p:nvPicPr>
        <p:blipFill>
          <a:blip r:embed="rId4" cstate="print"/>
          <a:srcRect b="24402"/>
          <a:stretch>
            <a:fillRect/>
          </a:stretch>
        </p:blipFill>
        <p:spPr bwMode="auto">
          <a:xfrm>
            <a:off x="3143256" y="5445224"/>
            <a:ext cx="2857488" cy="4320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TextBox 1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DIMENSIONAL ANALYSIS:</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BUCKINGHAM PI THEOREM</a:t>
            </a:r>
          </a:p>
        </p:txBody>
      </p:sp>
      <p:graphicFrame>
        <p:nvGraphicFramePr>
          <p:cNvPr id="116740" name="Object 4"/>
          <p:cNvGraphicFramePr>
            <a:graphicFrameLocks noChangeAspect="1"/>
          </p:cNvGraphicFramePr>
          <p:nvPr/>
        </p:nvGraphicFramePr>
        <p:xfrm>
          <a:off x="3378994" y="1484784"/>
          <a:ext cx="2386013" cy="420688"/>
        </p:xfrm>
        <a:graphic>
          <a:graphicData uri="http://schemas.openxmlformats.org/presentationml/2006/ole">
            <p:oleObj spid="_x0000_s116740" name="Equation" r:id="rId5" imgW="1295280" imgH="228600" progId="Equation.DSMT4">
              <p:embed/>
            </p:oleObj>
          </a:graphicData>
        </a:graphic>
      </p:graphicFrame>
      <p:graphicFrame>
        <p:nvGraphicFramePr>
          <p:cNvPr id="116741" name="Object 5"/>
          <p:cNvGraphicFramePr>
            <a:graphicFrameLocks noChangeAspect="1"/>
          </p:cNvGraphicFramePr>
          <p:nvPr/>
        </p:nvGraphicFramePr>
        <p:xfrm>
          <a:off x="2007418" y="2852936"/>
          <a:ext cx="5129165" cy="624706"/>
        </p:xfrm>
        <a:graphic>
          <a:graphicData uri="http://schemas.openxmlformats.org/presentationml/2006/ole">
            <p:oleObj spid="_x0000_s116741" name="Equation" r:id="rId6" imgW="1981080" imgH="241200" progId="Equation.DSMT4">
              <p:embed/>
            </p:oleObj>
          </a:graphicData>
        </a:graphic>
      </p:graphicFrame>
      <p:graphicFrame>
        <p:nvGraphicFramePr>
          <p:cNvPr id="116742" name="Object 6"/>
          <p:cNvGraphicFramePr>
            <a:graphicFrameLocks noChangeAspect="1"/>
          </p:cNvGraphicFramePr>
          <p:nvPr/>
        </p:nvGraphicFramePr>
        <p:xfrm>
          <a:off x="3577153" y="2060848"/>
          <a:ext cx="1989695" cy="504056"/>
        </p:xfrm>
        <a:graphic>
          <a:graphicData uri="http://schemas.openxmlformats.org/presentationml/2006/ole">
            <p:oleObj spid="_x0000_s116742" name="Equation" r:id="rId7" imgW="952200" imgH="241200" progId="Equation.DSMT4">
              <p:embed/>
            </p:oleObj>
          </a:graphicData>
        </a:graphic>
      </p:graphicFrame>
      <p:sp>
        <p:nvSpPr>
          <p:cNvPr id="20" name="Down Arrow 19"/>
          <p:cNvSpPr/>
          <p:nvPr/>
        </p:nvSpPr>
        <p:spPr>
          <a:xfrm>
            <a:off x="4499992" y="4941168"/>
            <a:ext cx="144016"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31</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9" name="Down Arrow 8"/>
          <p:cNvSpPr/>
          <p:nvPr/>
        </p:nvSpPr>
        <p:spPr>
          <a:xfrm>
            <a:off x="824734" y="3172415"/>
            <a:ext cx="2786082" cy="1357322"/>
          </a:xfrm>
          <a:prstGeom prst="downArrow">
            <a:avLst>
              <a:gd name="adj1" fmla="val 50000"/>
              <a:gd name="adj2" fmla="val 48947"/>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smtClean="0">
                <a:effectLst>
                  <a:outerShdw blurRad="38100" dist="38100" dir="2700000" algn="tl">
                    <a:srgbClr val="000000">
                      <a:alpha val="43137"/>
                    </a:srgbClr>
                  </a:outerShdw>
                </a:effectLst>
                <a:latin typeface="Constantia" pitchFamily="18" charset="0"/>
              </a:rPr>
              <a:t>Force Coefficient</a:t>
            </a:r>
            <a:endParaRPr lang="en-US" b="1" dirty="0">
              <a:effectLst>
                <a:outerShdw blurRad="38100" dist="38100" dir="2700000" algn="tl">
                  <a:srgbClr val="000000">
                    <a:alpha val="43137"/>
                  </a:srgbClr>
                </a:outerShdw>
              </a:effectLst>
              <a:latin typeface="Constantia" pitchFamily="18" charset="0"/>
            </a:endParaRPr>
          </a:p>
        </p:txBody>
      </p:sp>
      <p:grpSp>
        <p:nvGrpSpPr>
          <p:cNvPr id="10" name="Group 9"/>
          <p:cNvGrpSpPr/>
          <p:nvPr/>
        </p:nvGrpSpPr>
        <p:grpSpPr>
          <a:xfrm>
            <a:off x="4396634" y="2315159"/>
            <a:ext cx="4429124" cy="1369464"/>
            <a:chOff x="4714876" y="2000240"/>
            <a:chExt cx="4429124" cy="1369464"/>
          </a:xfrm>
        </p:grpSpPr>
        <p:sp>
          <p:nvSpPr>
            <p:cNvPr id="11" name="Flowchart: Off-page Connector 10"/>
            <p:cNvSpPr/>
            <p:nvPr/>
          </p:nvSpPr>
          <p:spPr>
            <a:xfrm rot="5400000">
              <a:off x="6322231" y="892951"/>
              <a:ext cx="357190" cy="3571900"/>
            </a:xfrm>
            <a:prstGeom prst="flowChartOffpage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rapezoid 11"/>
            <p:cNvSpPr/>
            <p:nvPr/>
          </p:nvSpPr>
          <p:spPr>
            <a:xfrm>
              <a:off x="7643834" y="2214554"/>
              <a:ext cx="642942" cy="285752"/>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rapezoid 12"/>
            <p:cNvSpPr/>
            <p:nvPr/>
          </p:nvSpPr>
          <p:spPr>
            <a:xfrm flipV="1">
              <a:off x="7643834" y="2857490"/>
              <a:ext cx="642942" cy="285758"/>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p:nvPr/>
          </p:nvCxnSpPr>
          <p:spPr>
            <a:xfrm rot="5400000">
              <a:off x="5786446" y="2643182"/>
              <a:ext cx="1000132" cy="1588"/>
            </a:xfrm>
            <a:prstGeom prst="line">
              <a:avLst/>
            </a:prstGeom>
            <a:ln w="28575">
              <a:prstDash val="dashDot"/>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6286512" y="2143116"/>
              <a:ext cx="3571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6286512" y="3143248"/>
              <a:ext cx="3571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643702" y="2000240"/>
              <a:ext cx="428628" cy="369332"/>
            </a:xfrm>
            <a:prstGeom prst="rect">
              <a:avLst/>
            </a:prstGeom>
            <a:noFill/>
          </p:spPr>
          <p:txBody>
            <a:bodyPr wrap="square" rtlCol="0">
              <a:spAutoFit/>
            </a:bodyPr>
            <a:lstStyle/>
            <a:p>
              <a:r>
                <a:rPr lang="en-US" dirty="0" smtClean="0"/>
                <a:t>A</a:t>
              </a:r>
              <a:endParaRPr lang="en-US" dirty="0"/>
            </a:p>
          </p:txBody>
        </p:sp>
        <p:sp>
          <p:nvSpPr>
            <p:cNvPr id="19" name="TextBox 18"/>
            <p:cNvSpPr txBox="1"/>
            <p:nvPr/>
          </p:nvSpPr>
          <p:spPr>
            <a:xfrm>
              <a:off x="6643702" y="3000372"/>
              <a:ext cx="428628" cy="369332"/>
            </a:xfrm>
            <a:prstGeom prst="rect">
              <a:avLst/>
            </a:prstGeom>
            <a:noFill/>
          </p:spPr>
          <p:txBody>
            <a:bodyPr wrap="square" rtlCol="0">
              <a:spAutoFit/>
            </a:bodyPr>
            <a:lstStyle/>
            <a:p>
              <a:r>
                <a:rPr lang="en-US" dirty="0" smtClean="0"/>
                <a:t>A</a:t>
              </a:r>
              <a:endParaRPr lang="en-US" dirty="0"/>
            </a:p>
          </p:txBody>
        </p:sp>
        <p:sp>
          <p:nvSpPr>
            <p:cNvPr id="20" name="Oval 19"/>
            <p:cNvSpPr/>
            <p:nvPr/>
          </p:nvSpPr>
          <p:spPr>
            <a:xfrm>
              <a:off x="8429652" y="2428868"/>
              <a:ext cx="500066" cy="5000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a:t>
              </a:r>
              <a:endParaRPr lang="en-US" dirty="0"/>
            </a:p>
          </p:txBody>
        </p:sp>
        <p:sp>
          <p:nvSpPr>
            <p:cNvPr id="21" name="TextBox 20"/>
            <p:cNvSpPr txBox="1"/>
            <p:nvPr/>
          </p:nvSpPr>
          <p:spPr>
            <a:xfrm>
              <a:off x="8358214" y="2928934"/>
              <a:ext cx="785786" cy="307777"/>
            </a:xfrm>
            <a:prstGeom prst="rect">
              <a:avLst/>
            </a:prstGeom>
            <a:noFill/>
          </p:spPr>
          <p:txBody>
            <a:bodyPr wrap="square" rtlCol="0">
              <a:spAutoFit/>
            </a:bodyPr>
            <a:lstStyle/>
            <a:p>
              <a:r>
                <a:rPr lang="en-US" sz="1400" dirty="0" smtClean="0"/>
                <a:t>A-A</a:t>
              </a:r>
              <a:endParaRPr lang="en-US" sz="1400" dirty="0"/>
            </a:p>
          </p:txBody>
        </p:sp>
      </p:grpSp>
      <p:grpSp>
        <p:nvGrpSpPr>
          <p:cNvPr id="22" name="Group 21"/>
          <p:cNvGrpSpPr/>
          <p:nvPr/>
        </p:nvGrpSpPr>
        <p:grpSpPr>
          <a:xfrm>
            <a:off x="4682386" y="4458299"/>
            <a:ext cx="3571900" cy="1357322"/>
            <a:chOff x="4714876" y="4357694"/>
            <a:chExt cx="3571900" cy="1357322"/>
          </a:xfrm>
        </p:grpSpPr>
        <p:sp>
          <p:nvSpPr>
            <p:cNvPr id="23" name="Chevron 22"/>
            <p:cNvSpPr/>
            <p:nvPr/>
          </p:nvSpPr>
          <p:spPr>
            <a:xfrm rot="16200000">
              <a:off x="5822165" y="3250405"/>
              <a:ext cx="1357322" cy="357190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dirty="0">
                <a:solidFill>
                  <a:schemeClr val="tx1"/>
                </a:solidFill>
              </a:endParaRPr>
            </a:p>
          </p:txBody>
        </p:sp>
        <p:sp>
          <p:nvSpPr>
            <p:cNvPr id="24" name="TextBox 23"/>
            <p:cNvSpPr txBox="1"/>
            <p:nvPr/>
          </p:nvSpPr>
          <p:spPr>
            <a:xfrm>
              <a:off x="6286512" y="4500570"/>
              <a:ext cx="642942" cy="369332"/>
            </a:xfrm>
            <a:prstGeom prst="rect">
              <a:avLst/>
            </a:prstGeom>
            <a:noFill/>
          </p:spPr>
          <p:txBody>
            <a:bodyPr wrap="square" rtlCol="0">
              <a:spAutoFit/>
            </a:bodyPr>
            <a:lstStyle/>
            <a:p>
              <a:r>
                <a:rPr lang="en-US" dirty="0" smtClean="0">
                  <a:solidFill>
                    <a:schemeClr val="bg1"/>
                  </a:solidFill>
                </a:rPr>
                <a:t>S</a:t>
              </a:r>
              <a:endParaRPr lang="en-US" dirty="0">
                <a:solidFill>
                  <a:schemeClr val="bg1"/>
                </a:solidFill>
              </a:endParaRPr>
            </a:p>
          </p:txBody>
        </p:sp>
      </p:grpSp>
      <p:sp>
        <p:nvSpPr>
          <p:cNvPr id="25" name="TextBox 24"/>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DIMENSIONAL ANALYSIS:</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BUCKINGHAM PI THEOREM</a:t>
            </a:r>
          </a:p>
        </p:txBody>
      </p:sp>
      <p:graphicFrame>
        <p:nvGraphicFramePr>
          <p:cNvPr id="74755" name="Object 3"/>
          <p:cNvGraphicFramePr>
            <a:graphicFrameLocks noChangeAspect="1"/>
          </p:cNvGraphicFramePr>
          <p:nvPr/>
        </p:nvGraphicFramePr>
        <p:xfrm>
          <a:off x="1107616" y="1484784"/>
          <a:ext cx="2240248" cy="1440160"/>
        </p:xfrm>
        <a:graphic>
          <a:graphicData uri="http://schemas.openxmlformats.org/presentationml/2006/ole">
            <p:oleObj spid="_x0000_s74755" name="Equation" r:id="rId3" imgW="1066680" imgH="685800" progId="Equation.DSMT4">
              <p:embed/>
            </p:oleObj>
          </a:graphicData>
        </a:graphic>
      </p:graphicFrame>
      <p:graphicFrame>
        <p:nvGraphicFramePr>
          <p:cNvPr id="74756" name="Object 4"/>
          <p:cNvGraphicFramePr>
            <a:graphicFrameLocks noChangeAspect="1"/>
          </p:cNvGraphicFramePr>
          <p:nvPr/>
        </p:nvGraphicFramePr>
        <p:xfrm>
          <a:off x="1187624" y="4725144"/>
          <a:ext cx="2022486" cy="1224136"/>
        </p:xfrm>
        <a:graphic>
          <a:graphicData uri="http://schemas.openxmlformats.org/presentationml/2006/ole">
            <p:oleObj spid="_x0000_s74756" name="Equation" r:id="rId4" imgW="965160" imgH="583920" progId="Equation.DSMT4">
              <p:embed/>
            </p:oleObj>
          </a:graphicData>
        </a:graphic>
      </p:graphicFrame>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74755"/>
                                        </p:tgtEl>
                                        <p:attrNameLst>
                                          <p:attrName>style.visibility</p:attrName>
                                        </p:attrNameLst>
                                      </p:cBhvr>
                                      <p:to>
                                        <p:strVal val="visible"/>
                                      </p:to>
                                    </p:set>
                                    <p:animEffect transition="in" filter="slide(fromBottom)">
                                      <p:cBhvr>
                                        <p:cTn id="7" dur="500"/>
                                        <p:tgtEl>
                                          <p:spTgt spid="74755"/>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linds(horizontal)">
                                      <p:cBhvr>
                                        <p:cTn id="11" dur="500"/>
                                        <p:tgtEl>
                                          <p:spTgt spid="9"/>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74756"/>
                                        </p:tgtEl>
                                        <p:attrNameLst>
                                          <p:attrName>style.visibility</p:attrName>
                                        </p:attrNameLst>
                                      </p:cBhvr>
                                      <p:to>
                                        <p:strVal val="visible"/>
                                      </p:to>
                                    </p:set>
                                    <p:animEffect transition="in" filter="randombar(horizontal)">
                                      <p:cBhvr>
                                        <p:cTn id="15" dur="500"/>
                                        <p:tgtEl>
                                          <p:spTgt spid="74756"/>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horizontal)">
                                      <p:cBhvr>
                                        <p:cTn id="20" dur="500"/>
                                        <p:tgtEl>
                                          <p:spTgt spid="10"/>
                                        </p:tgtEl>
                                      </p:cBhvr>
                                    </p:animEffect>
                                  </p:childTnLst>
                                </p:cTn>
                              </p:par>
                            </p:childTnLst>
                          </p:cTn>
                        </p:par>
                        <p:par>
                          <p:cTn id="21" fill="hold">
                            <p:stCondLst>
                              <p:cond delay="500"/>
                            </p:stCondLst>
                            <p:childTnLst>
                              <p:par>
                                <p:cTn id="22" presetID="3" presetClass="entr" presetSubtype="10"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blinds(horizontal)">
                                      <p:cBhvr>
                                        <p:cTn id="2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32</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971600" y="1706508"/>
            <a:ext cx="3309475" cy="714380"/>
          </a:xfrm>
          <a:prstGeom prst="rect">
            <a:avLst/>
          </a:prstGeom>
          <a:noFill/>
          <a:ln w="9525">
            <a:noFill/>
            <a:miter lim="800000"/>
            <a:headEnd/>
            <a:tailEnd/>
          </a:ln>
          <a:effectLst/>
        </p:spPr>
      </p:pic>
      <p:pic>
        <p:nvPicPr>
          <p:cNvPr id="7" name="Picture 3"/>
          <p:cNvPicPr>
            <a:picLocks noChangeAspect="1" noChangeArrowheads="1"/>
          </p:cNvPicPr>
          <p:nvPr/>
        </p:nvPicPr>
        <p:blipFill>
          <a:blip r:embed="rId4" cstate="print">
            <a:clrChange>
              <a:clrFrom>
                <a:srgbClr val="FFFFFF"/>
              </a:clrFrom>
              <a:clrTo>
                <a:srgbClr val="FFFFFF">
                  <a:alpha val="0"/>
                </a:srgbClr>
              </a:clrTo>
            </a:clrChange>
          </a:blip>
          <a:srcRect l="5449" r="4650"/>
          <a:stretch>
            <a:fillRect/>
          </a:stretch>
        </p:blipFill>
        <p:spPr bwMode="auto">
          <a:xfrm>
            <a:off x="539552" y="2564904"/>
            <a:ext cx="4752528" cy="596849"/>
          </a:xfrm>
          <a:prstGeom prst="rect">
            <a:avLst/>
          </a:prstGeom>
          <a:noFill/>
          <a:ln w="9525">
            <a:noFill/>
            <a:miter lim="800000"/>
            <a:headEnd/>
            <a:tailEnd/>
          </a:ln>
          <a:effectLst/>
        </p:spPr>
      </p:pic>
      <p:pic>
        <p:nvPicPr>
          <p:cNvPr id="9" name="Picture 4"/>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6786578" y="2050588"/>
            <a:ext cx="2124075" cy="1323975"/>
          </a:xfrm>
          <a:prstGeom prst="rect">
            <a:avLst/>
          </a:prstGeom>
          <a:noFill/>
          <a:ln w="9525">
            <a:noFill/>
            <a:miter lim="800000"/>
            <a:headEnd/>
            <a:tailEnd/>
          </a:ln>
          <a:effectLst/>
        </p:spPr>
      </p:pic>
      <p:pic>
        <p:nvPicPr>
          <p:cNvPr id="10" name="Picture 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6143636" y="1979150"/>
            <a:ext cx="962025" cy="1400175"/>
          </a:xfrm>
          <a:prstGeom prst="rect">
            <a:avLst/>
          </a:prstGeom>
          <a:noFill/>
          <a:ln w="9525">
            <a:noFill/>
            <a:miter lim="800000"/>
            <a:headEnd/>
            <a:tailEnd/>
          </a:ln>
          <a:effectLst/>
        </p:spPr>
      </p:pic>
      <p:sp>
        <p:nvSpPr>
          <p:cNvPr id="11" name="Notched Right Arrow 10"/>
          <p:cNvSpPr/>
          <p:nvPr/>
        </p:nvSpPr>
        <p:spPr>
          <a:xfrm>
            <a:off x="5429256" y="2407778"/>
            <a:ext cx="714380" cy="64294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6"/>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6000760" y="4050852"/>
            <a:ext cx="2571750" cy="361950"/>
          </a:xfrm>
          <a:prstGeom prst="rect">
            <a:avLst/>
          </a:prstGeom>
          <a:noFill/>
          <a:ln w="9525">
            <a:solidFill>
              <a:srgbClr val="002060"/>
            </a:solidFill>
            <a:miter lim="800000"/>
            <a:headEnd/>
            <a:tailEnd/>
          </a:ln>
          <a:effectLst/>
        </p:spPr>
      </p:pic>
      <p:sp>
        <p:nvSpPr>
          <p:cNvPr id="13" name="Down Arrow 12"/>
          <p:cNvSpPr/>
          <p:nvPr/>
        </p:nvSpPr>
        <p:spPr>
          <a:xfrm>
            <a:off x="7000892" y="3479348"/>
            <a:ext cx="500066" cy="50006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7"/>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6357950" y="5408174"/>
            <a:ext cx="1771650" cy="762000"/>
          </a:xfrm>
          <a:prstGeom prst="rect">
            <a:avLst/>
          </a:prstGeom>
          <a:noFill/>
          <a:ln w="9525">
            <a:solidFill>
              <a:srgbClr val="002060"/>
            </a:solidFill>
            <a:miter lim="800000"/>
            <a:headEnd/>
            <a:tailEnd/>
          </a:ln>
          <a:effectLst/>
        </p:spPr>
      </p:pic>
      <p:sp>
        <p:nvSpPr>
          <p:cNvPr id="15" name="Down Arrow 14"/>
          <p:cNvSpPr/>
          <p:nvPr/>
        </p:nvSpPr>
        <p:spPr>
          <a:xfrm>
            <a:off x="7000892" y="4550918"/>
            <a:ext cx="571504" cy="7143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 name="Object 10"/>
          <p:cNvGraphicFramePr>
            <a:graphicFrameLocks noChangeAspect="1"/>
          </p:cNvGraphicFramePr>
          <p:nvPr/>
        </p:nvGraphicFramePr>
        <p:xfrm>
          <a:off x="1142976" y="3717032"/>
          <a:ext cx="2957513" cy="1295400"/>
        </p:xfrm>
        <a:graphic>
          <a:graphicData uri="http://schemas.openxmlformats.org/presentationml/2006/ole">
            <p:oleObj spid="_x0000_s75778" name="Document" r:id="rId9" imgW="2968150" imgH="1322373" progId="Word.Document.12">
              <p:embed/>
            </p:oleObj>
          </a:graphicData>
        </a:graphic>
      </p:graphicFrame>
      <p:sp>
        <p:nvSpPr>
          <p:cNvPr id="18" name="TextBox 17"/>
          <p:cNvSpPr txBox="1"/>
          <p:nvPr/>
        </p:nvSpPr>
        <p:spPr>
          <a:xfrm>
            <a:off x="1002380" y="5085184"/>
            <a:ext cx="3857652" cy="584775"/>
          </a:xfrm>
          <a:prstGeom prst="rect">
            <a:avLst/>
          </a:prstGeom>
          <a:noFill/>
        </p:spPr>
        <p:txBody>
          <a:bodyPr wrap="square" rtlCol="0">
            <a:spAutoFit/>
          </a:bodyPr>
          <a:lstStyle/>
          <a:p>
            <a:r>
              <a:rPr lang="en-US" sz="3200" b="1" dirty="0" smtClean="0">
                <a:solidFill>
                  <a:srgbClr val="C00000"/>
                </a:solidFill>
                <a:effectLst>
                  <a:outerShdw blurRad="38100" dist="38100" dir="2700000" algn="tl">
                    <a:srgbClr val="000000">
                      <a:alpha val="43137"/>
                    </a:srgbClr>
                  </a:outerShdw>
                </a:effectLst>
              </a:rPr>
              <a:t>Reynolds Number</a:t>
            </a:r>
            <a:endParaRPr lang="en-US" sz="3200" b="1" dirty="0">
              <a:solidFill>
                <a:srgbClr val="C00000"/>
              </a:solidFill>
              <a:effectLst>
                <a:outerShdw blurRad="38100" dist="38100" dir="2700000" algn="tl">
                  <a:srgbClr val="000000">
                    <a:alpha val="43137"/>
                  </a:srgbClr>
                </a:outerShdw>
              </a:effectLst>
            </a:endParaRPr>
          </a:p>
        </p:txBody>
      </p:sp>
      <p:sp>
        <p:nvSpPr>
          <p:cNvPr id="20" name="Circular Arrow 19"/>
          <p:cNvSpPr/>
          <p:nvPr/>
        </p:nvSpPr>
        <p:spPr>
          <a:xfrm rot="10800000">
            <a:off x="3571868" y="3979414"/>
            <a:ext cx="3571900" cy="2643206"/>
          </a:xfrm>
          <a:prstGeom prst="circularArrow">
            <a:avLst>
              <a:gd name="adj1" fmla="val 5616"/>
              <a:gd name="adj2" fmla="val 1142319"/>
              <a:gd name="adj3" fmla="val 19126720"/>
              <a:gd name="adj4" fmla="val 13007734"/>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TextBox 20"/>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DIMENSIONAL ANALYSIS:</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BUCKINGHAM PI THEOREM</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par>
                                <p:cTn id="13" presetID="3" presetClass="entr" presetSubtype="1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linds(horizontal)">
                                      <p:cBhvr>
                                        <p:cTn id="15" dur="500"/>
                                        <p:tgtEl>
                                          <p:spTgt spid="10"/>
                                        </p:tgtEl>
                                      </p:cBhvr>
                                    </p:animEffect>
                                  </p:childTnLst>
                                </p:cTn>
                              </p:par>
                              <p:par>
                                <p:cTn id="16" presetID="3" presetClass="entr" presetSubtype="1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linds(horizont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par>
                                <p:cTn id="24" presetID="3" presetClass="entr" presetSubtype="1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linds(horizontal)">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linds(horizontal)">
                                      <p:cBhvr>
                                        <p:cTn id="31" dur="500"/>
                                        <p:tgtEl>
                                          <p:spTgt spid="15"/>
                                        </p:tgtEl>
                                      </p:cBhvr>
                                    </p:animEffect>
                                  </p:childTnLst>
                                </p:cTn>
                              </p:par>
                              <p:par>
                                <p:cTn id="32" presetID="3" presetClass="entr" presetSubtype="1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blinds(horizontal)">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blinds(horizontal)">
                                      <p:cBhvr>
                                        <p:cTn id="39" dur="500"/>
                                        <p:tgtEl>
                                          <p:spTgt spid="20"/>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blinds(horizontal)">
                                      <p:cBhvr>
                                        <p:cTn id="42" dur="500"/>
                                        <p:tgtEl>
                                          <p:spTgt spid="18"/>
                                        </p:tgtEl>
                                      </p:cBhvr>
                                    </p:animEffect>
                                  </p:childTnLst>
                                </p:cTn>
                              </p:par>
                              <p:par>
                                <p:cTn id="43" presetID="3" presetClass="entr" presetSubtype="10"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blinds(horizontal)">
                                      <p:cBhvr>
                                        <p:cTn id="4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animBg="1"/>
      <p:bldP spid="18" grpId="0"/>
      <p:bldP spid="2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33</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21" name="Picture 5"/>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012160" y="1930677"/>
            <a:ext cx="962025" cy="1400175"/>
          </a:xfrm>
          <a:prstGeom prst="rect">
            <a:avLst/>
          </a:prstGeom>
          <a:noFill/>
          <a:ln w="9525">
            <a:noFill/>
            <a:miter lim="800000"/>
            <a:headEnd/>
            <a:tailEnd/>
          </a:ln>
          <a:effectLst/>
        </p:spPr>
      </p:pic>
      <p:sp>
        <p:nvSpPr>
          <p:cNvPr id="22" name="Notched Right Arrow 21"/>
          <p:cNvSpPr/>
          <p:nvPr/>
        </p:nvSpPr>
        <p:spPr>
          <a:xfrm>
            <a:off x="5292080" y="2359305"/>
            <a:ext cx="714380" cy="64294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wn Arrow 22"/>
          <p:cNvSpPr/>
          <p:nvPr/>
        </p:nvSpPr>
        <p:spPr>
          <a:xfrm>
            <a:off x="7000892" y="3430875"/>
            <a:ext cx="500066" cy="50006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Down Arrow 23"/>
          <p:cNvSpPr/>
          <p:nvPr/>
        </p:nvSpPr>
        <p:spPr>
          <a:xfrm>
            <a:off x="7000892" y="4573883"/>
            <a:ext cx="571504" cy="7143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5" name="Object 10"/>
          <p:cNvGraphicFramePr>
            <a:graphicFrameLocks noChangeAspect="1"/>
          </p:cNvGraphicFramePr>
          <p:nvPr/>
        </p:nvGraphicFramePr>
        <p:xfrm>
          <a:off x="1143000" y="3862675"/>
          <a:ext cx="2941638" cy="1309687"/>
        </p:xfrm>
        <a:graphic>
          <a:graphicData uri="http://schemas.openxmlformats.org/presentationml/2006/ole">
            <p:oleObj spid="_x0000_s76803" name="Document" r:id="rId4" imgW="2968150" imgH="1326339" progId="Word.Document.12">
              <p:embed/>
            </p:oleObj>
          </a:graphicData>
        </a:graphic>
      </p:graphicFrame>
      <p:sp>
        <p:nvSpPr>
          <p:cNvPr id="26" name="TextBox 25"/>
          <p:cNvSpPr txBox="1"/>
          <p:nvPr/>
        </p:nvSpPr>
        <p:spPr>
          <a:xfrm>
            <a:off x="857224" y="5216825"/>
            <a:ext cx="3857652" cy="584775"/>
          </a:xfrm>
          <a:prstGeom prst="rect">
            <a:avLst/>
          </a:prstGeom>
          <a:noFill/>
        </p:spPr>
        <p:txBody>
          <a:bodyPr wrap="square" rtlCol="0">
            <a:spAutoFit/>
          </a:bodyPr>
          <a:lstStyle/>
          <a:p>
            <a:r>
              <a:rPr lang="en-US" sz="3200" b="1" dirty="0" smtClean="0">
                <a:solidFill>
                  <a:srgbClr val="C00000"/>
                </a:solidFill>
                <a:effectLst>
                  <a:outerShdw blurRad="38100" dist="38100" dir="2700000" algn="tl">
                    <a:srgbClr val="000000">
                      <a:alpha val="43137"/>
                    </a:srgbClr>
                  </a:outerShdw>
                </a:effectLst>
              </a:rPr>
              <a:t>Mach Number</a:t>
            </a:r>
            <a:endParaRPr lang="en-US" sz="3200" b="1" dirty="0">
              <a:solidFill>
                <a:srgbClr val="C00000"/>
              </a:solidFill>
              <a:effectLst>
                <a:outerShdw blurRad="38100" dist="38100" dir="2700000" algn="tl">
                  <a:srgbClr val="000000">
                    <a:alpha val="43137"/>
                  </a:srgbClr>
                </a:outerShdw>
              </a:effectLst>
            </a:endParaRPr>
          </a:p>
        </p:txBody>
      </p:sp>
      <p:sp>
        <p:nvSpPr>
          <p:cNvPr id="28" name="Circular Arrow 27"/>
          <p:cNvSpPr/>
          <p:nvPr/>
        </p:nvSpPr>
        <p:spPr>
          <a:xfrm rot="10800000">
            <a:off x="3571868" y="3930941"/>
            <a:ext cx="3571900" cy="2643206"/>
          </a:xfrm>
          <a:prstGeom prst="circularArrow">
            <a:avLst>
              <a:gd name="adj1" fmla="val 5616"/>
              <a:gd name="adj2" fmla="val 1142319"/>
              <a:gd name="adj3" fmla="val 19126720"/>
              <a:gd name="adj4" fmla="val 13007734"/>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9" name="Picture 3"/>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281292" y="1628800"/>
            <a:ext cx="2714644" cy="585511"/>
          </a:xfrm>
          <a:prstGeom prst="rect">
            <a:avLst/>
          </a:prstGeom>
          <a:noFill/>
          <a:ln w="9525">
            <a:noFill/>
            <a:miter lim="800000"/>
            <a:headEnd/>
            <a:tailEnd/>
          </a:ln>
          <a:effectLst/>
        </p:spPr>
      </p:pic>
      <p:pic>
        <p:nvPicPr>
          <p:cNvPr id="30" name="Picture 4"/>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85720" y="2359305"/>
            <a:ext cx="4944438" cy="690564"/>
          </a:xfrm>
          <a:prstGeom prst="rect">
            <a:avLst/>
          </a:prstGeom>
          <a:noFill/>
          <a:ln w="9525">
            <a:noFill/>
            <a:miter lim="800000"/>
            <a:headEnd/>
            <a:tailEnd/>
          </a:ln>
          <a:effectLst/>
        </p:spPr>
      </p:pic>
      <p:pic>
        <p:nvPicPr>
          <p:cNvPr id="31" name="Picture 5"/>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6876256" y="2073553"/>
            <a:ext cx="2095500" cy="1295400"/>
          </a:xfrm>
          <a:prstGeom prst="rect">
            <a:avLst/>
          </a:prstGeom>
          <a:noFill/>
          <a:ln w="9525">
            <a:noFill/>
            <a:miter lim="800000"/>
            <a:headEnd/>
            <a:tailEnd/>
          </a:ln>
          <a:effectLst/>
        </p:spPr>
      </p:pic>
      <p:pic>
        <p:nvPicPr>
          <p:cNvPr id="32" name="Picture 6"/>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6072198" y="3930941"/>
            <a:ext cx="2552700" cy="571504"/>
          </a:xfrm>
          <a:prstGeom prst="rect">
            <a:avLst/>
          </a:prstGeom>
          <a:noFill/>
          <a:ln w="9525">
            <a:solidFill>
              <a:srgbClr val="002060"/>
            </a:solidFill>
            <a:miter lim="800000"/>
            <a:headEnd/>
            <a:tailEnd/>
          </a:ln>
          <a:effectLst/>
        </p:spPr>
      </p:pic>
      <p:pic>
        <p:nvPicPr>
          <p:cNvPr id="33" name="Picture 7"/>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6715140" y="5359701"/>
            <a:ext cx="1247775" cy="857250"/>
          </a:xfrm>
          <a:prstGeom prst="rect">
            <a:avLst/>
          </a:prstGeom>
          <a:noFill/>
          <a:ln w="9525">
            <a:solidFill>
              <a:srgbClr val="002060"/>
            </a:solidFill>
            <a:miter lim="800000"/>
            <a:headEnd/>
            <a:tailEnd/>
          </a:ln>
          <a:effectLst/>
        </p:spPr>
      </p:pic>
      <p:sp>
        <p:nvSpPr>
          <p:cNvPr id="19" name="TextBox 18"/>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DIMENSIONAL ANALYSIS:</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BUCKINGHAM PI THEOREM</a:t>
            </a:r>
          </a:p>
        </p:txBody>
      </p:sp>
    </p:spTree>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34</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pic>
        <p:nvPicPr>
          <p:cNvPr id="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25288" y="1212348"/>
            <a:ext cx="4877005" cy="1352556"/>
          </a:xfrm>
          <a:prstGeom prst="rect">
            <a:avLst/>
          </a:prstGeom>
          <a:noFill/>
          <a:ln w="9525">
            <a:noFill/>
            <a:miter lim="800000"/>
            <a:headEnd/>
            <a:tailEnd/>
          </a:ln>
          <a:effectLst/>
        </p:spPr>
      </p:pic>
      <p:sp>
        <p:nvSpPr>
          <p:cNvPr id="7" name="Down Arrow 6"/>
          <p:cNvSpPr/>
          <p:nvPr/>
        </p:nvSpPr>
        <p:spPr>
          <a:xfrm>
            <a:off x="1911206" y="2338050"/>
            <a:ext cx="1071570"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68198" y="3052430"/>
            <a:ext cx="2496750" cy="514352"/>
          </a:xfrm>
          <a:prstGeom prst="rect">
            <a:avLst/>
          </a:prstGeom>
          <a:noFill/>
          <a:ln w="9525">
            <a:noFill/>
            <a:miter lim="800000"/>
            <a:headEnd/>
            <a:tailEnd/>
          </a:ln>
          <a:effectLst/>
        </p:spPr>
      </p:pic>
      <p:sp>
        <p:nvSpPr>
          <p:cNvPr id="10" name="Down Arrow 9"/>
          <p:cNvSpPr/>
          <p:nvPr/>
        </p:nvSpPr>
        <p:spPr>
          <a:xfrm>
            <a:off x="1982644" y="3909686"/>
            <a:ext cx="1000132"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p:cNvGraphicFramePr>
            <a:graphicFrameLocks noChangeAspect="1"/>
          </p:cNvGraphicFramePr>
          <p:nvPr/>
        </p:nvGraphicFramePr>
        <p:xfrm>
          <a:off x="1085726" y="4841545"/>
          <a:ext cx="3138487" cy="762000"/>
        </p:xfrm>
        <a:graphic>
          <a:graphicData uri="http://schemas.openxmlformats.org/presentationml/2006/ole">
            <p:oleObj spid="_x0000_s77826" name="Document" r:id="rId5" imgW="3866629" imgH="938063" progId="Word.Document.12">
              <p:embed/>
            </p:oleObj>
          </a:graphicData>
        </a:graphic>
      </p:graphicFrame>
      <p:graphicFrame>
        <p:nvGraphicFramePr>
          <p:cNvPr id="12" name="Object 10"/>
          <p:cNvGraphicFramePr>
            <a:graphicFrameLocks noChangeAspect="1"/>
          </p:cNvGraphicFramePr>
          <p:nvPr/>
        </p:nvGraphicFramePr>
        <p:xfrm>
          <a:off x="5048126" y="2053895"/>
          <a:ext cx="3886200" cy="776288"/>
        </p:xfrm>
        <a:graphic>
          <a:graphicData uri="http://schemas.openxmlformats.org/presentationml/2006/ole">
            <p:oleObj spid="_x0000_s77827" name="Document" r:id="rId6" imgW="3927152" imgH="785204" progId="Word.Document.12">
              <p:embed/>
            </p:oleObj>
          </a:graphicData>
        </a:graphic>
      </p:graphicFrame>
      <p:graphicFrame>
        <p:nvGraphicFramePr>
          <p:cNvPr id="13" name="Object 6"/>
          <p:cNvGraphicFramePr>
            <a:graphicFrameLocks noChangeAspect="1"/>
          </p:cNvGraphicFramePr>
          <p:nvPr/>
        </p:nvGraphicFramePr>
        <p:xfrm>
          <a:off x="5048126" y="3058783"/>
          <a:ext cx="3824287" cy="762000"/>
        </p:xfrm>
        <a:graphic>
          <a:graphicData uri="http://schemas.openxmlformats.org/presentationml/2006/ole">
            <p:oleObj spid="_x0000_s77828" name="Document" r:id="rId7" imgW="3927152" imgH="788449" progId="Word.Document.12">
              <p:embed/>
            </p:oleObj>
          </a:graphicData>
        </a:graphic>
      </p:graphicFrame>
      <p:graphicFrame>
        <p:nvGraphicFramePr>
          <p:cNvPr id="14" name="Object 3"/>
          <p:cNvGraphicFramePr>
            <a:graphicFrameLocks noChangeAspect="1"/>
          </p:cNvGraphicFramePr>
          <p:nvPr/>
        </p:nvGraphicFramePr>
        <p:xfrm>
          <a:off x="5580112" y="3971454"/>
          <a:ext cx="3048000" cy="1401762"/>
        </p:xfrm>
        <a:graphic>
          <a:graphicData uri="http://schemas.openxmlformats.org/presentationml/2006/ole">
            <p:oleObj spid="_x0000_s77829" name="Document" r:id="rId8" imgW="2169462" imgH="1008003" progId="Word.Document.12">
              <p:embed/>
            </p:oleObj>
          </a:graphicData>
        </a:graphic>
      </p:graphicFrame>
      <p:graphicFrame>
        <p:nvGraphicFramePr>
          <p:cNvPr id="15" name="Object 6"/>
          <p:cNvGraphicFramePr>
            <a:graphicFrameLocks noChangeAspect="1"/>
          </p:cNvGraphicFramePr>
          <p:nvPr/>
        </p:nvGraphicFramePr>
        <p:xfrm>
          <a:off x="5200526" y="5301208"/>
          <a:ext cx="3763962" cy="746125"/>
        </p:xfrm>
        <a:graphic>
          <a:graphicData uri="http://schemas.openxmlformats.org/presentationml/2006/ole">
            <p:oleObj spid="_x0000_s77830" name="Document" r:id="rId9" imgW="3927152" imgH="790251" progId="Word.Document.12">
              <p:embed/>
            </p:oleObj>
          </a:graphicData>
        </a:graphic>
      </p:graphicFrame>
      <p:sp>
        <p:nvSpPr>
          <p:cNvPr id="16" name="TextBox 15"/>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DIMENSIONAL ANALYSIS:</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BUCKINGHAM PI THEOREM</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linds(horizontal)">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linds(horizontal)">
                                      <p:cBhvr>
                                        <p:cTn id="15" dur="500"/>
                                        <p:tgtEl>
                                          <p:spTgt spid="10"/>
                                        </p:tgtEl>
                                      </p:cBhvr>
                                    </p:animEffect>
                                  </p:childTnLst>
                                </p:cTn>
                              </p:par>
                              <p:par>
                                <p:cTn id="16" presetID="3" presetClass="entr" presetSubtype="1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linds(horizont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linds(horizontal)">
                                      <p:cBhvr>
                                        <p:cTn id="23" dur="500"/>
                                        <p:tgtEl>
                                          <p:spTgt spid="12"/>
                                        </p:tgtEl>
                                      </p:cBhvr>
                                    </p:animEffect>
                                  </p:childTnLst>
                                </p:cTn>
                              </p:par>
                              <p:par>
                                <p:cTn id="24" presetID="3" presetClass="entr" presetSubtype="10"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linds(horizontal)">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linds(horizontal)">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blinds(horizontal)">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35</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graphicFrame>
        <p:nvGraphicFramePr>
          <p:cNvPr id="7" name="Object 2"/>
          <p:cNvGraphicFramePr>
            <a:graphicFrameLocks noChangeAspect="1"/>
          </p:cNvGraphicFramePr>
          <p:nvPr/>
        </p:nvGraphicFramePr>
        <p:xfrm>
          <a:off x="2613819" y="2636912"/>
          <a:ext cx="3916362" cy="793750"/>
        </p:xfrm>
        <a:graphic>
          <a:graphicData uri="http://schemas.openxmlformats.org/presentationml/2006/ole">
            <p:oleObj spid="_x0000_s78850" name="Document" r:id="rId3" imgW="4020458" imgH="827745" progId="Word.Document.12">
              <p:embed/>
            </p:oleObj>
          </a:graphicData>
        </a:graphic>
      </p:graphicFrame>
      <p:graphicFrame>
        <p:nvGraphicFramePr>
          <p:cNvPr id="9" name="Object 3"/>
          <p:cNvGraphicFramePr>
            <a:graphicFrameLocks noChangeAspect="1"/>
          </p:cNvGraphicFramePr>
          <p:nvPr/>
        </p:nvGraphicFramePr>
        <p:xfrm>
          <a:off x="2560638" y="3567187"/>
          <a:ext cx="4022725" cy="777875"/>
        </p:xfrm>
        <a:graphic>
          <a:graphicData uri="http://schemas.openxmlformats.org/presentationml/2006/ole">
            <p:oleObj spid="_x0000_s78851" name="Document" r:id="rId4" imgW="4270115" imgH="827745" progId="Word.Document.12">
              <p:embed/>
            </p:oleObj>
          </a:graphicData>
        </a:graphic>
      </p:graphicFrame>
      <p:graphicFrame>
        <p:nvGraphicFramePr>
          <p:cNvPr id="10" name="Object 6"/>
          <p:cNvGraphicFramePr>
            <a:graphicFrameLocks noChangeAspect="1"/>
          </p:cNvGraphicFramePr>
          <p:nvPr/>
        </p:nvGraphicFramePr>
        <p:xfrm>
          <a:off x="2505863" y="4497462"/>
          <a:ext cx="4132275" cy="855683"/>
        </p:xfrm>
        <a:graphic>
          <a:graphicData uri="http://schemas.openxmlformats.org/presentationml/2006/ole">
            <p:oleObj spid="_x0000_s78852" name="Document" r:id="rId5" imgW="4256426" imgH="982406" progId="Word.Document.12">
              <p:embed/>
            </p:oleObj>
          </a:graphicData>
        </a:graphic>
      </p:graphicFrame>
      <p:sp>
        <p:nvSpPr>
          <p:cNvPr id="11" name="TextBox 10"/>
          <p:cNvSpPr txBox="1"/>
          <p:nvPr/>
        </p:nvSpPr>
        <p:spPr>
          <a:xfrm>
            <a:off x="251520" y="1268760"/>
            <a:ext cx="8568952" cy="1246495"/>
          </a:xfrm>
          <a:prstGeom prst="rect">
            <a:avLst/>
          </a:prstGeom>
          <a:noFill/>
        </p:spPr>
        <p:txBody>
          <a:bodyPr wrap="square" rtlCol="0">
            <a:spAutoFit/>
          </a:bodyPr>
          <a:lstStyle/>
          <a:p>
            <a:pPr marL="457200" indent="-457200" algn="just">
              <a:buSzPct val="85000"/>
            </a:pPr>
            <a:r>
              <a:rPr lang="en-US" sz="2500" dirty="0" smtClean="0">
                <a:latin typeface="Constantia" pitchFamily="18" charset="0"/>
              </a:rPr>
              <a:t>If α is allowed to vary, then:</a:t>
            </a:r>
          </a:p>
          <a:p>
            <a:pPr marL="457200" indent="-457200" algn="just">
              <a:buSzPct val="85000"/>
            </a:pPr>
            <a:r>
              <a:rPr lang="en-US" sz="2500" i="1" dirty="0" smtClean="0">
                <a:latin typeface="Constantia" pitchFamily="18" charset="0"/>
              </a:rPr>
              <a:t>   C</a:t>
            </a:r>
            <a:r>
              <a:rPr lang="en-US" sz="2500" i="1" baseline="-25000" dirty="0" smtClean="0">
                <a:latin typeface="Constantia" pitchFamily="18" charset="0"/>
              </a:rPr>
              <a:t>L</a:t>
            </a:r>
            <a:r>
              <a:rPr lang="en-US" sz="2500" dirty="0" smtClean="0">
                <a:latin typeface="Constantia" pitchFamily="18" charset="0"/>
              </a:rPr>
              <a:t>, </a:t>
            </a:r>
            <a:r>
              <a:rPr lang="en-US" sz="2500" i="1" dirty="0" smtClean="0">
                <a:latin typeface="Constantia" pitchFamily="18" charset="0"/>
              </a:rPr>
              <a:t>C</a:t>
            </a:r>
            <a:r>
              <a:rPr lang="en-US" sz="2500" i="1" baseline="-25000" dirty="0" smtClean="0">
                <a:latin typeface="Constantia" pitchFamily="18" charset="0"/>
              </a:rPr>
              <a:t>D</a:t>
            </a:r>
            <a:r>
              <a:rPr lang="en-US" sz="2500" dirty="0" smtClean="0">
                <a:latin typeface="Constantia" pitchFamily="18" charset="0"/>
              </a:rPr>
              <a:t>, and </a:t>
            </a:r>
            <a:r>
              <a:rPr lang="en-US" sz="2500" i="1" dirty="0" smtClean="0">
                <a:latin typeface="Constantia" pitchFamily="18" charset="0"/>
              </a:rPr>
              <a:t>C</a:t>
            </a:r>
            <a:r>
              <a:rPr lang="en-US" sz="2500" i="1" baseline="-25000" dirty="0" smtClean="0">
                <a:latin typeface="Constantia" pitchFamily="18" charset="0"/>
              </a:rPr>
              <a:t>M</a:t>
            </a:r>
            <a:r>
              <a:rPr lang="en-US" sz="2500" dirty="0" smtClean="0">
                <a:latin typeface="Constantia" pitchFamily="18" charset="0"/>
              </a:rPr>
              <a:t> will in general depend on the value of </a:t>
            </a:r>
            <a:r>
              <a:rPr lang="en-US" sz="2500" i="1" dirty="0" smtClean="0">
                <a:latin typeface="Constantia" pitchFamily="18" charset="0"/>
              </a:rPr>
              <a:t>α</a:t>
            </a:r>
            <a:r>
              <a:rPr lang="en-US" sz="2500" dirty="0" smtClean="0">
                <a:latin typeface="Constantia" pitchFamily="18" charset="0"/>
              </a:rPr>
              <a:t>.</a:t>
            </a:r>
          </a:p>
          <a:p>
            <a:pPr algn="just">
              <a:buSzPct val="85000"/>
              <a:buBlip>
                <a:blip r:embed="rId6"/>
              </a:buBlip>
            </a:pPr>
            <a:endParaRPr lang="en-US" sz="2500" dirty="0" smtClean="0">
              <a:latin typeface="Constantia" pitchFamily="18" charset="0"/>
            </a:endParaRPr>
          </a:p>
        </p:txBody>
      </p:sp>
      <p:sp>
        <p:nvSpPr>
          <p:cNvPr id="12" name="TextBox 11"/>
          <p:cNvSpPr txBox="1"/>
          <p:nvPr/>
        </p:nvSpPr>
        <p:spPr>
          <a:xfrm>
            <a:off x="107504" y="188640"/>
            <a:ext cx="7992888" cy="954107"/>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DIMENSIONAL ANALYSIS:</a:t>
            </a:r>
          </a:p>
          <a:p>
            <a:r>
              <a:rPr lang="en-US"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	THE BUCKINGHAM PI THEOREM</a:t>
            </a:r>
          </a:p>
        </p:txBody>
      </p:sp>
    </p:spTree>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36</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FLOW SIMILARITY</a:t>
            </a:r>
            <a:endParaRPr lang="en-US" sz="2800" b="1" i="1" spc="50" dirty="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7" name="Content Placeholder 2"/>
          <p:cNvSpPr txBox="1">
            <a:spLocks/>
          </p:cNvSpPr>
          <p:nvPr/>
        </p:nvSpPr>
        <p:spPr>
          <a:xfrm>
            <a:off x="251520" y="1340768"/>
            <a:ext cx="8501122" cy="4389120"/>
          </a:xfrm>
          <a:prstGeom prst="rect">
            <a:avLst/>
          </a:prstGeom>
        </p:spPr>
        <p:txBody>
          <a:bodyPr vert="horz" lIns="91440" tIns="45720" rIns="91440" bIns="45720" rtlCol="0">
            <a:normAutofit/>
          </a:body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0" i="0" u="none" strike="noStrike" kern="1200" cap="none" spc="0" normalizeH="0" baseline="0" noProof="0" dirty="0" smtClean="0">
                <a:ln>
                  <a:noFill/>
                </a:ln>
                <a:effectLst/>
                <a:uLnTx/>
                <a:uFillTx/>
                <a:latin typeface="Constantia" pitchFamily="18" charset="0"/>
              </a:rPr>
              <a:t>By definition, different flows are</a:t>
            </a:r>
            <a:r>
              <a:rPr kumimoji="0" lang="en-US" sz="2600" b="0" i="0" u="none" strike="noStrike" kern="1200" cap="none" spc="0" normalizeH="0" baseline="0" noProof="0" dirty="0" smtClean="0">
                <a:ln>
                  <a:noFill/>
                </a:ln>
                <a:solidFill>
                  <a:schemeClr val="tx1">
                    <a:tint val="75000"/>
                  </a:schemeClr>
                </a:solidFill>
                <a:effectLst/>
                <a:uLnTx/>
                <a:uFillTx/>
                <a:latin typeface="Constantia" pitchFamily="18" charset="0"/>
              </a:rPr>
              <a:t> </a:t>
            </a:r>
            <a:r>
              <a:rPr kumimoji="0" lang="en-US" sz="2600" b="1" i="1" u="none" strike="noStrike" kern="1200" cap="none" spc="0" normalizeH="0" baseline="0" noProof="0" dirty="0" smtClean="0">
                <a:ln>
                  <a:noFill/>
                </a:ln>
                <a:solidFill>
                  <a:srgbClr val="FF0000"/>
                </a:solidFill>
                <a:effectLst/>
                <a:uLnTx/>
                <a:uFillTx/>
                <a:latin typeface="Constantia" pitchFamily="18" charset="0"/>
              </a:rPr>
              <a:t>dynamically similar </a:t>
            </a:r>
            <a:r>
              <a:rPr kumimoji="0" lang="en-US" sz="2600" b="1" i="1" u="none" strike="noStrike" kern="1200" cap="none" spc="0" normalizeH="0" baseline="0" noProof="0" dirty="0" smtClean="0">
                <a:ln>
                  <a:noFill/>
                </a:ln>
                <a:effectLst/>
                <a:uLnTx/>
                <a:uFillTx/>
                <a:latin typeface="Constantia" pitchFamily="18" charset="0"/>
              </a:rPr>
              <a:t>if:</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600" b="1" i="1" u="none" strike="noStrike" kern="1200" cap="none" spc="0" normalizeH="0" baseline="0" noProof="0" dirty="0" smtClean="0">
              <a:ln>
                <a:noFill/>
              </a:ln>
              <a:solidFill>
                <a:schemeClr val="tx1">
                  <a:tint val="75000"/>
                </a:schemeClr>
              </a:solidFill>
              <a:effectLst/>
              <a:uLnTx/>
              <a:uFillTx/>
              <a:latin typeface="Constantia" pitchFamily="18" charset="0"/>
            </a:endParaRPr>
          </a:p>
          <a:p>
            <a:pPr marL="514350" marR="0" lvl="0" indent="-51435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0"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onstantia" pitchFamily="18" charset="0"/>
              </a:rPr>
              <a:t>1. The bodies and any other solid boundaries are geometrically similar for both flows.</a:t>
            </a:r>
          </a:p>
          <a:p>
            <a:pPr marL="514350" marR="0" lvl="0" indent="-51435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600" b="0"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onstantia" pitchFamily="18" charset="0"/>
            </a:endParaRP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0" i="0" u="none" strike="noStrike" kern="1200" cap="none" spc="0" normalizeH="0" baseline="0" noProof="0" dirty="0" smtClean="0">
                <a:ln>
                  <a:noFill/>
                </a:ln>
                <a:solidFill>
                  <a:srgbClr val="002060"/>
                </a:solidFill>
                <a:effectLst>
                  <a:outerShdw blurRad="38100" dist="38100" dir="2700000" algn="tl">
                    <a:srgbClr val="000000">
                      <a:alpha val="43137"/>
                    </a:srgbClr>
                  </a:outerShdw>
                </a:effectLst>
                <a:uLnTx/>
                <a:uFillTx/>
                <a:latin typeface="Constantia" pitchFamily="18" charset="0"/>
              </a:rPr>
              <a:t>2. The similarity parameters are the same for both flows.</a:t>
            </a:r>
          </a:p>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600" b="1" i="1" u="none" strike="noStrike" kern="1200" cap="none" spc="0" normalizeH="0" baseline="0" noProof="0" dirty="0" smtClean="0">
              <a:ln>
                <a:noFill/>
              </a:ln>
              <a:solidFill>
                <a:schemeClr val="tx1">
                  <a:tint val="75000"/>
                </a:schemeClr>
              </a:solidFill>
              <a:effectLst/>
              <a:uLnTx/>
              <a:uFillTx/>
              <a:latin typeface="Constantia" pitchFamily="18" charset="0"/>
            </a:endParaRPr>
          </a:p>
        </p:txBody>
      </p:sp>
    </p:spTree>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37</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FLOW SIMILARITY - EXAMPLE</a:t>
            </a:r>
            <a:endParaRPr lang="en-US" sz="2800" b="1" i="1" spc="50" dirty="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sp>
        <p:nvSpPr>
          <p:cNvPr id="9" name="Title 1"/>
          <p:cNvSpPr txBox="1">
            <a:spLocks/>
          </p:cNvSpPr>
          <p:nvPr/>
        </p:nvSpPr>
        <p:spPr>
          <a:xfrm>
            <a:off x="457200" y="1004691"/>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400" b="0" i="0" u="none" strike="noStrike" kern="1200" cap="none" spc="0" normalizeH="0" baseline="0" noProof="0" dirty="0">
              <a:ln>
                <a:noFill/>
              </a:ln>
              <a:solidFill>
                <a:srgbClr val="FF0000"/>
              </a:solidFill>
              <a:effectLst/>
              <a:uLnTx/>
              <a:uFillTx/>
              <a:latin typeface="+mj-lt"/>
              <a:ea typeface="+mj-ea"/>
              <a:cs typeface="+mj-cs"/>
            </a:endParaRPr>
          </a:p>
        </p:txBody>
      </p:sp>
      <p:sp>
        <p:nvSpPr>
          <p:cNvPr id="10" name="Rectangle 9"/>
          <p:cNvSpPr/>
          <p:nvPr/>
        </p:nvSpPr>
        <p:spPr>
          <a:xfrm>
            <a:off x="214282" y="1414517"/>
            <a:ext cx="8715404" cy="646331"/>
          </a:xfrm>
          <a:prstGeom prst="rect">
            <a:avLst/>
          </a:prstGeom>
        </p:spPr>
        <p:txBody>
          <a:bodyPr wrap="square">
            <a:spAutoFit/>
          </a:bodyPr>
          <a:lstStyle/>
          <a:p>
            <a:r>
              <a:rPr lang="en-US" dirty="0" smtClean="0">
                <a:solidFill>
                  <a:srgbClr val="002060"/>
                </a:solidFill>
                <a:effectLst>
                  <a:outerShdw blurRad="38100" dist="38100" dir="2700000" algn="tl">
                    <a:srgbClr val="000000">
                      <a:alpha val="43137"/>
                    </a:srgbClr>
                  </a:outerShdw>
                </a:effectLst>
                <a:latin typeface="Constantia" pitchFamily="18" charset="0"/>
                <a:cs typeface="Times New Roman" pitchFamily="18" charset="0"/>
              </a:rPr>
              <a:t>An aircraft and some scale models of it are tested under various conditions: given below. Which cases are dynamically similar to the aircraft in flight, given as case (A)?</a:t>
            </a:r>
          </a:p>
        </p:txBody>
      </p:sp>
      <p:pic>
        <p:nvPicPr>
          <p:cNvPr id="11"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53269" y="2492896"/>
            <a:ext cx="8639211" cy="1730149"/>
          </a:xfrm>
          <a:prstGeom prst="rect">
            <a:avLst/>
          </a:prstGeom>
          <a:noFill/>
          <a:ln w="9525">
            <a:noFill/>
            <a:miter lim="800000"/>
            <a:headEnd/>
            <a:tailEnd/>
          </a:ln>
          <a:effectLst/>
        </p:spPr>
      </p:pic>
      <p:sp>
        <p:nvSpPr>
          <p:cNvPr id="12" name="Rectangle 11"/>
          <p:cNvSpPr/>
          <p:nvPr/>
        </p:nvSpPr>
        <p:spPr>
          <a:xfrm>
            <a:off x="285720" y="4653136"/>
            <a:ext cx="8572560" cy="646331"/>
          </a:xfrm>
          <a:prstGeom prst="rect">
            <a:avLst/>
          </a:prstGeom>
        </p:spPr>
        <p:txBody>
          <a:bodyPr wrap="square">
            <a:spAutoFit/>
          </a:bodyPr>
          <a:lstStyle/>
          <a:p>
            <a:r>
              <a:rPr lang="en-US" b="1" dirty="0" smtClean="0">
                <a:solidFill>
                  <a:srgbClr val="002060"/>
                </a:solidFill>
                <a:effectLst>
                  <a:outerShdw blurRad="38100" dist="38100" dir="2700000" algn="tl">
                    <a:srgbClr val="000000">
                      <a:alpha val="43137"/>
                    </a:srgbClr>
                  </a:outerShdw>
                </a:effectLst>
                <a:latin typeface="Constantia" pitchFamily="18" charset="0"/>
              </a:rPr>
              <a:t>Case (A) represents the full-size aircraft at 6000 m. The other cases represent models under test in various types of wind-tunnel</a:t>
            </a:r>
          </a:p>
        </p:txBody>
      </p:sp>
    </p:spTree>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551490" y="6389122"/>
            <a:ext cx="504057" cy="365125"/>
          </a:xfrm>
        </p:spPr>
        <p:txBody>
          <a:bodyPr/>
          <a:lstStyle/>
          <a:p>
            <a:pPr algn="ctr"/>
            <a:fld id="{4747A9E4-C7B3-400F-9120-A23606BE4312}" type="slidenum">
              <a:rPr lang="en-US" b="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pPr algn="ctr"/>
              <a:t>38</a:t>
            </a:fld>
            <a:endParaRPr lang="en-US"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TextBox 7"/>
          <p:cNvSpPr txBox="1"/>
          <p:nvPr/>
        </p:nvSpPr>
        <p:spPr>
          <a:xfrm>
            <a:off x="5349230" y="6524119"/>
            <a:ext cx="3168352" cy="323165"/>
          </a:xfrm>
          <a:prstGeom prst="rect">
            <a:avLst/>
          </a:prstGeom>
          <a:noFill/>
        </p:spPr>
        <p:txBody>
          <a:bodyPr wrap="square" rtlCol="0">
            <a:spAutoFit/>
            <a:scene3d>
              <a:camera prst="orthographicFront"/>
              <a:lightRig rig="threePt" dir="t"/>
            </a:scene3d>
            <a:sp3d extrusionH="57150">
              <a:bevelT w="38100" h="38100"/>
            </a:sp3d>
          </a:bodyPr>
          <a:lstStyle/>
          <a:p>
            <a:pPr algn="r"/>
            <a:r>
              <a:rPr lang="en-GB" sz="1500" b="1" dirty="0" smtClean="0">
                <a:solidFill>
                  <a:schemeClr val="accent1">
                    <a:lumMod val="75000"/>
                  </a:schemeClr>
                </a:solidFill>
                <a:effectLst>
                  <a:glow rad="228600">
                    <a:schemeClr val="bg1">
                      <a:alpha val="40000"/>
                    </a:schemeClr>
                  </a:glow>
                  <a:outerShdw blurRad="38100" dist="38100" dir="2700000" algn="tl">
                    <a:srgbClr val="000000">
                      <a:alpha val="43137"/>
                    </a:srgbClr>
                  </a:outerShdw>
                </a:effectLst>
              </a:rPr>
              <a:t>FUNDAMENTAL PRINCIPLES</a:t>
            </a:r>
            <a:endParaRPr lang="en-US" sz="1500" b="1" dirty="0">
              <a:solidFill>
                <a:schemeClr val="accent1">
                  <a:lumMod val="75000"/>
                </a:schemeClr>
              </a:solidFill>
              <a:effectLst>
                <a:glow rad="228600">
                  <a:schemeClr val="bg1">
                    <a:alpha val="40000"/>
                  </a:schemeClr>
                </a:glow>
                <a:outerShdw blurRad="38100" dist="38100" dir="2700000" algn="tl">
                  <a:srgbClr val="000000">
                    <a:alpha val="43137"/>
                  </a:srgbClr>
                </a:outerShdw>
              </a:effectLst>
            </a:endParaRPr>
          </a:p>
        </p:txBody>
      </p:sp>
      <p:cxnSp>
        <p:nvCxnSpPr>
          <p:cNvPr id="17" name="Straight Connector 16"/>
          <p:cNvCxnSpPr/>
          <p:nvPr/>
        </p:nvCxnSpPr>
        <p:spPr>
          <a:xfrm>
            <a:off x="5965552" y="6565602"/>
            <a:ext cx="2592288"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7504" y="188640"/>
            <a:ext cx="7992888" cy="523220"/>
          </a:xfrm>
          <a:prstGeom prst="rect">
            <a:avLst/>
          </a:prstGeom>
          <a:noFill/>
        </p:spPr>
        <p:txBody>
          <a:bodyPr wrap="square" rtlCol="0">
            <a:spAutoFit/>
            <a:scene3d>
              <a:camera prst="orthographicFront"/>
              <a:lightRig rig="soft" dir="tl">
                <a:rot lat="0" lon="0" rev="0"/>
              </a:lightRig>
            </a:scene3d>
            <a:sp3d extrusionH="57150" contourW="25400" prstMaterial="matte">
              <a:bevelT w="25400" h="55880" prst="coolSlant"/>
              <a:contourClr>
                <a:schemeClr val="accent2">
                  <a:tint val="20000"/>
                </a:schemeClr>
              </a:contourClr>
            </a:sp3d>
          </a:bodyPr>
          <a:lstStyle/>
          <a:p>
            <a:r>
              <a:rPr lang="en-GB" sz="2800" b="1" i="1" spc="50" dirty="0" smtClean="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rPr>
              <a:t>FLOW SIMILARITY – EXAMPLE (CONT.)</a:t>
            </a:r>
            <a:endParaRPr lang="en-US" sz="2800" b="1" i="1" spc="50" dirty="0">
              <a:ln w="11430"/>
              <a:solidFill>
                <a:schemeClr val="tx1">
                  <a:lumMod val="95000"/>
                  <a:lumOff val="5000"/>
                </a:schemeClr>
              </a:solidFill>
              <a:effectLst>
                <a:glow rad="139700">
                  <a:schemeClr val="accent3">
                    <a:lumMod val="75000"/>
                    <a:alpha val="40000"/>
                  </a:schemeClr>
                </a:glow>
                <a:outerShdw blurRad="76200" dist="50800" dir="5400000" algn="tl" rotWithShape="0">
                  <a:srgbClr val="000000">
                    <a:alpha val="65000"/>
                  </a:srgbClr>
                </a:outerShdw>
                <a:reflection blurRad="6350" stA="60000" endA="900" endPos="58000" dir="5400000" sy="-100000" algn="bl" rotWithShape="0"/>
              </a:effectLst>
            </a:endParaRPr>
          </a:p>
        </p:txBody>
      </p:sp>
      <p:pic>
        <p:nvPicPr>
          <p:cNvPr id="11"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87069" y="2962642"/>
            <a:ext cx="7969863" cy="1114430"/>
          </a:xfrm>
          <a:prstGeom prst="rect">
            <a:avLst/>
          </a:prstGeom>
          <a:noFill/>
          <a:ln w="9525">
            <a:noFill/>
            <a:miter lim="800000"/>
            <a:headEnd/>
            <a:tailEnd/>
          </a:ln>
          <a:effectLst/>
        </p:spPr>
      </p:pic>
      <p:sp>
        <p:nvSpPr>
          <p:cNvPr id="12" name="Rectangle 11"/>
          <p:cNvSpPr/>
          <p:nvPr/>
        </p:nvSpPr>
        <p:spPr>
          <a:xfrm>
            <a:off x="386798" y="1486525"/>
            <a:ext cx="7929618" cy="3416320"/>
          </a:xfrm>
          <a:prstGeom prst="rect">
            <a:avLst/>
          </a:prstGeom>
        </p:spPr>
        <p:txBody>
          <a:bodyPr wrap="square">
            <a:spAutoFit/>
          </a:bodyPr>
          <a:lstStyle/>
          <a:p>
            <a:pPr>
              <a:lnSpc>
                <a:spcPct val="150000"/>
              </a:lnSpc>
            </a:pPr>
            <a:r>
              <a:rPr lang="en-US" b="1" dirty="0" smtClean="0">
                <a:effectLst>
                  <a:outerShdw blurRad="38100" dist="38100" dir="2700000" algn="tl">
                    <a:srgbClr val="000000">
                      <a:alpha val="43137"/>
                    </a:srgbClr>
                  </a:outerShdw>
                </a:effectLst>
                <a:latin typeface="Constantia" pitchFamily="18" charset="0"/>
                <a:cs typeface="Andalus" pitchFamily="2" charset="-78"/>
              </a:rPr>
              <a:t>The</a:t>
            </a:r>
            <a:r>
              <a:rPr lang="en-US" b="1" dirty="0" smtClean="0">
                <a:solidFill>
                  <a:srgbClr val="FF0000"/>
                </a:solidFill>
                <a:effectLst>
                  <a:outerShdw blurRad="38100" dist="38100" dir="2700000" algn="tl">
                    <a:srgbClr val="000000">
                      <a:alpha val="43137"/>
                    </a:srgbClr>
                  </a:outerShdw>
                </a:effectLst>
                <a:latin typeface="Constantia" pitchFamily="18" charset="0"/>
                <a:cs typeface="Andalus" pitchFamily="2" charset="-78"/>
              </a:rPr>
              <a:t> Reynolds number  </a:t>
            </a:r>
            <a:r>
              <a:rPr lang="el-GR" b="1" i="1" dirty="0" smtClean="0">
                <a:solidFill>
                  <a:srgbClr val="FF0000"/>
                </a:solidFill>
                <a:effectLst>
                  <a:outerShdw blurRad="38100" dist="38100" dir="2700000" algn="tl">
                    <a:srgbClr val="000000">
                      <a:alpha val="43137"/>
                    </a:srgbClr>
                  </a:outerShdw>
                </a:effectLst>
                <a:latin typeface="Constantia" pitchFamily="18" charset="0"/>
                <a:cs typeface="Andalus" pitchFamily="2" charset="-78"/>
              </a:rPr>
              <a:t>ρ</a:t>
            </a:r>
            <a:r>
              <a:rPr lang="en-US" b="1" i="1" dirty="0" smtClean="0">
                <a:solidFill>
                  <a:srgbClr val="FF0000"/>
                </a:solidFill>
                <a:effectLst>
                  <a:outerShdw blurRad="38100" dist="38100" dir="2700000" algn="tl">
                    <a:srgbClr val="000000">
                      <a:alpha val="43137"/>
                    </a:srgbClr>
                  </a:outerShdw>
                </a:effectLst>
                <a:latin typeface="Constantia" pitchFamily="18" charset="0"/>
                <a:cs typeface="Andalus" pitchFamily="2" charset="-78"/>
              </a:rPr>
              <a:t>VD/</a:t>
            </a:r>
            <a:r>
              <a:rPr lang="el-GR" b="1" i="1" dirty="0" smtClean="0">
                <a:solidFill>
                  <a:srgbClr val="FF0000"/>
                </a:solidFill>
                <a:effectLst>
                  <a:outerShdw blurRad="38100" dist="38100" dir="2700000" algn="tl">
                    <a:srgbClr val="000000">
                      <a:alpha val="43137"/>
                    </a:srgbClr>
                  </a:outerShdw>
                </a:effectLst>
                <a:latin typeface="Constantia" pitchFamily="18" charset="0"/>
                <a:cs typeface="Andalus" pitchFamily="2" charset="-78"/>
              </a:rPr>
              <a:t> </a:t>
            </a:r>
            <a:r>
              <a:rPr lang="el-GR" b="1" i="1" dirty="0" smtClean="0">
                <a:solidFill>
                  <a:srgbClr val="FF0000"/>
                </a:solidFill>
                <a:effectLst>
                  <a:outerShdw blurRad="38100" dist="38100" dir="2700000" algn="tl">
                    <a:srgbClr val="000000">
                      <a:alpha val="43137"/>
                    </a:srgbClr>
                  </a:outerShdw>
                </a:effectLst>
                <a:latin typeface="Arial"/>
                <a:cs typeface="Arial"/>
              </a:rPr>
              <a:t>μ</a:t>
            </a:r>
            <a:r>
              <a:rPr lang="en-US" b="1" i="1" dirty="0" smtClean="0">
                <a:solidFill>
                  <a:srgbClr val="FF0000"/>
                </a:solidFill>
                <a:effectLst>
                  <a:outerShdw blurRad="38100" dist="38100" dir="2700000" algn="tl">
                    <a:srgbClr val="000000">
                      <a:alpha val="43137"/>
                    </a:srgbClr>
                  </a:outerShdw>
                </a:effectLst>
                <a:latin typeface="Constantia" pitchFamily="18" charset="0"/>
                <a:cs typeface="Andalus" pitchFamily="2" charset="-78"/>
              </a:rPr>
              <a:t>  </a:t>
            </a:r>
            <a:r>
              <a:rPr lang="en-US" b="1" i="1" dirty="0" smtClean="0">
                <a:effectLst>
                  <a:outerShdw blurRad="38100" dist="38100" dir="2700000" algn="tl">
                    <a:srgbClr val="000000">
                      <a:alpha val="43137"/>
                    </a:srgbClr>
                  </a:outerShdw>
                </a:effectLst>
                <a:latin typeface="Constantia" pitchFamily="18" charset="0"/>
                <a:cs typeface="Andalus" pitchFamily="2" charset="-78"/>
              </a:rPr>
              <a:t>may be calculated for each case (Viscosity from Sutherland’s formula		)	</a:t>
            </a:r>
          </a:p>
          <a:p>
            <a:pPr>
              <a:lnSpc>
                <a:spcPct val="150000"/>
              </a:lnSpc>
            </a:pPr>
            <a:r>
              <a:rPr lang="en-US" b="1" dirty="0" smtClean="0">
                <a:effectLst>
                  <a:outerShdw blurRad="38100" dist="38100" dir="2700000" algn="tl">
                    <a:srgbClr val="000000">
                      <a:alpha val="43137"/>
                    </a:srgbClr>
                  </a:outerShdw>
                </a:effectLst>
                <a:latin typeface="Constantia" pitchFamily="18" charset="0"/>
                <a:cs typeface="Andalus" pitchFamily="2" charset="-78"/>
              </a:rPr>
              <a:t>These are found to be:</a:t>
            </a:r>
          </a:p>
          <a:p>
            <a:pPr>
              <a:lnSpc>
                <a:spcPct val="150000"/>
              </a:lnSpc>
            </a:pPr>
            <a:endParaRPr lang="en-GB" b="1" dirty="0" smtClean="0">
              <a:effectLst>
                <a:outerShdw blurRad="38100" dist="38100" dir="2700000" algn="tl">
                  <a:srgbClr val="000000">
                    <a:alpha val="43137"/>
                  </a:srgbClr>
                </a:outerShdw>
              </a:effectLst>
              <a:latin typeface="Constantia" pitchFamily="18" charset="0"/>
              <a:cs typeface="Andalus" pitchFamily="2" charset="-78"/>
            </a:endParaRPr>
          </a:p>
          <a:p>
            <a:pPr>
              <a:lnSpc>
                <a:spcPct val="150000"/>
              </a:lnSpc>
            </a:pPr>
            <a:endParaRPr lang="en-GB" b="1" dirty="0" smtClean="0">
              <a:effectLst>
                <a:outerShdw blurRad="38100" dist="38100" dir="2700000" algn="tl">
                  <a:srgbClr val="000000">
                    <a:alpha val="43137"/>
                  </a:srgbClr>
                </a:outerShdw>
              </a:effectLst>
              <a:latin typeface="Constantia" pitchFamily="18" charset="0"/>
              <a:cs typeface="Andalus" pitchFamily="2" charset="-78"/>
            </a:endParaRPr>
          </a:p>
          <a:p>
            <a:pPr>
              <a:lnSpc>
                <a:spcPct val="150000"/>
              </a:lnSpc>
            </a:pPr>
            <a:endParaRPr lang="en-GB" b="1" dirty="0" smtClean="0">
              <a:effectLst>
                <a:outerShdw blurRad="38100" dist="38100" dir="2700000" algn="tl">
                  <a:srgbClr val="000000">
                    <a:alpha val="43137"/>
                  </a:srgbClr>
                </a:outerShdw>
              </a:effectLst>
              <a:latin typeface="Constantia" pitchFamily="18" charset="0"/>
              <a:cs typeface="Andalus" pitchFamily="2" charset="-78"/>
            </a:endParaRPr>
          </a:p>
          <a:p>
            <a:pPr>
              <a:lnSpc>
                <a:spcPct val="150000"/>
              </a:lnSpc>
            </a:pPr>
            <a:endParaRPr lang="en-GB" b="1" dirty="0" smtClean="0">
              <a:effectLst>
                <a:outerShdw blurRad="38100" dist="38100" dir="2700000" algn="tl">
                  <a:srgbClr val="000000">
                    <a:alpha val="43137"/>
                  </a:srgbClr>
                </a:outerShdw>
              </a:effectLst>
              <a:latin typeface="Constantia" pitchFamily="18" charset="0"/>
              <a:cs typeface="Andalus" pitchFamily="2" charset="-78"/>
            </a:endParaRPr>
          </a:p>
          <a:p>
            <a:pPr>
              <a:lnSpc>
                <a:spcPct val="150000"/>
              </a:lnSpc>
            </a:pPr>
            <a:r>
              <a:rPr lang="en-GB" b="1" dirty="0" smtClean="0">
                <a:effectLst>
                  <a:outerShdw blurRad="38100" dist="38100" dir="2700000" algn="tl">
                    <a:srgbClr val="000000">
                      <a:alpha val="43137"/>
                    </a:srgbClr>
                  </a:outerShdw>
                </a:effectLst>
                <a:latin typeface="Constantia" pitchFamily="18" charset="0"/>
                <a:cs typeface="Andalus" pitchFamily="2" charset="-78"/>
              </a:rPr>
              <a:t>Cases (A), (C) and (E) are dynamically similar.</a:t>
            </a:r>
            <a:endParaRPr lang="en-US" b="1" dirty="0" smtClean="0">
              <a:effectLst>
                <a:outerShdw blurRad="38100" dist="38100" dir="2700000" algn="tl">
                  <a:srgbClr val="000000">
                    <a:alpha val="43137"/>
                  </a:srgbClr>
                </a:outerShdw>
              </a:effectLst>
              <a:latin typeface="Constantia" pitchFamily="18" charset="0"/>
              <a:cs typeface="Andalus" pitchFamily="2" charset="-78"/>
            </a:endParaRPr>
          </a:p>
        </p:txBody>
      </p:sp>
      <p:pic>
        <p:nvPicPr>
          <p:cNvPr id="9"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389347" y="1961748"/>
            <a:ext cx="1800200" cy="433382"/>
          </a:xfrm>
          <a:prstGeom prst="rect">
            <a:avLst/>
          </a:prstGeom>
          <a:noFill/>
          <a:ln w="9525">
            <a:noFill/>
            <a:miter lim="800000"/>
            <a:headEnd/>
            <a:tailEnd/>
          </a:ln>
          <a:effectLst/>
        </p:spPr>
      </p:pic>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3083</TotalTime>
  <Words>1507</Words>
  <Application>Microsoft Office PowerPoint</Application>
  <PresentationFormat>On-screen Show (4:3)</PresentationFormat>
  <Paragraphs>376</Paragraphs>
  <Slides>38</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38</vt:i4>
      </vt:variant>
    </vt:vector>
  </HeadingPairs>
  <TitlesOfParts>
    <vt:vector size="41" baseType="lpstr">
      <vt:lpstr>Office Theme</vt:lpstr>
      <vt:lpstr>Equation</vt:lpstr>
      <vt:lpstr>Document</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SabeR</dc:creator>
  <cp:lastModifiedBy>aero</cp:lastModifiedBy>
  <cp:revision>141</cp:revision>
  <dcterms:created xsi:type="dcterms:W3CDTF">2010-09-08T12:28:06Z</dcterms:created>
  <dcterms:modified xsi:type="dcterms:W3CDTF">2010-10-03T08:06:22Z</dcterms:modified>
</cp:coreProperties>
</file>