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90" r:id="rId2"/>
    <p:sldId id="313" r:id="rId3"/>
    <p:sldId id="315" r:id="rId4"/>
    <p:sldId id="314" r:id="rId5"/>
    <p:sldId id="316" r:id="rId6"/>
    <p:sldId id="317" r:id="rId7"/>
    <p:sldId id="318" r:id="rId8"/>
    <p:sldId id="320" r:id="rId9"/>
    <p:sldId id="319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312" r:id="rId18"/>
    <p:sldId id="291" r:id="rId19"/>
    <p:sldId id="292" r:id="rId20"/>
    <p:sldId id="294" r:id="rId21"/>
    <p:sldId id="293" r:id="rId22"/>
    <p:sldId id="296" r:id="rId23"/>
    <p:sldId id="297" r:id="rId24"/>
    <p:sldId id="298" r:id="rId25"/>
    <p:sldId id="299" r:id="rId26"/>
    <p:sldId id="300" r:id="rId27"/>
    <p:sldId id="301" r:id="rId28"/>
    <p:sldId id="302" r:id="rId29"/>
    <p:sldId id="303" r:id="rId30"/>
    <p:sldId id="304" r:id="rId31"/>
    <p:sldId id="305" r:id="rId32"/>
    <p:sldId id="307" r:id="rId33"/>
    <p:sldId id="308" r:id="rId34"/>
    <p:sldId id="311" r:id="rId35"/>
    <p:sldId id="309" r:id="rId36"/>
    <p:sldId id="306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BB1F"/>
    <a:srgbClr val="BF7F0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4" Type="http://schemas.openxmlformats.org/officeDocument/2006/relationships/image" Target="../media/image26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emf"/><Relationship Id="rId1" Type="http://schemas.openxmlformats.org/officeDocument/2006/relationships/image" Target="../media/image44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AB8E0D-037C-4B17-9A20-2FF2D9C865B5}" type="datetimeFigureOut">
              <a:rPr lang="en-US" smtClean="0"/>
              <a:pPr/>
              <a:t>10/6/2010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3B9C8-F95B-43DD-96A1-12FD1B27B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AC672-0563-44AF-B836-8A12F49E32E3}" type="datetime1">
              <a:rPr lang="en-US" smtClean="0"/>
              <a:pPr/>
              <a:t>10/6/2010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AAD5F-0A83-457E-9C99-4012F4602FAF}" type="datetime1">
              <a:rPr lang="en-US" smtClean="0"/>
              <a:pPr/>
              <a:t>10/6/2010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1EC9-9E20-48C7-9453-0F84BE1FACB9}" type="datetime1">
              <a:rPr lang="en-US" smtClean="0"/>
              <a:pPr/>
              <a:t>10/6/2010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25265-DF05-472B-981A-56093F0729F0}" type="datetime1">
              <a:rPr lang="en-US" smtClean="0"/>
              <a:pPr/>
              <a:t>10/6/2010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C580-D4D2-4C6C-AB4B-DFCE376EC0CD}" type="datetime1">
              <a:rPr lang="en-US" smtClean="0"/>
              <a:pPr/>
              <a:t>10/6/2010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5C74-7B5B-45F0-84FC-0FD880A39CF2}" type="datetime1">
              <a:rPr lang="en-US" smtClean="0"/>
              <a:pPr/>
              <a:t>10/6/2010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A6001-3C67-4521-BFA6-DBCD7EF873AD}" type="datetime1">
              <a:rPr lang="en-US" smtClean="0"/>
              <a:pPr/>
              <a:t>10/6/2010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9DB5-0892-4519-B0F2-B63F202E998C}" type="datetime1">
              <a:rPr lang="en-US" smtClean="0"/>
              <a:pPr/>
              <a:t>10/6/2010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AE38-ED5C-4A61-BCA9-35BDF5C9827A}" type="datetime1">
              <a:rPr lang="en-US" smtClean="0"/>
              <a:pPr/>
              <a:t>10/6/2010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1287-6D0F-4211-90A5-1CEADBED578B}" type="datetime1">
              <a:rPr lang="en-US" smtClean="0"/>
              <a:pPr/>
              <a:t>10/6/2010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B72D2-9033-4840-A93A-2C9144BF0962}" type="datetime1">
              <a:rPr lang="en-US" smtClean="0"/>
              <a:pPr/>
              <a:t>10/6/2010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81B30-7330-422E-8F26-6A4690DE4558}" type="datetime1">
              <a:rPr lang="en-US" smtClean="0"/>
              <a:pPr/>
              <a:t>10/6/2010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8.bin"/><Relationship Id="rId4" Type="http://schemas.openxmlformats.org/officeDocument/2006/relationships/image" Target="../media/image3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9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www.airflow.co.uk/instr/stat-pit.htm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hyperlink" Target="Clips/V3_4.mov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4.png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oleObject" Target="../embeddings/oleObject21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4.bin"/><Relationship Id="rId5" Type="http://schemas.openxmlformats.org/officeDocument/2006/relationships/package" Target="../embeddings/Microsoft_Office_Word_Document2.docx"/><Relationship Id="rId4" Type="http://schemas.openxmlformats.org/officeDocument/2006/relationships/package" Target="../embeddings/Microsoft_Office_Word_Document1.docx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52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54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29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58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BERNOULLI’S EQUATION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1520" y="1268760"/>
            <a:ext cx="8568952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3"/>
              </a:buBlip>
            </a:pPr>
            <a:r>
              <a:rPr lang="en-GB" sz="2500" dirty="0" smtClean="0">
                <a:latin typeface="Constantia" pitchFamily="18" charset="0"/>
              </a:rPr>
              <a:t> The Bernoulli’s equation is a powerful and useful equation that relates pressure changes to velocity and elevation changes along a streamline.</a:t>
            </a: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</a:pPr>
            <a:endParaRPr lang="en-GB" sz="105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r>
              <a:rPr lang="en-GB" sz="2500" dirty="0" smtClean="0">
                <a:latin typeface="Constantia" pitchFamily="18" charset="0"/>
              </a:rPr>
              <a:t> The Bernoulli’s equation gives correct results when applied to flow situations where the following four restrictions are reasonable:</a:t>
            </a:r>
          </a:p>
          <a:p>
            <a:pPr lvl="1" algn="just">
              <a:buSzPct val="85000"/>
              <a:buBlip>
                <a:blip r:embed="rId3"/>
              </a:buBlip>
            </a:pPr>
            <a:r>
              <a:rPr lang="en-GB" sz="2000" dirty="0" smtClean="0">
                <a:latin typeface="Constantia" pitchFamily="18" charset="0"/>
              </a:rPr>
              <a:t> Steady flow</a:t>
            </a:r>
          </a:p>
          <a:p>
            <a:pPr lvl="1" algn="just">
              <a:buSzPct val="85000"/>
              <a:buBlip>
                <a:blip r:embed="rId3"/>
              </a:buBlip>
            </a:pPr>
            <a:r>
              <a:rPr lang="en-GB" sz="2000" dirty="0" smtClean="0">
                <a:latin typeface="Constantia" pitchFamily="18" charset="0"/>
              </a:rPr>
              <a:t> Incompressible flow</a:t>
            </a:r>
          </a:p>
          <a:p>
            <a:pPr lvl="1" algn="just">
              <a:buSzPct val="85000"/>
              <a:buBlip>
                <a:blip r:embed="rId3"/>
              </a:buBlip>
            </a:pPr>
            <a:r>
              <a:rPr lang="en-GB" sz="2000" dirty="0" smtClean="0">
                <a:latin typeface="Constantia" pitchFamily="18" charset="0"/>
              </a:rPr>
              <a:t> </a:t>
            </a:r>
            <a:r>
              <a:rPr lang="en-GB" sz="2000" dirty="0" err="1" smtClean="0">
                <a:latin typeface="Constantia" pitchFamily="18" charset="0"/>
              </a:rPr>
              <a:t>Inviscid</a:t>
            </a:r>
            <a:r>
              <a:rPr lang="en-GB" sz="2000" dirty="0" smtClean="0">
                <a:latin typeface="Constantia" pitchFamily="18" charset="0"/>
              </a:rPr>
              <a:t> flow</a:t>
            </a:r>
          </a:p>
          <a:p>
            <a:pPr lvl="1" algn="just">
              <a:buSzPct val="85000"/>
              <a:buBlip>
                <a:blip r:embed="rId3"/>
              </a:buBlip>
            </a:pPr>
            <a:r>
              <a:rPr lang="en-GB" sz="2000" dirty="0" smtClean="0">
                <a:latin typeface="Constantia" pitchFamily="18" charset="0"/>
              </a:rPr>
              <a:t> Flow along a streamline </a:t>
            </a:r>
            <a:r>
              <a:rPr lang="en-GB" i="1" dirty="0" smtClean="0">
                <a:latin typeface="Constantia" pitchFamily="18" charset="0"/>
              </a:rPr>
              <a:t>(In general, the Bernoulli’s constant [C] has different values along different </a:t>
            </a:r>
            <a:r>
              <a:rPr lang="en-GB" i="1" dirty="0" err="1" smtClean="0">
                <a:latin typeface="Constantia" pitchFamily="18" charset="0"/>
              </a:rPr>
              <a:t>stramlines</a:t>
            </a:r>
            <a:r>
              <a:rPr lang="en-GB" i="1" dirty="0" smtClean="0">
                <a:latin typeface="Constantia" pitchFamily="18" charset="0"/>
              </a:rPr>
              <a:t>)</a:t>
            </a:r>
            <a:endParaRPr lang="en-GB" sz="2000" i="1" dirty="0" smtClean="0">
              <a:latin typeface="Constantia" pitchFamily="18" charset="0"/>
            </a:endParaRPr>
          </a:p>
        </p:txBody>
      </p:sp>
      <p:graphicFrame>
        <p:nvGraphicFramePr>
          <p:cNvPr id="80900" name="Object 4"/>
          <p:cNvGraphicFramePr>
            <a:graphicFrameLocks noChangeAspect="1"/>
          </p:cNvGraphicFramePr>
          <p:nvPr/>
        </p:nvGraphicFramePr>
        <p:xfrm>
          <a:off x="3319061" y="2636912"/>
          <a:ext cx="2505879" cy="1008112"/>
        </p:xfrm>
        <a:graphic>
          <a:graphicData uri="http://schemas.openxmlformats.org/presentationml/2006/ole">
            <p:oleObj spid="_x0000_s80900" name="Equation" r:id="rId4" imgW="1104840" imgH="444240" progId="Equation.DSMT4">
              <p:embed/>
            </p:oleObj>
          </a:graphicData>
        </a:graphic>
      </p:graphicFrame>
      <p:cxnSp>
        <p:nvCxnSpPr>
          <p:cNvPr id="26" name="Straight Connector 25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0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BERNOULLI’S EQUATION APPLICATIONS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1520" y="1268760"/>
            <a:ext cx="8568952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Bernoulli’s equation is applicable to the following two devices: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2500" i="1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sz="2000" i="1" dirty="0" smtClean="0">
                <a:latin typeface="Constantia" pitchFamily="18" charset="0"/>
              </a:rPr>
              <a:t> </a:t>
            </a:r>
            <a:r>
              <a:rPr lang="en-GB" sz="2400" dirty="0" err="1" smtClean="0">
                <a:latin typeface="Constantia" pitchFamily="18" charset="0"/>
              </a:rPr>
              <a:t>Venturi</a:t>
            </a:r>
            <a:r>
              <a:rPr lang="en-GB" sz="2400" dirty="0" smtClean="0">
                <a:latin typeface="Constantia" pitchFamily="18" charset="0"/>
              </a:rPr>
              <a:t>:</a:t>
            </a:r>
            <a:r>
              <a:rPr lang="en-GB" sz="2000" i="1" dirty="0" smtClean="0">
                <a:latin typeface="Constantia" pitchFamily="18" charset="0"/>
              </a:rPr>
              <a:t> </a:t>
            </a:r>
            <a:r>
              <a:rPr lang="en-GB" sz="2000" i="1" dirty="0" err="1" smtClean="0">
                <a:latin typeface="Constantia" pitchFamily="18" charset="0"/>
              </a:rPr>
              <a:t>Flowmeter</a:t>
            </a:r>
            <a:r>
              <a:rPr lang="en-GB" sz="2000" i="1" dirty="0" smtClean="0">
                <a:latin typeface="Constantia" pitchFamily="18" charset="0"/>
              </a:rPr>
              <a:t>, low-speed wind tunnel, Airspeed measurement</a:t>
            </a:r>
          </a:p>
          <a:p>
            <a:pPr lvl="1" algn="just">
              <a:buSzPct val="85000"/>
              <a:buBlip>
                <a:blip r:embed="rId2"/>
              </a:buBlip>
            </a:pPr>
            <a:endParaRPr lang="en-GB" sz="2000" i="1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sz="2000" i="1" dirty="0" smtClean="0">
                <a:latin typeface="Constantia" pitchFamily="18" charset="0"/>
              </a:rPr>
              <a:t> </a:t>
            </a:r>
            <a:r>
              <a:rPr lang="en-GB" sz="2400" dirty="0" err="1" smtClean="0">
                <a:latin typeface="Constantia" pitchFamily="18" charset="0"/>
              </a:rPr>
              <a:t>Pitot</a:t>
            </a:r>
            <a:r>
              <a:rPr lang="en-GB" sz="2400" dirty="0" smtClean="0">
                <a:latin typeface="Constantia" pitchFamily="18" charset="0"/>
              </a:rPr>
              <a:t>-tube: </a:t>
            </a:r>
            <a:r>
              <a:rPr lang="en-GB" sz="2000" i="1" dirty="0" smtClean="0">
                <a:latin typeface="Constantia" pitchFamily="18" charset="0"/>
              </a:rPr>
              <a:t>Airspeed measurement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BERNOULLI’S EQUATION APPLICATIONS: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VENTURI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1520" y="1268760"/>
            <a:ext cx="8568952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GB" sz="2500" dirty="0" err="1" smtClean="0">
                <a:latin typeface="Constantia" pitchFamily="18" charset="0"/>
              </a:rPr>
              <a:t>Venturi</a:t>
            </a:r>
            <a:r>
              <a:rPr lang="en-GB" sz="2500" dirty="0" smtClean="0">
                <a:latin typeface="Constantia" pitchFamily="18" charset="0"/>
              </a:rPr>
              <a:t> is a convergent-divergent duct. It’s a device that finds many applications in engineering.</a:t>
            </a:r>
          </a:p>
          <a:p>
            <a:pPr algn="just">
              <a:lnSpc>
                <a:spcPct val="150000"/>
              </a:lnSpc>
              <a:buSzPct val="85000"/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</p:txBody>
      </p:sp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3051"/>
          <a:stretch>
            <a:fillRect/>
          </a:stretch>
        </p:blipFill>
        <p:spPr bwMode="auto">
          <a:xfrm>
            <a:off x="2339752" y="3471094"/>
            <a:ext cx="4317781" cy="1974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 rot="5400000" flipH="1" flipV="1">
            <a:off x="3168638" y="3753036"/>
            <a:ext cx="5040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 flipH="1" flipV="1">
            <a:off x="5112854" y="3824250"/>
            <a:ext cx="5040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663908" y="3140968"/>
            <a:ext cx="15480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/>
              <a:t>Convergent duct</a:t>
            </a:r>
            <a:endParaRPr lang="en-US" sz="16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4608124" y="3140968"/>
            <a:ext cx="14057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/>
              <a:t>Divergent duct</a:t>
            </a:r>
            <a:endParaRPr lang="en-US" sz="1600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4047116" y="5373216"/>
            <a:ext cx="740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/>
              <a:t>Throat</a:t>
            </a:r>
            <a:endParaRPr lang="en-US" sz="1600" i="1" dirty="0"/>
          </a:p>
        </p:txBody>
      </p:sp>
      <p:cxnSp>
        <p:nvCxnSpPr>
          <p:cNvPr id="14" name="Straight Arrow Connector 13"/>
          <p:cNvCxnSpPr/>
          <p:nvPr/>
        </p:nvCxnSpPr>
        <p:spPr>
          <a:xfrm rot="5400000">
            <a:off x="4171543" y="5089429"/>
            <a:ext cx="504056" cy="120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7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BERNOULLI’S EQUATION APPLICATIONS: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VENTURI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1520" y="1268760"/>
            <a:ext cx="8568952" cy="490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SzPct val="85000"/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lnSpc>
                <a:spcPct val="150000"/>
              </a:lnSpc>
              <a:buSzPct val="85000"/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lnSpc>
                <a:spcPct val="150000"/>
              </a:lnSpc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r>
              <a:rPr lang="en-GB" sz="2500" dirty="0" smtClean="0">
                <a:latin typeface="Constantia" pitchFamily="18" charset="0"/>
              </a:rPr>
              <a:t> In general, </a:t>
            </a:r>
            <a:r>
              <a:rPr lang="en-GB" sz="2500" dirty="0" err="1" smtClean="0">
                <a:latin typeface="Constantia" pitchFamily="18" charset="0"/>
              </a:rPr>
              <a:t>venturi</a:t>
            </a:r>
            <a:r>
              <a:rPr lang="en-GB" sz="2500" dirty="0" smtClean="0">
                <a:latin typeface="Constantia" pitchFamily="18" charset="0"/>
              </a:rPr>
              <a:t> is a three-dimensional duct with elliptical or rectangular cross section which vary from one location to another.</a:t>
            </a:r>
          </a:p>
          <a:p>
            <a:pPr algn="just">
              <a:lnSpc>
                <a:spcPct val="150000"/>
              </a:lnSpc>
              <a:buSzPct val="85000"/>
            </a:pPr>
            <a:r>
              <a:rPr lang="en-GB" sz="2500" dirty="0" smtClean="0">
                <a:latin typeface="Constantia" pitchFamily="18" charset="0"/>
              </a:rPr>
              <a:t> </a:t>
            </a:r>
          </a:p>
          <a:p>
            <a:pPr algn="just">
              <a:lnSpc>
                <a:spcPct val="150000"/>
              </a:lnSpc>
              <a:buSzPct val="85000"/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</p:txBody>
      </p:sp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3051"/>
          <a:stretch>
            <a:fillRect/>
          </a:stretch>
        </p:blipFill>
        <p:spPr bwMode="auto">
          <a:xfrm>
            <a:off x="2771800" y="1598886"/>
            <a:ext cx="3600400" cy="164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7763" name="Object 3"/>
          <p:cNvGraphicFramePr>
            <a:graphicFrameLocks noChangeAspect="1"/>
          </p:cNvGraphicFramePr>
          <p:nvPr/>
        </p:nvGraphicFramePr>
        <p:xfrm>
          <a:off x="3850688" y="4725144"/>
          <a:ext cx="1442625" cy="461640"/>
        </p:xfrm>
        <a:graphic>
          <a:graphicData uri="http://schemas.openxmlformats.org/presentationml/2006/ole">
            <p:oleObj spid="_x0000_s117763" name="Equation" r:id="rId5" imgW="634680" imgH="203040" progId="Equation.DSMT4">
              <p:embed/>
            </p:oleObj>
          </a:graphicData>
        </a:graphic>
      </p:graphicFrame>
      <p:cxnSp>
        <p:nvCxnSpPr>
          <p:cNvPr id="18" name="Straight Connector 17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17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5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BERNOULLI’S EQUATION APPLICATIONS: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VENTURI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1520" y="1268760"/>
            <a:ext cx="8568952" cy="5286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SzPct val="85000"/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lnSpc>
                <a:spcPct val="150000"/>
              </a:lnSpc>
              <a:buSzPct val="85000"/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lnSpc>
                <a:spcPct val="150000"/>
              </a:lnSpc>
              <a:buSzPct val="85000"/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r>
              <a:rPr lang="en-GB" sz="2500" dirty="0" smtClean="0">
                <a:latin typeface="Constantia" pitchFamily="18" charset="0"/>
              </a:rPr>
              <a:t> For moderate variation of area, it is reasonable to assume that the </a:t>
            </a:r>
            <a:r>
              <a:rPr lang="en-GB" sz="2500" dirty="0" err="1" smtClean="0">
                <a:latin typeface="Constantia" pitchFamily="18" charset="0"/>
              </a:rPr>
              <a:t>flowfield</a:t>
            </a:r>
            <a:r>
              <a:rPr lang="en-GB" sz="2500" dirty="0" smtClean="0">
                <a:latin typeface="Constantia" pitchFamily="18" charset="0"/>
              </a:rPr>
              <a:t> properties (velocity, pressure,...) are uniform across any cross section, and vary only in direction of flow.</a:t>
            </a:r>
          </a:p>
          <a:p>
            <a:pPr algn="just">
              <a:lnSpc>
                <a:spcPct val="150000"/>
              </a:lnSpc>
              <a:buSzPct val="85000"/>
            </a:pPr>
            <a:r>
              <a:rPr lang="en-GB" sz="2500" dirty="0" smtClean="0">
                <a:latin typeface="Constantia" pitchFamily="18" charset="0"/>
              </a:rPr>
              <a:t> </a:t>
            </a:r>
          </a:p>
          <a:p>
            <a:pPr algn="just">
              <a:lnSpc>
                <a:spcPct val="150000"/>
              </a:lnSpc>
              <a:buSzPct val="85000"/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</p:txBody>
      </p:sp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3051"/>
          <a:stretch>
            <a:fillRect/>
          </a:stretch>
        </p:blipFill>
        <p:spPr bwMode="auto">
          <a:xfrm>
            <a:off x="2771800" y="1598886"/>
            <a:ext cx="3600400" cy="164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8787" name="Object 3"/>
          <p:cNvGraphicFramePr>
            <a:graphicFrameLocks noChangeAspect="1"/>
          </p:cNvGraphicFramePr>
          <p:nvPr/>
        </p:nvGraphicFramePr>
        <p:xfrm>
          <a:off x="1787734" y="5229200"/>
          <a:ext cx="5568533" cy="461640"/>
        </p:xfrm>
        <a:graphic>
          <a:graphicData uri="http://schemas.openxmlformats.org/presentationml/2006/ole">
            <p:oleObj spid="_x0000_s118787" name="Equation" r:id="rId5" imgW="2450880" imgH="203040" progId="Equation.DSMT4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160043" y="5723964"/>
            <a:ext cx="2823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>
                <a:solidFill>
                  <a:srgbClr val="0070C0"/>
                </a:solidFill>
              </a:rPr>
              <a:t>Quasi-one-dimensional flow</a:t>
            </a:r>
            <a:endParaRPr lang="en-US" i="1" dirty="0">
              <a:solidFill>
                <a:srgbClr val="0070C0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1799693" y="5733256"/>
            <a:ext cx="554461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118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6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BERNOULLI’S EQUATION APPLICATIONS: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VENTURI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1520" y="1268760"/>
            <a:ext cx="8568952" cy="5670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SzPct val="85000"/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lnSpc>
                <a:spcPct val="150000"/>
              </a:lnSpc>
              <a:buSzPct val="85000"/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lnSpc>
                <a:spcPct val="150000"/>
              </a:lnSpc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r>
              <a:rPr lang="en-GB" sz="2500" dirty="0" smtClean="0">
                <a:latin typeface="Constantia" pitchFamily="18" charset="0"/>
              </a:rPr>
              <a:t> For steady flow through the </a:t>
            </a:r>
            <a:r>
              <a:rPr lang="en-GB" sz="2500" dirty="0" err="1" smtClean="0">
                <a:latin typeface="Constantia" pitchFamily="18" charset="0"/>
              </a:rPr>
              <a:t>venturi</a:t>
            </a:r>
            <a:r>
              <a:rPr lang="en-GB" sz="2500" dirty="0" smtClean="0">
                <a:latin typeface="Constantia" pitchFamily="18" charset="0"/>
              </a:rPr>
              <a:t>, continuity equation gives:</a:t>
            </a: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r>
              <a:rPr lang="en-GB" sz="2500" dirty="0" smtClean="0">
                <a:latin typeface="Constantia" pitchFamily="18" charset="0"/>
              </a:rPr>
              <a:t> For incompressible flow:</a:t>
            </a:r>
          </a:p>
          <a:p>
            <a:pPr algn="just">
              <a:lnSpc>
                <a:spcPct val="150000"/>
              </a:lnSpc>
              <a:buSzPct val="85000"/>
            </a:pPr>
            <a:r>
              <a:rPr lang="en-GB" sz="2500" dirty="0" smtClean="0">
                <a:latin typeface="Constantia" pitchFamily="18" charset="0"/>
              </a:rPr>
              <a:t> </a:t>
            </a:r>
          </a:p>
          <a:p>
            <a:pPr algn="just">
              <a:lnSpc>
                <a:spcPct val="150000"/>
              </a:lnSpc>
              <a:buSzPct val="85000"/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</p:txBody>
      </p:sp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3051"/>
          <a:stretch>
            <a:fillRect/>
          </a:stretch>
        </p:blipFill>
        <p:spPr bwMode="auto">
          <a:xfrm>
            <a:off x="2771800" y="1598886"/>
            <a:ext cx="3600400" cy="164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9811" name="Object 3"/>
          <p:cNvGraphicFramePr>
            <a:graphicFrameLocks noChangeAspect="1"/>
          </p:cNvGraphicFramePr>
          <p:nvPr/>
        </p:nvGraphicFramePr>
        <p:xfrm>
          <a:off x="1115616" y="4293096"/>
          <a:ext cx="1933118" cy="461640"/>
        </p:xfrm>
        <a:graphic>
          <a:graphicData uri="http://schemas.openxmlformats.org/presentationml/2006/ole">
            <p:oleObj spid="_x0000_s119811" name="Equation" r:id="rId5" imgW="850680" imgH="203040" progId="Equation.DSMT4">
              <p:embed/>
            </p:oleObj>
          </a:graphicData>
        </a:graphic>
      </p:graphicFrame>
      <p:graphicFrame>
        <p:nvGraphicFramePr>
          <p:cNvPr id="119812" name="Object 4"/>
          <p:cNvGraphicFramePr>
            <a:graphicFrameLocks noChangeAspect="1"/>
          </p:cNvGraphicFramePr>
          <p:nvPr/>
        </p:nvGraphicFramePr>
        <p:xfrm>
          <a:off x="3641725" y="5445224"/>
          <a:ext cx="2152650" cy="431800"/>
        </p:xfrm>
        <a:graphic>
          <a:graphicData uri="http://schemas.openxmlformats.org/presentationml/2006/ole">
            <p:oleObj spid="_x0000_s119812" name="Equation" r:id="rId6" imgW="1015920" imgH="203040" progId="Equation.DSMT4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924573" y="4355812"/>
            <a:ext cx="4463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Constantia" pitchFamily="18" charset="0"/>
              </a:rPr>
              <a:t>the mass flow through the duct is constant.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203848" y="4553782"/>
            <a:ext cx="57606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19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19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7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BERNOULLI’S EQUATION APPLICATIONS: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VENTURI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1520" y="1268760"/>
            <a:ext cx="8568952" cy="4316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lnSpc>
                <a:spcPct val="150000"/>
              </a:lnSpc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lnSpc>
                <a:spcPct val="150000"/>
              </a:lnSpc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r>
              <a:rPr lang="en-GB" sz="2500" dirty="0" smtClean="0">
                <a:latin typeface="Constantia" pitchFamily="18" charset="0"/>
              </a:rPr>
              <a:t> For a given variation of area A(x):</a:t>
            </a: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</a:pPr>
            <a:endParaRPr lang="en-GB" sz="12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r>
              <a:rPr lang="en-GB" sz="2500" dirty="0" smtClean="0">
                <a:latin typeface="Constantia" pitchFamily="18" charset="0"/>
              </a:rPr>
              <a:t> Using Bernoulli’s equation:</a:t>
            </a:r>
          </a:p>
          <a:p>
            <a:pPr algn="just">
              <a:buSzPct val="85000"/>
            </a:pPr>
            <a:endParaRPr lang="en-GB" sz="2500" dirty="0" smtClean="0">
              <a:latin typeface="Constantia" pitchFamily="18" charset="0"/>
            </a:endParaRPr>
          </a:p>
        </p:txBody>
      </p:sp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3051"/>
          <a:stretch>
            <a:fillRect/>
          </a:stretch>
        </p:blipFill>
        <p:spPr bwMode="auto">
          <a:xfrm>
            <a:off x="2771800" y="1598886"/>
            <a:ext cx="3600400" cy="164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0836" name="Object 4"/>
          <p:cNvGraphicFramePr>
            <a:graphicFrameLocks noChangeAspect="1"/>
          </p:cNvGraphicFramePr>
          <p:nvPr/>
        </p:nvGraphicFramePr>
        <p:xfrm>
          <a:off x="3841457" y="3861048"/>
          <a:ext cx="1461087" cy="719956"/>
        </p:xfrm>
        <a:graphic>
          <a:graphicData uri="http://schemas.openxmlformats.org/presentationml/2006/ole">
            <p:oleObj spid="_x0000_s120836" name="Equation" r:id="rId5" imgW="876240" imgH="431640" progId="Equation.DSMT4">
              <p:embed/>
            </p:oleObj>
          </a:graphicData>
        </a:graphic>
      </p:graphicFrame>
      <p:graphicFrame>
        <p:nvGraphicFramePr>
          <p:cNvPr id="120837" name="Object 5"/>
          <p:cNvGraphicFramePr>
            <a:graphicFrameLocks noChangeAspect="1"/>
          </p:cNvGraphicFramePr>
          <p:nvPr/>
        </p:nvGraphicFramePr>
        <p:xfrm>
          <a:off x="3001296" y="5157192"/>
          <a:ext cx="3141408" cy="876672"/>
        </p:xfrm>
        <a:graphic>
          <a:graphicData uri="http://schemas.openxmlformats.org/presentationml/2006/ole">
            <p:oleObj spid="_x0000_s120837" name="Equation" r:id="rId6" imgW="1638000" imgH="457200" progId="Equation.DSMT4">
              <p:embed/>
            </p:oleObj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8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BERNOULLI’S EQUATION APPLICATIONS: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VENTURI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1520" y="1268760"/>
            <a:ext cx="8568952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SzPct val="85000"/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lnSpc>
                <a:spcPct val="150000"/>
              </a:lnSpc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</p:txBody>
      </p:sp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3051"/>
          <a:stretch>
            <a:fillRect/>
          </a:stretch>
        </p:blipFill>
        <p:spPr bwMode="auto">
          <a:xfrm>
            <a:off x="2771800" y="1598886"/>
            <a:ext cx="3600400" cy="164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rapezoid 8"/>
          <p:cNvSpPr/>
          <p:nvPr/>
        </p:nvSpPr>
        <p:spPr>
          <a:xfrm rot="16200000">
            <a:off x="1691680" y="3717032"/>
            <a:ext cx="1224136" cy="1656184"/>
          </a:xfrm>
          <a:prstGeom prst="trapezoid">
            <a:avLst>
              <a:gd name="adj" fmla="val 32365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rapezoid 9"/>
          <p:cNvSpPr/>
          <p:nvPr/>
        </p:nvSpPr>
        <p:spPr>
          <a:xfrm rot="16200000" flipV="1">
            <a:off x="6023111" y="3706081"/>
            <a:ext cx="1224136" cy="1678086"/>
          </a:xfrm>
          <a:prstGeom prst="trapezoid">
            <a:avLst>
              <a:gd name="adj" fmla="val 32365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71600" y="5157192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 smtClean="0"/>
              <a:t>Velocity </a:t>
            </a:r>
            <a:r>
              <a:rPr lang="en-GB" sz="1600" i="1" dirty="0" smtClean="0">
                <a:solidFill>
                  <a:srgbClr val="FF0000"/>
                </a:solidFill>
              </a:rPr>
              <a:t>decreases</a:t>
            </a:r>
            <a:r>
              <a:rPr lang="en-GB" sz="1600" i="1" dirty="0" smtClean="0"/>
              <a:t> (Continuity)</a:t>
            </a:r>
          </a:p>
          <a:p>
            <a:pPr algn="ctr"/>
            <a:r>
              <a:rPr lang="en-GB" sz="1600" i="1" dirty="0" smtClean="0"/>
              <a:t>Pressure </a:t>
            </a:r>
            <a:r>
              <a:rPr lang="en-GB" sz="1600" i="1" dirty="0" smtClean="0">
                <a:solidFill>
                  <a:srgbClr val="00B050"/>
                </a:solidFill>
              </a:rPr>
              <a:t>increases</a:t>
            </a:r>
            <a:r>
              <a:rPr lang="en-GB" sz="1600" i="1" dirty="0" smtClean="0"/>
              <a:t> (Bernoulli)</a:t>
            </a:r>
            <a:endParaRPr lang="en-US" sz="16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5220072" y="5157192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 smtClean="0"/>
              <a:t>Velocity </a:t>
            </a:r>
            <a:r>
              <a:rPr lang="en-GB" sz="1600" i="1" dirty="0" smtClean="0">
                <a:solidFill>
                  <a:srgbClr val="00B050"/>
                </a:solidFill>
              </a:rPr>
              <a:t>increases</a:t>
            </a:r>
            <a:r>
              <a:rPr lang="en-GB" sz="1600" i="1" dirty="0" smtClean="0"/>
              <a:t> (Continuity)</a:t>
            </a:r>
          </a:p>
          <a:p>
            <a:pPr algn="ctr"/>
            <a:r>
              <a:rPr lang="en-GB" sz="1600" i="1" dirty="0" smtClean="0"/>
              <a:t>Pressure </a:t>
            </a:r>
            <a:r>
              <a:rPr lang="en-GB" sz="1600" i="1" dirty="0" smtClean="0">
                <a:solidFill>
                  <a:srgbClr val="FF0000"/>
                </a:solidFill>
              </a:rPr>
              <a:t>decreases</a:t>
            </a:r>
            <a:r>
              <a:rPr lang="en-GB" sz="1600" i="1" dirty="0" smtClean="0"/>
              <a:t> (Bernoulli)</a:t>
            </a:r>
            <a:endParaRPr lang="en-US" sz="1600" i="1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691680" y="4568249"/>
            <a:ext cx="10081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084168" y="4581128"/>
            <a:ext cx="10081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979712" y="4313588"/>
            <a:ext cx="526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 smtClean="0">
                <a:solidFill>
                  <a:srgbClr val="0070C0"/>
                </a:solidFill>
              </a:rPr>
              <a:t>Flow</a:t>
            </a:r>
            <a:endParaRPr lang="en-US" i="1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00192" y="4318854"/>
            <a:ext cx="526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 smtClean="0">
                <a:solidFill>
                  <a:srgbClr val="0070C0"/>
                </a:solidFill>
              </a:rPr>
              <a:t>Flow</a:t>
            </a:r>
            <a:endParaRPr lang="en-US" i="1" dirty="0">
              <a:solidFill>
                <a:srgbClr val="0070C0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62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40000"/>
          </a:blip>
          <a:srcRect/>
          <a:stretch>
            <a:fillRect/>
          </a:stretch>
        </p:blipFill>
        <p:spPr bwMode="auto">
          <a:xfrm rot="120000">
            <a:off x="3874989" y="2064277"/>
            <a:ext cx="4357385" cy="1965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9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BERNOULLI’S EQUATION APPLICATIONS: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VENTURI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1520" y="1268760"/>
            <a:ext cx="8568952" cy="490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SzPct val="85000"/>
            </a:pPr>
            <a:r>
              <a:rPr lang="en-GB" sz="2500" b="1" dirty="0" err="1" smtClean="0">
                <a:latin typeface="Constantia" pitchFamily="18" charset="0"/>
              </a:rPr>
              <a:t>Venturi</a:t>
            </a:r>
            <a:r>
              <a:rPr lang="en-GB" sz="2500" b="1" dirty="0" smtClean="0">
                <a:latin typeface="Constantia" pitchFamily="18" charset="0"/>
              </a:rPr>
              <a:t> applications: Speed measurement</a:t>
            </a:r>
          </a:p>
          <a:p>
            <a:pPr algn="just">
              <a:buSzPct val="85000"/>
              <a:buBlip>
                <a:blip r:embed="rId4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4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GB" sz="2500" dirty="0" err="1" smtClean="0">
                <a:latin typeface="Constantia" pitchFamily="18" charset="0"/>
              </a:rPr>
              <a:t>Venturi</a:t>
            </a:r>
            <a:r>
              <a:rPr lang="en-GB" sz="2500" dirty="0" smtClean="0">
                <a:latin typeface="Constantia" pitchFamily="18" charset="0"/>
              </a:rPr>
              <a:t> can be used to </a:t>
            </a:r>
          </a:p>
          <a:p>
            <a:pPr algn="just">
              <a:buSzPct val="85000"/>
            </a:pPr>
            <a:r>
              <a:rPr lang="en-GB" sz="2500" dirty="0" smtClean="0">
                <a:latin typeface="Constantia" pitchFamily="18" charset="0"/>
              </a:rPr>
              <a:t>measure airspeed.</a:t>
            </a:r>
          </a:p>
          <a:p>
            <a:pPr algn="just">
              <a:buSzPct val="85000"/>
              <a:buBlip>
                <a:blip r:embed="rId4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4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</a:pPr>
            <a:endParaRPr lang="en-GB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4"/>
              </a:buBlip>
            </a:pPr>
            <a:r>
              <a:rPr lang="en-GB" sz="2500" dirty="0" smtClean="0">
                <a:latin typeface="Constantia" pitchFamily="18" charset="0"/>
              </a:rPr>
              <a:t> For a </a:t>
            </a:r>
            <a:r>
              <a:rPr lang="en-GB" sz="2500" dirty="0" err="1" smtClean="0">
                <a:latin typeface="Constantia" pitchFamily="18" charset="0"/>
              </a:rPr>
              <a:t>venturi</a:t>
            </a: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GB" sz="2000" i="1" dirty="0" smtClean="0">
                <a:latin typeface="Constantia" pitchFamily="18" charset="0"/>
              </a:rPr>
              <a:t>(with a given inlet </a:t>
            </a:r>
            <a:r>
              <a:rPr lang="en-GB" i="1" dirty="0" smtClean="0">
                <a:latin typeface="Constantia" pitchFamily="18" charset="0"/>
              </a:rPr>
              <a:t>[station 1] </a:t>
            </a:r>
            <a:r>
              <a:rPr lang="en-GB" sz="2000" i="1" dirty="0" smtClean="0">
                <a:latin typeface="Constantia" pitchFamily="18" charset="0"/>
              </a:rPr>
              <a:t>to throat </a:t>
            </a:r>
            <a:r>
              <a:rPr lang="en-GB" i="1" dirty="0" smtClean="0">
                <a:latin typeface="Constantia" pitchFamily="18" charset="0"/>
              </a:rPr>
              <a:t>[station 2] </a:t>
            </a:r>
            <a:r>
              <a:rPr lang="en-GB" sz="2000" i="1" dirty="0" smtClean="0">
                <a:latin typeface="Constantia" pitchFamily="18" charset="0"/>
              </a:rPr>
              <a:t>area ratio) </a:t>
            </a:r>
            <a:r>
              <a:rPr lang="en-GB" sz="2500" dirty="0" smtClean="0">
                <a:latin typeface="Constantia" pitchFamily="18" charset="0"/>
              </a:rPr>
              <a:t>and known pressure difference p</a:t>
            </a:r>
            <a:r>
              <a:rPr lang="en-GB" sz="2500" baseline="-25000" dirty="0" smtClean="0">
                <a:latin typeface="Constantia" pitchFamily="18" charset="0"/>
              </a:rPr>
              <a:t>1</a:t>
            </a:r>
            <a:r>
              <a:rPr lang="en-GB" sz="2500" dirty="0" smtClean="0">
                <a:latin typeface="Constantia" pitchFamily="18" charset="0"/>
              </a:rPr>
              <a:t>-p</a:t>
            </a:r>
            <a:r>
              <a:rPr lang="en-GB" sz="2500" baseline="-25000" dirty="0" smtClean="0">
                <a:latin typeface="Constantia" pitchFamily="18" charset="0"/>
              </a:rPr>
              <a:t>2</a:t>
            </a:r>
            <a:r>
              <a:rPr lang="en-GB" sz="2500" dirty="0" smtClean="0">
                <a:latin typeface="Constantia" pitchFamily="18" charset="0"/>
              </a:rPr>
              <a:t>, the inlet velocity can be obtained from the combination of continuity and Bernoulli’s equation:</a:t>
            </a:r>
            <a:endParaRPr lang="en-GB" sz="2500" baseline="-25000" dirty="0" smtClean="0">
              <a:latin typeface="Constantia" pitchFamily="18" charset="0"/>
            </a:endParaRPr>
          </a:p>
          <a:p>
            <a:pPr algn="just">
              <a:buSzPct val="85000"/>
            </a:pPr>
            <a:endParaRPr lang="en-GB" sz="2500" dirty="0" smtClean="0">
              <a:latin typeface="Constantia" pitchFamily="18" charset="0"/>
            </a:endParaRPr>
          </a:p>
        </p:txBody>
      </p:sp>
      <p:graphicFrame>
        <p:nvGraphicFramePr>
          <p:cNvPr id="121860" name="Object 4"/>
          <p:cNvGraphicFramePr>
            <a:graphicFrameLocks noChangeAspect="1"/>
          </p:cNvGraphicFramePr>
          <p:nvPr/>
        </p:nvGraphicFramePr>
        <p:xfrm>
          <a:off x="3204796" y="5373216"/>
          <a:ext cx="2734409" cy="936104"/>
        </p:xfrm>
        <a:graphic>
          <a:graphicData uri="http://schemas.openxmlformats.org/presentationml/2006/ole">
            <p:oleObj spid="_x0000_s121860" name="Equation" r:id="rId5" imgW="1409400" imgH="482400" progId="Equation.DSMT4">
              <p:embed/>
            </p:oleObj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21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10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BERNOULLI’S EQUATION APPLICATIONS: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VENTURI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1520" y="1268760"/>
            <a:ext cx="8568952" cy="3747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SzPct val="85000"/>
            </a:pPr>
            <a:r>
              <a:rPr lang="en-GB" sz="2500" b="1" dirty="0" err="1" smtClean="0">
                <a:latin typeface="Constantia" pitchFamily="18" charset="0"/>
              </a:rPr>
              <a:t>Venturi</a:t>
            </a:r>
            <a:r>
              <a:rPr lang="en-GB" sz="2500" b="1" dirty="0" smtClean="0">
                <a:latin typeface="Constantia" pitchFamily="18" charset="0"/>
              </a:rPr>
              <a:t> applications: Wind tunnel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Another application of </a:t>
            </a:r>
            <a:r>
              <a:rPr lang="en-GB" sz="2500" dirty="0" err="1" smtClean="0">
                <a:latin typeface="Constantia" pitchFamily="18" charset="0"/>
              </a:rPr>
              <a:t>venturi</a:t>
            </a:r>
            <a:r>
              <a:rPr lang="en-GB" sz="2500" dirty="0" smtClean="0">
                <a:latin typeface="Constantia" pitchFamily="18" charset="0"/>
              </a:rPr>
              <a:t> is the low-speed wind tunnel.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A low-speed wind tunnel is a large </a:t>
            </a:r>
            <a:r>
              <a:rPr lang="en-GB" sz="2500" dirty="0" err="1" smtClean="0">
                <a:latin typeface="Constantia" pitchFamily="18" charset="0"/>
              </a:rPr>
              <a:t>venturi</a:t>
            </a:r>
            <a:r>
              <a:rPr lang="en-GB" sz="2500" dirty="0" smtClean="0">
                <a:latin typeface="Constantia" pitchFamily="18" charset="0"/>
              </a:rPr>
              <a:t>, where the airflow is driven by a fan connected to some type of motor drive.</a:t>
            </a:r>
          </a:p>
          <a:p>
            <a:pPr algn="just">
              <a:buSzPct val="85000"/>
            </a:pPr>
            <a:endParaRPr lang="en-GB" sz="2500" dirty="0" smtClean="0">
              <a:latin typeface="Constantia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11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BERNOULLI’S EQUATION APPLICATIONS: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VENTURI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1520" y="1268760"/>
            <a:ext cx="8568952" cy="2439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SzPct val="85000"/>
            </a:pPr>
            <a:r>
              <a:rPr lang="en-GB" sz="2500" b="1" dirty="0" err="1" smtClean="0">
                <a:latin typeface="Constantia" pitchFamily="18" charset="0"/>
              </a:rPr>
              <a:t>Venturi</a:t>
            </a:r>
            <a:r>
              <a:rPr lang="en-GB" sz="2500" b="1" dirty="0" smtClean="0">
                <a:latin typeface="Constantia" pitchFamily="18" charset="0"/>
              </a:rPr>
              <a:t> applications: Wind tunnel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There are two general types of low-speed wind tunnels:</a:t>
            </a:r>
          </a:p>
          <a:p>
            <a:pPr lvl="1" algn="just">
              <a:buSzPct val="85000"/>
            </a:pPr>
            <a:endParaRPr lang="en-GB" sz="1400" dirty="0" smtClean="0">
              <a:latin typeface="Constantia" pitchFamily="18" charset="0"/>
            </a:endParaRPr>
          </a:p>
          <a:p>
            <a:pPr lvl="1" algn="just">
              <a:buSzPct val="85000"/>
            </a:pPr>
            <a:r>
              <a:rPr lang="en-GB" sz="2000" dirty="0" smtClean="0">
                <a:latin typeface="Constantia" pitchFamily="18" charset="0"/>
              </a:rPr>
              <a:t>1. Open-circuit tunnel</a:t>
            </a:r>
          </a:p>
          <a:p>
            <a:pPr algn="just">
              <a:buSzPct val="85000"/>
            </a:pPr>
            <a:endParaRPr lang="en-GB" sz="2500" dirty="0" smtClean="0">
              <a:latin typeface="Constantia" pitchFamily="18" charset="0"/>
            </a:endParaRPr>
          </a:p>
        </p:txBody>
      </p:sp>
      <p:pic>
        <p:nvPicPr>
          <p:cNvPr id="12493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20000" contrast="40000"/>
          </a:blip>
          <a:srcRect/>
          <a:stretch>
            <a:fillRect/>
          </a:stretch>
        </p:blipFill>
        <p:spPr bwMode="auto">
          <a:xfrm>
            <a:off x="619125" y="3212976"/>
            <a:ext cx="7905750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24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12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BERNOULLI’S EQUATION APPLICATIONS: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VENTURI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1520" y="1268760"/>
            <a:ext cx="8568952" cy="2439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SzPct val="85000"/>
            </a:pPr>
            <a:r>
              <a:rPr lang="en-GB" sz="2500" b="1" dirty="0" err="1" smtClean="0">
                <a:latin typeface="Constantia" pitchFamily="18" charset="0"/>
              </a:rPr>
              <a:t>Venturi</a:t>
            </a:r>
            <a:r>
              <a:rPr lang="en-GB" sz="2500" b="1" dirty="0" smtClean="0">
                <a:latin typeface="Constantia" pitchFamily="18" charset="0"/>
              </a:rPr>
              <a:t> applications: Wind tunnel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There are two general types of low-speed wind tunnels:</a:t>
            </a:r>
          </a:p>
          <a:p>
            <a:pPr lvl="1" algn="just">
              <a:buSzPct val="85000"/>
            </a:pPr>
            <a:endParaRPr lang="en-GB" sz="1400" dirty="0" smtClean="0">
              <a:latin typeface="Constantia" pitchFamily="18" charset="0"/>
            </a:endParaRPr>
          </a:p>
          <a:p>
            <a:pPr lvl="1" algn="just">
              <a:buSzPct val="85000"/>
            </a:pPr>
            <a:r>
              <a:rPr lang="en-GB" sz="2000" dirty="0" smtClean="0">
                <a:latin typeface="Constantia" pitchFamily="18" charset="0"/>
              </a:rPr>
              <a:t>2. Closed-circuit tunnel</a:t>
            </a:r>
          </a:p>
          <a:p>
            <a:pPr algn="just">
              <a:buSzPct val="85000"/>
            </a:pPr>
            <a:endParaRPr lang="en-GB" sz="2500" dirty="0" smtClean="0">
              <a:latin typeface="Constantia" pitchFamily="18" charset="0"/>
            </a:endParaRPr>
          </a:p>
        </p:txBody>
      </p:sp>
      <p:pic>
        <p:nvPicPr>
          <p:cNvPr id="125954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0208" y="3068960"/>
            <a:ext cx="5303584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25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13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BERNOULLI’S EQUATION APPLICATIONS: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VENTURI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1520" y="1268760"/>
            <a:ext cx="8568952" cy="4516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SzPct val="85000"/>
            </a:pPr>
            <a:r>
              <a:rPr lang="en-GB" sz="2500" b="1" dirty="0" err="1" smtClean="0">
                <a:latin typeface="Constantia" pitchFamily="18" charset="0"/>
              </a:rPr>
              <a:t>Venturi</a:t>
            </a:r>
            <a:r>
              <a:rPr lang="en-GB" sz="2500" b="1" dirty="0" smtClean="0">
                <a:latin typeface="Constantia" pitchFamily="18" charset="0"/>
              </a:rPr>
              <a:t> applications: Wind tunnel</a:t>
            </a: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r>
              <a:rPr lang="en-GB" sz="2500" dirty="0" smtClean="0">
                <a:latin typeface="Constantia" pitchFamily="18" charset="0"/>
              </a:rPr>
              <a:t> The air velocity in the test section of a low-speed wind tunnel (with fixed area ratio A</a:t>
            </a:r>
            <a:r>
              <a:rPr lang="en-GB" sz="2500" baseline="-25000" dirty="0" smtClean="0">
                <a:latin typeface="Constantia" pitchFamily="18" charset="0"/>
              </a:rPr>
              <a:t>2</a:t>
            </a:r>
            <a:r>
              <a:rPr lang="en-GB" sz="2500" dirty="0" smtClean="0">
                <a:latin typeface="Constantia" pitchFamily="18" charset="0"/>
              </a:rPr>
              <a:t>/A</a:t>
            </a:r>
            <a:r>
              <a:rPr lang="en-GB" sz="2500" baseline="-25000" dirty="0" smtClean="0">
                <a:latin typeface="Constantia" pitchFamily="18" charset="0"/>
              </a:rPr>
              <a:t>1</a:t>
            </a:r>
            <a:r>
              <a:rPr lang="en-GB" sz="2500" dirty="0" smtClean="0">
                <a:latin typeface="Constantia" pitchFamily="18" charset="0"/>
              </a:rPr>
              <a:t>), is obtained from the combination of continuity and Bernoulli’s equation:</a:t>
            </a: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r>
              <a:rPr lang="en-GB" sz="2500" dirty="0" smtClean="0">
                <a:latin typeface="Constantia" pitchFamily="18" charset="0"/>
              </a:rPr>
              <a:t> In low-speed wind tunnels, a method of measuring the pressure difference P1-P2, is by means of manometers.</a:t>
            </a:r>
          </a:p>
        </p:txBody>
      </p:sp>
      <p:graphicFrame>
        <p:nvGraphicFramePr>
          <p:cNvPr id="126978" name="Object 2"/>
          <p:cNvGraphicFramePr>
            <a:graphicFrameLocks noChangeAspect="1"/>
          </p:cNvGraphicFramePr>
          <p:nvPr/>
        </p:nvGraphicFramePr>
        <p:xfrm>
          <a:off x="3035515" y="3717032"/>
          <a:ext cx="3072970" cy="1033388"/>
        </p:xfrm>
        <a:graphic>
          <a:graphicData uri="http://schemas.openxmlformats.org/presentationml/2006/ole">
            <p:oleObj spid="_x0000_s126978" name="Equation" r:id="rId4" imgW="1434960" imgH="482400" progId="Equation.DSMT4">
              <p:embed/>
            </p:oleObj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26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14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BERNOULLI’S EQUATION APPLICATIONS: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PITOT TUBE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1520" y="1268760"/>
            <a:ext cx="8568952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GB" sz="2500" dirty="0" err="1" smtClean="0">
                <a:latin typeface="Constantia" pitchFamily="18" charset="0"/>
              </a:rPr>
              <a:t>Pitot</a:t>
            </a:r>
            <a:r>
              <a:rPr lang="en-GB" sz="2500" dirty="0" smtClean="0">
                <a:latin typeface="Constantia" pitchFamily="18" charset="0"/>
              </a:rPr>
              <a:t> tube is one of the most common and frequently used instruments in any modern aerodynamic laboratory.</a:t>
            </a:r>
          </a:p>
          <a:p>
            <a:pPr algn="just">
              <a:buSzPct val="85000"/>
            </a:pPr>
            <a:endParaRPr lang="en-GB" sz="105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GB" sz="2500" dirty="0" err="1" smtClean="0">
                <a:latin typeface="Constantia" pitchFamily="18" charset="0"/>
              </a:rPr>
              <a:t>Pitot</a:t>
            </a:r>
            <a:r>
              <a:rPr lang="en-GB" sz="2500" dirty="0" smtClean="0">
                <a:latin typeface="Constantia" pitchFamily="18" charset="0"/>
              </a:rPr>
              <a:t> tube is the most common device for measuring flight velocities of airplanes.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</a:pPr>
            <a:endParaRPr lang="en-GB" sz="105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r>
              <a:rPr lang="en-US" sz="2500" dirty="0" smtClean="0">
                <a:latin typeface="Constantia" pitchFamily="18" charset="0"/>
              </a:rPr>
              <a:t> Can connect a differential pressure transducer to directly   measure V</a:t>
            </a:r>
            <a:r>
              <a:rPr lang="en-US" sz="2500" baseline="30000" dirty="0" smtClean="0">
                <a:latin typeface="Constantia" pitchFamily="18" charset="0"/>
              </a:rPr>
              <a:t>2</a:t>
            </a:r>
            <a:r>
              <a:rPr lang="en-US" sz="2500" dirty="0" smtClean="0">
                <a:latin typeface="Constantia" pitchFamily="18" charset="0"/>
              </a:rPr>
              <a:t>/2g.</a:t>
            </a:r>
          </a:p>
          <a:p>
            <a:pPr algn="just">
              <a:buSzPct val="85000"/>
              <a:buBlip>
                <a:blip r:embed="rId2"/>
              </a:buBlip>
            </a:pPr>
            <a:r>
              <a:rPr lang="en-US" sz="2500" dirty="0" smtClean="0">
                <a:latin typeface="Constantia" pitchFamily="18" charset="0"/>
              </a:rPr>
              <a:t> Can be used to measure the flow of water in pipelines.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</p:txBody>
      </p:sp>
      <p:pic>
        <p:nvPicPr>
          <p:cNvPr id="7" name="Picture 4" descr="Boeing 777"/>
          <p:cNvPicPr>
            <a:picLocks noChangeAspect="1" noChangeArrowheads="1"/>
          </p:cNvPicPr>
          <p:nvPr/>
        </p:nvPicPr>
        <p:blipFill>
          <a:blip r:embed="rId3" cstate="print">
            <a:lum bright="20000" contrast="40000"/>
          </a:blip>
          <a:srcRect t="14369" b="14369"/>
          <a:stretch>
            <a:fillRect/>
          </a:stretch>
        </p:blipFill>
        <p:spPr bwMode="auto">
          <a:xfrm>
            <a:off x="1480865" y="3111815"/>
            <a:ext cx="6182270" cy="1901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15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BERNOULLI’S EQUATION APPLICATIONS: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PITOT TUBE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9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18251" y="4149080"/>
            <a:ext cx="2133869" cy="1800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med"/>
          </a:ln>
          <a:effectLst/>
        </p:spPr>
      </p:pic>
      <p:sp>
        <p:nvSpPr>
          <p:cNvPr id="10" name="Comment 6"/>
          <p:cNvSpPr>
            <a:spLocks noChangeArrowheads="1"/>
          </p:cNvSpPr>
          <p:nvPr/>
        </p:nvSpPr>
        <p:spPr bwMode="auto">
          <a:xfrm>
            <a:off x="3203848" y="3327375"/>
            <a:ext cx="3403600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buClr>
                <a:schemeClr val="hlink"/>
              </a:buClr>
              <a:buFont typeface="Monotype Sorts" pitchFamily="2" charset="2"/>
              <a:buNone/>
            </a:pPr>
            <a:r>
              <a:rPr lang="en-US" sz="2400" dirty="0">
                <a:solidFill>
                  <a:srgbClr val="FF0000"/>
                </a:solidFill>
                <a:latin typeface="Constantia" pitchFamily="18" charset="0"/>
              </a:rPr>
              <a:t>Point measurement!</a:t>
            </a:r>
          </a:p>
        </p:txBody>
      </p:sp>
      <p:pic>
        <p:nvPicPr>
          <p:cNvPr id="11" name="Picture 7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lum bright="12000"/>
          </a:blip>
          <a:srcRect/>
          <a:stretch>
            <a:fillRect/>
          </a:stretch>
        </p:blipFill>
        <p:spPr bwMode="auto">
          <a:xfrm>
            <a:off x="467544" y="2708920"/>
            <a:ext cx="2579687" cy="1935162"/>
          </a:xfrm>
          <a:prstGeom prst="rect">
            <a:avLst/>
          </a:prstGeom>
          <a:noFill/>
          <a:ln w="12700">
            <a:noFill/>
            <a:miter lim="800000"/>
            <a:headEnd type="none" w="lg" len="med"/>
            <a:tailEnd type="none" w="lg" len="med"/>
          </a:ln>
          <a:effectLst/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6" cstate="print">
            <a:lum bright="36000" contrast="12000"/>
          </a:blip>
          <a:srcRect/>
          <a:stretch>
            <a:fillRect/>
          </a:stretch>
        </p:blipFill>
        <p:spPr bwMode="auto">
          <a:xfrm>
            <a:off x="6156176" y="2719561"/>
            <a:ext cx="2578100" cy="1933575"/>
          </a:xfrm>
          <a:prstGeom prst="rect">
            <a:avLst/>
          </a:prstGeom>
          <a:noFill/>
          <a:ln w="12700">
            <a:noFill/>
            <a:miter lim="800000"/>
            <a:headEnd type="none" w="lg" len="med"/>
            <a:tailEnd type="none" w="lg" len="med"/>
          </a:ln>
          <a:effectLst/>
        </p:spPr>
      </p:pic>
      <p:sp>
        <p:nvSpPr>
          <p:cNvPr id="13" name="Line 9"/>
          <p:cNvSpPr>
            <a:spLocks noChangeShapeType="1"/>
          </p:cNvSpPr>
          <p:nvPr/>
        </p:nvSpPr>
        <p:spPr bwMode="auto">
          <a:xfrm>
            <a:off x="3275856" y="3789040"/>
            <a:ext cx="2716163" cy="16420"/>
          </a:xfrm>
          <a:prstGeom prst="line">
            <a:avLst/>
          </a:prstGeom>
          <a:ln>
            <a:headEnd type="none" w="lg" len="med"/>
            <a:tailEnd type="triangle" w="lg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square" anchor="ctr">
            <a:spAutoFit/>
          </a:bodyPr>
          <a:lstStyle/>
          <a:p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16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BERNOULLI’S EQUATION APPLICATIONS: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PITOT TUBE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85" name="Straight Connector 8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7" name="Group 3"/>
          <p:cNvGrpSpPr>
            <a:grpSpLocks/>
          </p:cNvGrpSpPr>
          <p:nvPr/>
        </p:nvGrpSpPr>
        <p:grpSpPr bwMode="auto">
          <a:xfrm>
            <a:off x="1949896" y="2593801"/>
            <a:ext cx="2057400" cy="2057400"/>
            <a:chOff x="528" y="1632"/>
            <a:chExt cx="1296" cy="1296"/>
          </a:xfrm>
        </p:grpSpPr>
        <p:sp>
          <p:nvSpPr>
            <p:cNvPr id="88" name="Arc 4"/>
            <p:cNvSpPr>
              <a:spLocks/>
            </p:cNvSpPr>
            <p:nvPr/>
          </p:nvSpPr>
          <p:spPr bwMode="auto">
            <a:xfrm flipV="1">
              <a:off x="1536" y="2640"/>
              <a:ext cx="240" cy="24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 type="none" w="lg" len="med"/>
              <a:tailEnd type="none" w="lg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Line 5"/>
            <p:cNvSpPr>
              <a:spLocks noChangeShapeType="1"/>
            </p:cNvSpPr>
            <p:nvPr/>
          </p:nvSpPr>
          <p:spPr bwMode="auto">
            <a:xfrm flipH="1">
              <a:off x="528" y="2880"/>
              <a:ext cx="100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med"/>
              <a:tailEnd type="none" w="lg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Line 6"/>
            <p:cNvSpPr>
              <a:spLocks noChangeShapeType="1"/>
            </p:cNvSpPr>
            <p:nvPr/>
          </p:nvSpPr>
          <p:spPr bwMode="auto">
            <a:xfrm rot="16200000" flipH="1">
              <a:off x="1272" y="2136"/>
              <a:ext cx="100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med"/>
              <a:tailEnd type="none" w="lg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Arc 7"/>
            <p:cNvSpPr>
              <a:spLocks/>
            </p:cNvSpPr>
            <p:nvPr/>
          </p:nvSpPr>
          <p:spPr bwMode="auto">
            <a:xfrm flipV="1">
              <a:off x="1536" y="2640"/>
              <a:ext cx="288" cy="28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 type="none" w="lg" len="med"/>
              <a:tailEnd type="none" w="lg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Line 8"/>
            <p:cNvSpPr>
              <a:spLocks noChangeShapeType="1"/>
            </p:cNvSpPr>
            <p:nvPr/>
          </p:nvSpPr>
          <p:spPr bwMode="auto">
            <a:xfrm rot="16200000" flipH="1">
              <a:off x="1320" y="2136"/>
              <a:ext cx="100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med"/>
              <a:tailEnd type="none" w="lg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Line 9"/>
            <p:cNvSpPr>
              <a:spLocks noChangeShapeType="1"/>
            </p:cNvSpPr>
            <p:nvPr/>
          </p:nvSpPr>
          <p:spPr bwMode="auto">
            <a:xfrm flipH="1">
              <a:off x="528" y="2928"/>
              <a:ext cx="100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med"/>
              <a:tailEnd type="none" w="lg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4" name="Group 10"/>
          <p:cNvGrpSpPr>
            <a:grpSpLocks/>
          </p:cNvGrpSpPr>
          <p:nvPr/>
        </p:nvGrpSpPr>
        <p:grpSpPr bwMode="auto">
          <a:xfrm>
            <a:off x="1949896" y="2746201"/>
            <a:ext cx="2438400" cy="1981200"/>
            <a:chOff x="1008" y="1632"/>
            <a:chExt cx="1536" cy="1248"/>
          </a:xfrm>
        </p:grpSpPr>
        <p:sp>
          <p:nvSpPr>
            <p:cNvPr id="95" name="Arc 11"/>
            <p:cNvSpPr>
              <a:spLocks/>
            </p:cNvSpPr>
            <p:nvPr/>
          </p:nvSpPr>
          <p:spPr bwMode="auto">
            <a:xfrm rot="10800000" flipV="1">
              <a:off x="1008" y="2736"/>
              <a:ext cx="48" cy="4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 type="none" w="lg" len="med"/>
              <a:tailEnd type="none" w="lg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" name="Arc 12"/>
            <p:cNvSpPr>
              <a:spLocks/>
            </p:cNvSpPr>
            <p:nvPr/>
          </p:nvSpPr>
          <p:spPr bwMode="auto">
            <a:xfrm rot="5400000" flipV="1">
              <a:off x="1008" y="2832"/>
              <a:ext cx="48" cy="4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 type="none" w="lg" len="med"/>
              <a:tailEnd type="none" w="lg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" name="Arc 13"/>
            <p:cNvSpPr>
              <a:spLocks/>
            </p:cNvSpPr>
            <p:nvPr/>
          </p:nvSpPr>
          <p:spPr bwMode="auto">
            <a:xfrm flipV="1">
              <a:off x="2016" y="2544"/>
              <a:ext cx="192" cy="19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 type="none" w="lg" len="med"/>
              <a:tailEnd type="none" w="lg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Arc 14"/>
            <p:cNvSpPr>
              <a:spLocks/>
            </p:cNvSpPr>
            <p:nvPr/>
          </p:nvSpPr>
          <p:spPr bwMode="auto">
            <a:xfrm flipV="1">
              <a:off x="2016" y="2544"/>
              <a:ext cx="336" cy="33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 type="none" w="lg" len="med"/>
              <a:tailEnd type="none" w="lg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" name="Line 15"/>
            <p:cNvSpPr>
              <a:spLocks noChangeShapeType="1"/>
            </p:cNvSpPr>
            <p:nvPr/>
          </p:nvSpPr>
          <p:spPr bwMode="auto">
            <a:xfrm flipV="1">
              <a:off x="2208" y="1680"/>
              <a:ext cx="0" cy="86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med"/>
              <a:tailEnd type="none" w="lg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" name="Arc 16"/>
            <p:cNvSpPr>
              <a:spLocks/>
            </p:cNvSpPr>
            <p:nvPr/>
          </p:nvSpPr>
          <p:spPr bwMode="auto">
            <a:xfrm rot="10800000" flipV="1">
              <a:off x="2208" y="1632"/>
              <a:ext cx="48" cy="4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 type="none" w="lg" len="med"/>
              <a:tailEnd type="none" w="lg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" name="Arc 17"/>
            <p:cNvSpPr>
              <a:spLocks/>
            </p:cNvSpPr>
            <p:nvPr/>
          </p:nvSpPr>
          <p:spPr bwMode="auto">
            <a:xfrm rot="16200000" flipV="1">
              <a:off x="2304" y="1632"/>
              <a:ext cx="48" cy="4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 type="none" w="lg" len="med"/>
              <a:tailEnd type="none" w="lg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2" name="Group 18"/>
            <p:cNvGrpSpPr>
              <a:grpSpLocks/>
            </p:cNvGrpSpPr>
            <p:nvPr/>
          </p:nvGrpSpPr>
          <p:grpSpPr bwMode="auto">
            <a:xfrm>
              <a:off x="2352" y="1680"/>
              <a:ext cx="0" cy="864"/>
              <a:chOff x="1872" y="1776"/>
              <a:chExt cx="0" cy="864"/>
            </a:xfrm>
          </p:grpSpPr>
          <p:sp>
            <p:nvSpPr>
              <p:cNvPr id="111" name="Line 19"/>
              <p:cNvSpPr>
                <a:spLocks noChangeShapeType="1"/>
              </p:cNvSpPr>
              <p:nvPr/>
            </p:nvSpPr>
            <p:spPr bwMode="auto">
              <a:xfrm flipV="1">
                <a:off x="1872" y="1920"/>
                <a:ext cx="0" cy="72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lg" len="med"/>
                <a:tailEnd type="none" w="lg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" name="Line 20"/>
              <p:cNvSpPr>
                <a:spLocks noChangeShapeType="1"/>
              </p:cNvSpPr>
              <p:nvPr/>
            </p:nvSpPr>
            <p:spPr bwMode="auto">
              <a:xfrm flipV="1">
                <a:off x="1872" y="1776"/>
                <a:ext cx="0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lg" len="med"/>
                <a:tailEnd type="none" w="lg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3" name="Line 21"/>
            <p:cNvSpPr>
              <a:spLocks noChangeShapeType="1"/>
            </p:cNvSpPr>
            <p:nvPr/>
          </p:nvSpPr>
          <p:spPr bwMode="auto">
            <a:xfrm>
              <a:off x="2352" y="1824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med"/>
              <a:tailEnd type="none" w="lg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Line 22"/>
            <p:cNvSpPr>
              <a:spLocks noChangeShapeType="1"/>
            </p:cNvSpPr>
            <p:nvPr/>
          </p:nvSpPr>
          <p:spPr bwMode="auto">
            <a:xfrm>
              <a:off x="2352" y="1776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med"/>
              <a:tailEnd type="none" w="lg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5" name="Group 23"/>
            <p:cNvGrpSpPr>
              <a:grpSpLocks/>
            </p:cNvGrpSpPr>
            <p:nvPr/>
          </p:nvGrpSpPr>
          <p:grpSpPr bwMode="auto">
            <a:xfrm>
              <a:off x="1056" y="2880"/>
              <a:ext cx="960" cy="0"/>
              <a:chOff x="576" y="2976"/>
              <a:chExt cx="960" cy="0"/>
            </a:xfrm>
          </p:grpSpPr>
          <p:sp>
            <p:nvSpPr>
              <p:cNvPr id="109" name="Line 24"/>
              <p:cNvSpPr>
                <a:spLocks noChangeShapeType="1"/>
              </p:cNvSpPr>
              <p:nvPr/>
            </p:nvSpPr>
            <p:spPr bwMode="auto">
              <a:xfrm>
                <a:off x="576" y="2976"/>
                <a:ext cx="24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lg" len="med"/>
                <a:tailEnd type="none" w="lg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0" name="Line 25"/>
              <p:cNvSpPr>
                <a:spLocks noChangeShapeType="1"/>
              </p:cNvSpPr>
              <p:nvPr/>
            </p:nvSpPr>
            <p:spPr bwMode="auto">
              <a:xfrm>
                <a:off x="864" y="2976"/>
                <a:ext cx="67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lg" len="med"/>
                <a:tailEnd type="none" w="lg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6" name="Group 26"/>
            <p:cNvGrpSpPr>
              <a:grpSpLocks/>
            </p:cNvGrpSpPr>
            <p:nvPr/>
          </p:nvGrpSpPr>
          <p:grpSpPr bwMode="auto">
            <a:xfrm>
              <a:off x="1056" y="2736"/>
              <a:ext cx="960" cy="0"/>
              <a:chOff x="576" y="2976"/>
              <a:chExt cx="960" cy="0"/>
            </a:xfrm>
          </p:grpSpPr>
          <p:sp>
            <p:nvSpPr>
              <p:cNvPr id="107" name="Line 27"/>
              <p:cNvSpPr>
                <a:spLocks noChangeShapeType="1"/>
              </p:cNvSpPr>
              <p:nvPr/>
            </p:nvSpPr>
            <p:spPr bwMode="auto">
              <a:xfrm>
                <a:off x="576" y="2976"/>
                <a:ext cx="24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lg" len="med"/>
                <a:tailEnd type="none" w="lg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8" name="Line 28"/>
              <p:cNvSpPr>
                <a:spLocks noChangeShapeType="1"/>
              </p:cNvSpPr>
              <p:nvPr/>
            </p:nvSpPr>
            <p:spPr bwMode="auto">
              <a:xfrm>
                <a:off x="864" y="2976"/>
                <a:ext cx="67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lg" len="med"/>
                <a:tailEnd type="none" w="lg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13" name="Group 30"/>
          <p:cNvGrpSpPr>
            <a:grpSpLocks/>
          </p:cNvGrpSpPr>
          <p:nvPr/>
        </p:nvGrpSpPr>
        <p:grpSpPr bwMode="auto">
          <a:xfrm>
            <a:off x="502096" y="3355801"/>
            <a:ext cx="685800" cy="2514600"/>
            <a:chOff x="96" y="2016"/>
            <a:chExt cx="768" cy="1584"/>
          </a:xfrm>
        </p:grpSpPr>
        <p:sp>
          <p:nvSpPr>
            <p:cNvPr id="114" name="Line 31"/>
            <p:cNvSpPr>
              <a:spLocks noChangeShapeType="1"/>
            </p:cNvSpPr>
            <p:nvPr/>
          </p:nvSpPr>
          <p:spPr bwMode="auto">
            <a:xfrm>
              <a:off x="96" y="2016"/>
              <a:ext cx="76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lg" len="med"/>
              <a:tailEnd type="triangle" w="lg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" name="Line 32"/>
            <p:cNvSpPr>
              <a:spLocks noChangeShapeType="1"/>
            </p:cNvSpPr>
            <p:nvPr/>
          </p:nvSpPr>
          <p:spPr bwMode="auto">
            <a:xfrm>
              <a:off x="96" y="2242"/>
              <a:ext cx="76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lg" len="med"/>
              <a:tailEnd type="triangle" w="lg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" name="Line 33"/>
            <p:cNvSpPr>
              <a:spLocks noChangeShapeType="1"/>
            </p:cNvSpPr>
            <p:nvPr/>
          </p:nvSpPr>
          <p:spPr bwMode="auto">
            <a:xfrm>
              <a:off x="96" y="2469"/>
              <a:ext cx="76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lg" len="med"/>
              <a:tailEnd type="triangle" w="lg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" name="Line 34"/>
            <p:cNvSpPr>
              <a:spLocks noChangeShapeType="1"/>
            </p:cNvSpPr>
            <p:nvPr/>
          </p:nvSpPr>
          <p:spPr bwMode="auto">
            <a:xfrm>
              <a:off x="96" y="2695"/>
              <a:ext cx="76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lg" len="med"/>
              <a:tailEnd type="triangle" w="lg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8" name="Line 35"/>
            <p:cNvSpPr>
              <a:spLocks noChangeShapeType="1"/>
            </p:cNvSpPr>
            <p:nvPr/>
          </p:nvSpPr>
          <p:spPr bwMode="auto">
            <a:xfrm>
              <a:off x="96" y="2921"/>
              <a:ext cx="76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lg" len="med"/>
              <a:tailEnd type="triangle" w="lg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" name="Line 36"/>
            <p:cNvSpPr>
              <a:spLocks noChangeShapeType="1"/>
            </p:cNvSpPr>
            <p:nvPr/>
          </p:nvSpPr>
          <p:spPr bwMode="auto">
            <a:xfrm>
              <a:off x="96" y="3147"/>
              <a:ext cx="76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lg" len="med"/>
              <a:tailEnd type="triangle" w="lg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" name="Line 37"/>
            <p:cNvSpPr>
              <a:spLocks noChangeShapeType="1"/>
            </p:cNvSpPr>
            <p:nvPr/>
          </p:nvSpPr>
          <p:spPr bwMode="auto">
            <a:xfrm>
              <a:off x="96" y="3374"/>
              <a:ext cx="76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lg" len="med"/>
              <a:tailEnd type="triangle" w="lg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" name="Line 38"/>
            <p:cNvSpPr>
              <a:spLocks noChangeShapeType="1"/>
            </p:cNvSpPr>
            <p:nvPr/>
          </p:nvSpPr>
          <p:spPr bwMode="auto">
            <a:xfrm>
              <a:off x="96" y="3600"/>
              <a:ext cx="76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lg" len="med"/>
              <a:tailEnd type="triangle" w="lg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" name="Text Box 39"/>
            <p:cNvSpPr txBox="1">
              <a:spLocks noChangeArrowheads="1"/>
            </p:cNvSpPr>
            <p:nvPr/>
          </p:nvSpPr>
          <p:spPr bwMode="auto">
            <a:xfrm>
              <a:off x="274" y="2640"/>
              <a:ext cx="414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lg" len="med"/>
              <a:tailEnd type="none" w="lg" len="med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i="1"/>
                <a:t>V</a:t>
              </a:r>
            </a:p>
          </p:txBody>
        </p:sp>
      </p:grpSp>
      <p:sp>
        <p:nvSpPr>
          <p:cNvPr id="123" name="Text Box 40"/>
          <p:cNvSpPr txBox="1">
            <a:spLocks noChangeArrowheads="1"/>
          </p:cNvSpPr>
          <p:nvPr/>
        </p:nvSpPr>
        <p:spPr bwMode="auto">
          <a:xfrm>
            <a:off x="5058221" y="4082876"/>
            <a:ext cx="693738" cy="457200"/>
          </a:xfrm>
          <a:prstGeom prst="rect">
            <a:avLst/>
          </a:prstGeom>
          <a:noFill/>
          <a:ln w="12700">
            <a:noFill/>
            <a:miter lim="800000"/>
            <a:headEnd type="none" w="lg" len="med"/>
            <a:tailEnd type="none" w="lg" len="med"/>
          </a:ln>
          <a:effectLst/>
        </p:spPr>
        <p:txBody>
          <a:bodyPr wrap="none">
            <a:spAutoFit/>
          </a:bodyPr>
          <a:lstStyle/>
          <a:p>
            <a:r>
              <a:rPr lang="en-US" i="1"/>
              <a:t>V</a:t>
            </a:r>
            <a:r>
              <a:rPr lang="en-US" i="1" baseline="-25000"/>
              <a:t>1</a:t>
            </a:r>
            <a:r>
              <a:rPr lang="en-US" baseline="-25000"/>
              <a:t> </a:t>
            </a:r>
            <a:r>
              <a:rPr lang="en-US"/>
              <a:t>=</a:t>
            </a:r>
          </a:p>
        </p:txBody>
      </p:sp>
      <p:sp>
        <p:nvSpPr>
          <p:cNvPr id="124" name="Text Box 41"/>
          <p:cNvSpPr txBox="1">
            <a:spLocks noChangeArrowheads="1"/>
          </p:cNvSpPr>
          <p:nvPr/>
        </p:nvSpPr>
        <p:spPr bwMode="auto">
          <a:xfrm>
            <a:off x="1568896" y="4422601"/>
            <a:ext cx="336550" cy="457200"/>
          </a:xfrm>
          <a:prstGeom prst="rect">
            <a:avLst/>
          </a:prstGeom>
          <a:noFill/>
          <a:ln w="12700">
            <a:noFill/>
            <a:miter lim="800000"/>
            <a:headEnd type="none" w="lg" len="med"/>
            <a:tailEnd type="none" w="lg" len="med"/>
          </a:ln>
          <a:effectLst/>
        </p:spPr>
        <p:txBody>
          <a:bodyPr wrap="none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125" name="Text Box 42"/>
          <p:cNvSpPr txBox="1">
            <a:spLocks noChangeArrowheads="1"/>
          </p:cNvSpPr>
          <p:nvPr/>
        </p:nvSpPr>
        <p:spPr bwMode="auto">
          <a:xfrm>
            <a:off x="2315021" y="4006676"/>
            <a:ext cx="336550" cy="457200"/>
          </a:xfrm>
          <a:prstGeom prst="rect">
            <a:avLst/>
          </a:prstGeom>
          <a:noFill/>
          <a:ln w="12700">
            <a:noFill/>
            <a:miter lim="800000"/>
            <a:headEnd type="none" w="lg" len="med"/>
            <a:tailEnd type="none" w="lg" len="med"/>
          </a:ln>
          <a:effectLst/>
        </p:spPr>
        <p:txBody>
          <a:bodyPr wrap="none"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126" name="Text Box 43"/>
          <p:cNvSpPr txBox="1">
            <a:spLocks noChangeArrowheads="1"/>
          </p:cNvSpPr>
          <p:nvPr/>
        </p:nvSpPr>
        <p:spPr bwMode="auto">
          <a:xfrm>
            <a:off x="1949896" y="5260801"/>
            <a:ext cx="6934200" cy="1552575"/>
          </a:xfrm>
          <a:prstGeom prst="rect">
            <a:avLst/>
          </a:prstGeom>
          <a:noFill/>
          <a:ln w="12700">
            <a:noFill/>
            <a:miter lim="800000"/>
            <a:headEnd type="none" w="lg" len="med"/>
            <a:tailEnd type="none" w="lg" len="med"/>
          </a:ln>
          <a:effectLst/>
        </p:spPr>
        <p:txBody>
          <a:bodyPr>
            <a:spAutoFit/>
          </a:bodyPr>
          <a:lstStyle/>
          <a:p>
            <a:r>
              <a:rPr lang="en-US" dirty="0"/>
              <a:t>Connect two ports to differential pressure transducer. Make sure </a:t>
            </a:r>
            <a:r>
              <a:rPr lang="en-US" dirty="0" err="1"/>
              <a:t>Pitot</a:t>
            </a:r>
            <a:r>
              <a:rPr lang="en-US" dirty="0"/>
              <a:t> tube is completely filled with the fluid that is being measured.</a:t>
            </a:r>
          </a:p>
          <a:p>
            <a:r>
              <a:rPr lang="en-US" dirty="0"/>
              <a:t>Solve for velocity as function of pressure difference</a:t>
            </a:r>
          </a:p>
        </p:txBody>
      </p:sp>
      <p:sp>
        <p:nvSpPr>
          <p:cNvPr id="127" name="Line 44"/>
          <p:cNvSpPr>
            <a:spLocks noChangeShapeType="1"/>
          </p:cNvSpPr>
          <p:nvPr/>
        </p:nvSpPr>
        <p:spPr bwMode="auto">
          <a:xfrm>
            <a:off x="3347864" y="2348879"/>
            <a:ext cx="583232" cy="16872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lg" len="med"/>
            <a:tailEnd type="triangle" w="lg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" name="Line 45"/>
          <p:cNvSpPr>
            <a:spLocks noChangeShapeType="1"/>
          </p:cNvSpPr>
          <p:nvPr/>
        </p:nvSpPr>
        <p:spPr bwMode="auto">
          <a:xfrm flipH="1">
            <a:off x="4616896" y="2593801"/>
            <a:ext cx="6096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lg" len="med"/>
            <a:tailEnd type="triangle" w="lg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9" name="Text Box 46"/>
          <p:cNvSpPr txBox="1">
            <a:spLocks noChangeArrowheads="1"/>
          </p:cNvSpPr>
          <p:nvPr/>
        </p:nvSpPr>
        <p:spPr bwMode="auto">
          <a:xfrm>
            <a:off x="5074096" y="4575001"/>
            <a:ext cx="923925" cy="457200"/>
          </a:xfrm>
          <a:prstGeom prst="rect">
            <a:avLst/>
          </a:prstGeom>
          <a:noFill/>
          <a:ln w="12700">
            <a:noFill/>
            <a:miter lim="800000"/>
            <a:headEnd type="none" w="lg" len="med"/>
            <a:tailEnd type="none" w="lg" len="med"/>
          </a:ln>
          <a:effectLst/>
        </p:spPr>
        <p:txBody>
          <a:bodyPr wrap="none">
            <a:spAutoFit/>
          </a:bodyPr>
          <a:lstStyle/>
          <a:p>
            <a:r>
              <a:rPr lang="en-US" i="1" dirty="0"/>
              <a:t>z</a:t>
            </a:r>
            <a:r>
              <a:rPr lang="en-US" i="1" baseline="-25000" dirty="0"/>
              <a:t>1</a:t>
            </a:r>
            <a:r>
              <a:rPr lang="en-US" baseline="-25000" dirty="0"/>
              <a:t> </a:t>
            </a:r>
            <a:r>
              <a:rPr lang="en-US" dirty="0"/>
              <a:t>= </a:t>
            </a:r>
            <a:r>
              <a:rPr lang="en-US" i="1" dirty="0"/>
              <a:t>z</a:t>
            </a:r>
            <a:r>
              <a:rPr lang="en-US" i="1" baseline="-25000" dirty="0"/>
              <a:t>2</a:t>
            </a:r>
            <a:endParaRPr lang="en-US" dirty="0"/>
          </a:p>
        </p:txBody>
      </p:sp>
      <p:graphicFrame>
        <p:nvGraphicFramePr>
          <p:cNvPr id="130" name="Object 47"/>
          <p:cNvGraphicFramePr>
            <a:graphicFrameLocks noChangeAspect="1"/>
          </p:cNvGraphicFramePr>
          <p:nvPr/>
        </p:nvGraphicFramePr>
        <p:xfrm>
          <a:off x="6591746" y="4174951"/>
          <a:ext cx="2120900" cy="863600"/>
        </p:xfrm>
        <a:graphic>
          <a:graphicData uri="http://schemas.openxmlformats.org/presentationml/2006/ole">
            <p:oleObj spid="_x0000_s129028" name="Equation" r:id="rId3" imgW="2120760" imgH="863280" progId="Equation.DSMT4">
              <p:embed/>
            </p:oleObj>
          </a:graphicData>
        </a:graphic>
      </p:graphicFrame>
      <p:grpSp>
        <p:nvGrpSpPr>
          <p:cNvPr id="131" name="Group 48"/>
          <p:cNvGrpSpPr>
            <a:grpSpLocks/>
          </p:cNvGrpSpPr>
          <p:nvPr/>
        </p:nvGrpSpPr>
        <p:grpSpPr bwMode="auto">
          <a:xfrm>
            <a:off x="3931096" y="2365201"/>
            <a:ext cx="609600" cy="685800"/>
            <a:chOff x="2256" y="1392"/>
            <a:chExt cx="384" cy="432"/>
          </a:xfrm>
        </p:grpSpPr>
        <p:grpSp>
          <p:nvGrpSpPr>
            <p:cNvPr id="132" name="Group 49"/>
            <p:cNvGrpSpPr>
              <a:grpSpLocks/>
            </p:cNvGrpSpPr>
            <p:nvPr/>
          </p:nvGrpSpPr>
          <p:grpSpPr bwMode="auto">
            <a:xfrm>
              <a:off x="2256" y="1440"/>
              <a:ext cx="384" cy="384"/>
              <a:chOff x="2256" y="1440"/>
              <a:chExt cx="384" cy="384"/>
            </a:xfrm>
          </p:grpSpPr>
          <p:grpSp>
            <p:nvGrpSpPr>
              <p:cNvPr id="136" name="Group 50"/>
              <p:cNvGrpSpPr>
                <a:grpSpLocks/>
              </p:cNvGrpSpPr>
              <p:nvPr/>
            </p:nvGrpSpPr>
            <p:grpSpPr bwMode="auto">
              <a:xfrm>
                <a:off x="2256" y="1440"/>
                <a:ext cx="96" cy="96"/>
                <a:chOff x="2256" y="1440"/>
                <a:chExt cx="96" cy="96"/>
              </a:xfrm>
            </p:grpSpPr>
            <p:sp>
              <p:nvSpPr>
                <p:cNvPr id="145" name="Arc 51"/>
                <p:cNvSpPr>
                  <a:spLocks/>
                </p:cNvSpPr>
                <p:nvPr/>
              </p:nvSpPr>
              <p:spPr bwMode="auto">
                <a:xfrm rot="10800000" flipV="1">
                  <a:off x="2256" y="1440"/>
                  <a:ext cx="96" cy="96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1"/>
                  </a:solidFill>
                  <a:round/>
                  <a:headEnd type="none" w="lg" len="med"/>
                  <a:tailEnd type="none" w="lg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6" name="Arc 52"/>
                <p:cNvSpPr>
                  <a:spLocks/>
                </p:cNvSpPr>
                <p:nvPr/>
              </p:nvSpPr>
              <p:spPr bwMode="auto">
                <a:xfrm flipH="1">
                  <a:off x="2304" y="1488"/>
                  <a:ext cx="48" cy="48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1"/>
                  </a:solidFill>
                  <a:round/>
                  <a:headEnd type="none" w="lg" len="med"/>
                  <a:tailEnd type="none" w="lg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7" name="Group 53"/>
              <p:cNvGrpSpPr>
                <a:grpSpLocks/>
              </p:cNvGrpSpPr>
              <p:nvPr/>
            </p:nvGrpSpPr>
            <p:grpSpPr bwMode="auto">
              <a:xfrm rot="32400000">
                <a:off x="2544" y="1728"/>
                <a:ext cx="96" cy="96"/>
                <a:chOff x="2256" y="1440"/>
                <a:chExt cx="96" cy="96"/>
              </a:xfrm>
            </p:grpSpPr>
            <p:sp>
              <p:nvSpPr>
                <p:cNvPr id="143" name="Arc 54"/>
                <p:cNvSpPr>
                  <a:spLocks/>
                </p:cNvSpPr>
                <p:nvPr/>
              </p:nvSpPr>
              <p:spPr bwMode="auto">
                <a:xfrm rot="10800000" flipV="1">
                  <a:off x="2256" y="1440"/>
                  <a:ext cx="96" cy="96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1"/>
                  </a:solidFill>
                  <a:round/>
                  <a:headEnd type="none" w="lg" len="med"/>
                  <a:tailEnd type="none" w="lg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4" name="Arc 55"/>
                <p:cNvSpPr>
                  <a:spLocks/>
                </p:cNvSpPr>
                <p:nvPr/>
              </p:nvSpPr>
              <p:spPr bwMode="auto">
                <a:xfrm flipH="1">
                  <a:off x="2304" y="1488"/>
                  <a:ext cx="48" cy="48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1"/>
                  </a:solidFill>
                  <a:round/>
                  <a:headEnd type="none" w="lg" len="med"/>
                  <a:tailEnd type="none" w="lg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8" name="Group 56"/>
              <p:cNvGrpSpPr>
                <a:grpSpLocks/>
              </p:cNvGrpSpPr>
              <p:nvPr/>
            </p:nvGrpSpPr>
            <p:grpSpPr bwMode="auto">
              <a:xfrm rot="27000000">
                <a:off x="2544" y="1440"/>
                <a:ext cx="96" cy="96"/>
                <a:chOff x="2256" y="1440"/>
                <a:chExt cx="96" cy="96"/>
              </a:xfrm>
            </p:grpSpPr>
            <p:sp>
              <p:nvSpPr>
                <p:cNvPr id="141" name="Arc 57"/>
                <p:cNvSpPr>
                  <a:spLocks/>
                </p:cNvSpPr>
                <p:nvPr/>
              </p:nvSpPr>
              <p:spPr bwMode="auto">
                <a:xfrm rot="10800000" flipV="1">
                  <a:off x="2256" y="1440"/>
                  <a:ext cx="96" cy="96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1"/>
                  </a:solidFill>
                  <a:round/>
                  <a:headEnd type="none" w="lg" len="med"/>
                  <a:tailEnd type="none" w="lg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" name="Arc 58"/>
                <p:cNvSpPr>
                  <a:spLocks/>
                </p:cNvSpPr>
                <p:nvPr/>
              </p:nvSpPr>
              <p:spPr bwMode="auto">
                <a:xfrm flipH="1">
                  <a:off x="2304" y="1488"/>
                  <a:ext cx="48" cy="48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1"/>
                  </a:solidFill>
                  <a:round/>
                  <a:headEnd type="none" w="lg" len="med"/>
                  <a:tailEnd type="none" w="lg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39" name="Line 59"/>
              <p:cNvSpPr>
                <a:spLocks noChangeShapeType="1"/>
              </p:cNvSpPr>
              <p:nvPr/>
            </p:nvSpPr>
            <p:spPr bwMode="auto">
              <a:xfrm>
                <a:off x="2592" y="1536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 type="none" w="lg" len="med"/>
                <a:tailEnd type="none" w="lg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0" name="Line 60"/>
              <p:cNvSpPr>
                <a:spLocks noChangeShapeType="1"/>
              </p:cNvSpPr>
              <p:nvPr/>
            </p:nvSpPr>
            <p:spPr bwMode="auto">
              <a:xfrm>
                <a:off x="2640" y="1536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 type="none" w="lg" len="med"/>
                <a:tailEnd type="none" w="lg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3" name="Group 61"/>
            <p:cNvGrpSpPr>
              <a:grpSpLocks/>
            </p:cNvGrpSpPr>
            <p:nvPr/>
          </p:nvGrpSpPr>
          <p:grpSpPr bwMode="auto">
            <a:xfrm>
              <a:off x="2352" y="1392"/>
              <a:ext cx="192" cy="144"/>
              <a:chOff x="2352" y="1392"/>
              <a:chExt cx="192" cy="144"/>
            </a:xfrm>
          </p:grpSpPr>
          <p:sp>
            <p:nvSpPr>
              <p:cNvPr id="134" name="Rectangle 62"/>
              <p:cNvSpPr>
                <a:spLocks noChangeArrowheads="1"/>
              </p:cNvSpPr>
              <p:nvPr/>
            </p:nvSpPr>
            <p:spPr bwMode="auto">
              <a:xfrm>
                <a:off x="2352" y="1440"/>
                <a:ext cx="192" cy="48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bg2"/>
                </a:solidFill>
                <a:miter lim="800000"/>
                <a:headEnd type="none" w="lg" len="med"/>
                <a:tailEnd type="none" w="lg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5" name="AutoShape 63"/>
              <p:cNvSpPr>
                <a:spLocks noChangeArrowheads="1"/>
              </p:cNvSpPr>
              <p:nvPr/>
            </p:nvSpPr>
            <p:spPr bwMode="auto">
              <a:xfrm>
                <a:off x="2400" y="1392"/>
                <a:ext cx="96" cy="144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12700">
                <a:solidFill>
                  <a:schemeClr val="bg2"/>
                </a:solidFill>
                <a:round/>
                <a:headEnd type="none" w="lg" len="med"/>
                <a:tailEnd type="none" w="lg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47" name="Line 64"/>
          <p:cNvSpPr>
            <a:spLocks noChangeShapeType="1"/>
          </p:cNvSpPr>
          <p:nvPr/>
        </p:nvSpPr>
        <p:spPr bwMode="auto">
          <a:xfrm>
            <a:off x="425896" y="2365201"/>
            <a:ext cx="2819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lg" len="med"/>
            <a:tailEnd type="none" w="lg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8" name="Line 65"/>
          <p:cNvSpPr>
            <a:spLocks noChangeShapeType="1"/>
          </p:cNvSpPr>
          <p:nvPr/>
        </p:nvSpPr>
        <p:spPr bwMode="auto">
          <a:xfrm>
            <a:off x="4845496" y="2593801"/>
            <a:ext cx="2590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lg" len="med"/>
            <a:tailEnd type="none" w="lg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" name="Comment 66"/>
          <p:cNvSpPr>
            <a:spLocks noChangeArrowheads="1"/>
          </p:cNvSpPr>
          <p:nvPr/>
        </p:nvSpPr>
        <p:spPr bwMode="auto">
          <a:xfrm>
            <a:off x="4693096" y="2136601"/>
            <a:ext cx="3403600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buClr>
                <a:schemeClr val="hlink"/>
              </a:buClr>
              <a:buFont typeface="Monotype Sorts" pitchFamily="2" charset="2"/>
              <a:buNone/>
            </a:pPr>
            <a:r>
              <a:rPr lang="en-US" sz="2800" dirty="0">
                <a:solidFill>
                  <a:srgbClr val="00B050"/>
                </a:solidFill>
              </a:rPr>
              <a:t>Static pressure tap</a:t>
            </a:r>
          </a:p>
        </p:txBody>
      </p:sp>
      <p:sp>
        <p:nvSpPr>
          <p:cNvPr id="150" name="Comment 67"/>
          <p:cNvSpPr>
            <a:spLocks noChangeArrowheads="1"/>
          </p:cNvSpPr>
          <p:nvPr/>
        </p:nvSpPr>
        <p:spPr bwMode="auto">
          <a:xfrm>
            <a:off x="349696" y="1984201"/>
            <a:ext cx="304800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buClr>
                <a:schemeClr val="hlink"/>
              </a:buClr>
              <a:buFont typeface="Monotype Sorts" pitchFamily="2" charset="2"/>
              <a:buNone/>
            </a:pPr>
            <a:r>
              <a:rPr lang="en-US" dirty="0">
                <a:solidFill>
                  <a:srgbClr val="00B050"/>
                </a:solidFill>
              </a:rPr>
              <a:t>Stagnation pressure tap</a:t>
            </a:r>
          </a:p>
        </p:txBody>
      </p:sp>
      <p:sp>
        <p:nvSpPr>
          <p:cNvPr id="151" name="Comment 68"/>
          <p:cNvSpPr>
            <a:spLocks noChangeArrowheads="1"/>
          </p:cNvSpPr>
          <p:nvPr/>
        </p:nvSpPr>
        <p:spPr bwMode="auto">
          <a:xfrm>
            <a:off x="5607496" y="4041601"/>
            <a:ext cx="457200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buClr>
                <a:schemeClr val="hlink"/>
              </a:buClr>
              <a:buFont typeface="Monotype Sorts" pitchFamily="2" charset="2"/>
              <a:buNone/>
            </a:pPr>
            <a:r>
              <a:rPr lang="en-US" sz="2800" i="1" dirty="0" smtClean="0">
                <a:solidFill>
                  <a:srgbClr val="00B050"/>
                </a:solidFill>
              </a:rPr>
              <a:t>0</a:t>
            </a:r>
            <a:endParaRPr lang="en-US" sz="2800" i="1" dirty="0">
              <a:solidFill>
                <a:srgbClr val="00B050"/>
              </a:solidFill>
            </a:endParaRPr>
          </a:p>
        </p:txBody>
      </p:sp>
      <p:sp>
        <p:nvSpPr>
          <p:cNvPr id="152" name="Line 69"/>
          <p:cNvSpPr>
            <a:spLocks noChangeShapeType="1"/>
          </p:cNvSpPr>
          <p:nvPr/>
        </p:nvSpPr>
        <p:spPr bwMode="auto">
          <a:xfrm>
            <a:off x="5688459" y="4455939"/>
            <a:ext cx="1730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lg" len="med"/>
            <a:tailEnd type="none" w="lg" len="med"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" name="Line 70"/>
          <p:cNvSpPr>
            <a:spLocks noChangeShapeType="1"/>
          </p:cNvSpPr>
          <p:nvPr/>
        </p:nvSpPr>
        <p:spPr bwMode="auto">
          <a:xfrm flipV="1">
            <a:off x="5588446" y="3071639"/>
            <a:ext cx="346075" cy="69215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none" w="lg" len="med"/>
            <a:tailEnd type="none" w="lg" len="med"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4" name="Line 71"/>
          <p:cNvSpPr>
            <a:spLocks noChangeShapeType="1"/>
          </p:cNvSpPr>
          <p:nvPr/>
        </p:nvSpPr>
        <p:spPr bwMode="auto">
          <a:xfrm flipV="1">
            <a:off x="7396609" y="3051001"/>
            <a:ext cx="346075" cy="69215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none" w="lg" len="med"/>
            <a:tailEnd type="none" w="lg" len="med"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5" name="Line 72"/>
          <p:cNvSpPr>
            <a:spLocks noChangeShapeType="1"/>
          </p:cNvSpPr>
          <p:nvPr/>
        </p:nvSpPr>
        <p:spPr bwMode="auto">
          <a:xfrm flipV="1">
            <a:off x="6090096" y="3055764"/>
            <a:ext cx="346075" cy="69215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none" w="lg" len="med"/>
            <a:tailEnd type="none" w="lg" len="med"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56" name="Object 29"/>
          <p:cNvGraphicFramePr>
            <a:graphicFrameLocks noChangeAspect="1"/>
          </p:cNvGraphicFramePr>
          <p:nvPr/>
        </p:nvGraphicFramePr>
        <p:xfrm>
          <a:off x="5067746" y="2974801"/>
          <a:ext cx="3340100" cy="825500"/>
        </p:xfrm>
        <a:graphic>
          <a:graphicData uri="http://schemas.openxmlformats.org/presentationml/2006/ole">
            <p:oleObj spid="_x0000_s129029" name="Equation" r:id="rId4" imgW="3340080" imgH="825480" progId="Equation.DSMT4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" grpId="0" autoUpdateAnimBg="0"/>
      <p:bldP spid="153" grpId="0" animBg="1"/>
      <p:bldP spid="154" grpId="0" animBg="1"/>
      <p:bldP spid="15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17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FUNDUMENTALS OF INVISCID, INCOMPRESSIBLE FLOW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51520" y="1268760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3"/>
              </a:buBlip>
            </a:pPr>
            <a:endParaRPr lang="en-GB" dirty="0" smtClean="0">
              <a:latin typeface="Constantia" pitchFamily="18" charset="0"/>
            </a:endParaRPr>
          </a:p>
        </p:txBody>
      </p:sp>
      <p:graphicFrame>
        <p:nvGraphicFramePr>
          <p:cNvPr id="12" name="Object 3"/>
          <p:cNvGraphicFramePr>
            <a:graphicFrameLocks noChangeAspect="1"/>
          </p:cNvGraphicFramePr>
          <p:nvPr/>
        </p:nvGraphicFramePr>
        <p:xfrm>
          <a:off x="6253452" y="1906002"/>
          <a:ext cx="2276475" cy="1252538"/>
        </p:xfrm>
        <a:graphic>
          <a:graphicData uri="http://schemas.openxmlformats.org/presentationml/2006/ole">
            <p:oleObj spid="_x0000_s115714" name="Equation" r:id="rId4" imgW="761760" imgH="419040" progId="Equation.DSMT4">
              <p:embed/>
            </p:oleObj>
          </a:graphicData>
        </a:graphic>
      </p:graphicFrame>
      <p:graphicFrame>
        <p:nvGraphicFramePr>
          <p:cNvPr id="13" name="Object 4"/>
          <p:cNvGraphicFramePr>
            <a:graphicFrameLocks noChangeAspect="1"/>
          </p:cNvGraphicFramePr>
          <p:nvPr/>
        </p:nvGraphicFramePr>
        <p:xfrm>
          <a:off x="6110576" y="4334894"/>
          <a:ext cx="2249488" cy="1258888"/>
        </p:xfrm>
        <a:graphic>
          <a:graphicData uri="http://schemas.openxmlformats.org/presentationml/2006/ole">
            <p:oleObj spid="_x0000_s115715" name="Equation" r:id="rId5" imgW="749160" imgH="419040" progId="Equation.DSMT4">
              <p:embed/>
            </p:oleObj>
          </a:graphicData>
        </a:graphic>
      </p:graphicFrame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4164" y="2120316"/>
            <a:ext cx="436245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5" name="Straight Connector 14"/>
          <p:cNvCxnSpPr/>
          <p:nvPr/>
        </p:nvCxnSpPr>
        <p:spPr>
          <a:xfrm rot="5400000">
            <a:off x="824164" y="2191754"/>
            <a:ext cx="1071570" cy="6429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6200000" flipV="1">
            <a:off x="859883" y="2156035"/>
            <a:ext cx="928694" cy="7143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3538808" y="2334630"/>
            <a:ext cx="1071570" cy="6429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6200000" flipV="1">
            <a:off x="3574527" y="2298911"/>
            <a:ext cx="928694" cy="7143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395536" y="3191886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INCOMPRESSIBLE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824560" y="3191886"/>
            <a:ext cx="54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2-D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Notched Right Arrow 21"/>
          <p:cNvSpPr/>
          <p:nvPr/>
        </p:nvSpPr>
        <p:spPr>
          <a:xfrm>
            <a:off x="5253320" y="2191754"/>
            <a:ext cx="785818" cy="78581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2252924" y="4692084"/>
            <a:ext cx="1882888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Irrotational </a:t>
            </a:r>
          </a:p>
        </p:txBody>
      </p:sp>
      <p:sp>
        <p:nvSpPr>
          <p:cNvPr id="24" name="Notched Right Arrow 23"/>
          <p:cNvSpPr/>
          <p:nvPr/>
        </p:nvSpPr>
        <p:spPr>
          <a:xfrm>
            <a:off x="5039006" y="4620646"/>
            <a:ext cx="785818" cy="78581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 animBg="1"/>
      <p:bldP spid="23" grpId="0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18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VELOCITY POTENTIAL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51520" y="1268760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3"/>
              </a:buBlip>
            </a:pPr>
            <a:endParaRPr lang="en-GB" dirty="0" smtClean="0">
              <a:latin typeface="Constantia" pitchFamily="18" charset="0"/>
            </a:endParaRPr>
          </a:p>
        </p:txBody>
      </p:sp>
      <p:graphicFrame>
        <p:nvGraphicFramePr>
          <p:cNvPr id="25" name="Object 2"/>
          <p:cNvGraphicFramePr>
            <a:graphicFrameLocks noChangeAspect="1"/>
          </p:cNvGraphicFramePr>
          <p:nvPr/>
        </p:nvGraphicFramePr>
        <p:xfrm>
          <a:off x="1285852" y="1052166"/>
          <a:ext cx="2047884" cy="1126336"/>
        </p:xfrm>
        <a:graphic>
          <a:graphicData uri="http://schemas.openxmlformats.org/presentationml/2006/ole">
            <p:oleObj spid="_x0000_s81924" name="Equation" r:id="rId4" imgW="761760" imgH="419040" progId="Equation.DSMT4">
              <p:embed/>
            </p:oleObj>
          </a:graphicData>
        </a:graphic>
      </p:graphicFrame>
      <p:graphicFrame>
        <p:nvGraphicFramePr>
          <p:cNvPr id="26" name="Object 3"/>
          <p:cNvGraphicFramePr>
            <a:graphicFrameLocks noChangeAspect="1"/>
          </p:cNvGraphicFramePr>
          <p:nvPr/>
        </p:nvGraphicFramePr>
        <p:xfrm>
          <a:off x="4929190" y="980728"/>
          <a:ext cx="2249487" cy="1258887"/>
        </p:xfrm>
        <a:graphic>
          <a:graphicData uri="http://schemas.openxmlformats.org/presentationml/2006/ole">
            <p:oleObj spid="_x0000_s81925" name="Equation" r:id="rId5" imgW="749160" imgH="419040" progId="Equation.DSMT4">
              <p:embed/>
            </p:oleObj>
          </a:graphicData>
        </a:graphic>
      </p:graphicFrame>
      <p:sp>
        <p:nvSpPr>
          <p:cNvPr id="27" name="Rectangle 26"/>
          <p:cNvSpPr/>
          <p:nvPr/>
        </p:nvSpPr>
        <p:spPr>
          <a:xfrm>
            <a:off x="857224" y="2838116"/>
            <a:ext cx="52149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ea typeface="Arial Unicode MS" pitchFamily="34" charset="-128"/>
                <a:cs typeface="Arial Unicode MS" pitchFamily="34" charset="-128"/>
              </a:rPr>
              <a:t>Velocity Potential is defined as: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28" name="Object 4"/>
          <p:cNvGraphicFramePr>
            <a:graphicFrameLocks noChangeAspect="1"/>
          </p:cNvGraphicFramePr>
          <p:nvPr/>
        </p:nvGraphicFramePr>
        <p:xfrm>
          <a:off x="5715008" y="2480926"/>
          <a:ext cx="2906713" cy="1262063"/>
        </p:xfrm>
        <a:graphic>
          <a:graphicData uri="http://schemas.openxmlformats.org/presentationml/2006/ole">
            <p:oleObj spid="_x0000_s81926" name="Equation" r:id="rId6" imgW="965160" imgH="419040" progId="Equation.DSMT4">
              <p:embed/>
            </p:oleObj>
          </a:graphicData>
        </a:graphic>
      </p:graphicFrame>
      <p:sp>
        <p:nvSpPr>
          <p:cNvPr id="29" name="Rectangle 28"/>
          <p:cNvSpPr/>
          <p:nvPr/>
        </p:nvSpPr>
        <p:spPr>
          <a:xfrm>
            <a:off x="285720" y="3838248"/>
            <a:ext cx="83582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1- </a:t>
            </a:r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  <a:sym typeface="Symbol"/>
              </a:rPr>
              <a:t> 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automatically satisfies the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Irrotationality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 condition.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51520" y="4338314"/>
            <a:ext cx="90011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2- If it has to meet the continuity requirement it has to obey,</a:t>
            </a:r>
            <a:endParaRPr lang="en-AU" sz="24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  <a:cs typeface="Arial" pitchFamily="34" charset="0"/>
            </a:endParaRPr>
          </a:p>
        </p:txBody>
      </p:sp>
      <p:graphicFrame>
        <p:nvGraphicFramePr>
          <p:cNvPr id="31" name="Object 5"/>
          <p:cNvGraphicFramePr>
            <a:graphicFrameLocks noChangeAspect="1"/>
          </p:cNvGraphicFramePr>
          <p:nvPr/>
        </p:nvGraphicFramePr>
        <p:xfrm>
          <a:off x="2643174" y="4838380"/>
          <a:ext cx="3894138" cy="1336675"/>
        </p:xfrm>
        <a:graphic>
          <a:graphicData uri="http://schemas.openxmlformats.org/presentationml/2006/ole">
            <p:oleObj spid="_x0000_s81927" name="Equation" r:id="rId7" imgW="1295280" imgH="444240" progId="Equation.DSMT4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19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VELOCITY POTENTIAL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395536" y="1412776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Thus the problem is reduced to that of finding </a:t>
            </a:r>
            <a:r>
              <a:rPr lang="en-US" sz="2800" dirty="0" smtClean="0">
                <a:latin typeface="Symbol" pitchFamily="18" charset="2"/>
              </a:rPr>
              <a:t>f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.</a:t>
            </a:r>
            <a:endParaRPr kumimoji="0" lang="en-AU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</p:txBody>
      </p:sp>
      <p:pic>
        <p:nvPicPr>
          <p:cNvPr id="16" name="Picture 4" descr="region"/>
          <p:cNvPicPr>
            <a:picLocks noChangeAspect="1" noChangeArrowheads="1"/>
          </p:cNvPicPr>
          <p:nvPr/>
        </p:nvPicPr>
        <p:blipFill>
          <a:blip r:embed="rId3" cstate="print"/>
          <a:srcRect t="16803" r="20938" b="15987"/>
          <a:stretch>
            <a:fillRect/>
          </a:stretch>
        </p:blipFill>
        <p:spPr bwMode="auto">
          <a:xfrm>
            <a:off x="1414740" y="2420888"/>
            <a:ext cx="3267075" cy="2743200"/>
          </a:xfrm>
          <a:prstGeom prst="rect">
            <a:avLst/>
          </a:prstGeom>
          <a:noFill/>
        </p:spPr>
      </p:pic>
      <p:graphicFrame>
        <p:nvGraphicFramePr>
          <p:cNvPr id="18" name="Object 5"/>
          <p:cNvGraphicFramePr>
            <a:graphicFrameLocks noChangeAspect="1"/>
          </p:cNvGraphicFramePr>
          <p:nvPr/>
        </p:nvGraphicFramePr>
        <p:xfrm>
          <a:off x="2176740" y="3751752"/>
          <a:ext cx="1565275" cy="687388"/>
        </p:xfrm>
        <a:graphic>
          <a:graphicData uri="http://schemas.openxmlformats.org/presentationml/2006/ole">
            <p:oleObj spid="_x0000_s82950" name="Equation" r:id="rId4" imgW="520560" imgH="228600" progId="Equation.DSMT4">
              <p:embed/>
            </p:oleObj>
          </a:graphicData>
        </a:graphic>
      </p:graphicFrame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5056465" y="2894707"/>
            <a:ext cx="29114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Boundary Condition </a:t>
            </a:r>
          </a:p>
          <a:p>
            <a:r>
              <a:rPr lang="en-US" dirty="0"/>
              <a:t>On the boundary</a:t>
            </a:r>
            <a:endParaRPr lang="en-AU" dirty="0"/>
          </a:p>
        </p:txBody>
      </p:sp>
      <p:graphicFrame>
        <p:nvGraphicFramePr>
          <p:cNvPr id="20" name="Object 7"/>
          <p:cNvGraphicFramePr>
            <a:graphicFrameLocks noChangeAspect="1"/>
          </p:cNvGraphicFramePr>
          <p:nvPr/>
        </p:nvGraphicFramePr>
        <p:xfrm>
          <a:off x="5261446" y="4221088"/>
          <a:ext cx="1974850" cy="785813"/>
        </p:xfrm>
        <a:graphic>
          <a:graphicData uri="http://schemas.openxmlformats.org/presentationml/2006/ole">
            <p:oleObj spid="_x0000_s82951" name="Equation" r:id="rId5" imgW="990360" imgH="393480" progId="Equation.DSMT4">
              <p:embed/>
            </p:oleObj>
          </a:graphicData>
        </a:graphic>
      </p:graphicFrame>
      <p:sp>
        <p:nvSpPr>
          <p:cNvPr id="21" name="Line 8"/>
          <p:cNvSpPr>
            <a:spLocks noChangeShapeType="1"/>
          </p:cNvSpPr>
          <p:nvPr/>
        </p:nvSpPr>
        <p:spPr bwMode="auto">
          <a:xfrm flipH="1" flipV="1">
            <a:off x="4538940" y="4149080"/>
            <a:ext cx="457200" cy="4572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/>
          </a:p>
        </p:txBody>
      </p:sp>
      <p:cxnSp>
        <p:nvCxnSpPr>
          <p:cNvPr id="11" name="Straight Connector 10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20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CIRCULATION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251520" y="1332032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Circulation, </a:t>
            </a:r>
            <a:r>
              <a:rPr kumimoji="0" lang="en-US" sz="2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  <a:sym typeface="Symbol"/>
              </a:rPr>
              <a:t></a:t>
            </a:r>
            <a:r>
              <a:rPr kumimoji="0" lang="en-US" sz="2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is defined as the line integral of tangential velocity component around a closed curve in the flow.</a:t>
            </a:r>
            <a:endParaRPr kumimoji="0" lang="en-AU" sz="2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</p:txBody>
      </p:sp>
      <p:pic>
        <p:nvPicPr>
          <p:cNvPr id="7" name="Picture 4" descr="region"/>
          <p:cNvPicPr>
            <a:picLocks noChangeAspect="1" noChangeArrowheads="1"/>
          </p:cNvPicPr>
          <p:nvPr/>
        </p:nvPicPr>
        <p:blipFill>
          <a:blip r:embed="rId2" cstate="print"/>
          <a:srcRect t="16803" r="20938" b="15987"/>
          <a:stretch>
            <a:fillRect/>
          </a:stretch>
        </p:blipFill>
        <p:spPr bwMode="auto">
          <a:xfrm>
            <a:off x="980381" y="2673152"/>
            <a:ext cx="3267075" cy="2743200"/>
          </a:xfrm>
          <a:prstGeom prst="rect">
            <a:avLst/>
          </a:prstGeom>
          <a:noFill/>
        </p:spPr>
      </p:pic>
      <p:sp>
        <p:nvSpPr>
          <p:cNvPr id="9" name="Line 5"/>
          <p:cNvSpPr>
            <a:spLocks noChangeShapeType="1"/>
          </p:cNvSpPr>
          <p:nvPr/>
        </p:nvSpPr>
        <p:spPr bwMode="auto">
          <a:xfrm flipH="1">
            <a:off x="3265240" y="3130352"/>
            <a:ext cx="228600" cy="228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fa-IR"/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 flipH="1">
            <a:off x="3493840" y="3282752"/>
            <a:ext cx="228600" cy="228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fa-IR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 rot="2322884">
            <a:off x="3570040" y="2901752"/>
            <a:ext cx="30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chemeClr val="tx2"/>
                </a:solidFill>
              </a:rPr>
              <a:t>ds</a:t>
            </a:r>
            <a:endParaRPr lang="en-AU">
              <a:solidFill>
                <a:schemeClr val="tx2"/>
              </a:solidFill>
            </a:endParaRPr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 flipH="1" flipV="1">
            <a:off x="3341440" y="2596952"/>
            <a:ext cx="152400" cy="7620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477965" y="2325490"/>
            <a:ext cx="1825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r>
              <a:rPr lang="en-US"/>
              <a:t>V</a:t>
            </a:r>
            <a:endParaRPr lang="en-AU"/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3149353" y="2765227"/>
            <a:ext cx="1920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r>
              <a:rPr lang="en-US">
                <a:latin typeface="Symbol" pitchFamily="18" charset="2"/>
              </a:rPr>
              <a:t>a</a:t>
            </a:r>
            <a:endParaRPr lang="en-AU">
              <a:latin typeface="Symbol" pitchFamily="18" charset="2"/>
            </a:endParaRP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3782765" y="4459090"/>
            <a:ext cx="366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</a:t>
            </a:r>
            <a:endParaRPr lang="en-AU"/>
          </a:p>
        </p:txBody>
      </p:sp>
      <p:cxnSp>
        <p:nvCxnSpPr>
          <p:cNvPr id="16" name="Straight Arrow Connector 15"/>
          <p:cNvCxnSpPr>
            <a:stCxn id="12" idx="0"/>
          </p:cNvCxnSpPr>
          <p:nvPr/>
        </p:nvCxnSpPr>
        <p:spPr>
          <a:xfrm rot="16200000" flipV="1">
            <a:off x="2960436" y="2825548"/>
            <a:ext cx="461962" cy="604846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-468560" y="-60344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a-IR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03440" y="3039866"/>
            <a:ext cx="4345149" cy="990604"/>
          </a:xfrm>
          <a:prstGeom prst="rect">
            <a:avLst/>
          </a:prstGeom>
          <a:noFill/>
        </p:spPr>
      </p:pic>
      <p:cxnSp>
        <p:nvCxnSpPr>
          <p:cNvPr id="19" name="Straight Connector 1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21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CIRCULATION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66818" y="1183048"/>
            <a:ext cx="3338513" cy="2776538"/>
            <a:chOff x="1127125" y="2743200"/>
            <a:chExt cx="3338513" cy="2776538"/>
          </a:xfrm>
        </p:grpSpPr>
        <p:sp>
          <p:nvSpPr>
            <p:cNvPr id="7" name="Line 4"/>
            <p:cNvSpPr>
              <a:spLocks noChangeShapeType="1"/>
            </p:cNvSpPr>
            <p:nvPr/>
          </p:nvSpPr>
          <p:spPr bwMode="auto">
            <a:xfrm>
              <a:off x="1447800" y="5181600"/>
              <a:ext cx="1676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9" name="Line 5"/>
            <p:cNvSpPr>
              <a:spLocks noChangeShapeType="1"/>
            </p:cNvSpPr>
            <p:nvPr/>
          </p:nvSpPr>
          <p:spPr bwMode="auto">
            <a:xfrm flipV="1">
              <a:off x="3124200" y="3657600"/>
              <a:ext cx="0" cy="1524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10" name="Line 6"/>
            <p:cNvSpPr>
              <a:spLocks noChangeShapeType="1"/>
            </p:cNvSpPr>
            <p:nvPr/>
          </p:nvSpPr>
          <p:spPr bwMode="auto">
            <a:xfrm flipH="1">
              <a:off x="1447800" y="3657600"/>
              <a:ext cx="1676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11" name="Line 7"/>
            <p:cNvSpPr>
              <a:spLocks noChangeShapeType="1"/>
            </p:cNvSpPr>
            <p:nvPr/>
          </p:nvSpPr>
          <p:spPr bwMode="auto">
            <a:xfrm>
              <a:off x="1447800" y="3657600"/>
              <a:ext cx="0" cy="1524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12" name="Line 8"/>
            <p:cNvSpPr>
              <a:spLocks noChangeShapeType="1"/>
            </p:cNvSpPr>
            <p:nvPr/>
          </p:nvSpPr>
          <p:spPr bwMode="auto">
            <a:xfrm flipV="1">
              <a:off x="1371600" y="4724400"/>
              <a:ext cx="0" cy="457200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13" name="Line 9"/>
            <p:cNvSpPr>
              <a:spLocks noChangeShapeType="1"/>
            </p:cNvSpPr>
            <p:nvPr/>
          </p:nvSpPr>
          <p:spPr bwMode="auto">
            <a:xfrm>
              <a:off x="1447800" y="5257800"/>
              <a:ext cx="457200" cy="0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14" name="Line 10"/>
            <p:cNvSpPr>
              <a:spLocks noChangeShapeType="1"/>
            </p:cNvSpPr>
            <p:nvPr/>
          </p:nvSpPr>
          <p:spPr bwMode="auto">
            <a:xfrm flipV="1">
              <a:off x="3200400" y="4495800"/>
              <a:ext cx="0" cy="685800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>
              <a:off x="1447800" y="3505200"/>
              <a:ext cx="685800" cy="0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1965325" y="5062538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tx2"/>
                  </a:solidFill>
                </a:rPr>
                <a:t>u</a:t>
              </a:r>
              <a:endParaRPr lang="en-AU">
                <a:solidFill>
                  <a:schemeClr val="tx2"/>
                </a:solidFill>
              </a:endParaRPr>
            </a:p>
          </p:txBody>
        </p:sp>
        <p:sp>
          <p:nvSpPr>
            <p:cNvPr id="17" name="Text Box 13"/>
            <p:cNvSpPr txBox="1">
              <a:spLocks noChangeArrowheads="1"/>
            </p:cNvSpPr>
            <p:nvPr/>
          </p:nvSpPr>
          <p:spPr bwMode="auto">
            <a:xfrm>
              <a:off x="1127125" y="4300538"/>
              <a:ext cx="3365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tx2"/>
                  </a:solidFill>
                </a:rPr>
                <a:t>v</a:t>
              </a:r>
              <a:endParaRPr lang="en-AU">
                <a:solidFill>
                  <a:schemeClr val="tx2"/>
                </a:solidFill>
              </a:endParaRPr>
            </a:p>
          </p:txBody>
        </p:sp>
        <p:graphicFrame>
          <p:nvGraphicFramePr>
            <p:cNvPr id="18" name="Object 0"/>
            <p:cNvGraphicFramePr>
              <a:graphicFrameLocks noChangeAspect="1"/>
            </p:cNvGraphicFramePr>
            <p:nvPr/>
          </p:nvGraphicFramePr>
          <p:xfrm>
            <a:off x="3276600" y="4724400"/>
            <a:ext cx="1189038" cy="784225"/>
          </p:xfrm>
          <a:graphic>
            <a:graphicData uri="http://schemas.openxmlformats.org/presentationml/2006/ole">
              <p:oleObj spid="_x0000_s83970" name="Equation" r:id="rId3" imgW="596880" imgH="393480" progId="Equation.DSMT4">
                <p:embed/>
              </p:oleObj>
            </a:graphicData>
          </a:graphic>
        </p:graphicFrame>
        <p:graphicFrame>
          <p:nvGraphicFramePr>
            <p:cNvPr id="19" name="Object 1"/>
            <p:cNvGraphicFramePr>
              <a:graphicFrameLocks noChangeAspect="1"/>
            </p:cNvGraphicFramePr>
            <p:nvPr/>
          </p:nvGraphicFramePr>
          <p:xfrm>
            <a:off x="1447800" y="2743200"/>
            <a:ext cx="1239838" cy="833438"/>
          </p:xfrm>
          <a:graphic>
            <a:graphicData uri="http://schemas.openxmlformats.org/presentationml/2006/ole">
              <p:oleObj spid="_x0000_s83971" name="Equation" r:id="rId4" imgW="622080" imgH="419040" progId="Equation.DSMT4">
                <p:embed/>
              </p:oleObj>
            </a:graphicData>
          </a:graphic>
        </p:graphicFrame>
      </p:grpSp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81528" y="2040304"/>
            <a:ext cx="4998792" cy="1243015"/>
          </a:xfrm>
          <a:prstGeom prst="rect">
            <a:avLst/>
          </a:prstGeom>
          <a:noFill/>
        </p:spPr>
      </p:pic>
      <p:pic>
        <p:nvPicPr>
          <p:cNvPr id="2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95644" y="4573420"/>
            <a:ext cx="5214974" cy="87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Box 23"/>
          <p:cNvSpPr txBox="1"/>
          <p:nvPr/>
        </p:nvSpPr>
        <p:spPr>
          <a:xfrm>
            <a:off x="2895710" y="4001916"/>
            <a:ext cx="464347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Kelvin-Stokes theorem:</a:t>
            </a:r>
            <a:endParaRPr lang="fa-IR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>
          <a:xfrm>
            <a:off x="395536" y="5733256"/>
            <a:ext cx="8229600" cy="57606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Thus for an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irrotational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flow circulation around any closed contour is zero.</a:t>
            </a:r>
            <a:endParaRPr kumimoji="0" lang="en-AU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22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CIRCULATION</a:t>
            </a:r>
          </a:p>
        </p:txBody>
      </p:sp>
      <p:pic>
        <p:nvPicPr>
          <p:cNvPr id="6" name="Picture 4" descr="irrotregio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5671" y="1000108"/>
            <a:ext cx="4592659" cy="5021417"/>
          </a:xfrm>
          <a:prstGeom prst="rect">
            <a:avLst/>
          </a:prstGeom>
          <a:noFill/>
        </p:spPr>
      </p:pic>
      <p:cxnSp>
        <p:nvCxnSpPr>
          <p:cNvPr id="7" name="Straight Connector 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23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CIRCULATION</a:t>
            </a:r>
          </a:p>
        </p:txBody>
      </p:sp>
      <p:pic>
        <p:nvPicPr>
          <p:cNvPr id="5" name="Picture 4" descr="mnirr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6000" y="2387600"/>
            <a:ext cx="7112000" cy="20828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24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STREAM FUNCTION, </a:t>
            </a:r>
            <a:r>
              <a:rPr lang="el-GR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"/>
                <a:cs typeface="Arial"/>
              </a:rPr>
              <a:t>ψ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74848" y="1412776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Stream Function, </a:t>
            </a:r>
            <a:r>
              <a:rPr lang="en-US" sz="2800" dirty="0" smtClean="0">
                <a:latin typeface="Symbol" pitchFamily="18" charset="2"/>
              </a:rPr>
              <a:t>y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is defined such that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  <a:p>
            <a:pPr lvl="0">
              <a:spcBef>
                <a:spcPct val="20000"/>
              </a:spcBef>
            </a:pPr>
            <a:r>
              <a:rPr lang="en-US" sz="2800" dirty="0" smtClean="0">
                <a:latin typeface="Symbol" pitchFamily="18" charset="2"/>
              </a:rPr>
              <a:t>y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= constant, denotes a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tantia" pitchFamily="18" charset="0"/>
              </a:rPr>
              <a:t>streamline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AU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</p:txBody>
      </p:sp>
      <p:graphicFrame>
        <p:nvGraphicFramePr>
          <p:cNvPr id="7" name="Object 0"/>
          <p:cNvGraphicFramePr>
            <a:graphicFrameLocks noChangeAspect="1"/>
          </p:cNvGraphicFramePr>
          <p:nvPr/>
        </p:nvGraphicFramePr>
        <p:xfrm>
          <a:off x="2762667" y="2276872"/>
          <a:ext cx="3618666" cy="1357322"/>
        </p:xfrm>
        <a:graphic>
          <a:graphicData uri="http://schemas.openxmlformats.org/presentationml/2006/ole">
            <p:oleObj spid="_x0000_s86018" name="Equation" r:id="rId3" imgW="1117440" imgH="419040" progId="Equation.DSMT4">
              <p:embed/>
            </p:oleObj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25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STREAM FUNCTION, </a:t>
            </a:r>
            <a:r>
              <a:rPr lang="el-GR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"/>
                <a:cs typeface="Arial"/>
              </a:rPr>
              <a:t>ψ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23528" y="1268760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For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irrotationality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, we have</a:t>
            </a:r>
            <a:endParaRPr kumimoji="0" lang="en-AU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</p:txBody>
      </p:sp>
      <p:graphicFrame>
        <p:nvGraphicFramePr>
          <p:cNvPr id="7" name="Object 4"/>
          <p:cNvGraphicFramePr>
            <a:graphicFrameLocks noChangeAspect="1"/>
          </p:cNvGraphicFramePr>
          <p:nvPr/>
        </p:nvGraphicFramePr>
        <p:xfrm>
          <a:off x="2529681" y="2971800"/>
          <a:ext cx="4084638" cy="1336675"/>
        </p:xfrm>
        <a:graphic>
          <a:graphicData uri="http://schemas.openxmlformats.org/presentationml/2006/ole">
            <p:oleObj spid="_x0000_s87042" name="Equation" r:id="rId3" imgW="1358640" imgH="444240" progId="Equation.DSMT4">
              <p:embed/>
            </p:oleObj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26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PROPERTIES OF STREAMLINES</a:t>
            </a:r>
          </a:p>
        </p:txBody>
      </p:sp>
      <p:pic>
        <p:nvPicPr>
          <p:cNvPr id="44" name="Picture 2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63852" y="1608826"/>
            <a:ext cx="3133725" cy="876300"/>
          </a:xfrm>
          <a:prstGeom prst="rect">
            <a:avLst/>
          </a:prstGeom>
          <a:noFill/>
        </p:spPr>
      </p:pic>
      <p:sp>
        <p:nvSpPr>
          <p:cNvPr id="46" name="Down Arrow 45"/>
          <p:cNvSpPr/>
          <p:nvPr/>
        </p:nvSpPr>
        <p:spPr>
          <a:xfrm rot="16200000">
            <a:off x="2428067" y="3001867"/>
            <a:ext cx="714380" cy="7858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47" name="Picture 3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35026" y="3109024"/>
            <a:ext cx="962025" cy="409575"/>
          </a:xfrm>
          <a:prstGeom prst="rect">
            <a:avLst/>
          </a:prstGeom>
          <a:noFill/>
        </p:spPr>
      </p:pic>
      <p:pic>
        <p:nvPicPr>
          <p:cNvPr id="52" name="Picture 3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63918" y="3037586"/>
            <a:ext cx="2419350" cy="742950"/>
          </a:xfrm>
          <a:prstGeom prst="rect">
            <a:avLst/>
          </a:prstGeom>
          <a:noFill/>
        </p:spPr>
      </p:pic>
      <p:sp>
        <p:nvSpPr>
          <p:cNvPr id="53" name="Rectangle 40"/>
          <p:cNvSpPr>
            <a:spLocks noChangeArrowheads="1"/>
          </p:cNvSpPr>
          <p:nvPr/>
        </p:nvSpPr>
        <p:spPr bwMode="auto">
          <a:xfrm>
            <a:off x="-36512" y="30867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a-I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6" name="Picture 4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21504" y="2751834"/>
            <a:ext cx="1666875" cy="1476375"/>
          </a:xfrm>
          <a:prstGeom prst="rect">
            <a:avLst/>
          </a:prstGeom>
          <a:noFill/>
        </p:spPr>
      </p:pic>
      <p:sp>
        <p:nvSpPr>
          <p:cNvPr id="58" name="Right Arrow 57"/>
          <p:cNvSpPr/>
          <p:nvPr/>
        </p:nvSpPr>
        <p:spPr>
          <a:xfrm>
            <a:off x="6035686" y="3109024"/>
            <a:ext cx="714380" cy="6429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cxnSp>
        <p:nvCxnSpPr>
          <p:cNvPr id="59" name="Straight Connector 58"/>
          <p:cNvCxnSpPr/>
          <p:nvPr/>
        </p:nvCxnSpPr>
        <p:spPr>
          <a:xfrm flipV="1">
            <a:off x="7107256" y="2608958"/>
            <a:ext cx="785818" cy="64294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6964380" y="3609090"/>
            <a:ext cx="785818" cy="64294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535884" y="2037454"/>
            <a:ext cx="64294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-v</a:t>
            </a:r>
            <a:endParaRPr lang="fa-IR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535884" y="4109156"/>
            <a:ext cx="64294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u</a:t>
            </a:r>
            <a:endParaRPr lang="fa-IR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63" name="Right Arrow 62"/>
          <p:cNvSpPr/>
          <p:nvPr/>
        </p:nvSpPr>
        <p:spPr>
          <a:xfrm>
            <a:off x="2392348" y="4680660"/>
            <a:ext cx="1000132" cy="6429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66" name="Picture 4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21108" y="4680660"/>
            <a:ext cx="1133475" cy="876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8" name="Straight Connector 17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8" grpId="0" animBg="1"/>
      <p:bldP spid="61" grpId="0"/>
      <p:bldP spid="62" grpId="0"/>
      <p:bldP spid="6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27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PROPERTIES OF STREAMLINES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51520" y="1276016"/>
            <a:ext cx="822960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Difference d</a:t>
            </a:r>
            <a:r>
              <a:rPr kumimoji="0" lang="en-US" sz="2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  <a:sym typeface="Symbol"/>
              </a:rPr>
              <a:t></a:t>
            </a:r>
            <a:r>
              <a:rPr kumimoji="0" lang="en-US" sz="2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between successive streamlines is proportional to volumetric flow rate.</a:t>
            </a:r>
            <a:endParaRPr kumimoji="0" lang="en-AU" sz="25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286248" y="2091082"/>
            <a:ext cx="4429156" cy="3786190"/>
            <a:chOff x="4572000" y="3071810"/>
            <a:chExt cx="4429156" cy="3786190"/>
          </a:xfrm>
        </p:grpSpPr>
        <p:pic>
          <p:nvPicPr>
            <p:cNvPr id="9" name="Picture 1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72000" y="3133725"/>
              <a:ext cx="4257675" cy="3724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" name="TextBox 9"/>
            <p:cNvSpPr txBox="1"/>
            <p:nvPr/>
          </p:nvSpPr>
          <p:spPr>
            <a:xfrm>
              <a:off x="7572396" y="3929066"/>
              <a:ext cx="500066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dirty="0" err="1" smtClean="0"/>
                <a:t>dy</a:t>
              </a:r>
              <a:endParaRPr lang="fa-IR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572264" y="4357694"/>
              <a:ext cx="500066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dirty="0" err="1" smtClean="0"/>
                <a:t>dx</a:t>
              </a:r>
              <a:endParaRPr lang="fa-IR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358214" y="4071942"/>
              <a:ext cx="642942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fa-IR" dirty="0" smtClean="0">
                  <a:sym typeface="Symbol"/>
                </a:rPr>
                <a:t></a:t>
              </a:r>
              <a:endParaRPr lang="fa-IR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143900" y="3071810"/>
              <a:ext cx="642942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dirty="0" smtClean="0">
                  <a:sym typeface="Symbol"/>
                </a:rPr>
                <a:t>d</a:t>
              </a:r>
              <a:r>
                <a:rPr lang="fa-IR" dirty="0" smtClean="0">
                  <a:sym typeface="Symbol"/>
                </a:rPr>
                <a:t></a:t>
              </a:r>
              <a:endParaRPr lang="fa-IR" dirty="0"/>
            </a:p>
          </p:txBody>
        </p:sp>
      </p:grp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350838" y="2667936"/>
          <a:ext cx="3803650" cy="1138238"/>
        </p:xfrm>
        <a:graphic>
          <a:graphicData uri="http://schemas.openxmlformats.org/presentationml/2006/ole">
            <p:oleObj spid="_x0000_s89090" name="Document" r:id="rId4" imgW="8717317" imgH="2588632" progId="Word.Document.12">
              <p:embed/>
            </p:oleObj>
          </a:graphicData>
        </a:graphic>
      </p:graphicFrame>
      <p:graphicFrame>
        <p:nvGraphicFramePr>
          <p:cNvPr id="15" name="Object 15"/>
          <p:cNvGraphicFramePr>
            <a:graphicFrameLocks noChangeAspect="1"/>
          </p:cNvGraphicFramePr>
          <p:nvPr/>
        </p:nvGraphicFramePr>
        <p:xfrm>
          <a:off x="357158" y="3555354"/>
          <a:ext cx="4002575" cy="1268408"/>
        </p:xfrm>
        <a:graphic>
          <a:graphicData uri="http://schemas.openxmlformats.org/presentationml/2006/ole">
            <p:oleObj spid="_x0000_s89091" name="Document" r:id="rId5" imgW="5700239" imgH="1811778" progId="Word.Document.12">
              <p:embed/>
            </p:oleObj>
          </a:graphicData>
        </a:graphic>
      </p:graphicFrame>
      <p:sp>
        <p:nvSpPr>
          <p:cNvPr id="16" name="Left Brace 15"/>
          <p:cNvSpPr/>
          <p:nvPr/>
        </p:nvSpPr>
        <p:spPr>
          <a:xfrm rot="16200000">
            <a:off x="1592214" y="3329534"/>
            <a:ext cx="692158" cy="2387094"/>
          </a:xfrm>
          <a:prstGeom prst="leftBrace">
            <a:avLst>
              <a:gd name="adj1" fmla="val 97500"/>
              <a:gd name="adj2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7" name="TextBox 16"/>
          <p:cNvSpPr txBox="1"/>
          <p:nvPr/>
        </p:nvSpPr>
        <p:spPr>
          <a:xfrm>
            <a:off x="1059568" y="5004465"/>
            <a:ext cx="20002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Constantia" pitchFamily="18" charset="0"/>
              </a:rPr>
              <a:t>d</a:t>
            </a:r>
            <a:r>
              <a:rPr lang="en-US" sz="2800" b="1" i="1" dirty="0" smtClean="0">
                <a:solidFill>
                  <a:srgbClr val="FF0000"/>
                </a:solidFill>
                <a:latin typeface="Constantia" pitchFamily="18" charset="0"/>
                <a:sym typeface="Symbol"/>
              </a:rPr>
              <a:t>=</a:t>
            </a:r>
            <a:r>
              <a:rPr lang="en-US" sz="2800" b="1" i="1" dirty="0" err="1" smtClean="0">
                <a:solidFill>
                  <a:srgbClr val="FF0000"/>
                </a:solidFill>
                <a:latin typeface="Constantia" pitchFamily="18" charset="0"/>
                <a:sym typeface="Symbol"/>
              </a:rPr>
              <a:t>dQ</a:t>
            </a:r>
            <a:endParaRPr lang="fa-IR" sz="2800" b="1" i="1" dirty="0">
              <a:solidFill>
                <a:srgbClr val="FF0000"/>
              </a:solidFill>
              <a:latin typeface="Constantia" pitchFamily="18" charset="0"/>
            </a:endParaRPr>
          </a:p>
        </p:txBody>
      </p:sp>
      <p:graphicFrame>
        <p:nvGraphicFramePr>
          <p:cNvPr id="18" name="Object 16"/>
          <p:cNvGraphicFramePr>
            <a:graphicFrameLocks noChangeAspect="1"/>
          </p:cNvGraphicFramePr>
          <p:nvPr/>
        </p:nvGraphicFramePr>
        <p:xfrm>
          <a:off x="5580112" y="4748021"/>
          <a:ext cx="3170632" cy="1201259"/>
        </p:xfrm>
        <a:graphic>
          <a:graphicData uri="http://schemas.openxmlformats.org/presentationml/2006/ole">
            <p:oleObj spid="_x0000_s89092" name="Equation" r:id="rId6" imgW="1307880" imgH="495000" progId="Equation.DSMT4">
              <p:embed/>
            </p:oleObj>
          </a:graphicData>
        </a:graphic>
      </p:graphicFrame>
      <p:cxnSp>
        <p:nvCxnSpPr>
          <p:cNvPr id="19" name="Straight Connector 1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28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PROPERTIES OF STREAMLINES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520" y="1412776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onstantia" pitchFamily="18" charset="0"/>
              </a:rPr>
              <a:t>Streamlines and velocity potential lines are normal to each other.</a:t>
            </a:r>
            <a:endParaRPr lang="en-AU" sz="2400" dirty="0">
              <a:latin typeface="Constantia" pitchFamily="18" charset="0"/>
            </a:endParaRPr>
          </a:p>
        </p:txBody>
      </p:sp>
      <p:pic>
        <p:nvPicPr>
          <p:cNvPr id="6" name="Picture 6" descr="flowne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944712"/>
            <a:ext cx="4330700" cy="4292600"/>
          </a:xfrm>
          <a:prstGeom prst="rect">
            <a:avLst/>
          </a:prstGeom>
          <a:noFill/>
        </p:spPr>
      </p:pic>
      <p:cxnSp>
        <p:nvCxnSpPr>
          <p:cNvPr id="7" name="Straight Connector 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29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CYLINDRICAL COORDINATE SYSTEM</a:t>
            </a: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/>
        </p:nvGraphicFramePr>
        <p:xfrm>
          <a:off x="2241104" y="1906184"/>
          <a:ext cx="3473450" cy="3346450"/>
        </p:xfrm>
        <a:graphic>
          <a:graphicData uri="http://schemas.openxmlformats.org/presentationml/2006/ole">
            <p:oleObj spid="_x0000_s90114" name="Equation" r:id="rId3" imgW="1739880" imgH="1676160" progId="Equation.DSMT4">
              <p:embed/>
            </p:oleObj>
          </a:graphicData>
        </a:graphic>
      </p:graphicFrame>
      <p:sp>
        <p:nvSpPr>
          <p:cNvPr id="7" name="Line 4"/>
          <p:cNvSpPr>
            <a:spLocks noChangeShapeType="1"/>
          </p:cNvSpPr>
          <p:nvPr/>
        </p:nvSpPr>
        <p:spPr bwMode="auto">
          <a:xfrm flipV="1">
            <a:off x="5746304" y="2363384"/>
            <a:ext cx="182880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6432104" y="2439584"/>
            <a:ext cx="609600" cy="838200"/>
          </a:xfrm>
          <a:custGeom>
            <a:avLst/>
            <a:gdLst/>
            <a:ahLst/>
            <a:cxnLst>
              <a:cxn ang="0">
                <a:pos x="384" y="432"/>
              </a:cxn>
              <a:cxn ang="0">
                <a:pos x="288" y="240"/>
              </a:cxn>
              <a:cxn ang="0">
                <a:pos x="96" y="48"/>
              </a:cxn>
              <a:cxn ang="0">
                <a:pos x="0" y="0"/>
              </a:cxn>
            </a:cxnLst>
            <a:rect l="0" t="0" r="r" b="b"/>
            <a:pathLst>
              <a:path w="384" h="432">
                <a:moveTo>
                  <a:pt x="384" y="432"/>
                </a:moveTo>
                <a:cubicBezTo>
                  <a:pt x="360" y="368"/>
                  <a:pt x="336" y="304"/>
                  <a:pt x="288" y="240"/>
                </a:cubicBezTo>
                <a:cubicBezTo>
                  <a:pt x="240" y="176"/>
                  <a:pt x="144" y="88"/>
                  <a:pt x="96" y="48"/>
                </a:cubicBezTo>
                <a:cubicBezTo>
                  <a:pt x="48" y="8"/>
                  <a:pt x="16" y="8"/>
                  <a:pt x="0" y="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fa-IR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7559229" y="2091922"/>
            <a:ext cx="293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r</a:t>
            </a:r>
            <a:endParaRPr lang="en-AU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6187629" y="2017309"/>
            <a:ext cx="342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Symbol" pitchFamily="18" charset="2"/>
              </a:rPr>
              <a:t>q</a:t>
            </a:r>
            <a:endParaRPr lang="en-AU">
              <a:latin typeface="Symbol" pitchFamily="18" charset="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30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CAUCHY-REIMANN EQUATIONS</a:t>
            </a:r>
          </a:p>
        </p:txBody>
      </p:sp>
      <p:graphicFrame>
        <p:nvGraphicFramePr>
          <p:cNvPr id="91139" name="Object 3"/>
          <p:cNvGraphicFramePr>
            <a:graphicFrameLocks noChangeAspect="1"/>
          </p:cNvGraphicFramePr>
          <p:nvPr/>
        </p:nvGraphicFramePr>
        <p:xfrm>
          <a:off x="2492843" y="2427362"/>
          <a:ext cx="4158315" cy="2003276"/>
        </p:xfrm>
        <a:graphic>
          <a:graphicData uri="http://schemas.openxmlformats.org/presentationml/2006/ole">
            <p:oleObj spid="_x0000_s91139" name="Equation" r:id="rId3" imgW="1739880" imgH="838080" progId="Equation.DSMT4">
              <p:embed/>
            </p:oleObj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31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ELEMENTARY PLANE FLOWS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7544" y="1416144"/>
            <a:ext cx="8208912" cy="438912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Elemantary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plane flows: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Uniform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flow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kumimoji="0" lang="en-US" sz="28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n-GB" sz="2800" dirty="0" smtClean="0">
                <a:latin typeface="Constantia" pitchFamily="18" charset="0"/>
              </a:rPr>
              <a:t>  Source / Sink flow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lang="en-GB" sz="2800" dirty="0" smtClean="0">
              <a:latin typeface="Constantia" pitchFamily="18" charset="0"/>
            </a:endParaRPr>
          </a:p>
          <a:p>
            <a:pPr lvl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GB" sz="2800" dirty="0" smtClean="0">
                <a:latin typeface="Constantia" pitchFamily="18" charset="0"/>
              </a:rPr>
              <a:t> Doublet Flow</a:t>
            </a:r>
          </a:p>
          <a:p>
            <a:pPr lvl="0">
              <a:spcBef>
                <a:spcPct val="20000"/>
              </a:spcBef>
              <a:buFont typeface="Wingdings" pitchFamily="2" charset="2"/>
              <a:buChar char="ü"/>
              <a:defRPr/>
            </a:pPr>
            <a:endParaRPr lang="en-GB" sz="2800" dirty="0" smtClean="0">
              <a:latin typeface="Constantia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sz="2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 Vortex flow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32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ELEMENTARY PLANE FLOWS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7544" y="1416144"/>
            <a:ext cx="8208912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 Uniform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flow</a:t>
            </a: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/>
        </p:nvGraphicFramePr>
        <p:xfrm>
          <a:off x="836613" y="2509564"/>
          <a:ext cx="3838575" cy="2287588"/>
        </p:xfrm>
        <a:graphic>
          <a:graphicData uri="http://schemas.openxmlformats.org/presentationml/2006/ole">
            <p:oleObj spid="_x0000_s92162" name="Equation" r:id="rId3" imgW="1917360" imgH="1143000" progId="Equation.DSMT4">
              <p:embed/>
            </p:oleObj>
          </a:graphicData>
        </a:graphic>
      </p:graphicFrame>
      <p:pic>
        <p:nvPicPr>
          <p:cNvPr id="7" name="Picture 5" descr="unifor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1479" y="2307704"/>
            <a:ext cx="3810000" cy="2057400"/>
          </a:xfrm>
          <a:prstGeom prst="rect">
            <a:avLst/>
          </a:prstGeom>
          <a:noFill/>
        </p:spPr>
      </p:pic>
      <p:cxnSp>
        <p:nvCxnSpPr>
          <p:cNvPr id="11" name="Straight Connector 10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33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ELEMENTARY PLANE FLOWS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7544" y="1416144"/>
            <a:ext cx="8208912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 Source/Sink flow</a:t>
            </a:r>
            <a:endParaRPr kumimoji="0" lang="en-US" sz="28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</p:txBody>
      </p:sp>
      <p:graphicFrame>
        <p:nvGraphicFramePr>
          <p:cNvPr id="9" name="Object 1024"/>
          <p:cNvGraphicFramePr>
            <a:graphicFrameLocks noChangeAspect="1"/>
          </p:cNvGraphicFramePr>
          <p:nvPr/>
        </p:nvGraphicFramePr>
        <p:xfrm>
          <a:off x="2252663" y="1990725"/>
          <a:ext cx="4260850" cy="844550"/>
        </p:xfrm>
        <a:graphic>
          <a:graphicData uri="http://schemas.openxmlformats.org/presentationml/2006/ole">
            <p:oleObj spid="_x0000_s93187" name="Equation" r:id="rId3" imgW="1993680" imgH="393480" progId="Equation.DSMT4">
              <p:embed/>
            </p:oleObj>
          </a:graphicData>
        </a:graphic>
      </p:graphicFrame>
      <p:pic>
        <p:nvPicPr>
          <p:cNvPr id="10" name="Picture 1028" descr="sousin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2852936"/>
            <a:ext cx="6248400" cy="3238500"/>
          </a:xfrm>
          <a:prstGeom prst="rect">
            <a:avLst/>
          </a:prstGeom>
          <a:noFill/>
        </p:spPr>
      </p:pic>
      <p:cxnSp>
        <p:nvCxnSpPr>
          <p:cNvPr id="11" name="Straight Connector 10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34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SUPERPOSITION OF ELEMENTARY PLANE FLOWS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7544" y="1416144"/>
            <a:ext cx="8208912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 Doublet</a:t>
            </a:r>
          </a:p>
          <a:p>
            <a:endParaRPr lang="en-US" sz="2000" dirty="0" smtClean="0">
              <a:latin typeface="Constantia" pitchFamily="18" charset="0"/>
            </a:endParaRPr>
          </a:p>
          <a:p>
            <a:r>
              <a:rPr lang="en-US" sz="2000" dirty="0" smtClean="0">
                <a:latin typeface="Constantia" pitchFamily="18" charset="0"/>
              </a:rPr>
              <a:t>Source and Sink approach each other </a:t>
            </a:r>
            <a:r>
              <a:rPr lang="en-US" sz="2000" dirty="0" err="1" smtClean="0">
                <a:latin typeface="Constantia" pitchFamily="18" charset="0"/>
              </a:rPr>
              <a:t>ie</a:t>
            </a:r>
            <a:r>
              <a:rPr lang="en-US" sz="2000" dirty="0" smtClean="0">
                <a:latin typeface="Constantia" pitchFamily="18" charset="0"/>
              </a:rPr>
              <a:t>., a</a:t>
            </a:r>
            <a:r>
              <a:rPr lang="en-US" sz="2000" dirty="0" smtClean="0">
                <a:latin typeface="Constantia" pitchFamily="18" charset="0"/>
                <a:sym typeface="Symbol" pitchFamily="18" charset="2"/>
              </a:rPr>
              <a:t>0, But </a:t>
            </a:r>
            <a:r>
              <a:rPr lang="en-US" sz="2000" dirty="0" err="1" smtClean="0">
                <a:sym typeface="Symbol" pitchFamily="18" charset="2"/>
              </a:rPr>
              <a:t>qa</a:t>
            </a:r>
            <a:r>
              <a:rPr lang="en-US" sz="2000" dirty="0" smtClean="0">
                <a:sym typeface="Symbol" pitchFamily="18" charset="2"/>
              </a:rPr>
              <a:t>/</a:t>
            </a:r>
            <a:r>
              <a:rPr lang="en-US" sz="2000" dirty="0" smtClean="0">
                <a:latin typeface="Symbol" pitchFamily="18" charset="2"/>
                <a:sym typeface="Symbol" pitchFamily="18" charset="2"/>
              </a:rPr>
              <a:t>p</a:t>
            </a:r>
            <a:r>
              <a:rPr lang="en-US" sz="2000" dirty="0" smtClean="0">
                <a:latin typeface="Constantia" pitchFamily="18" charset="0"/>
                <a:sym typeface="Symbol" pitchFamily="18" charset="2"/>
              </a:rPr>
              <a:t> is constant or finite.</a:t>
            </a:r>
            <a:endParaRPr lang="en-AU" sz="2000" dirty="0" smtClean="0">
              <a:latin typeface="Constantia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</p:txBody>
      </p:sp>
      <p:pic>
        <p:nvPicPr>
          <p:cNvPr id="13" name="Picture 4" descr="double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31021" y="2573703"/>
            <a:ext cx="3729211" cy="4239673"/>
          </a:xfrm>
          <a:prstGeom prst="rect">
            <a:avLst/>
          </a:prstGeom>
          <a:noFill/>
        </p:spPr>
      </p:pic>
      <p:graphicFrame>
        <p:nvGraphicFramePr>
          <p:cNvPr id="95237" name="Object 5"/>
          <p:cNvGraphicFramePr>
            <a:graphicFrameLocks noChangeAspect="1"/>
          </p:cNvGraphicFramePr>
          <p:nvPr/>
        </p:nvGraphicFramePr>
        <p:xfrm>
          <a:off x="539552" y="3068960"/>
          <a:ext cx="1733818" cy="1656184"/>
        </p:xfrm>
        <a:graphic>
          <a:graphicData uri="http://schemas.openxmlformats.org/presentationml/2006/ole">
            <p:oleObj spid="_x0000_s95237" name="Equation" r:id="rId4" imgW="850680" imgH="812520" progId="Equation.DSMT4">
              <p:embed/>
            </p:oleObj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5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35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ELEMENTARY PLANE FLOWS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7544" y="1416144"/>
            <a:ext cx="8208912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 Vortex flow</a:t>
            </a:r>
            <a:endParaRPr kumimoji="0" lang="en-US" sz="28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</p:txBody>
      </p:sp>
      <p:graphicFrame>
        <p:nvGraphicFramePr>
          <p:cNvPr id="11" name="Object 0"/>
          <p:cNvGraphicFramePr>
            <a:graphicFrameLocks noChangeAspect="1"/>
          </p:cNvGraphicFramePr>
          <p:nvPr/>
        </p:nvGraphicFramePr>
        <p:xfrm>
          <a:off x="1204913" y="2505075"/>
          <a:ext cx="1504950" cy="1631950"/>
        </p:xfrm>
        <a:graphic>
          <a:graphicData uri="http://schemas.openxmlformats.org/presentationml/2006/ole">
            <p:oleObj spid="_x0000_s94211" name="Equation" r:id="rId3" imgW="749160" imgH="812520" progId="Equation.DSMT4">
              <p:embed/>
            </p:oleObj>
          </a:graphicData>
        </a:graphic>
      </p:graphicFrame>
      <p:pic>
        <p:nvPicPr>
          <p:cNvPr id="12" name="Picture 5" descr="vorte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1296" y="2205038"/>
            <a:ext cx="3175000" cy="3073400"/>
          </a:xfrm>
          <a:prstGeom prst="rect">
            <a:avLst/>
          </a:prstGeom>
          <a:noFill/>
        </p:spPr>
      </p:pic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36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INVISCID, INCOMPRESSIBLE FLOW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SUPERPOSITION OF ELEMENTARY PLANE FLOWS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520" y="1196752"/>
            <a:ext cx="856895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onstantia" pitchFamily="18" charset="0"/>
              </a:rPr>
              <a:t>Laplace Equation is linear. So if </a:t>
            </a:r>
            <a:r>
              <a:rPr lang="en-US" sz="2400" i="1" dirty="0" smtClean="0">
                <a:latin typeface="Symbol" pitchFamily="18" charset="2"/>
              </a:rPr>
              <a:t>f</a:t>
            </a:r>
            <a:r>
              <a:rPr lang="en-US" sz="2400" i="1" baseline="-25000" dirty="0" smtClean="0"/>
              <a:t>1</a:t>
            </a:r>
            <a:r>
              <a:rPr lang="en-US" sz="2400" dirty="0" smtClean="0">
                <a:latin typeface="Constantia" pitchFamily="18" charset="0"/>
              </a:rPr>
              <a:t> and </a:t>
            </a:r>
            <a:r>
              <a:rPr lang="en-US" sz="2400" i="1" dirty="0" smtClean="0">
                <a:latin typeface="Symbol" pitchFamily="18" charset="2"/>
              </a:rPr>
              <a:t>f</a:t>
            </a:r>
            <a:r>
              <a:rPr lang="en-US" sz="2400" i="1" baseline="-25000" dirty="0" smtClean="0"/>
              <a:t>2</a:t>
            </a:r>
            <a:r>
              <a:rPr lang="en-US" sz="2400" dirty="0" smtClean="0">
                <a:latin typeface="Constantia" pitchFamily="18" charset="0"/>
              </a:rPr>
              <a:t> are two solutions, </a:t>
            </a:r>
          </a:p>
          <a:p>
            <a:r>
              <a:rPr lang="en-US" sz="2400" i="1" dirty="0" smtClean="0">
                <a:latin typeface="Symbol" pitchFamily="18" charset="2"/>
              </a:rPr>
              <a:t>f</a:t>
            </a:r>
            <a:r>
              <a:rPr lang="en-US" sz="2400" i="1" baseline="-25000" dirty="0" smtClean="0">
                <a:latin typeface="Symbol" pitchFamily="18" charset="2"/>
              </a:rPr>
              <a:t>3</a:t>
            </a:r>
            <a:r>
              <a:rPr lang="en-US" sz="2400" i="1" dirty="0" smtClean="0">
                <a:latin typeface="Symbol" pitchFamily="18" charset="2"/>
              </a:rPr>
              <a:t> = f</a:t>
            </a:r>
            <a:r>
              <a:rPr lang="en-US" sz="2400" i="1" baseline="-25000" dirty="0" smtClean="0">
                <a:latin typeface="Symbol" pitchFamily="18" charset="2"/>
              </a:rPr>
              <a:t>1</a:t>
            </a:r>
            <a:r>
              <a:rPr lang="en-US" sz="2400" i="1" dirty="0" smtClean="0">
                <a:latin typeface="Symbol" pitchFamily="18" charset="2"/>
                <a:sym typeface="Symbol" pitchFamily="18" charset="2"/>
              </a:rPr>
              <a:t></a:t>
            </a:r>
            <a:r>
              <a:rPr lang="en-US" sz="2400" i="1" dirty="0" smtClean="0">
                <a:latin typeface="Symbol" pitchFamily="18" charset="2"/>
              </a:rPr>
              <a:t>f</a:t>
            </a:r>
            <a:r>
              <a:rPr lang="en-US" sz="2400" i="1" baseline="-25000" dirty="0" smtClean="0">
                <a:latin typeface="Symbol" pitchFamily="18" charset="2"/>
              </a:rPr>
              <a:t>2</a:t>
            </a:r>
            <a:r>
              <a:rPr lang="en-US" sz="2400" i="1" dirty="0" smtClean="0"/>
              <a:t> </a:t>
            </a:r>
            <a:r>
              <a:rPr lang="en-US" sz="2400" dirty="0" smtClean="0">
                <a:latin typeface="Constantia" pitchFamily="18" charset="0"/>
              </a:rPr>
              <a:t>is also a solution.</a:t>
            </a:r>
          </a:p>
          <a:p>
            <a:pPr>
              <a:buNone/>
            </a:pPr>
            <a:endParaRPr lang="en-GB" sz="2400" dirty="0" smtClean="0">
              <a:latin typeface="Constantia" pitchFamily="18" charset="0"/>
            </a:endParaRPr>
          </a:p>
          <a:p>
            <a:pPr>
              <a:buNone/>
            </a:pPr>
            <a:endParaRPr lang="en-US" sz="2400" dirty="0" smtClean="0">
              <a:latin typeface="Constantia" pitchFamily="18" charset="0"/>
            </a:endParaRPr>
          </a:p>
          <a:p>
            <a:r>
              <a:rPr lang="en-US" sz="2400" dirty="0" smtClean="0">
                <a:latin typeface="Constantia" pitchFamily="18" charset="0"/>
              </a:rPr>
              <a:t>Simple flows are superposed to calculate more complex flows.</a:t>
            </a:r>
          </a:p>
          <a:p>
            <a:endParaRPr lang="en-GB" sz="2400" dirty="0" smtClean="0">
              <a:latin typeface="Constantia" pitchFamily="18" charset="0"/>
            </a:endParaRPr>
          </a:p>
          <a:p>
            <a:endParaRPr lang="en-GB" sz="2400" dirty="0" smtClean="0">
              <a:latin typeface="Constantia" pitchFamily="18" charset="0"/>
            </a:endParaRPr>
          </a:p>
          <a:p>
            <a:r>
              <a:rPr lang="en-GB" sz="2400" i="1" u="sng" dirty="0" smtClean="0">
                <a:solidFill>
                  <a:schemeClr val="bg1">
                    <a:lumMod val="50000"/>
                  </a:schemeClr>
                </a:solidFill>
                <a:latin typeface="Constantia" pitchFamily="18" charset="0"/>
              </a:rPr>
              <a:t>NOTE: </a:t>
            </a:r>
            <a:r>
              <a:rPr lang="en-US" sz="2400" dirty="0" smtClean="0">
                <a:latin typeface="Constantia" pitchFamily="18" charset="0"/>
              </a:rPr>
              <a:t>A solid wall is also a streamline. This helps us locate solid boundaries. </a:t>
            </a:r>
          </a:p>
          <a:p>
            <a:endParaRPr lang="en-AU" sz="2400" dirty="0">
              <a:latin typeface="Constant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3093</TotalTime>
  <Words>1101</Words>
  <Application>Microsoft Office PowerPoint</Application>
  <PresentationFormat>On-screen Show (4:3)</PresentationFormat>
  <Paragraphs>293</Paragraphs>
  <Slides>36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Office Theme</vt:lpstr>
      <vt:lpstr>Equation</vt:lpstr>
      <vt:lpstr>Document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SabeR</dc:creator>
  <cp:lastModifiedBy>SabeR</cp:lastModifiedBy>
  <cp:revision>143</cp:revision>
  <dcterms:created xsi:type="dcterms:W3CDTF">2010-09-08T12:28:06Z</dcterms:created>
  <dcterms:modified xsi:type="dcterms:W3CDTF">2010-10-06T14:09:49Z</dcterms:modified>
</cp:coreProperties>
</file>