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media/audio2" ContentType="audio/x-wav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audio1" ContentType="audio/x-wav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90" r:id="rId2"/>
    <p:sldId id="292" r:id="rId3"/>
    <p:sldId id="291" r:id="rId4"/>
    <p:sldId id="293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7" r:id="rId28"/>
    <p:sldId id="316" r:id="rId29"/>
    <p:sldId id="318" r:id="rId30"/>
    <p:sldId id="319" r:id="rId31"/>
    <p:sldId id="320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1" r:id="rId42"/>
    <p:sldId id="332" r:id="rId43"/>
    <p:sldId id="334" r:id="rId44"/>
    <p:sldId id="335" r:id="rId45"/>
    <p:sldId id="337" r:id="rId46"/>
    <p:sldId id="338" r:id="rId47"/>
    <p:sldId id="330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5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wmf"/><Relationship Id="rId2" Type="http://schemas.openxmlformats.org/officeDocument/2006/relationships/image" Target="../media/image161.wmf"/><Relationship Id="rId1" Type="http://schemas.openxmlformats.org/officeDocument/2006/relationships/image" Target="../media/image160.wmf"/><Relationship Id="rId5" Type="http://schemas.openxmlformats.org/officeDocument/2006/relationships/image" Target="../media/image164.wmf"/><Relationship Id="rId4" Type="http://schemas.openxmlformats.org/officeDocument/2006/relationships/image" Target="../media/image16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emf"/><Relationship Id="rId2" Type="http://schemas.openxmlformats.org/officeDocument/2006/relationships/image" Target="../media/image183.emf"/><Relationship Id="rId1" Type="http://schemas.openxmlformats.org/officeDocument/2006/relationships/image" Target="../media/image182.emf"/><Relationship Id="rId6" Type="http://schemas.openxmlformats.org/officeDocument/2006/relationships/image" Target="../media/image187.emf"/><Relationship Id="rId5" Type="http://schemas.openxmlformats.org/officeDocument/2006/relationships/image" Target="../media/image186.emf"/><Relationship Id="rId4" Type="http://schemas.openxmlformats.org/officeDocument/2006/relationships/image" Target="../media/image18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10/9/2010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10/9/2010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8.png"/><Relationship Id="rId7" Type="http://schemas.openxmlformats.org/officeDocument/2006/relationships/image" Target="../media/image2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5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4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jpe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0.png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6.png"/><Relationship Id="rId11" Type="http://schemas.openxmlformats.org/officeDocument/2006/relationships/image" Target="../media/image89.png"/><Relationship Id="rId5" Type="http://schemas.openxmlformats.org/officeDocument/2006/relationships/image" Target="../media/image85.png"/><Relationship Id="rId10" Type="http://schemas.openxmlformats.org/officeDocument/2006/relationships/oleObject" Target="../embeddings/oleObject9.bin"/><Relationship Id="rId4" Type="http://schemas.openxmlformats.org/officeDocument/2006/relationships/image" Target="../media/image84.png"/><Relationship Id="rId9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w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jpeg"/><Relationship Id="rId7" Type="http://schemas.openxmlformats.org/officeDocument/2006/relationships/image" Target="../media/image113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8.png"/><Relationship Id="rId5" Type="http://schemas.openxmlformats.org/officeDocument/2006/relationships/package" Target="../embeddings/Microsoft_Office_Word_Document2.docx"/><Relationship Id="rId4" Type="http://schemas.openxmlformats.org/officeDocument/2006/relationships/image" Target="../media/image1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165.png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68.pn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67.png"/><Relationship Id="rId4" Type="http://schemas.openxmlformats.org/officeDocument/2006/relationships/image" Target="../media/image166.png"/><Relationship Id="rId9" Type="http://schemas.openxmlformats.org/officeDocument/2006/relationships/oleObject" Target="../embeddings/oleObject15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74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3.png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hyperlink" Target="http://upload.wikimedia.org/wikipedia/commons/3/3f/Buckau_Flettner_Rotor_Ship_LOC_37764u.jpg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gi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audio" Target="../media/audio1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audio" Target="../media/audio2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Document8.docx"/><Relationship Id="rId3" Type="http://schemas.openxmlformats.org/officeDocument/2006/relationships/package" Target="../embeddings/Microsoft_Office_Word_Document3.docx"/><Relationship Id="rId7" Type="http://schemas.openxmlformats.org/officeDocument/2006/relationships/package" Target="../embeddings/Microsoft_Office_Word_Document7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6" Type="http://schemas.openxmlformats.org/officeDocument/2006/relationships/package" Target="../embeddings/Microsoft_Office_Word_Document6.docx"/><Relationship Id="rId5" Type="http://schemas.openxmlformats.org/officeDocument/2006/relationships/package" Target="../embeddings/Microsoft_Office_Word_Document5.docx"/><Relationship Id="rId4" Type="http://schemas.openxmlformats.org/officeDocument/2006/relationships/package" Target="../embeddings/Microsoft_Office_Word_Document4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PLANE POTENTIAL FLOWS</a:t>
            </a:r>
          </a:p>
        </p:txBody>
      </p:sp>
      <p:sp>
        <p:nvSpPr>
          <p:cNvPr id="51" name="Text Box 6"/>
          <p:cNvSpPr txBox="1">
            <a:spLocks noChangeArrowheads="1"/>
          </p:cNvSpPr>
          <p:nvPr/>
        </p:nvSpPr>
        <p:spPr bwMode="auto">
          <a:xfrm>
            <a:off x="593725" y="1419201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52" name="Text Box 7"/>
          <p:cNvSpPr txBox="1">
            <a:spLocks noChangeArrowheads="1"/>
          </p:cNvSpPr>
          <p:nvPr/>
        </p:nvSpPr>
        <p:spPr bwMode="auto">
          <a:xfrm>
            <a:off x="251520" y="1230288"/>
            <a:ext cx="86409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Constantia" pitchFamily="18" charset="0"/>
              </a:rPr>
              <a:t>Laplace’s </a:t>
            </a:r>
            <a:r>
              <a:rPr lang="en-US" dirty="0" smtClean="0">
                <a:latin typeface="Constantia" pitchFamily="18" charset="0"/>
              </a:rPr>
              <a:t>equation </a:t>
            </a:r>
            <a:r>
              <a:rPr lang="en-US" dirty="0">
                <a:latin typeface="Constantia" pitchFamily="18" charset="0"/>
              </a:rPr>
              <a:t>is </a:t>
            </a:r>
            <a:r>
              <a:rPr lang="en-US" dirty="0" smtClean="0">
                <a:latin typeface="Constantia" pitchFamily="18" charset="0"/>
              </a:rPr>
              <a:t>a second-order </a:t>
            </a:r>
            <a:r>
              <a:rPr lang="en-US" i="1" dirty="0" smtClean="0">
                <a:latin typeface="Constantia" pitchFamily="18" charset="0"/>
              </a:rPr>
              <a:t>linear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Partial Differential </a:t>
            </a:r>
            <a:r>
              <a:rPr lang="en-US" dirty="0" smtClean="0">
                <a:latin typeface="Constantia" pitchFamily="18" charset="0"/>
              </a:rPr>
              <a:t>Equation. The fact that the Laplace’s equation is linear is particularly important, because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 smtClean="0">
                <a:latin typeface="Constantia" pitchFamily="18" charset="0"/>
              </a:rPr>
              <a:t>linear superposition of solutions is allowed</a:t>
            </a:r>
            <a:r>
              <a:rPr lang="en-US" dirty="0" smtClean="0">
                <a:latin typeface="Constantia" pitchFamily="18" charset="0"/>
              </a:rPr>
              <a:t>:</a:t>
            </a:r>
            <a:endParaRPr lang="en-US" dirty="0" smtClean="0">
              <a:latin typeface="Constantia" pitchFamily="18" charset="0"/>
            </a:endParaRPr>
          </a:p>
        </p:txBody>
      </p:sp>
      <p:pic>
        <p:nvPicPr>
          <p:cNvPr id="54" name="Picture 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195130"/>
            <a:ext cx="16764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5" name="Group 20"/>
          <p:cNvGrpSpPr>
            <a:grpSpLocks/>
          </p:cNvGrpSpPr>
          <p:nvPr/>
        </p:nvGrpSpPr>
        <p:grpSpPr bwMode="auto">
          <a:xfrm>
            <a:off x="2195736" y="2144688"/>
            <a:ext cx="3600451" cy="773113"/>
            <a:chOff x="1632" y="1440"/>
            <a:chExt cx="2268" cy="487"/>
          </a:xfrm>
        </p:grpSpPr>
        <p:sp>
          <p:nvSpPr>
            <p:cNvPr id="56" name="Text Box 10"/>
            <p:cNvSpPr txBox="1">
              <a:spLocks noChangeArrowheads="1"/>
            </p:cNvSpPr>
            <p:nvPr/>
          </p:nvSpPr>
          <p:spPr bwMode="auto">
            <a:xfrm>
              <a:off x="1632" y="1488"/>
              <a:ext cx="5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nstantia" pitchFamily="18" charset="0"/>
                </a:rPr>
                <a:t>where</a:t>
              </a:r>
            </a:p>
          </p:txBody>
        </p:sp>
        <p:pic>
          <p:nvPicPr>
            <p:cNvPr id="57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12" y="1488"/>
              <a:ext cx="711" cy="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8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68" y="1440"/>
              <a:ext cx="675" cy="2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9" name="Text Box 13"/>
            <p:cNvSpPr txBox="1">
              <a:spLocks noChangeArrowheads="1"/>
            </p:cNvSpPr>
            <p:nvPr/>
          </p:nvSpPr>
          <p:spPr bwMode="auto">
            <a:xfrm>
              <a:off x="2832" y="146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>
                  <a:latin typeface="Constantia" pitchFamily="18" charset="0"/>
                </a:rPr>
                <a:t>and</a:t>
              </a:r>
            </a:p>
          </p:txBody>
        </p:sp>
        <p:sp>
          <p:nvSpPr>
            <p:cNvPr id="60" name="Text Box 14"/>
            <p:cNvSpPr txBox="1">
              <a:spLocks noChangeArrowheads="1"/>
            </p:cNvSpPr>
            <p:nvPr/>
          </p:nvSpPr>
          <p:spPr bwMode="auto">
            <a:xfrm>
              <a:off x="1642" y="1694"/>
              <a:ext cx="225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nstantia" pitchFamily="18" charset="0"/>
                </a:rPr>
                <a:t>are solutions </a:t>
              </a:r>
              <a:r>
                <a:rPr lang="en-US" dirty="0" smtClean="0">
                  <a:latin typeface="Constantia" pitchFamily="18" charset="0"/>
                </a:rPr>
                <a:t>of </a:t>
              </a:r>
              <a:r>
                <a:rPr lang="en-US" dirty="0">
                  <a:latin typeface="Constantia" pitchFamily="18" charset="0"/>
                </a:rPr>
                <a:t>Laplace’s equation</a:t>
              </a:r>
            </a:p>
          </p:txBody>
        </p:sp>
      </p:grpSp>
      <p:sp>
        <p:nvSpPr>
          <p:cNvPr id="61" name="Text Box 15"/>
          <p:cNvSpPr txBox="1">
            <a:spLocks noChangeArrowheads="1"/>
          </p:cNvSpPr>
          <p:nvPr/>
        </p:nvSpPr>
        <p:spPr bwMode="auto">
          <a:xfrm>
            <a:off x="251520" y="3035276"/>
            <a:ext cx="4718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simplicity, we consider 2D (planar) flows:</a:t>
            </a:r>
          </a:p>
        </p:txBody>
      </p:sp>
      <p:pic>
        <p:nvPicPr>
          <p:cNvPr id="62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78050" y="3376588"/>
            <a:ext cx="2163763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3" name="Text Box 17"/>
          <p:cNvSpPr txBox="1">
            <a:spLocks noChangeArrowheads="1"/>
          </p:cNvSpPr>
          <p:nvPr/>
        </p:nvSpPr>
        <p:spPr bwMode="auto">
          <a:xfrm>
            <a:off x="683568" y="3482951"/>
            <a:ext cx="1225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Cartesian:</a:t>
            </a:r>
          </a:p>
        </p:txBody>
      </p:sp>
      <p:sp>
        <p:nvSpPr>
          <p:cNvPr id="64" name="Text Box 18"/>
          <p:cNvSpPr txBox="1">
            <a:spLocks noChangeArrowheads="1"/>
          </p:cNvSpPr>
          <p:nvPr/>
        </p:nvSpPr>
        <p:spPr bwMode="auto">
          <a:xfrm>
            <a:off x="683568" y="4205263"/>
            <a:ext cx="1330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Cylindrical:</a:t>
            </a:r>
          </a:p>
        </p:txBody>
      </p:sp>
      <p:pic>
        <p:nvPicPr>
          <p:cNvPr id="65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2338" y="4065563"/>
            <a:ext cx="22764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6" name="Text Box 21"/>
          <p:cNvSpPr txBox="1">
            <a:spLocks noChangeArrowheads="1"/>
          </p:cNvSpPr>
          <p:nvPr/>
        </p:nvSpPr>
        <p:spPr bwMode="auto">
          <a:xfrm>
            <a:off x="251520" y="4684688"/>
            <a:ext cx="6584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We note that the stream functions also exist for 2D planar </a:t>
            </a:r>
            <a:r>
              <a:rPr lang="en-US" dirty="0" smtClean="0">
                <a:latin typeface="Constantia" pitchFamily="18" charset="0"/>
              </a:rPr>
              <a:t>flows: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67" name="Picture 2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70138" y="4997426"/>
            <a:ext cx="22796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" name="Picture 2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19338" y="5645126"/>
            <a:ext cx="263525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" name="Text Box 24"/>
          <p:cNvSpPr txBox="1">
            <a:spLocks noChangeArrowheads="1"/>
          </p:cNvSpPr>
          <p:nvPr/>
        </p:nvSpPr>
        <p:spPr bwMode="auto">
          <a:xfrm>
            <a:off x="683568" y="5091088"/>
            <a:ext cx="1225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Cartesian:</a:t>
            </a:r>
          </a:p>
        </p:txBody>
      </p:sp>
      <p:sp>
        <p:nvSpPr>
          <p:cNvPr id="70" name="Text Box 25"/>
          <p:cNvSpPr txBox="1">
            <a:spLocks noChangeArrowheads="1"/>
          </p:cNvSpPr>
          <p:nvPr/>
        </p:nvSpPr>
        <p:spPr bwMode="auto">
          <a:xfrm>
            <a:off x="683568" y="5733256"/>
            <a:ext cx="13305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Cylindrical: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1" grpId="0"/>
      <p:bldP spid="64" grpId="0"/>
      <p:bldP spid="66" grpId="0"/>
      <p:bldP spid="69" grpId="0"/>
      <p:bldP spid="7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PLANE POTENTIAL FLOWS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77308" y="1168376"/>
            <a:ext cx="903287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78780" y="1260451"/>
            <a:ext cx="30055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</a:t>
            </a:r>
            <a:r>
              <a:rPr lang="en-US" dirty="0" err="1">
                <a:latin typeface="Constantia" pitchFamily="18" charset="0"/>
              </a:rPr>
              <a:t>irrotational</a:t>
            </a:r>
            <a:r>
              <a:rPr lang="en-US" dirty="0">
                <a:latin typeface="Constantia" pitchFamily="18" charset="0"/>
              </a:rPr>
              <a:t>, planar flow: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3444" y="1855763"/>
            <a:ext cx="3752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Now substitute the stream function: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0095" y="1731938"/>
            <a:ext cx="22891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70368" y="2547913"/>
            <a:ext cx="83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Then, 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7833" y="2351063"/>
            <a:ext cx="1722437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3105845" y="2613001"/>
            <a:ext cx="765175" cy="179387"/>
          </a:xfrm>
          <a:prstGeom prst="rightArrow">
            <a:avLst>
              <a:gd name="adj1" fmla="val 50000"/>
              <a:gd name="adj2" fmla="val 10663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939283" y="2525688"/>
            <a:ext cx="211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Laplace’s Equation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46400" y="3098776"/>
            <a:ext cx="864608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plane, </a:t>
            </a:r>
            <a:r>
              <a:rPr lang="en-US" dirty="0" err="1">
                <a:latin typeface="Constantia" pitchFamily="18" charset="0"/>
              </a:rPr>
              <a:t>irrotational</a:t>
            </a:r>
            <a:r>
              <a:rPr lang="en-US" dirty="0">
                <a:latin typeface="Constantia" pitchFamily="18" charset="0"/>
              </a:rPr>
              <a:t> flow, we use either the potential or the stream function, which both must satisfy Laplace’s equations in two dimensions.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51520" y="3881413"/>
            <a:ext cx="3730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Lines of constant </a:t>
            </a:r>
            <a:r>
              <a:rPr lang="en-US" dirty="0" smtClean="0">
                <a:latin typeface="Symbol" pitchFamily="18" charset="2"/>
              </a:rPr>
              <a:t>Y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are streamlines:</a:t>
            </a: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96445" y="3759176"/>
            <a:ext cx="1863725" cy="60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261045" y="4414813"/>
            <a:ext cx="78657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Now, the change of </a:t>
            </a:r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from one point </a:t>
            </a:r>
            <a:r>
              <a:rPr lang="en-US" i="1" dirty="0">
                <a:latin typeface="Constantia" pitchFamily="18" charset="0"/>
              </a:rPr>
              <a:t>(x, y) </a:t>
            </a:r>
            <a:r>
              <a:rPr lang="en-US" dirty="0">
                <a:latin typeface="Constantia" pitchFamily="18" charset="0"/>
              </a:rPr>
              <a:t>to a nearby point </a:t>
            </a:r>
            <a:r>
              <a:rPr lang="en-US" i="1" dirty="0">
                <a:latin typeface="Constantia" pitchFamily="18" charset="0"/>
              </a:rPr>
              <a:t>(x + </a:t>
            </a:r>
            <a:r>
              <a:rPr lang="en-US" i="1" dirty="0" err="1">
                <a:latin typeface="Constantia" pitchFamily="18" charset="0"/>
              </a:rPr>
              <a:t>dx</a:t>
            </a:r>
            <a:r>
              <a:rPr lang="en-US" i="1" dirty="0">
                <a:latin typeface="Constantia" pitchFamily="18" charset="0"/>
              </a:rPr>
              <a:t>, y + </a:t>
            </a:r>
            <a:r>
              <a:rPr lang="en-US" i="1" dirty="0" err="1" smtClean="0">
                <a:latin typeface="Constantia" pitchFamily="18" charset="0"/>
              </a:rPr>
              <a:t>dy</a:t>
            </a:r>
            <a:r>
              <a:rPr lang="en-US" i="1" dirty="0" smtClean="0">
                <a:latin typeface="Constantia" pitchFamily="18" charset="0"/>
              </a:rPr>
              <a:t>) </a:t>
            </a:r>
            <a:r>
              <a:rPr lang="en-US" dirty="0" smtClean="0">
                <a:latin typeface="Constantia" pitchFamily="18" charset="0"/>
              </a:rPr>
              <a:t>is: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86075" y="4800576"/>
            <a:ext cx="33718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1520" y="5318101"/>
            <a:ext cx="42782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Along lines of constant </a:t>
            </a:r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we </a:t>
            </a:r>
            <a:r>
              <a:rPr lang="en-US" dirty="0">
                <a:latin typeface="Constantia" pitchFamily="18" charset="0"/>
              </a:rPr>
              <a:t>have </a:t>
            </a:r>
            <a:r>
              <a:rPr lang="en-US" dirty="0" err="1" smtClean="0">
                <a:latin typeface="Constantia" pitchFamily="18" charset="0"/>
              </a:rPr>
              <a:t>d</a:t>
            </a:r>
            <a:r>
              <a:rPr lang="en-US" i="1" dirty="0" err="1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=0,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470" y="5707038"/>
            <a:ext cx="337185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575370" y="5749901"/>
            <a:ext cx="138113" cy="4984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442020" y="6149951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0</a:t>
            </a:r>
          </a:p>
        </p:txBody>
      </p:sp>
      <p:sp>
        <p:nvSpPr>
          <p:cNvPr id="24" name="AutoShape 24"/>
          <p:cNvSpPr>
            <a:spLocks noChangeArrowheads="1"/>
          </p:cNvSpPr>
          <p:nvPr/>
        </p:nvSpPr>
        <p:spPr bwMode="auto">
          <a:xfrm>
            <a:off x="3999608" y="5897538"/>
            <a:ext cx="766762" cy="171450"/>
          </a:xfrm>
          <a:prstGeom prst="rightArrow">
            <a:avLst>
              <a:gd name="adj1" fmla="val 50000"/>
              <a:gd name="adj2" fmla="val 1118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25" name="Picture 2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48920" y="5629251"/>
            <a:ext cx="2184400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6" name="Straight Connector 2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 animBg="1"/>
      <p:bldP spid="14" grpId="0"/>
      <p:bldP spid="15" grpId="0"/>
      <p:bldP spid="16" grpId="0"/>
      <p:bldP spid="18" grpId="0"/>
      <p:bldP spid="20" grpId="0"/>
      <p:bldP spid="22" grpId="0" animBg="1"/>
      <p:bldP spid="23" grpId="0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PLANE POTENTIAL FLOWS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23938"/>
            <a:ext cx="50020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Lines of constant </a:t>
            </a:r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are called </a:t>
            </a:r>
            <a:r>
              <a:rPr lang="en-US" dirty="0" err="1">
                <a:solidFill>
                  <a:srgbClr val="FF3399"/>
                </a:solidFill>
                <a:latin typeface="Constantia" pitchFamily="18" charset="0"/>
              </a:rPr>
              <a:t>E</a:t>
            </a:r>
            <a:r>
              <a:rPr lang="en-US" dirty="0" err="1" smtClean="0">
                <a:solidFill>
                  <a:srgbClr val="FF3399"/>
                </a:solidFill>
                <a:latin typeface="Constantia" pitchFamily="18" charset="0"/>
              </a:rPr>
              <a:t>quipotential</a:t>
            </a:r>
            <a:r>
              <a:rPr lang="en-US" dirty="0" smtClean="0">
                <a:solidFill>
                  <a:srgbClr val="FF3399"/>
                </a:solidFill>
                <a:latin typeface="Constantia" pitchFamily="18" charset="0"/>
              </a:rPr>
              <a:t> </a:t>
            </a:r>
            <a:r>
              <a:rPr lang="en-US" dirty="0">
                <a:solidFill>
                  <a:srgbClr val="FF3399"/>
                </a:solidFill>
                <a:latin typeface="Constantia" pitchFamily="18" charset="0"/>
              </a:rPr>
              <a:t>lines</a:t>
            </a:r>
            <a:r>
              <a:rPr lang="en-US" dirty="0">
                <a:latin typeface="Constantia" pitchFamily="18" charset="0"/>
              </a:rPr>
              <a:t>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1520" y="1638276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</a:t>
            </a:r>
            <a:r>
              <a:rPr lang="en-US" dirty="0" err="1">
                <a:latin typeface="Constantia" pitchFamily="18" charset="0"/>
              </a:rPr>
              <a:t>E</a:t>
            </a:r>
            <a:r>
              <a:rPr lang="en-US" dirty="0" err="1" smtClean="0">
                <a:latin typeface="Constantia" pitchFamily="18" charset="0"/>
              </a:rPr>
              <a:t>quipotential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lines are orthogonal to lines of constant </a:t>
            </a:r>
            <a:r>
              <a:rPr lang="en-US" dirty="0" smtClean="0">
                <a:latin typeface="Symbol" pitchFamily="18" charset="2"/>
              </a:rPr>
              <a:t>Y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 smtClean="0">
                <a:latin typeface="Constantia" pitchFamily="18" charset="0"/>
              </a:rPr>
              <a:t>(</a:t>
            </a:r>
            <a:r>
              <a:rPr lang="en-US" dirty="0" smtClean="0">
                <a:latin typeface="Constantia" pitchFamily="18" charset="0"/>
              </a:rPr>
              <a:t>streamlines) </a:t>
            </a:r>
            <a:r>
              <a:rPr lang="en-US" dirty="0">
                <a:latin typeface="Constantia" pitchFamily="18" charset="0"/>
              </a:rPr>
              <a:t>where they intersect.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2355826"/>
            <a:ext cx="7308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flow net consists of a family of streamlines and </a:t>
            </a:r>
            <a:r>
              <a:rPr lang="en-US" dirty="0" err="1">
                <a:latin typeface="Constantia" pitchFamily="18" charset="0"/>
              </a:rPr>
              <a:t>equipotential</a:t>
            </a:r>
            <a:r>
              <a:rPr lang="en-US" dirty="0">
                <a:latin typeface="Constantia" pitchFamily="18" charset="0"/>
              </a:rPr>
              <a:t> lines.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51520" y="2811438"/>
            <a:ext cx="815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The combination of streamlines and </a:t>
            </a:r>
            <a:r>
              <a:rPr lang="en-US" dirty="0" err="1">
                <a:latin typeface="Constantia" pitchFamily="18" charset="0"/>
              </a:rPr>
              <a:t>equipotential</a:t>
            </a:r>
            <a:r>
              <a:rPr lang="en-US" dirty="0">
                <a:latin typeface="Constantia" pitchFamily="18" charset="0"/>
              </a:rPr>
              <a:t> lines are used to visualize a graphical flow situation.</a:t>
            </a:r>
          </a:p>
        </p:txBody>
      </p:sp>
      <p:pic>
        <p:nvPicPr>
          <p:cNvPr id="11" name="Picture 11" descr="6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3378" y="3384526"/>
            <a:ext cx="2562225" cy="2782887"/>
          </a:xfrm>
          <a:prstGeom prst="rect">
            <a:avLst/>
          </a:prstGeom>
          <a:noFill/>
        </p:spPr>
      </p:pic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982340" y="3535338"/>
            <a:ext cx="30178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The velocity is inversely proportional to the spacing between streamlines.</a:t>
            </a: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4955853" y="4803751"/>
            <a:ext cx="509587" cy="425450"/>
          </a:xfrm>
          <a:prstGeom prst="ellips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H="1">
            <a:off x="4095428" y="5014888"/>
            <a:ext cx="828675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195190" y="5003776"/>
            <a:ext cx="18510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Velocity increases along this streamline</a:t>
            </a:r>
            <a:r>
              <a:rPr lang="en-US" b="1">
                <a:latin typeface="Constantia" pitchFamily="18" charset="0"/>
              </a:rPr>
              <a:t>.</a:t>
            </a: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351015" y="4492601"/>
            <a:ext cx="1274763" cy="139700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281" y="1"/>
              </a:cxn>
              <a:cxn ang="0">
                <a:pos x="448" y="1"/>
              </a:cxn>
              <a:cxn ang="0">
                <a:pos x="576" y="8"/>
              </a:cxn>
              <a:cxn ang="0">
                <a:pos x="723" y="41"/>
              </a:cxn>
              <a:cxn ang="0">
                <a:pos x="803" y="88"/>
              </a:cxn>
            </a:cxnLst>
            <a:rect l="0" t="0" r="r" b="b"/>
            <a:pathLst>
              <a:path w="803" h="88">
                <a:moveTo>
                  <a:pt x="0" y="1"/>
                </a:moveTo>
                <a:cubicBezTo>
                  <a:pt x="103" y="1"/>
                  <a:pt x="206" y="1"/>
                  <a:pt x="281" y="1"/>
                </a:cubicBezTo>
                <a:cubicBezTo>
                  <a:pt x="356" y="1"/>
                  <a:pt x="399" y="0"/>
                  <a:pt x="448" y="1"/>
                </a:cubicBezTo>
                <a:cubicBezTo>
                  <a:pt x="497" y="2"/>
                  <a:pt x="530" y="1"/>
                  <a:pt x="576" y="8"/>
                </a:cubicBezTo>
                <a:cubicBezTo>
                  <a:pt x="622" y="15"/>
                  <a:pt x="685" y="28"/>
                  <a:pt x="723" y="41"/>
                </a:cubicBezTo>
                <a:cubicBezTo>
                  <a:pt x="761" y="54"/>
                  <a:pt x="782" y="71"/>
                  <a:pt x="803" y="88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7" name="Freeform 21"/>
          <p:cNvSpPr>
            <a:spLocks/>
          </p:cNvSpPr>
          <p:nvPr/>
        </p:nvSpPr>
        <p:spPr bwMode="auto">
          <a:xfrm>
            <a:off x="5902003" y="3568676"/>
            <a:ext cx="977900" cy="882650"/>
          </a:xfrm>
          <a:custGeom>
            <a:avLst/>
            <a:gdLst/>
            <a:ahLst/>
            <a:cxnLst>
              <a:cxn ang="0">
                <a:pos x="0" y="175"/>
              </a:cxn>
              <a:cxn ang="0">
                <a:pos x="40" y="0"/>
              </a:cxn>
              <a:cxn ang="0">
                <a:pos x="382" y="141"/>
              </a:cxn>
              <a:cxn ang="0">
                <a:pos x="616" y="436"/>
              </a:cxn>
              <a:cxn ang="0">
                <a:pos x="436" y="556"/>
              </a:cxn>
              <a:cxn ang="0">
                <a:pos x="0" y="175"/>
              </a:cxn>
            </a:cxnLst>
            <a:rect l="0" t="0" r="r" b="b"/>
            <a:pathLst>
              <a:path w="616" h="556">
                <a:moveTo>
                  <a:pt x="0" y="175"/>
                </a:moveTo>
                <a:lnTo>
                  <a:pt x="40" y="0"/>
                </a:lnTo>
                <a:lnTo>
                  <a:pt x="382" y="141"/>
                </a:lnTo>
                <a:lnTo>
                  <a:pt x="616" y="436"/>
                </a:lnTo>
                <a:lnTo>
                  <a:pt x="436" y="556"/>
                </a:lnTo>
                <a:lnTo>
                  <a:pt x="0" y="175"/>
                </a:lnTo>
                <a:close/>
              </a:path>
            </a:pathLst>
          </a:custGeom>
          <a:noFill/>
          <a:ln w="19050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8" name="Freeform 22"/>
          <p:cNvSpPr>
            <a:spLocks/>
          </p:cNvSpPr>
          <p:nvPr/>
        </p:nvSpPr>
        <p:spPr bwMode="auto">
          <a:xfrm>
            <a:off x="4351015" y="4067151"/>
            <a:ext cx="1582738" cy="288925"/>
          </a:xfrm>
          <a:custGeom>
            <a:avLst/>
            <a:gdLst/>
            <a:ahLst/>
            <a:cxnLst>
              <a:cxn ang="0">
                <a:pos x="0" y="1"/>
              </a:cxn>
              <a:cxn ang="0">
                <a:pos x="395" y="1"/>
              </a:cxn>
              <a:cxn ang="0">
                <a:pos x="589" y="8"/>
              </a:cxn>
              <a:cxn ang="0">
                <a:pos x="756" y="41"/>
              </a:cxn>
              <a:cxn ang="0">
                <a:pos x="884" y="82"/>
              </a:cxn>
              <a:cxn ang="0">
                <a:pos x="997" y="182"/>
              </a:cxn>
            </a:cxnLst>
            <a:rect l="0" t="0" r="r" b="b"/>
            <a:pathLst>
              <a:path w="997" h="182">
                <a:moveTo>
                  <a:pt x="0" y="1"/>
                </a:moveTo>
                <a:cubicBezTo>
                  <a:pt x="148" y="0"/>
                  <a:pt x="297" y="0"/>
                  <a:pt x="395" y="1"/>
                </a:cubicBezTo>
                <a:cubicBezTo>
                  <a:pt x="493" y="2"/>
                  <a:pt x="529" y="1"/>
                  <a:pt x="589" y="8"/>
                </a:cubicBezTo>
                <a:cubicBezTo>
                  <a:pt x="649" y="15"/>
                  <a:pt x="707" y="29"/>
                  <a:pt x="756" y="41"/>
                </a:cubicBezTo>
                <a:cubicBezTo>
                  <a:pt x="805" y="53"/>
                  <a:pt x="844" y="59"/>
                  <a:pt x="884" y="82"/>
                </a:cubicBezTo>
                <a:cubicBezTo>
                  <a:pt x="924" y="105"/>
                  <a:pt x="960" y="143"/>
                  <a:pt x="997" y="18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6664003" y="3413101"/>
            <a:ext cx="18510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Velocity decreases along this streamline</a:t>
            </a:r>
            <a:r>
              <a:rPr lang="en-US" b="1">
                <a:latin typeface="Constantia" pitchFamily="18" charset="0"/>
              </a:rPr>
              <a:t>.</a:t>
            </a:r>
          </a:p>
        </p:txBody>
      </p:sp>
      <p:sp>
        <p:nvSpPr>
          <p:cNvPr id="20" name="Line 25"/>
          <p:cNvSpPr>
            <a:spLocks noChangeShapeType="1"/>
          </p:cNvSpPr>
          <p:nvPr/>
        </p:nvSpPr>
        <p:spPr bwMode="auto">
          <a:xfrm>
            <a:off x="3531865" y="3973488"/>
            <a:ext cx="722313" cy="382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 animBg="1"/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UNIFORM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39813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simplest plane potential flow is a </a:t>
            </a:r>
            <a:r>
              <a:rPr lang="en-US" dirty="0">
                <a:solidFill>
                  <a:srgbClr val="FF3399"/>
                </a:solidFill>
                <a:latin typeface="Constantia" pitchFamily="18" charset="0"/>
              </a:rPr>
              <a:t>uniform flow </a:t>
            </a:r>
            <a:r>
              <a:rPr lang="en-US" dirty="0">
                <a:latin typeface="Constantia" pitchFamily="18" charset="0"/>
              </a:rPr>
              <a:t>in</a:t>
            </a:r>
            <a:r>
              <a:rPr lang="en-US" dirty="0">
                <a:solidFill>
                  <a:srgbClr val="FF3399"/>
                </a:solidFill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which the streamlines are all parallel to each other.</a:t>
            </a:r>
            <a:r>
              <a:rPr lang="en-US" dirty="0">
                <a:solidFill>
                  <a:srgbClr val="FF3399"/>
                </a:solidFill>
                <a:latin typeface="Constantia" pitchFamily="18" charset="0"/>
              </a:rPr>
              <a:t>                                                       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1520" y="1887513"/>
            <a:ext cx="44330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Consider a uniform flow in the x-direction:</a:t>
            </a:r>
          </a:p>
        </p:txBody>
      </p:sp>
      <p:pic>
        <p:nvPicPr>
          <p:cNvPr id="9" name="Picture 8" descr="6-16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5183" y="2347888"/>
            <a:ext cx="2392362" cy="2063750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1258" y="2370113"/>
            <a:ext cx="850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7458" y="3046388"/>
            <a:ext cx="7429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942583" y="2068488"/>
            <a:ext cx="300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Integrate the two equations: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4520" y="3655988"/>
            <a:ext cx="150971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4229795" y="2549501"/>
            <a:ext cx="869950" cy="211137"/>
          </a:xfrm>
          <a:prstGeom prst="rightArrow">
            <a:avLst>
              <a:gd name="adj1" fmla="val 50000"/>
              <a:gd name="adj2" fmla="val 1030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5144195" y="2489176"/>
            <a:ext cx="18063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dirty="0" smtClean="0">
                <a:latin typeface="Constantia" pitchFamily="18" charset="0"/>
              </a:rPr>
              <a:t>= </a:t>
            </a:r>
            <a:r>
              <a:rPr lang="en-US" dirty="0" err="1">
                <a:latin typeface="Constantia" pitchFamily="18" charset="0"/>
              </a:rPr>
              <a:t>Ux</a:t>
            </a:r>
            <a:r>
              <a:rPr lang="en-US" dirty="0">
                <a:latin typeface="Constantia" pitchFamily="18" charset="0"/>
              </a:rPr>
              <a:t> + f(y) + C</a:t>
            </a: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4259958" y="3251176"/>
            <a:ext cx="882650" cy="169862"/>
          </a:xfrm>
          <a:prstGeom prst="rightArrow">
            <a:avLst>
              <a:gd name="adj1" fmla="val 50000"/>
              <a:gd name="adj2" fmla="val 1299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5136258" y="3097188"/>
            <a:ext cx="13466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= f(x) + C </a:t>
            </a: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2774058" y="3651226"/>
            <a:ext cx="238578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Matching the solution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2721670" y="4089376"/>
            <a:ext cx="45484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 is an arbitrary constant, can be set to zero:</a:t>
            </a:r>
          </a:p>
        </p:txBody>
      </p:sp>
      <p:pic>
        <p:nvPicPr>
          <p:cNvPr id="20" name="Picture 2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3533" y="4077072"/>
            <a:ext cx="971550" cy="409575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ffectLst/>
        </p:spPr>
      </p:pic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372170" y="4460851"/>
            <a:ext cx="3892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Now for the stream function solution:</a:t>
            </a:r>
          </a:p>
        </p:txBody>
      </p:sp>
      <p:pic>
        <p:nvPicPr>
          <p:cNvPr id="22" name="Picture 22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0795" y="4811688"/>
            <a:ext cx="806450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095" y="5483201"/>
            <a:ext cx="795338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1712020" y="5022826"/>
            <a:ext cx="39417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Integrating the two equations similar to above.</a:t>
            </a:r>
          </a:p>
        </p:txBody>
      </p:sp>
      <p:pic>
        <p:nvPicPr>
          <p:cNvPr id="25" name="Picture 2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59699" y="5013176"/>
            <a:ext cx="1036637" cy="409575"/>
          </a:xfrm>
          <a:prstGeom prst="rect">
            <a:avLst/>
          </a:prstGeom>
          <a:noFill/>
          <a:ln w="38100">
            <a:solidFill>
              <a:srgbClr val="FF3399"/>
            </a:solidFill>
            <a:miter lim="800000"/>
            <a:headEnd/>
            <a:tailEnd/>
          </a:ln>
          <a:effectLst/>
        </p:spPr>
      </p:pic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5620445" y="5143476"/>
            <a:ext cx="765175" cy="138112"/>
          </a:xfrm>
          <a:prstGeom prst="rightArrow">
            <a:avLst>
              <a:gd name="adj1" fmla="val 50000"/>
              <a:gd name="adj2" fmla="val 1385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1527870" y="2665388"/>
            <a:ext cx="0" cy="127635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2053333" y="2659038"/>
            <a:ext cx="0" cy="1276350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 flipV="1">
            <a:off x="1410395" y="2719363"/>
            <a:ext cx="755650" cy="9525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 flipV="1">
            <a:off x="1423095" y="2957488"/>
            <a:ext cx="755650" cy="9525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 flipV="1">
            <a:off x="1424683" y="3201963"/>
            <a:ext cx="755650" cy="9525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2" name="Line 33"/>
          <p:cNvSpPr>
            <a:spLocks noChangeShapeType="1"/>
          </p:cNvSpPr>
          <p:nvPr/>
        </p:nvSpPr>
        <p:spPr bwMode="auto">
          <a:xfrm flipV="1">
            <a:off x="1435795" y="3446438"/>
            <a:ext cx="755650" cy="9525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3" name="Line 34"/>
          <p:cNvSpPr>
            <a:spLocks noChangeShapeType="1"/>
          </p:cNvSpPr>
          <p:nvPr/>
        </p:nvSpPr>
        <p:spPr bwMode="auto">
          <a:xfrm>
            <a:off x="815083" y="2749526"/>
            <a:ext cx="488950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>
            <a:off x="810320" y="2978126"/>
            <a:ext cx="488950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5" name="Line 36"/>
          <p:cNvSpPr>
            <a:spLocks noChangeShapeType="1"/>
          </p:cNvSpPr>
          <p:nvPr/>
        </p:nvSpPr>
        <p:spPr bwMode="auto">
          <a:xfrm>
            <a:off x="805558" y="3216251"/>
            <a:ext cx="488950" cy="158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6" name="Line 37"/>
          <p:cNvSpPr>
            <a:spLocks noChangeShapeType="1"/>
          </p:cNvSpPr>
          <p:nvPr/>
        </p:nvSpPr>
        <p:spPr bwMode="auto">
          <a:xfrm>
            <a:off x="824608" y="3459138"/>
            <a:ext cx="488950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4" grpId="0" animBg="1"/>
      <p:bldP spid="15" grpId="0"/>
      <p:bldP spid="16" grpId="0" animBg="1"/>
      <p:bldP spid="17" grpId="0"/>
      <p:bldP spid="18" grpId="0"/>
      <p:bldP spid="19" grpId="0"/>
      <p:bldP spid="21" grpId="0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UNIFORM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66801"/>
            <a:ext cx="47929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Uniform Flow in an Arbitrary direction, </a:t>
            </a:r>
            <a:r>
              <a:rPr lang="en-US" i="1" dirty="0" smtClean="0">
                <a:latin typeface="Symbol" pitchFamily="18" charset="2"/>
              </a:rPr>
              <a:t>a</a:t>
            </a:r>
            <a:r>
              <a:rPr lang="en-US" dirty="0" smtClean="0">
                <a:latin typeface="Symbol" pitchFamily="18" charset="2"/>
              </a:rPr>
              <a:t> </a:t>
            </a:r>
            <a:r>
              <a:rPr lang="en-US" dirty="0" smtClean="0">
                <a:latin typeface="Constantia" pitchFamily="18" charset="0"/>
              </a:rPr>
              <a:t>: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7" name="Picture 7" descr="6-16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636912"/>
            <a:ext cx="2546350" cy="2160588"/>
          </a:xfrm>
          <a:prstGeom prst="rect">
            <a:avLst/>
          </a:prstGeom>
          <a:noFill/>
        </p:spPr>
      </p:pic>
      <p:sp>
        <p:nvSpPr>
          <p:cNvPr id="9" name="Line 8"/>
          <p:cNvSpPr>
            <a:spLocks noChangeShapeType="1"/>
          </p:cNvSpPr>
          <p:nvPr/>
        </p:nvSpPr>
        <p:spPr bwMode="auto">
          <a:xfrm flipV="1">
            <a:off x="1972593" y="3933750"/>
            <a:ext cx="423862" cy="27622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1983705" y="4209975"/>
            <a:ext cx="500063" cy="111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284984"/>
            <a:ext cx="2778125" cy="401638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810447"/>
            <a:ext cx="3008313" cy="415925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SOURCE/SINK FLOW</a:t>
            </a:r>
          </a:p>
        </p:txBody>
      </p:sp>
      <p:pic>
        <p:nvPicPr>
          <p:cNvPr id="6" name="Picture 6" descr="6-1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288" y="1424410"/>
            <a:ext cx="2243137" cy="2028825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916238" y="1100560"/>
            <a:ext cx="4222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Source/Sink Flow is a purely radial flow.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3075" y="3035722"/>
            <a:ext cx="15621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3363" y="2937297"/>
            <a:ext cx="12239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903538" y="1487910"/>
            <a:ext cx="598894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Fluid is flowing </a:t>
            </a:r>
            <a:r>
              <a:rPr lang="en-US" dirty="0" err="1">
                <a:latin typeface="Constantia" pitchFamily="18" charset="0"/>
              </a:rPr>
              <a:t>radially</a:t>
            </a:r>
            <a:r>
              <a:rPr lang="en-US" dirty="0">
                <a:latin typeface="Constantia" pitchFamily="18" charset="0"/>
              </a:rPr>
              <a:t> from a line through the origin perpendicular to the x-y plane.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2916238" y="2092747"/>
            <a:ext cx="597624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Let </a:t>
            </a:r>
            <a:r>
              <a:rPr lang="en-US" i="1" dirty="0">
                <a:latin typeface="Constantia" pitchFamily="18" charset="0"/>
              </a:rPr>
              <a:t>m</a:t>
            </a:r>
            <a:r>
              <a:rPr lang="en-US" dirty="0">
                <a:latin typeface="Constantia" pitchFamily="18" charset="0"/>
              </a:rPr>
              <a:t> be the volume rate emanating from the line (per unit </a:t>
            </a:r>
            <a:r>
              <a:rPr lang="en-US" dirty="0" smtClean="0">
                <a:latin typeface="Constantia" pitchFamily="18" charset="0"/>
              </a:rPr>
              <a:t>length).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884488" y="2700760"/>
            <a:ext cx="3765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Then, to satisfy mass conservation:</a:t>
            </a: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4624388" y="3169072"/>
            <a:ext cx="628650" cy="171450"/>
          </a:xfrm>
          <a:prstGeom prst="rightArrow">
            <a:avLst>
              <a:gd name="adj1" fmla="val 50000"/>
              <a:gd name="adj2" fmla="val 9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51520" y="3475460"/>
            <a:ext cx="3206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Since the flow is purely radial: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0913" y="3513560"/>
            <a:ext cx="8477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25425" y="3869160"/>
            <a:ext cx="4591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Now, the velocity potential can be obtained: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3638" y="4243810"/>
            <a:ext cx="90487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0638" y="4219997"/>
            <a:ext cx="91916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28600" y="5345535"/>
            <a:ext cx="1085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Integrate</a:t>
            </a: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625" y="4219997"/>
            <a:ext cx="2276475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Line 21"/>
          <p:cNvSpPr>
            <a:spLocks noChangeShapeType="1"/>
          </p:cNvSpPr>
          <p:nvPr/>
        </p:nvSpPr>
        <p:spPr bwMode="auto">
          <a:xfrm flipH="1">
            <a:off x="631825" y="4369222"/>
            <a:ext cx="84138" cy="563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0200" y="4956597"/>
            <a:ext cx="87153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Line 23"/>
          <p:cNvSpPr>
            <a:spLocks noChangeShapeType="1"/>
          </p:cNvSpPr>
          <p:nvPr/>
        </p:nvSpPr>
        <p:spPr bwMode="auto">
          <a:xfrm flipH="1">
            <a:off x="1871663" y="4245397"/>
            <a:ext cx="96837" cy="595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1714500" y="4835947"/>
            <a:ext cx="279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>
                <a:latin typeface="Constantia" pitchFamily="18" charset="0"/>
              </a:rPr>
              <a:t>0</a:t>
            </a:r>
          </a:p>
        </p:txBody>
      </p: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2998788" y="4424785"/>
            <a:ext cx="488950" cy="192087"/>
          </a:xfrm>
          <a:prstGeom prst="rightArrow">
            <a:avLst>
              <a:gd name="adj1" fmla="val 50000"/>
              <a:gd name="adj2" fmla="val 6363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7" name="AutoShape 26"/>
          <p:cNvSpPr>
            <a:spLocks noChangeArrowheads="1"/>
          </p:cNvSpPr>
          <p:nvPr/>
        </p:nvSpPr>
        <p:spPr bwMode="auto">
          <a:xfrm>
            <a:off x="1319213" y="5456660"/>
            <a:ext cx="669925" cy="192087"/>
          </a:xfrm>
          <a:prstGeom prst="rightArrow">
            <a:avLst>
              <a:gd name="adj1" fmla="val 50000"/>
              <a:gd name="adj2" fmla="val 871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28" name="Picture 2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30413" y="5204247"/>
            <a:ext cx="1390650" cy="663575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3660775" y="5373216"/>
            <a:ext cx="49157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latin typeface="Constantia" pitchFamily="18" charset="0"/>
              </a:rPr>
              <a:t>If m is positive, the flow is </a:t>
            </a:r>
            <a:r>
              <a:rPr lang="en-US" sz="1400" b="1" dirty="0" err="1">
                <a:latin typeface="Constantia" pitchFamily="18" charset="0"/>
              </a:rPr>
              <a:t>radially</a:t>
            </a:r>
            <a:r>
              <a:rPr lang="en-US" sz="1400" b="1" dirty="0">
                <a:latin typeface="Constantia" pitchFamily="18" charset="0"/>
              </a:rPr>
              <a:t> outward, source flow.</a:t>
            </a:r>
          </a:p>
          <a:p>
            <a:r>
              <a:rPr lang="en-US" sz="1400" b="1" dirty="0">
                <a:latin typeface="Constantia" pitchFamily="18" charset="0"/>
              </a:rPr>
              <a:t>If m is negative, the flow is </a:t>
            </a:r>
            <a:r>
              <a:rPr lang="en-US" sz="1400" b="1" dirty="0" err="1">
                <a:latin typeface="Constantia" pitchFamily="18" charset="0"/>
              </a:rPr>
              <a:t>radially</a:t>
            </a:r>
            <a:r>
              <a:rPr lang="en-US" sz="1400" b="1" dirty="0">
                <a:latin typeface="Constantia" pitchFamily="18" charset="0"/>
              </a:rPr>
              <a:t> inward, sink flow.</a:t>
            </a: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3707904" y="4934495"/>
            <a:ext cx="441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Constantia" pitchFamily="18" charset="0"/>
              </a:rPr>
              <a:t>m is the strength of the source or sink!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163513" y="5921797"/>
            <a:ext cx="87598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dirty="0">
                <a:latin typeface="Constantia" pitchFamily="18" charset="0"/>
              </a:rPr>
              <a:t>This potential flow does not exist at r = 0, the origin, because it is not a “real” flow, but can approximate flows.</a:t>
            </a:r>
          </a:p>
        </p:txBody>
      </p:sp>
      <p:sp>
        <p:nvSpPr>
          <p:cNvPr id="32" name="Text Box 31"/>
          <p:cNvSpPr txBox="1">
            <a:spLocks noChangeArrowheads="1"/>
          </p:cNvSpPr>
          <p:nvPr/>
        </p:nvSpPr>
        <p:spPr bwMode="auto">
          <a:xfrm>
            <a:off x="312738" y="1073572"/>
            <a:ext cx="14442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Source Flow:</a:t>
            </a:r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 flipV="1">
            <a:off x="1573213" y="2211810"/>
            <a:ext cx="330200" cy="32067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733425" y="1711747"/>
            <a:ext cx="1668463" cy="16732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 animBg="1"/>
      <p:bldP spid="15" grpId="0"/>
      <p:bldP spid="17" grpId="0"/>
      <p:bldP spid="20" grpId="0"/>
      <p:bldP spid="22" grpId="0" animBg="1"/>
      <p:bldP spid="24" grpId="0" animBg="1"/>
      <p:bldP spid="25" grpId="0"/>
      <p:bldP spid="26" grpId="0" animBg="1"/>
      <p:bldP spid="27" grpId="0" animBg="1"/>
      <p:bldP spid="29" grpId="0"/>
      <p:bldP spid="30" grpId="0"/>
      <p:bldP spid="31" grpId="0"/>
      <p:bldP spid="32" grpId="0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SOURCE/SINK FLOW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5623" y="1509861"/>
            <a:ext cx="1030288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0386" y="1486049"/>
            <a:ext cx="7270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5048" y="1476524"/>
            <a:ext cx="22955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755848" y="1455886"/>
            <a:ext cx="74613" cy="669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6286" y="2138511"/>
            <a:ext cx="871537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2127448" y="1570186"/>
            <a:ext cx="85725" cy="595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003623" y="2216299"/>
            <a:ext cx="2682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Constantia" pitchFamily="18" charset="0"/>
              </a:rPr>
              <a:t>0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51520" y="1122511"/>
            <a:ext cx="4641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Now, obtain the stream function for the flow: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01823" y="2632224"/>
            <a:ext cx="3956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Then, integrate to obtain the solution:</a:t>
            </a: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3275211" y="1667024"/>
            <a:ext cx="468312" cy="158750"/>
          </a:xfrm>
          <a:prstGeom prst="rightArrow">
            <a:avLst>
              <a:gd name="adj1" fmla="val 50000"/>
              <a:gd name="adj2" fmla="val 7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40411" y="2470299"/>
            <a:ext cx="1174750" cy="641350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pic>
        <p:nvPicPr>
          <p:cNvPr id="18" name="Picture 17" descr="6-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23161" y="2240111"/>
            <a:ext cx="2243137" cy="2028825"/>
          </a:xfrm>
          <a:prstGeom prst="rect">
            <a:avLst/>
          </a:prstGeom>
          <a:noFill/>
        </p:spPr>
      </p:pic>
      <p:sp>
        <p:nvSpPr>
          <p:cNvPr id="19" name="Line 18"/>
          <p:cNvSpPr>
            <a:spLocks noChangeShapeType="1"/>
          </p:cNvSpPr>
          <p:nvPr/>
        </p:nvSpPr>
        <p:spPr bwMode="auto">
          <a:xfrm flipH="1" flipV="1">
            <a:off x="6167636" y="2570311"/>
            <a:ext cx="808037" cy="798513"/>
          </a:xfrm>
          <a:prstGeom prst="line">
            <a:avLst/>
          </a:prstGeom>
          <a:noFill/>
          <a:ln w="28575">
            <a:solidFill>
              <a:srgbClr val="0099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1520" y="3481536"/>
            <a:ext cx="5546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The streamlines are radial lines and the </a:t>
            </a:r>
            <a:r>
              <a:rPr lang="en-US" dirty="0" err="1">
                <a:latin typeface="Constantia" pitchFamily="18" charset="0"/>
              </a:rPr>
              <a:t>equipotential</a:t>
            </a:r>
            <a:r>
              <a:rPr lang="en-US" dirty="0">
                <a:latin typeface="Constantia" pitchFamily="18" charset="0"/>
              </a:rPr>
              <a:t> lines are concentric circles centered about the origin:</a:t>
            </a:r>
          </a:p>
        </p:txBody>
      </p:sp>
      <p:pic>
        <p:nvPicPr>
          <p:cNvPr id="21" name="Picture 22" descr="Source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4424387"/>
            <a:ext cx="1973263" cy="1812925"/>
          </a:xfrm>
          <a:prstGeom prst="rect">
            <a:avLst/>
          </a:prstGeom>
          <a:noFill/>
        </p:spPr>
      </p:pic>
      <p:sp>
        <p:nvSpPr>
          <p:cNvPr id="22" name="Line 23"/>
          <p:cNvSpPr>
            <a:spLocks noChangeShapeType="1"/>
          </p:cNvSpPr>
          <p:nvPr/>
        </p:nvSpPr>
        <p:spPr bwMode="auto">
          <a:xfrm flipH="1">
            <a:off x="4864944" y="4667274"/>
            <a:ext cx="466725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3" name="Text Box 24"/>
          <p:cNvSpPr txBox="1">
            <a:spLocks noChangeArrowheads="1"/>
          </p:cNvSpPr>
          <p:nvPr/>
        </p:nvSpPr>
        <p:spPr bwMode="auto">
          <a:xfrm>
            <a:off x="5280869" y="4438674"/>
            <a:ext cx="8306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lines</a:t>
            </a:r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 flipH="1">
            <a:off x="4790331" y="5361012"/>
            <a:ext cx="596900" cy="22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5" name="Text Box 26"/>
          <p:cNvSpPr txBox="1">
            <a:spLocks noChangeArrowheads="1"/>
          </p:cNvSpPr>
          <p:nvPr/>
        </p:nvSpPr>
        <p:spPr bwMode="auto">
          <a:xfrm>
            <a:off x="5368181" y="5141937"/>
            <a:ext cx="8931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Symbol" pitchFamily="18" charset="2"/>
              </a:rPr>
              <a:t>Y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lines</a:t>
            </a: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4450606" y="4668862"/>
            <a:ext cx="839788" cy="296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H="1">
            <a:off x="4641106" y="5359424"/>
            <a:ext cx="744538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  <p:bldP spid="14" grpId="0"/>
      <p:bldP spid="15" grpId="0"/>
      <p:bldP spid="16" grpId="0" animBg="1"/>
      <p:bldP spid="19" grpId="0" animBg="1"/>
      <p:bldP spid="20" grpId="0"/>
      <p:bldP spid="22" grpId="0" animBg="1"/>
      <p:bldP spid="23" grpId="0"/>
      <p:bldP spid="24" grpId="0" animBg="1"/>
      <p:bldP spid="25" grpId="0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VORTEX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052935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In vortex </a:t>
            </a:r>
            <a:r>
              <a:rPr lang="en-US" dirty="0" smtClean="0">
                <a:latin typeface="Constantia" pitchFamily="18" charset="0"/>
              </a:rPr>
              <a:t>flow, </a:t>
            </a:r>
            <a:r>
              <a:rPr lang="en-US" dirty="0">
                <a:latin typeface="Constantia" pitchFamily="18" charset="0"/>
              </a:rPr>
              <a:t>the streamlines are concentric circles, and the </a:t>
            </a:r>
            <a:r>
              <a:rPr lang="en-US" dirty="0" err="1">
                <a:latin typeface="Constantia" pitchFamily="18" charset="0"/>
              </a:rPr>
              <a:t>equipotential</a:t>
            </a:r>
            <a:r>
              <a:rPr lang="en-US" dirty="0">
                <a:latin typeface="Constantia" pitchFamily="18" charset="0"/>
              </a:rPr>
              <a:t> lines are radial lines.</a:t>
            </a:r>
          </a:p>
        </p:txBody>
      </p:sp>
      <p:pic>
        <p:nvPicPr>
          <p:cNvPr id="10" name="Picture 9" descr="6-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2712" y="1726035"/>
            <a:ext cx="2262188" cy="1974850"/>
          </a:xfrm>
          <a:prstGeom prst="rect">
            <a:avLst/>
          </a:prstGeom>
          <a:noFill/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913187" y="2168947"/>
            <a:ext cx="23349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where K is a constant.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827462" y="1657772"/>
            <a:ext cx="10887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Solution:</a:t>
            </a: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760537" y="1987972"/>
            <a:ext cx="1668463" cy="1682750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H="1">
            <a:off x="803400" y="2829347"/>
            <a:ext cx="808037" cy="606425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2943350" y="2583285"/>
            <a:ext cx="5500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The sign of K determines whether the flow rotates clockwise or counterclockwise.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263650" y="3732635"/>
            <a:ext cx="14080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In this </a:t>
            </a:r>
            <a:r>
              <a:rPr lang="en-US" dirty="0" smtClean="0">
                <a:latin typeface="Constantia" pitchFamily="18" charset="0"/>
              </a:rPr>
              <a:t>case: 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179512" y="4115222"/>
            <a:ext cx="871296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tangential velocity varies inversely with the distance from the origin.  At the origin it encounters a singularity becoming infinite.</a:t>
            </a:r>
          </a:p>
        </p:txBody>
      </p:sp>
      <p:pic>
        <p:nvPicPr>
          <p:cNvPr id="21" name="Picture 23" descr="Vortex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94175" y="4718472"/>
            <a:ext cx="1839912" cy="1854200"/>
          </a:xfrm>
          <a:prstGeom prst="rect">
            <a:avLst/>
          </a:prstGeom>
          <a:noFill/>
        </p:spPr>
      </p:pic>
      <p:sp>
        <p:nvSpPr>
          <p:cNvPr id="22" name="Line 25"/>
          <p:cNvSpPr>
            <a:spLocks noChangeShapeType="1"/>
          </p:cNvSpPr>
          <p:nvPr/>
        </p:nvSpPr>
        <p:spPr bwMode="auto">
          <a:xfrm flipH="1">
            <a:off x="4727700" y="5072485"/>
            <a:ext cx="477837" cy="307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3" name="Text Box 26"/>
          <p:cNvSpPr txBox="1">
            <a:spLocks noChangeArrowheads="1"/>
          </p:cNvSpPr>
          <p:nvPr/>
        </p:nvSpPr>
        <p:spPr bwMode="auto">
          <a:xfrm>
            <a:off x="5218237" y="4853410"/>
            <a:ext cx="8306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 dirty="0" smtClean="0">
                <a:latin typeface="Symbol" pitchFamily="18" charset="2"/>
              </a:rPr>
              <a:t>f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lines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4834062" y="5553497"/>
            <a:ext cx="681038" cy="41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5411912" y="5324897"/>
            <a:ext cx="8931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>
                <a:latin typeface="Symbol" pitchFamily="18" charset="2"/>
              </a:rPr>
              <a:t>Y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lines</a:t>
            </a: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H="1">
            <a:off x="4578475" y="5062960"/>
            <a:ext cx="649287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H="1">
            <a:off x="4481637" y="5551910"/>
            <a:ext cx="1031875" cy="328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5473" name="Object 1"/>
          <p:cNvGraphicFramePr>
            <a:graphicFrameLocks noChangeAspect="1"/>
          </p:cNvGraphicFramePr>
          <p:nvPr/>
        </p:nvGraphicFramePr>
        <p:xfrm>
          <a:off x="4203700" y="1676400"/>
          <a:ext cx="3111500" cy="371475"/>
        </p:xfrm>
        <a:graphic>
          <a:graphicData uri="http://schemas.openxmlformats.org/presentationml/2006/ole">
            <p:oleObj spid="_x0000_s105473" name="Equation" r:id="rId5" imgW="1701720" imgH="203040" progId="Equation.DSMT4">
              <p:embed/>
            </p:oleObj>
          </a:graphicData>
        </a:graphic>
      </p:graphicFrame>
      <p:graphicFrame>
        <p:nvGraphicFramePr>
          <p:cNvPr id="105474" name="Object 2"/>
          <p:cNvGraphicFramePr>
            <a:graphicFrameLocks noChangeAspect="1"/>
          </p:cNvGraphicFramePr>
          <p:nvPr/>
        </p:nvGraphicFramePr>
        <p:xfrm>
          <a:off x="1789113" y="3573463"/>
          <a:ext cx="3524250" cy="665162"/>
        </p:xfrm>
        <a:graphic>
          <a:graphicData uri="http://schemas.openxmlformats.org/presentationml/2006/ole">
            <p:oleObj spid="_x0000_s105474" name="Equation" r:id="rId6" imgW="2082600" imgH="39348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5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5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 animBg="1"/>
      <p:bldP spid="15" grpId="0"/>
      <p:bldP spid="16" grpId="0"/>
      <p:bldP spid="22" grpId="0" animBg="1"/>
      <p:bldP spid="23" grpId="0"/>
      <p:bldP spid="24" grpId="0" animBg="1"/>
      <p:bldP spid="25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VORTEX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154089"/>
            <a:ext cx="42837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Constantia" pitchFamily="18" charset="0"/>
              </a:rPr>
              <a:t>How can a vortex flow be </a:t>
            </a:r>
            <a:r>
              <a:rPr lang="en-US" b="1" dirty="0" err="1">
                <a:latin typeface="Constantia" pitchFamily="18" charset="0"/>
              </a:rPr>
              <a:t>irrotational</a:t>
            </a:r>
            <a:r>
              <a:rPr lang="en-US" b="1" dirty="0">
                <a:latin typeface="Constantia" pitchFamily="18" charset="0"/>
              </a:rPr>
              <a:t>?</a:t>
            </a:r>
          </a:p>
        </p:txBody>
      </p:sp>
      <p:pic>
        <p:nvPicPr>
          <p:cNvPr id="7" name="Picture 7" descr="6-19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875" y="2489349"/>
            <a:ext cx="1820862" cy="1909762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14709" y="1491506"/>
            <a:ext cx="8677771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Rotation refers to the orientation of a fluid element and not the path followed by the element.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827584" y="2060848"/>
            <a:ext cx="27838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 err="1">
                <a:latin typeface="Constantia" pitchFamily="18" charset="0"/>
              </a:rPr>
              <a:t>Irrotational</a:t>
            </a:r>
            <a:r>
              <a:rPr lang="en-US" sz="1600" dirty="0">
                <a:latin typeface="Constantia" pitchFamily="18" charset="0"/>
              </a:rPr>
              <a:t> Flow: Free Vortex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4759406" y="2060848"/>
            <a:ext cx="29089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Constantia" pitchFamily="18" charset="0"/>
              </a:rPr>
              <a:t>Rotational Flow: Forced Vortex</a:t>
            </a:r>
          </a:p>
        </p:txBody>
      </p:sp>
      <p:pic>
        <p:nvPicPr>
          <p:cNvPr id="12" name="Picture 11" descr="6-19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7437" y="2381399"/>
            <a:ext cx="1619250" cy="1712912"/>
          </a:xfrm>
          <a:prstGeom prst="rect">
            <a:avLst/>
          </a:prstGeom>
          <a:noFill/>
        </p:spPr>
      </p:pic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624262" y="4078436"/>
            <a:ext cx="4375150" cy="3667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u="sng">
                <a:latin typeface="Constantia" pitchFamily="18" charset="0"/>
              </a:rPr>
              <a:t>Traveling from A to B, consider two sticks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82687" y="4681686"/>
            <a:ext cx="4972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latin typeface="Constantia" pitchFamily="18" charset="0"/>
              </a:rPr>
              <a:t>Initially, sticks aligned, one in the flow direction, and the other perpendicular to the flow.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008312" y="2689374"/>
            <a:ext cx="4763" cy="203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V="1">
            <a:off x="1908300" y="2802086"/>
            <a:ext cx="182562" cy="1588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1674937" y="2770336"/>
            <a:ext cx="52388" cy="250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1608262" y="2835424"/>
            <a:ext cx="158750" cy="12541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184275" y="5159524"/>
            <a:ext cx="45624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latin typeface="Constantia" pitchFamily="18" charset="0"/>
              </a:rPr>
              <a:t>As they move from A to B the perpendicular-aligned stick rotates clockwise, while the flow-aligned stick rotates counter clockwise.</a:t>
            </a: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198562" y="5858024"/>
            <a:ext cx="45174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dirty="0">
                <a:latin typeface="Constantia" pitchFamily="18" charset="0"/>
              </a:rPr>
              <a:t>The average angular velocities cancel each other, thus, the flow is </a:t>
            </a:r>
            <a:r>
              <a:rPr lang="en-US" sz="1400" dirty="0" err="1">
                <a:latin typeface="Constantia" pitchFamily="18" charset="0"/>
              </a:rPr>
              <a:t>irrotational</a:t>
            </a:r>
            <a:r>
              <a:rPr lang="en-US" sz="1400" dirty="0">
                <a:latin typeface="Constantia" pitchFamily="18" charset="0"/>
              </a:rPr>
              <a:t>.</a:t>
            </a: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179512" y="4378474"/>
            <a:ext cx="19304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>
                <a:latin typeface="Constantia" pitchFamily="18" charset="0"/>
              </a:rPr>
              <a:t>Irrotational</a:t>
            </a:r>
            <a:r>
              <a:rPr lang="en-US" dirty="0">
                <a:latin typeface="Constantia" pitchFamily="18" charset="0"/>
              </a:rPr>
              <a:t> Flow:</a:t>
            </a: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 flipH="1">
            <a:off x="2576637" y="2856061"/>
            <a:ext cx="427038" cy="35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2989387" y="2597299"/>
            <a:ext cx="11334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 dirty="0">
                <a:latin typeface="Constantia" pitchFamily="18" charset="0"/>
              </a:rPr>
              <a:t>Velocity increases inward.</a:t>
            </a: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 flipV="1">
            <a:off x="6681912" y="2856061"/>
            <a:ext cx="446088" cy="8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7142287" y="2692549"/>
            <a:ext cx="11334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>
                <a:latin typeface="Constantia" pitchFamily="18" charset="0"/>
              </a:rPr>
              <a:t>Velocity increases outward.</a:t>
            </a: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046787" y="4359424"/>
            <a:ext cx="3905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Rotational Flow: Rigid Body Rotation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021387" y="4672161"/>
            <a:ext cx="37052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latin typeface="Constantia" pitchFamily="18" charset="0"/>
              </a:rPr>
              <a:t>Initially, sticks aligned, one in the flow direction, and the other perpendicular to the flow.</a:t>
            </a: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5938962" y="2570311"/>
            <a:ext cx="4763" cy="1762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29" name="Line 29"/>
          <p:cNvSpPr>
            <a:spLocks noChangeShapeType="1"/>
          </p:cNvSpPr>
          <p:nvPr/>
        </p:nvSpPr>
        <p:spPr bwMode="auto">
          <a:xfrm flipV="1">
            <a:off x="5843712" y="2660799"/>
            <a:ext cx="190500" cy="4762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5534150" y="2694136"/>
            <a:ext cx="95250" cy="152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500812" y="2727474"/>
            <a:ext cx="152400" cy="95250"/>
          </a:xfrm>
          <a:prstGeom prst="line">
            <a:avLst/>
          </a:prstGeom>
          <a:noFill/>
          <a:ln w="19050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075362" y="5419874"/>
            <a:ext cx="36766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latin typeface="Constantia" pitchFamily="18" charset="0"/>
              </a:rPr>
              <a:t>As they move from A to B they sticks move in a rigid body motion, and thus the flow is rotational.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3075112" y="3454549"/>
            <a:ext cx="12922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i.e., water draining  from a bathtub</a:t>
            </a: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6780337" y="3502174"/>
            <a:ext cx="1435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i.e., a rotating tank filled with fluid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VORTEX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23368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A </a:t>
            </a:r>
            <a:r>
              <a:rPr lang="en-US" dirty="0">
                <a:solidFill>
                  <a:srgbClr val="FF3399"/>
                </a:solidFill>
                <a:latin typeface="Constantia" pitchFamily="18" charset="0"/>
              </a:rPr>
              <a:t>combined vortex flow</a:t>
            </a:r>
            <a:r>
              <a:rPr lang="en-US" dirty="0">
                <a:latin typeface="Constantia" pitchFamily="18" charset="0"/>
              </a:rPr>
              <a:t> is one in which there is a forced vortex at the core, and a free vortex outside the core.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6725" y="2201738"/>
            <a:ext cx="2114550" cy="32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4350" y="2639888"/>
            <a:ext cx="20574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0" descr="hurrica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4700" y="1780158"/>
            <a:ext cx="2705100" cy="1720850"/>
          </a:xfrm>
          <a:prstGeom prst="rect">
            <a:avLst/>
          </a:prstGeom>
          <a:noFill/>
        </p:spPr>
      </p:pic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412037" y="1785343"/>
            <a:ext cx="24542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A Hurricane is approximately a combined vortex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58886" y="3556993"/>
            <a:ext cx="863359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FF3399"/>
                </a:solidFill>
                <a:latin typeface="Constantia" pitchFamily="18" charset="0"/>
              </a:rPr>
              <a:t>Circulation</a:t>
            </a:r>
            <a:r>
              <a:rPr lang="en-US" dirty="0">
                <a:latin typeface="Constantia" pitchFamily="18" charset="0"/>
              </a:rPr>
              <a:t> is a quantity associated with vortex flow.  It is defined as the line integral of the tangential component of the velocity taken around a closed curve in the flow field.</a:t>
            </a:r>
          </a:p>
        </p:txBody>
      </p:sp>
      <p:pic>
        <p:nvPicPr>
          <p:cNvPr id="13" name="Picture 13" descr="6-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1475" y="4698405"/>
            <a:ext cx="2481262" cy="1042988"/>
          </a:xfrm>
          <a:prstGeom prst="rect">
            <a:avLst/>
          </a:prstGeom>
          <a:noFill/>
        </p:spPr>
      </p:pic>
      <p:sp>
        <p:nvSpPr>
          <p:cNvPr id="14" name="Freeform 14"/>
          <p:cNvSpPr>
            <a:spLocks/>
          </p:cNvSpPr>
          <p:nvPr/>
        </p:nvSpPr>
        <p:spPr bwMode="auto">
          <a:xfrm>
            <a:off x="646237" y="4682530"/>
            <a:ext cx="1924050" cy="1019175"/>
          </a:xfrm>
          <a:custGeom>
            <a:avLst/>
            <a:gdLst/>
            <a:ahLst/>
            <a:cxnLst>
              <a:cxn ang="0">
                <a:pos x="30" y="564"/>
              </a:cxn>
              <a:cxn ang="0">
                <a:pos x="0" y="486"/>
              </a:cxn>
              <a:cxn ang="0">
                <a:pos x="6" y="354"/>
              </a:cxn>
              <a:cxn ang="0">
                <a:pos x="48" y="234"/>
              </a:cxn>
              <a:cxn ang="0">
                <a:pos x="120" y="162"/>
              </a:cxn>
              <a:cxn ang="0">
                <a:pos x="312" y="66"/>
              </a:cxn>
              <a:cxn ang="0">
                <a:pos x="516" y="12"/>
              </a:cxn>
              <a:cxn ang="0">
                <a:pos x="648" y="0"/>
              </a:cxn>
              <a:cxn ang="0">
                <a:pos x="822" y="24"/>
              </a:cxn>
              <a:cxn ang="0">
                <a:pos x="942" y="66"/>
              </a:cxn>
              <a:cxn ang="0">
                <a:pos x="1074" y="72"/>
              </a:cxn>
              <a:cxn ang="0">
                <a:pos x="1176" y="102"/>
              </a:cxn>
              <a:cxn ang="0">
                <a:pos x="1212" y="192"/>
              </a:cxn>
              <a:cxn ang="0">
                <a:pos x="1176" y="294"/>
              </a:cxn>
              <a:cxn ang="0">
                <a:pos x="978" y="402"/>
              </a:cxn>
              <a:cxn ang="0">
                <a:pos x="936" y="450"/>
              </a:cxn>
              <a:cxn ang="0">
                <a:pos x="822" y="558"/>
              </a:cxn>
              <a:cxn ang="0">
                <a:pos x="708" y="618"/>
              </a:cxn>
              <a:cxn ang="0">
                <a:pos x="546" y="612"/>
              </a:cxn>
              <a:cxn ang="0">
                <a:pos x="480" y="606"/>
              </a:cxn>
              <a:cxn ang="0">
                <a:pos x="384" y="600"/>
              </a:cxn>
              <a:cxn ang="0">
                <a:pos x="246" y="642"/>
              </a:cxn>
              <a:cxn ang="0">
                <a:pos x="120" y="630"/>
              </a:cxn>
              <a:cxn ang="0">
                <a:pos x="30" y="564"/>
              </a:cxn>
            </a:cxnLst>
            <a:rect l="0" t="0" r="r" b="b"/>
            <a:pathLst>
              <a:path w="1212" h="642">
                <a:moveTo>
                  <a:pt x="30" y="564"/>
                </a:moveTo>
                <a:lnTo>
                  <a:pt x="0" y="486"/>
                </a:lnTo>
                <a:lnTo>
                  <a:pt x="6" y="354"/>
                </a:lnTo>
                <a:lnTo>
                  <a:pt x="48" y="234"/>
                </a:lnTo>
                <a:lnTo>
                  <a:pt x="120" y="162"/>
                </a:lnTo>
                <a:lnTo>
                  <a:pt x="312" y="66"/>
                </a:lnTo>
                <a:lnTo>
                  <a:pt x="516" y="12"/>
                </a:lnTo>
                <a:lnTo>
                  <a:pt x="648" y="0"/>
                </a:lnTo>
                <a:lnTo>
                  <a:pt x="822" y="24"/>
                </a:lnTo>
                <a:lnTo>
                  <a:pt x="942" y="66"/>
                </a:lnTo>
                <a:lnTo>
                  <a:pt x="1074" y="72"/>
                </a:lnTo>
                <a:lnTo>
                  <a:pt x="1176" y="102"/>
                </a:lnTo>
                <a:lnTo>
                  <a:pt x="1212" y="192"/>
                </a:lnTo>
                <a:lnTo>
                  <a:pt x="1176" y="294"/>
                </a:lnTo>
                <a:lnTo>
                  <a:pt x="978" y="402"/>
                </a:lnTo>
                <a:lnTo>
                  <a:pt x="936" y="450"/>
                </a:lnTo>
                <a:lnTo>
                  <a:pt x="822" y="558"/>
                </a:lnTo>
                <a:lnTo>
                  <a:pt x="708" y="618"/>
                </a:lnTo>
                <a:lnTo>
                  <a:pt x="546" y="612"/>
                </a:lnTo>
                <a:lnTo>
                  <a:pt x="480" y="606"/>
                </a:lnTo>
                <a:lnTo>
                  <a:pt x="384" y="600"/>
                </a:lnTo>
                <a:lnTo>
                  <a:pt x="246" y="642"/>
                </a:lnTo>
                <a:lnTo>
                  <a:pt x="120" y="630"/>
                </a:lnTo>
                <a:lnTo>
                  <a:pt x="30" y="564"/>
                </a:lnTo>
                <a:close/>
              </a:path>
            </a:pathLst>
          </a:custGeom>
          <a:noFill/>
          <a:ln w="19050" cmpd="sng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7537" y="4844455"/>
            <a:ext cx="10318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70612" y="4863505"/>
            <a:ext cx="26955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AutoShape 18"/>
          <p:cNvSpPr>
            <a:spLocks noChangeArrowheads="1"/>
          </p:cNvSpPr>
          <p:nvPr/>
        </p:nvSpPr>
        <p:spPr bwMode="auto">
          <a:xfrm>
            <a:off x="4570537" y="4949230"/>
            <a:ext cx="542925" cy="133350"/>
          </a:xfrm>
          <a:prstGeom prst="rightArrow">
            <a:avLst>
              <a:gd name="adj1" fmla="val 50000"/>
              <a:gd name="adj2" fmla="val 10178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9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51362" y="5282605"/>
            <a:ext cx="1724025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859587" y="5157192"/>
            <a:ext cx="28003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For </a:t>
            </a:r>
            <a:r>
              <a:rPr lang="en-US" dirty="0" err="1">
                <a:latin typeface="Constantia" pitchFamily="18" charset="0"/>
              </a:rPr>
              <a:t>irrotational</a:t>
            </a:r>
            <a:r>
              <a:rPr lang="en-US" dirty="0">
                <a:latin typeface="Constantia" pitchFamily="18" charset="0"/>
              </a:rPr>
              <a:t> flow the circulation is generally zero.</a:t>
            </a:r>
          </a:p>
        </p:txBody>
      </p:sp>
      <p:sp>
        <p:nvSpPr>
          <p:cNvPr id="21" name="AutoShape 21"/>
          <p:cNvSpPr>
            <a:spLocks noChangeArrowheads="1"/>
          </p:cNvSpPr>
          <p:nvPr/>
        </p:nvSpPr>
        <p:spPr bwMode="auto">
          <a:xfrm>
            <a:off x="5418262" y="5530255"/>
            <a:ext cx="457200" cy="161925"/>
          </a:xfrm>
          <a:prstGeom prst="rightArrow">
            <a:avLst>
              <a:gd name="adj1" fmla="val 50000"/>
              <a:gd name="adj2" fmla="val 705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3425" name="Object 1"/>
          <p:cNvGraphicFramePr>
            <a:graphicFrameLocks noChangeAspect="1"/>
          </p:cNvGraphicFramePr>
          <p:nvPr/>
        </p:nvGraphicFramePr>
        <p:xfrm>
          <a:off x="4500563" y="4221163"/>
          <a:ext cx="1557337" cy="527050"/>
        </p:xfrm>
        <a:graphic>
          <a:graphicData uri="http://schemas.openxmlformats.org/presentationml/2006/ole">
            <p:oleObj spid="_x0000_s103425" name="Equation" r:id="rId10" imgW="863280" imgH="29196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3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4" grpId="0" animBg="1"/>
      <p:bldP spid="18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VORTEX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196752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However, if there are singularities in the flow, the circulation is not zero if the closed curve includes the singularity.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1901602"/>
            <a:ext cx="211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the free vortex: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64220" y="2987452"/>
            <a:ext cx="615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circulation is non-zero and constant for the free vortex: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251520" y="3339877"/>
            <a:ext cx="8493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The velocity potential and the stream function can be rewritten in terms of the circulation: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51520" y="4425727"/>
            <a:ext cx="6559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An example in which the closed surface circulation will be zero:</a:t>
            </a:r>
          </a:p>
        </p:txBody>
      </p:sp>
      <p:pic>
        <p:nvPicPr>
          <p:cNvPr id="17" name="Picture 17" descr="6-2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67795" y="4741639"/>
            <a:ext cx="1606550" cy="1666875"/>
          </a:xfrm>
          <a:prstGeom prst="rect">
            <a:avLst/>
          </a:prstGeom>
          <a:noFill/>
        </p:spPr>
      </p:pic>
      <p:sp>
        <p:nvSpPr>
          <p:cNvPr id="18" name="Freeform 20"/>
          <p:cNvSpPr>
            <a:spLocks/>
          </p:cNvSpPr>
          <p:nvPr/>
        </p:nvSpPr>
        <p:spPr bwMode="auto">
          <a:xfrm>
            <a:off x="3580508" y="4946427"/>
            <a:ext cx="500062" cy="523875"/>
          </a:xfrm>
          <a:custGeom>
            <a:avLst/>
            <a:gdLst/>
            <a:ahLst/>
            <a:cxnLst>
              <a:cxn ang="0">
                <a:pos x="240" y="330"/>
              </a:cxn>
              <a:cxn ang="0">
                <a:pos x="285" y="273"/>
              </a:cxn>
              <a:cxn ang="0">
                <a:pos x="315" y="264"/>
              </a:cxn>
              <a:cxn ang="0">
                <a:pos x="252" y="126"/>
              </a:cxn>
              <a:cxn ang="0">
                <a:pos x="186" y="0"/>
              </a:cxn>
              <a:cxn ang="0">
                <a:pos x="60" y="99"/>
              </a:cxn>
              <a:cxn ang="0">
                <a:pos x="0" y="174"/>
              </a:cxn>
              <a:cxn ang="0">
                <a:pos x="123" y="255"/>
              </a:cxn>
              <a:cxn ang="0">
                <a:pos x="240" y="330"/>
              </a:cxn>
            </a:cxnLst>
            <a:rect l="0" t="0" r="r" b="b"/>
            <a:pathLst>
              <a:path w="315" h="330">
                <a:moveTo>
                  <a:pt x="240" y="330"/>
                </a:moveTo>
                <a:lnTo>
                  <a:pt x="285" y="273"/>
                </a:lnTo>
                <a:lnTo>
                  <a:pt x="315" y="264"/>
                </a:lnTo>
                <a:lnTo>
                  <a:pt x="252" y="126"/>
                </a:lnTo>
                <a:lnTo>
                  <a:pt x="186" y="0"/>
                </a:lnTo>
                <a:lnTo>
                  <a:pt x="60" y="99"/>
                </a:lnTo>
                <a:lnTo>
                  <a:pt x="0" y="174"/>
                </a:lnTo>
                <a:lnTo>
                  <a:pt x="123" y="255"/>
                </a:lnTo>
                <a:lnTo>
                  <a:pt x="240" y="33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2401" name="Object 1"/>
          <p:cNvGraphicFramePr>
            <a:graphicFrameLocks noChangeAspect="1"/>
          </p:cNvGraphicFramePr>
          <p:nvPr/>
        </p:nvGraphicFramePr>
        <p:xfrm>
          <a:off x="2563813" y="1806575"/>
          <a:ext cx="774700" cy="617538"/>
        </p:xfrm>
        <a:graphic>
          <a:graphicData uri="http://schemas.openxmlformats.org/presentationml/2006/ole">
            <p:oleObj spid="_x0000_s102401" name="Equation" r:id="rId4" imgW="495000" imgH="393480" progId="Equation.DSMT4">
              <p:embed/>
            </p:oleObj>
          </a:graphicData>
        </a:graphic>
      </p:graphicFrame>
      <p:graphicFrame>
        <p:nvGraphicFramePr>
          <p:cNvPr id="102402" name="Object 2"/>
          <p:cNvGraphicFramePr>
            <a:graphicFrameLocks noChangeAspect="1"/>
          </p:cNvGraphicFramePr>
          <p:nvPr/>
        </p:nvGraphicFramePr>
        <p:xfrm>
          <a:off x="2339752" y="2408312"/>
          <a:ext cx="2312268" cy="660648"/>
        </p:xfrm>
        <a:graphic>
          <a:graphicData uri="http://schemas.openxmlformats.org/presentationml/2006/ole">
            <p:oleObj spid="_x0000_s102402" name="Equation" r:id="rId5" imgW="1600200" imgH="457200" progId="Equation.DSMT4">
              <p:embed/>
            </p:oleObj>
          </a:graphicData>
        </a:graphic>
      </p:graphicFrame>
      <p:graphicFrame>
        <p:nvGraphicFramePr>
          <p:cNvPr id="102403" name="Object 3"/>
          <p:cNvGraphicFramePr>
            <a:graphicFrameLocks noChangeAspect="1"/>
          </p:cNvGraphicFramePr>
          <p:nvPr/>
        </p:nvGraphicFramePr>
        <p:xfrm>
          <a:off x="6444208" y="2996952"/>
          <a:ext cx="1420877" cy="395982"/>
        </p:xfrm>
        <a:graphic>
          <a:graphicData uri="http://schemas.openxmlformats.org/presentationml/2006/ole">
            <p:oleObj spid="_x0000_s102403" name="Equation" r:id="rId6" imgW="774360" imgH="215640" progId="Equation.DSMT4">
              <p:embed/>
            </p:oleObj>
          </a:graphicData>
        </a:graphic>
      </p:graphicFrame>
      <p:graphicFrame>
        <p:nvGraphicFramePr>
          <p:cNvPr id="102404" name="Object 4"/>
          <p:cNvGraphicFramePr>
            <a:graphicFrameLocks noChangeAspect="1"/>
          </p:cNvGraphicFramePr>
          <p:nvPr/>
        </p:nvGraphicFramePr>
        <p:xfrm>
          <a:off x="3144838" y="3687763"/>
          <a:ext cx="3068637" cy="719137"/>
        </p:xfrm>
        <a:graphic>
          <a:graphicData uri="http://schemas.openxmlformats.org/presentationml/2006/ole">
            <p:oleObj spid="_x0000_s102404" name="Equation" r:id="rId7" imgW="1676160" imgH="39348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2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6" grpId="0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DOUBLET FLOW</a:t>
            </a:r>
          </a:p>
        </p:txBody>
      </p:sp>
      <p:pic>
        <p:nvPicPr>
          <p:cNvPr id="6" name="Picture 6" descr="6-2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7207" y="1419201"/>
            <a:ext cx="3043238" cy="2054225"/>
          </a:xfrm>
          <a:prstGeom prst="rect">
            <a:avLst/>
          </a:prstGeom>
          <a:noFill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9257" y="1114401"/>
            <a:ext cx="4832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Combination of a Equal Source and Sink Pair: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3195" y="1544613"/>
            <a:ext cx="19716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4582" y="2420913"/>
            <a:ext cx="469582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491557" y="2047851"/>
            <a:ext cx="29624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Rearrange and take tangent,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9695" y="3459138"/>
            <a:ext cx="189547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21920" y="3392463"/>
            <a:ext cx="2066925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51520" y="3600426"/>
            <a:ext cx="21510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Note, the following: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1307" y="4006826"/>
            <a:ext cx="24384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14957" y="4133826"/>
            <a:ext cx="379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Substituting the above expressions,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386907" y="3524226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and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7595" y="4444976"/>
            <a:ext cx="2676525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05432" y="4600551"/>
            <a:ext cx="76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Then,</a:t>
            </a:r>
          </a:p>
        </p:txBody>
      </p: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38438" y="5526063"/>
            <a:ext cx="36671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53057" y="5153001"/>
            <a:ext cx="664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If a is small, then tangent of angle is approximated by the angle: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4" grpId="0"/>
      <p:bldP spid="16" grpId="0"/>
      <p:bldP spid="17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DOUBLET FLOW</a:t>
            </a:r>
          </a:p>
        </p:txBody>
      </p:sp>
      <p:pic>
        <p:nvPicPr>
          <p:cNvPr id="5" name="Picture 4" descr="halfbod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268413"/>
            <a:ext cx="5969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DOUBLET FLOW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806724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Now, we obtain the doublet flow by letting the source and sink approach one another, and letting the strength increase.</a:t>
            </a: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3450432" y="1017736"/>
            <a:ext cx="2243137" cy="876300"/>
            <a:chOff x="447" y="2100"/>
            <a:chExt cx="1413" cy="552"/>
          </a:xfrm>
        </p:grpSpPr>
        <p:pic>
          <p:nvPicPr>
            <p:cNvPr id="9" name="Picture 1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0" y="2100"/>
              <a:ext cx="1200" cy="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1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47" y="2184"/>
              <a:ext cx="2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3608834" y="2780928"/>
            <a:ext cx="819150" cy="285750"/>
          </a:xfrm>
          <a:prstGeom prst="rightArrow">
            <a:avLst>
              <a:gd name="adj1" fmla="val 50000"/>
              <a:gd name="adj2" fmla="val 71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0590" y="2565549"/>
            <a:ext cx="1771650" cy="638175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3512245" y="3340249"/>
            <a:ext cx="4857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 dirty="0">
                <a:latin typeface="Constantia" pitchFamily="18" charset="0"/>
              </a:rPr>
              <a:t>K is the strength of the doublet, and is equal to </a:t>
            </a:r>
            <a:r>
              <a:rPr lang="en-US" b="1" dirty="0" smtClean="0"/>
              <a:t>ma/</a:t>
            </a:r>
            <a:r>
              <a:rPr lang="en-US" b="1" dirty="0" smtClean="0">
                <a:latin typeface="Symbol" pitchFamily="18" charset="2"/>
              </a:rPr>
              <a:t>p</a:t>
            </a:r>
            <a:r>
              <a:rPr lang="en-US" b="1" dirty="0" smtClean="0">
                <a:latin typeface="Constantia" pitchFamily="18" charset="0"/>
              </a:rPr>
              <a:t>.</a:t>
            </a:r>
            <a:endParaRPr lang="en-US" b="1" dirty="0">
              <a:latin typeface="Constantia" pitchFamily="18" charset="0"/>
            </a:endParaRPr>
          </a:p>
        </p:txBody>
      </p:sp>
      <p:grpSp>
        <p:nvGrpSpPr>
          <p:cNvPr id="14" name="Group 26"/>
          <p:cNvGrpSpPr>
            <a:grpSpLocks/>
          </p:cNvGrpSpPr>
          <p:nvPr/>
        </p:nvGrpSpPr>
        <p:grpSpPr bwMode="auto">
          <a:xfrm>
            <a:off x="527745" y="2513161"/>
            <a:ext cx="2651125" cy="1381125"/>
            <a:chOff x="462" y="1752"/>
            <a:chExt cx="1670" cy="870"/>
          </a:xfrm>
        </p:grpSpPr>
        <p:pic>
          <p:nvPicPr>
            <p:cNvPr id="15" name="Picture 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7" y="1812"/>
              <a:ext cx="46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7" y="2007"/>
              <a:ext cx="534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7" name="Group 14"/>
            <p:cNvGrpSpPr>
              <a:grpSpLocks/>
            </p:cNvGrpSpPr>
            <p:nvPr/>
          </p:nvGrpSpPr>
          <p:grpSpPr bwMode="auto">
            <a:xfrm>
              <a:off x="516" y="2147"/>
              <a:ext cx="1616" cy="231"/>
              <a:chOff x="1746" y="1307"/>
              <a:chExt cx="1616" cy="231"/>
            </a:xfrm>
          </p:grpSpPr>
          <p:pic>
            <p:nvPicPr>
              <p:cNvPr id="20" name="Picture 9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746" y="1332"/>
                <a:ext cx="468" cy="1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1" name="Text Box 10"/>
              <p:cNvSpPr txBox="1">
                <a:spLocks noChangeArrowheads="1"/>
              </p:cNvSpPr>
              <p:nvPr/>
            </p:nvSpPr>
            <p:spPr bwMode="auto">
              <a:xfrm>
                <a:off x="2198" y="1307"/>
                <a:ext cx="11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Constantia" pitchFamily="18" charset="0"/>
                  </a:rPr>
                  <a:t>is then constant.</a:t>
                </a:r>
              </a:p>
            </p:txBody>
          </p:sp>
        </p:grpSp>
        <p:pic>
          <p:nvPicPr>
            <p:cNvPr id="18" name="Picture 1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19" y="2394"/>
              <a:ext cx="1302" cy="2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462" y="1752"/>
              <a:ext cx="1608" cy="87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onstantia" pitchFamily="18" charset="0"/>
              </a:endParaRPr>
            </a:p>
          </p:txBody>
        </p:sp>
      </p:grp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388045" y="4054624"/>
            <a:ext cx="597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The corresponding velocity potential then is the following:</a:t>
            </a:r>
          </a:p>
        </p:txBody>
      </p:sp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7533" y="3875236"/>
            <a:ext cx="1562100" cy="747713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pic>
        <p:nvPicPr>
          <p:cNvPr id="24" name="Picture 24" descr="6-2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61098" y="4391174"/>
            <a:ext cx="2343150" cy="2036762"/>
          </a:xfrm>
          <a:prstGeom prst="rect">
            <a:avLst/>
          </a:prstGeom>
          <a:noFill/>
        </p:spPr>
      </p:pic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983878" y="5301208"/>
            <a:ext cx="2940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latin typeface="Constantia" pitchFamily="18" charset="0"/>
              </a:rPr>
              <a:t>Streamlines of a Doublet: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3" grpId="0"/>
      <p:bldP spid="22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SUMMARY OF BASIC FLOWS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4064" r="10621" b="1098"/>
          <a:stretch>
            <a:fillRect/>
          </a:stretch>
        </p:blipFill>
        <p:spPr bwMode="auto">
          <a:xfrm>
            <a:off x="1074365" y="1196752"/>
            <a:ext cx="666598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45630" y="3585895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64088" y="3789040"/>
            <a:ext cx="1440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43796" y="4054901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-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POTENTIAL FLOW: SUPERPOSITION OF BASIC FLOWS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80518"/>
            <a:ext cx="8239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Because Potential Flows are governed by linear partial differential equations, the solutions can be combined in superposition.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1520" y="2059980"/>
            <a:ext cx="84534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Any streamline in an </a:t>
            </a:r>
            <a:r>
              <a:rPr lang="en-US" dirty="0" err="1">
                <a:latin typeface="Constantia" pitchFamily="18" charset="0"/>
              </a:rPr>
              <a:t>inviscid</a:t>
            </a:r>
            <a:r>
              <a:rPr lang="en-US" dirty="0">
                <a:latin typeface="Constantia" pitchFamily="18" charset="0"/>
              </a:rPr>
              <a:t> flow acts as solid boundary, such that there is no flow through the boundary or streamline.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2845793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Thus, some of the basic velocity potentials  or stream functions can be combined to yield a streamline that represents a particular body shape.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51520" y="3601443"/>
            <a:ext cx="8312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The superposition representing a body can lead to describing the flow around the body in detail.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HALF-BODY</a:t>
            </a:r>
          </a:p>
        </p:txBody>
      </p:sp>
      <p:pic>
        <p:nvPicPr>
          <p:cNvPr id="6" name="Picture 6" descr="6-24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1640036"/>
            <a:ext cx="2587625" cy="1585913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1520" y="1143149"/>
            <a:ext cx="744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</a:t>
            </a:r>
            <a:r>
              <a:rPr lang="en-US" dirty="0" err="1">
                <a:latin typeface="Constantia" pitchFamily="18" charset="0"/>
              </a:rPr>
              <a:t>Rankine</a:t>
            </a:r>
            <a:r>
              <a:rPr lang="en-US" dirty="0">
                <a:latin typeface="Constantia" pitchFamily="18" charset="0"/>
              </a:rPr>
              <a:t> Half-Body is a combination of a source and a uniform flow.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7997" y="1698774"/>
            <a:ext cx="296227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2360" y="2265511"/>
            <a:ext cx="20351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5259735" y="2070249"/>
            <a:ext cx="127000" cy="319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6358285" y="2062311"/>
            <a:ext cx="93662" cy="255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3051176" y="1473349"/>
            <a:ext cx="4387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Stream Function (cylindrical coordinates):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3008313" y="2717949"/>
            <a:ext cx="458471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Potential Function (cylindrical coordinates):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50110" y="3002111"/>
            <a:ext cx="2570162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51520" y="3514874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There will be a stagnation point, somewhere along the negative x-axis where the source and uniform flow cancel </a:t>
            </a:r>
            <a:r>
              <a:rPr lang="en-US" dirty="0" smtClean="0">
                <a:latin typeface="Constantia" pitchFamily="18" charset="0"/>
              </a:rPr>
              <a:t>(</a:t>
            </a:r>
            <a:r>
              <a:rPr lang="en-US" dirty="0" smtClean="0">
                <a:latin typeface="Symbol" pitchFamily="18" charset="2"/>
              </a:rPr>
              <a:t>q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=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>
                <a:latin typeface="Constantia" pitchFamily="18" charset="0"/>
              </a:rPr>
              <a:t>):</a:t>
            </a:r>
            <a:endParaRPr lang="en-US" dirty="0">
              <a:latin typeface="Constantia" pitchFamily="18" charset="0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51520" y="4715024"/>
            <a:ext cx="16410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the source: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30401" y="4645174"/>
            <a:ext cx="107632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3284538" y="4726136"/>
            <a:ext cx="2308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the uniform flow:</a:t>
            </a:r>
          </a:p>
        </p:txBody>
      </p: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60738" y="4084786"/>
            <a:ext cx="99377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51520" y="4214961"/>
            <a:ext cx="2965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Evaluate the radial velocity: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5505451" y="4697561"/>
          <a:ext cx="1258887" cy="357188"/>
        </p:xfrm>
        <a:graphic>
          <a:graphicData uri="http://schemas.openxmlformats.org/presentationml/2006/ole">
            <p:oleObj spid="_x0000_s96258" name="Equation" r:id="rId9" imgW="761760" imgH="215640" progId="Equation.3">
              <p:embed/>
            </p:oleObj>
          </a:graphicData>
        </a:graphic>
      </p:graphicFrame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338513" y="5053161"/>
            <a:ext cx="1131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For </a:t>
            </a:r>
            <a:r>
              <a:rPr lang="en-US" dirty="0" smtClean="0">
                <a:latin typeface="Symbol" pitchFamily="18" charset="2"/>
              </a:rPr>
              <a:t>q = p</a:t>
            </a:r>
            <a:r>
              <a:rPr lang="en-US" dirty="0" smtClean="0">
                <a:latin typeface="Constantia" pitchFamily="18" charset="0"/>
              </a:rPr>
              <a:t>,</a:t>
            </a:r>
            <a:endParaRPr lang="en-US" dirty="0">
              <a:latin typeface="Constantia" pitchFamily="18" charset="0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4464051" y="5040461"/>
          <a:ext cx="735012" cy="357188"/>
        </p:xfrm>
        <a:graphic>
          <a:graphicData uri="http://schemas.openxmlformats.org/presentationml/2006/ole">
            <p:oleObj spid="_x0000_s96259" name="Equation" r:id="rId10" imgW="444240" imgH="215640" progId="Equation.3">
              <p:embed/>
            </p:oleObj>
          </a:graphicData>
        </a:graphic>
      </p:graphicFrame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251520" y="5392886"/>
            <a:ext cx="5140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 for a stagnation point, at some r = -b, </a:t>
            </a:r>
            <a:r>
              <a:rPr lang="en-US" dirty="0" smtClean="0">
                <a:latin typeface="Symbol" pitchFamily="18" charset="2"/>
              </a:rPr>
              <a:t>q</a:t>
            </a:r>
            <a:r>
              <a:rPr lang="en-US" dirty="0" smtClean="0"/>
              <a:t> = </a:t>
            </a:r>
            <a:r>
              <a:rPr lang="en-US" dirty="0" smtClean="0">
                <a:latin typeface="Symbol" pitchFamily="18" charset="2"/>
              </a:rPr>
              <a:t>p </a:t>
            </a:r>
            <a:r>
              <a:rPr lang="en-US" dirty="0" smtClean="0">
                <a:latin typeface="Constantia" pitchFamily="18" charset="0"/>
              </a:rPr>
              <a:t>: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26" name="Picture 2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223344" y="5782840"/>
            <a:ext cx="1052512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7" name="Object 27"/>
          <p:cNvGraphicFramePr>
            <a:graphicFrameLocks noChangeAspect="1"/>
          </p:cNvGraphicFramePr>
          <p:nvPr/>
        </p:nvGraphicFramePr>
        <p:xfrm>
          <a:off x="520701" y="5730453"/>
          <a:ext cx="1049337" cy="650875"/>
        </p:xfrm>
        <a:graphic>
          <a:graphicData uri="http://schemas.openxmlformats.org/presentationml/2006/ole">
            <p:oleObj spid="_x0000_s96260" name="Equation" r:id="rId12" imgW="634680" imgH="393480" progId="Equation.3">
              <p:embed/>
            </p:oleObj>
          </a:graphicData>
        </a:graphic>
      </p:graphicFrame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1630586" y="5870600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and</a:t>
            </a:r>
          </a:p>
        </p:txBody>
      </p:sp>
      <p:sp>
        <p:nvSpPr>
          <p:cNvPr id="29" name="AutoShape 29"/>
          <p:cNvSpPr>
            <a:spLocks noChangeArrowheads="1"/>
          </p:cNvSpPr>
          <p:nvPr/>
        </p:nvSpPr>
        <p:spPr bwMode="auto">
          <a:xfrm>
            <a:off x="3401318" y="5952579"/>
            <a:ext cx="882650" cy="212725"/>
          </a:xfrm>
          <a:prstGeom prst="rightArrow">
            <a:avLst>
              <a:gd name="adj1" fmla="val 50000"/>
              <a:gd name="adj2" fmla="val 10373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30" name="Picture 30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23978" y="5688161"/>
            <a:ext cx="1200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1622426" y="2411561"/>
            <a:ext cx="88900" cy="889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 animBg="1"/>
      <p:bldP spid="13" grpId="0"/>
      <p:bldP spid="14" grpId="0"/>
      <p:bldP spid="16" grpId="0"/>
      <p:bldP spid="17" grpId="0"/>
      <p:bldP spid="19" grpId="0"/>
      <p:bldP spid="23" grpId="0"/>
      <p:bldP spid="25" grpId="0"/>
      <p:bldP spid="28" grpId="0"/>
      <p:bldP spid="29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HALF-BODY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05905"/>
            <a:ext cx="86409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Now, the stagnation streamline can be defined by evaluating </a:t>
            </a:r>
            <a:r>
              <a:rPr lang="en-US" dirty="0" smtClean="0">
                <a:latin typeface="Symbol" pitchFamily="18" charset="2"/>
              </a:rPr>
              <a:t>y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at r = b, and </a:t>
            </a:r>
            <a:r>
              <a:rPr lang="en-US" dirty="0" smtClean="0">
                <a:latin typeface="Symbol" pitchFamily="18" charset="2"/>
              </a:rPr>
              <a:t>q</a:t>
            </a:r>
            <a:r>
              <a:rPr lang="en-US" dirty="0" smtClean="0"/>
              <a:t> = </a:t>
            </a:r>
            <a:r>
              <a:rPr lang="en-US" dirty="0" smtClean="0">
                <a:latin typeface="Symbol" pitchFamily="18" charset="2"/>
              </a:rPr>
              <a:t>p</a:t>
            </a:r>
            <a:r>
              <a:rPr lang="en-US" dirty="0" smtClean="0">
                <a:latin typeface="Constantia" pitchFamily="18" charset="0"/>
              </a:rPr>
              <a:t>.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2219" y="1558330"/>
            <a:ext cx="1579562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51520" y="2152055"/>
            <a:ext cx="8640960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Now, we note that </a:t>
            </a:r>
            <a:r>
              <a:rPr lang="en-US" dirty="0" smtClean="0"/>
              <a:t>m/2 = </a:t>
            </a:r>
            <a:r>
              <a:rPr lang="en-US" dirty="0" err="1" smtClean="0">
                <a:latin typeface="Symbol" pitchFamily="18" charset="2"/>
              </a:rPr>
              <a:t>p</a:t>
            </a:r>
            <a:r>
              <a:rPr lang="en-US" dirty="0" err="1" smtClean="0"/>
              <a:t>bU</a:t>
            </a:r>
            <a:r>
              <a:rPr lang="en-US" dirty="0" smtClean="0">
                <a:latin typeface="Constantia" pitchFamily="18" charset="0"/>
              </a:rPr>
              <a:t>, </a:t>
            </a:r>
            <a:r>
              <a:rPr lang="en-US" dirty="0">
                <a:latin typeface="Constantia" pitchFamily="18" charset="0"/>
              </a:rPr>
              <a:t>so following this constant streamline gives the outline of the </a:t>
            </a:r>
            <a:r>
              <a:rPr lang="en-US" dirty="0" smtClean="0">
                <a:latin typeface="Constantia" pitchFamily="18" charset="0"/>
              </a:rPr>
              <a:t>body: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6347" y="2821881"/>
            <a:ext cx="2433637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782293"/>
            <a:ext cx="29337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4453235" y="2944218"/>
            <a:ext cx="606425" cy="160337"/>
          </a:xfrm>
          <a:prstGeom prst="rightArrow">
            <a:avLst>
              <a:gd name="adj1" fmla="val 50000"/>
              <a:gd name="adj2" fmla="val 945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7555" y="3234730"/>
            <a:ext cx="1446213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51520" y="3366493"/>
            <a:ext cx="76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Then,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593702" y="3350320"/>
            <a:ext cx="3346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describes the half-body outline.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51520" y="3877668"/>
            <a:ext cx="79935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So, the source and </a:t>
            </a:r>
            <a:r>
              <a:rPr lang="en-US" dirty="0" smtClean="0">
                <a:latin typeface="Constantia" pitchFamily="18" charset="0"/>
              </a:rPr>
              <a:t>uniform flows </a:t>
            </a:r>
            <a:r>
              <a:rPr lang="en-US" dirty="0">
                <a:latin typeface="Constantia" pitchFamily="18" charset="0"/>
              </a:rPr>
              <a:t>can be used to describe an aerodynamic body.</a:t>
            </a:r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251520" y="4257080"/>
            <a:ext cx="7580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other streamlines can be obtained by setting y constant and plotting:</a:t>
            </a:r>
          </a:p>
        </p:txBody>
      </p:sp>
      <p:pic>
        <p:nvPicPr>
          <p:cNvPr id="18" name="Picture 18" descr="6-24b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5044" y="4630143"/>
            <a:ext cx="2681287" cy="1520825"/>
          </a:xfrm>
          <a:prstGeom prst="rect">
            <a:avLst/>
          </a:prstGeom>
          <a:noFill/>
        </p:spPr>
      </p:pic>
      <p:pic>
        <p:nvPicPr>
          <p:cNvPr id="19" name="Picture 22" descr="RANKIN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09319" y="4633318"/>
            <a:ext cx="2359025" cy="1706562"/>
          </a:xfrm>
          <a:prstGeom prst="rect">
            <a:avLst/>
          </a:prstGeom>
          <a:noFill/>
        </p:spPr>
      </p:pic>
      <p:sp>
        <p:nvSpPr>
          <p:cNvPr id="20" name="AutoShape 23"/>
          <p:cNvSpPr>
            <a:spLocks noChangeArrowheads="1"/>
          </p:cNvSpPr>
          <p:nvPr/>
        </p:nvSpPr>
        <p:spPr bwMode="auto">
          <a:xfrm>
            <a:off x="4499694" y="5293718"/>
            <a:ext cx="787400" cy="192087"/>
          </a:xfrm>
          <a:prstGeom prst="rightArrow">
            <a:avLst>
              <a:gd name="adj1" fmla="val 50000"/>
              <a:gd name="adj2" fmla="val 10248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 animBg="1"/>
      <p:bldP spid="14" grpId="0"/>
      <p:bldP spid="15" grpId="0"/>
      <p:bldP spid="16" grpId="0"/>
      <p:bldP spid="17" grpId="0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HALF-BODY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202160"/>
            <a:ext cx="287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width of the half-body: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68353" y="1267247"/>
            <a:ext cx="17240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2641" y="1610147"/>
            <a:ext cx="1755775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5325219" y="1654060"/>
            <a:ext cx="542925" cy="180975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3657" y="1575222"/>
            <a:ext cx="53657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296916" y="1941935"/>
            <a:ext cx="192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Total width then, 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078" y="1959397"/>
            <a:ext cx="504825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251520" y="2253085"/>
            <a:ext cx="5568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magnitude of the velocity at any point in the flow: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7703" y="2588047"/>
            <a:ext cx="2614613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73191" y="2607097"/>
            <a:ext cx="231140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353" y="3242097"/>
            <a:ext cx="44116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00795" y="3917143"/>
            <a:ext cx="124301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98166" y="3859635"/>
            <a:ext cx="9344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Noting,</a:t>
            </a:r>
          </a:p>
        </p:txBody>
      </p: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891" y="4240635"/>
            <a:ext cx="309403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3371528" y="2699172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and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79512" y="4824835"/>
            <a:ext cx="871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>
                <a:latin typeface="Constantia" pitchFamily="18" charset="0"/>
              </a:rPr>
              <a:t>Knowing, the velocity we can now determine the pressure field using the Bernoulli Equation:</a:t>
            </a:r>
          </a:p>
        </p:txBody>
      </p:sp>
      <p:pic>
        <p:nvPicPr>
          <p:cNvPr id="23" name="Picture 2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4519" y="5191547"/>
            <a:ext cx="287496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251520" y="5697960"/>
            <a:ext cx="69389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 err="1" smtClean="0">
                <a:latin typeface="Constantia" pitchFamily="18" charset="0"/>
              </a:rPr>
              <a:t>p</a:t>
            </a:r>
            <a:r>
              <a:rPr lang="en-US" baseline="-25000" dirty="0" err="1" smtClean="0">
                <a:latin typeface="Constantia" pitchFamily="18" charset="0"/>
              </a:rPr>
              <a:t>o</a:t>
            </a:r>
            <a:r>
              <a:rPr lang="en-US" dirty="0" smtClean="0">
                <a:latin typeface="Constantia" pitchFamily="18" charset="0"/>
              </a:rPr>
              <a:t> </a:t>
            </a:r>
            <a:r>
              <a:rPr lang="en-US" dirty="0">
                <a:latin typeface="Constantia" pitchFamily="18" charset="0"/>
              </a:rPr>
              <a:t>and U are at a point far away from the body and are known.</a:t>
            </a:r>
          </a:p>
        </p:txBody>
      </p:sp>
      <p:pic>
        <p:nvPicPr>
          <p:cNvPr id="25" name="Picture 4" descr="rbody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92026" y="2357854"/>
            <a:ext cx="4064000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Straight Connector 2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4" grpId="0"/>
      <p:bldP spid="19" grpId="0"/>
      <p:bldP spid="22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HALF-BODY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79463" y="1167235"/>
            <a:ext cx="52309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Notes on this type of flow</a:t>
            </a:r>
            <a:r>
              <a:rPr lang="en-US" dirty="0">
                <a:latin typeface="Arial" pitchFamily="34" charset="0"/>
                <a:cs typeface="Arial" pitchFamily="34" charset="0"/>
              </a:rPr>
              <a:t>: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4979" y="2072102"/>
            <a:ext cx="9069021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just">
              <a:buFontTx/>
              <a:buChar char="•"/>
            </a:pPr>
            <a:r>
              <a:rPr lang="en-US" dirty="0"/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Provides useful information about the flow in the front part of streamlined body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 practical example is a bridge pier or a strut placed in a uniform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stream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In a potential flow the tangent velocity is not zero at a boundary, it “slips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 flow slips due to a lack of viscosity (an approximation result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At the boundary, the flow is not properly represented for a “real” flow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Outside the boundary layer, the flow is a reasonable representation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 pressure at the boundary is reasonably approximated with potential flow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 boundary layer is to thin to cause much pressure variation.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OVAL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137072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err="1">
                <a:latin typeface="Constantia" pitchFamily="18" charset="0"/>
              </a:rPr>
              <a:t>Rankine</a:t>
            </a:r>
            <a:r>
              <a:rPr lang="en-US" dirty="0">
                <a:latin typeface="Constantia" pitchFamily="18" charset="0"/>
              </a:rPr>
              <a:t> Ovals are the combination a source, a sink and a uniform flow, producing a closed body.</a:t>
            </a:r>
          </a:p>
        </p:txBody>
      </p:sp>
      <p:pic>
        <p:nvPicPr>
          <p:cNvPr id="7" name="Picture 7" descr="6-25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927" y="1775247"/>
            <a:ext cx="2935287" cy="1841500"/>
          </a:xfrm>
          <a:prstGeom prst="rect">
            <a:avLst/>
          </a:prstGeom>
          <a:noFill/>
        </p:spPr>
      </p:pic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3716089" y="2403897"/>
            <a:ext cx="1062038" cy="298450"/>
          </a:xfrm>
          <a:prstGeom prst="rightArrow">
            <a:avLst>
              <a:gd name="adj1" fmla="val 50000"/>
              <a:gd name="adj2" fmla="val 889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0" name="Picture 9" descr="6-25b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19414" y="1540297"/>
            <a:ext cx="3398838" cy="2060575"/>
          </a:xfrm>
          <a:prstGeom prst="rect">
            <a:avLst/>
          </a:prstGeom>
          <a:noFill/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68052" y="3592935"/>
            <a:ext cx="3854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Some equations describing the flow: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5364" y="4231110"/>
            <a:ext cx="3541713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4264" y="4874047"/>
            <a:ext cx="3424238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014" y="5521747"/>
            <a:ext cx="370205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90877" y="4002510"/>
            <a:ext cx="19272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036889" y="3613572"/>
            <a:ext cx="226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The body half-length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111502" y="4794672"/>
            <a:ext cx="22678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The body  half-width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4189" y="5242347"/>
            <a:ext cx="24542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7556252" y="5283622"/>
            <a:ext cx="11670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“Iterative”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395536" y="3943772"/>
            <a:ext cx="325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Potential and Stream Function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1" grpId="0"/>
      <p:bldP spid="16" grpId="0"/>
      <p:bldP spid="17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OVAL</a:t>
            </a:r>
          </a:p>
        </p:txBody>
      </p:sp>
      <p:pic>
        <p:nvPicPr>
          <p:cNvPr id="5" name="Picture 4" descr="ov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357298"/>
            <a:ext cx="5969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 RANKINE OVAL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93287" y="1142871"/>
            <a:ext cx="53030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Notes on this type of flow: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13824" y="1833424"/>
            <a:ext cx="882267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dirty="0"/>
              <a:t>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Provides useful information about the flow about a streamlined body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At the boundary, the flow is not properly represented for a “real” flow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Outside the boundary layer, the flow is a reasonable representation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The pressure at the boundary is reasonably approximated with potential flow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Only the pressure on the front of the body is accurate though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•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•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Pressure outside the boundary is reasonably approximated.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6638805" cy="3500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51520" y="1117024"/>
            <a:ext cx="467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Combines a uniform flow and a doublet flow: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510556"/>
            <a:ext cx="257968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4967" y="1420068"/>
            <a:ext cx="2600325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495205" y="1659781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and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51520" y="2171124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 require that the stream function is constant for r = a, where a is the radius of the circular cylinder:</a:t>
            </a:r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283" y="2801362"/>
            <a:ext cx="22098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AutoShape 13"/>
          <p:cNvSpPr>
            <a:spLocks noChangeArrowheads="1"/>
          </p:cNvSpPr>
          <p:nvPr/>
        </p:nvSpPr>
        <p:spPr bwMode="auto">
          <a:xfrm>
            <a:off x="4665246" y="2982337"/>
            <a:ext cx="552450" cy="234950"/>
          </a:xfrm>
          <a:prstGeom prst="rightArrow">
            <a:avLst>
              <a:gd name="adj1" fmla="val 50000"/>
              <a:gd name="adj2" fmla="val 587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30121" y="2922012"/>
            <a:ext cx="1554162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38333" y="2739449"/>
            <a:ext cx="13192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7210008" y="2852162"/>
            <a:ext cx="929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K = Ua</a:t>
            </a:r>
            <a:r>
              <a:rPr lang="en-US" baseline="30000">
                <a:latin typeface="Constantia" pitchFamily="18" charset="0"/>
              </a:rPr>
              <a:t>2</a:t>
            </a:r>
            <a:endParaRPr lang="en-US">
              <a:latin typeface="Constantia" pitchFamily="18" charset="0"/>
            </a:endParaRPr>
          </a:p>
        </p:txBody>
      </p:sp>
      <p:sp>
        <p:nvSpPr>
          <p:cNvPr id="16" name="AutoShape 17"/>
          <p:cNvSpPr>
            <a:spLocks noChangeArrowheads="1"/>
          </p:cNvSpPr>
          <p:nvPr/>
        </p:nvSpPr>
        <p:spPr bwMode="auto">
          <a:xfrm>
            <a:off x="6717883" y="2960112"/>
            <a:ext cx="371475" cy="212725"/>
          </a:xfrm>
          <a:prstGeom prst="rightArrow">
            <a:avLst>
              <a:gd name="adj1" fmla="val 50000"/>
              <a:gd name="adj2" fmla="val 436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95536" y="3612594"/>
            <a:ext cx="76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Then,</a:t>
            </a:r>
          </a:p>
        </p:txBody>
      </p:sp>
      <p:pic>
        <p:nvPicPr>
          <p:cNvPr id="18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31483" y="3445887"/>
            <a:ext cx="2471738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03308" y="3395087"/>
            <a:ext cx="26828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3823871" y="3612574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and</a:t>
            </a: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251520" y="4160262"/>
            <a:ext cx="35925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 the velocity </a:t>
            </a:r>
            <a:r>
              <a:rPr lang="en-US" dirty="0" smtClean="0">
                <a:latin typeface="Constantia" pitchFamily="18" charset="0"/>
              </a:rPr>
              <a:t>components are:</a:t>
            </a:r>
            <a:endParaRPr lang="en-US" dirty="0">
              <a:latin typeface="Constantia" pitchFamily="18" charset="0"/>
            </a:endParaRPr>
          </a:p>
        </p:txBody>
      </p:sp>
      <p:pic>
        <p:nvPicPr>
          <p:cNvPr id="22" name="Picture 2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4883" y="4539674"/>
            <a:ext cx="39830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2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5683" y="5308024"/>
            <a:ext cx="43878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4" name="Straight Connector 2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2" grpId="0" animBg="1"/>
      <p:bldP spid="15" grpId="0"/>
      <p:bldP spid="16" grpId="0" animBg="1"/>
      <p:bldP spid="17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2281" y="1285860"/>
            <a:ext cx="5133975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15830" y="1219225"/>
            <a:ext cx="20764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1520" y="1217761"/>
            <a:ext cx="37459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At the surface of the cylinder (r = a):</a:t>
            </a:r>
          </a:p>
        </p:txBody>
      </p:sp>
      <p:pic>
        <p:nvPicPr>
          <p:cNvPr id="9" name="Picture 8" descr="6-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8223" y="2946547"/>
            <a:ext cx="3035300" cy="3008312"/>
          </a:xfrm>
          <a:prstGeom prst="rect">
            <a:avLst/>
          </a:prstGeom>
          <a:noFill/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51520" y="1749574"/>
            <a:ext cx="85689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The maximum velocity occurs at the top and bottom of the cylinder,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of magnitude 2U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.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V="1">
            <a:off x="2501585" y="4680097"/>
            <a:ext cx="563563" cy="1587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2076135" y="4680097"/>
            <a:ext cx="882650" cy="8715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386"/>
          <a:stretch>
            <a:fillRect/>
          </a:stretch>
        </p:blipFill>
        <p:spPr bwMode="auto">
          <a:xfrm>
            <a:off x="4788024" y="2420888"/>
            <a:ext cx="3672408" cy="356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62288" y="1541165"/>
            <a:ext cx="30194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51520" y="1129080"/>
            <a:ext cx="7953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Pressure distribution on a circular cylinder found with the </a:t>
            </a:r>
            <a:r>
              <a:rPr lang="en-US" dirty="0" smtClean="0">
                <a:latin typeface="Constantia" pitchFamily="18" charset="0"/>
              </a:rPr>
              <a:t>Bernoulli’s </a:t>
            </a:r>
            <a:r>
              <a:rPr lang="en-US" dirty="0">
                <a:latin typeface="Constantia" pitchFamily="18" charset="0"/>
              </a:rPr>
              <a:t>equation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027684" y="219111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51520" y="2053005"/>
            <a:ext cx="4337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Then substituting for the surface velocity: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1009" y="2106563"/>
            <a:ext cx="199072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246" y="2629268"/>
            <a:ext cx="3475038" cy="442912"/>
          </a:xfrm>
          <a:prstGeom prst="rect">
            <a:avLst/>
          </a:prstGeom>
          <a:noFill/>
          <a:ln w="28575">
            <a:solidFill>
              <a:srgbClr val="FF3399"/>
            </a:solidFill>
            <a:miter lim="800000"/>
            <a:headEnd/>
            <a:tailEnd/>
          </a:ln>
          <a:effectLst/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21810" y="2422887"/>
            <a:ext cx="3317875" cy="38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4321744" y="3351581"/>
            <a:ext cx="595312" cy="266700"/>
          </a:xfrm>
          <a:prstGeom prst="rightArrow">
            <a:avLst>
              <a:gd name="adj1" fmla="val 50000"/>
              <a:gd name="adj2" fmla="val 558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464752" y="3637333"/>
            <a:ext cx="2584450" cy="2319338"/>
          </a:xfrm>
          <a:custGeom>
            <a:avLst/>
            <a:gdLst/>
            <a:ahLst/>
            <a:cxnLst>
              <a:cxn ang="0">
                <a:pos x="0" y="19"/>
              </a:cxn>
              <a:cxn ang="0">
                <a:pos x="81" y="46"/>
              </a:cxn>
              <a:cxn ang="0">
                <a:pos x="235" y="294"/>
              </a:cxn>
              <a:cxn ang="0">
                <a:pos x="375" y="669"/>
              </a:cxn>
              <a:cxn ang="0">
                <a:pos x="536" y="1091"/>
              </a:cxn>
              <a:cxn ang="0">
                <a:pos x="643" y="1305"/>
              </a:cxn>
              <a:cxn ang="0">
                <a:pos x="757" y="1446"/>
              </a:cxn>
              <a:cxn ang="0">
                <a:pos x="925" y="1392"/>
              </a:cxn>
              <a:cxn ang="0">
                <a:pos x="1045" y="1158"/>
              </a:cxn>
              <a:cxn ang="0">
                <a:pos x="1172" y="843"/>
              </a:cxn>
              <a:cxn ang="0">
                <a:pos x="1260" y="595"/>
              </a:cxn>
              <a:cxn ang="0">
                <a:pos x="1360" y="354"/>
              </a:cxn>
              <a:cxn ang="0">
                <a:pos x="1420" y="187"/>
              </a:cxn>
              <a:cxn ang="0">
                <a:pos x="1534" y="46"/>
              </a:cxn>
              <a:cxn ang="0">
                <a:pos x="1628" y="19"/>
              </a:cxn>
            </a:cxnLst>
            <a:rect l="0" t="0" r="r" b="b"/>
            <a:pathLst>
              <a:path w="1628" h="1461">
                <a:moveTo>
                  <a:pt x="0" y="19"/>
                </a:moveTo>
                <a:cubicBezTo>
                  <a:pt x="21" y="9"/>
                  <a:pt x="42" y="0"/>
                  <a:pt x="81" y="46"/>
                </a:cubicBezTo>
                <a:cubicBezTo>
                  <a:pt x="120" y="92"/>
                  <a:pt x="186" y="190"/>
                  <a:pt x="235" y="294"/>
                </a:cubicBezTo>
                <a:cubicBezTo>
                  <a:pt x="284" y="398"/>
                  <a:pt x="325" y="536"/>
                  <a:pt x="375" y="669"/>
                </a:cubicBezTo>
                <a:cubicBezTo>
                  <a:pt x="425" y="802"/>
                  <a:pt x="491" y="985"/>
                  <a:pt x="536" y="1091"/>
                </a:cubicBezTo>
                <a:cubicBezTo>
                  <a:pt x="581" y="1197"/>
                  <a:pt x="606" y="1246"/>
                  <a:pt x="643" y="1305"/>
                </a:cubicBezTo>
                <a:cubicBezTo>
                  <a:pt x="680" y="1364"/>
                  <a:pt x="710" y="1431"/>
                  <a:pt x="757" y="1446"/>
                </a:cubicBezTo>
                <a:cubicBezTo>
                  <a:pt x="804" y="1461"/>
                  <a:pt x="877" y="1440"/>
                  <a:pt x="925" y="1392"/>
                </a:cubicBezTo>
                <a:cubicBezTo>
                  <a:pt x="973" y="1344"/>
                  <a:pt x="1004" y="1249"/>
                  <a:pt x="1045" y="1158"/>
                </a:cubicBezTo>
                <a:cubicBezTo>
                  <a:pt x="1086" y="1067"/>
                  <a:pt x="1136" y="937"/>
                  <a:pt x="1172" y="843"/>
                </a:cubicBezTo>
                <a:cubicBezTo>
                  <a:pt x="1208" y="749"/>
                  <a:pt x="1229" y="676"/>
                  <a:pt x="1260" y="595"/>
                </a:cubicBezTo>
                <a:cubicBezTo>
                  <a:pt x="1291" y="514"/>
                  <a:pt x="1333" y="422"/>
                  <a:pt x="1360" y="354"/>
                </a:cubicBezTo>
                <a:cubicBezTo>
                  <a:pt x="1387" y="286"/>
                  <a:pt x="1391" y="238"/>
                  <a:pt x="1420" y="187"/>
                </a:cubicBezTo>
                <a:cubicBezTo>
                  <a:pt x="1449" y="136"/>
                  <a:pt x="1499" y="74"/>
                  <a:pt x="1534" y="46"/>
                </a:cubicBezTo>
                <a:cubicBezTo>
                  <a:pt x="1569" y="18"/>
                  <a:pt x="1598" y="18"/>
                  <a:pt x="1628" y="19"/>
                </a:cubicBezTo>
              </a:path>
            </a:pathLst>
          </a:custGeom>
          <a:noFill/>
          <a:ln w="28575" cmpd="sng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323528" y="4566027"/>
            <a:ext cx="4641158" cy="2031325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Theoretical and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experimental results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agree well on the front of the cylinder.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Flow separation on the back-half in the real flow due to viscous effects causes differences between the theory and experiment.</a:t>
            </a:r>
          </a:p>
        </p:txBody>
      </p:sp>
      <p:graphicFrame>
        <p:nvGraphicFramePr>
          <p:cNvPr id="17" name="Object 2"/>
          <p:cNvGraphicFramePr>
            <a:graphicFrameLocks noChangeAspect="1"/>
          </p:cNvGraphicFramePr>
          <p:nvPr/>
        </p:nvGraphicFramePr>
        <p:xfrm>
          <a:off x="1028700" y="3143250"/>
          <a:ext cx="2414588" cy="1357313"/>
        </p:xfrm>
        <a:graphic>
          <a:graphicData uri="http://schemas.openxmlformats.org/presentationml/2006/ole">
            <p:oleObj spid="_x0000_s97282" name="Document" r:id="rId7" imgW="4602783" imgH="2595508" progId="Word.Document.12">
              <p:embed/>
            </p:oleObj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1583" y="1283714"/>
            <a:ext cx="4480835" cy="424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57158" y="5579948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Cp distribution for flow past a circular cylinder plotted around the cylinder.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CIRCULAR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51520" y="1179935"/>
            <a:ext cx="864096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>
                <a:latin typeface="Constantia" pitchFamily="18" charset="0"/>
              </a:rPr>
              <a:t>The resultant force per unit force acting on the cylinder can be determined by integrating the pressure over the surface (equate to lift and drag).</a:t>
            </a:r>
          </a:p>
        </p:txBody>
      </p:sp>
      <p:pic>
        <p:nvPicPr>
          <p:cNvPr id="7" name="Picture 7" descr="6-2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3178" y="1873672"/>
            <a:ext cx="1854200" cy="1893888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2040" y="1999085"/>
            <a:ext cx="27209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52353" y="2797597"/>
            <a:ext cx="287655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5830515" y="2200697"/>
            <a:ext cx="8429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(Drag)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919415" y="2991272"/>
            <a:ext cx="702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Constantia" pitchFamily="18" charset="0"/>
              </a:rPr>
              <a:t>(Lift)</a:t>
            </a: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V="1">
            <a:off x="1169615" y="2649960"/>
            <a:ext cx="11113" cy="371475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1180728" y="3011910"/>
            <a:ext cx="3524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251520" y="3880272"/>
            <a:ext cx="15277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Substituting, 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53840" y="3799310"/>
            <a:ext cx="3432175" cy="4381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</p:pic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251520" y="4251747"/>
            <a:ext cx="2622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Evaluating the integrals: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8290" y="4250160"/>
            <a:ext cx="22352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259457" y="4612110"/>
            <a:ext cx="795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Both drag and lift are predicted to be zero on fixed cylinder in a uniform flow?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51520" y="4974060"/>
            <a:ext cx="74882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latin typeface="Constantia" pitchFamily="18" charset="0"/>
              </a:rPr>
              <a:t>Mathematically, this makes sense since the pressure distribution is symmetric about cylinder, ahowever, in practice/experiment we see substantial drag on a circular cylinder (d’Alembert’s Paradox, 1717-1783).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371725" y="5877272"/>
            <a:ext cx="4400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Constantia" pitchFamily="18" charset="0"/>
              </a:rPr>
              <a:t>Viscosity in real flows is the Culprit Again!</a:t>
            </a:r>
          </a:p>
        </p:txBody>
      </p:sp>
      <p:pic>
        <p:nvPicPr>
          <p:cNvPr id="22" name="Picture 21" descr="dAlember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10015" y="1943522"/>
            <a:ext cx="1533525" cy="1866900"/>
          </a:xfrm>
          <a:prstGeom prst="rect">
            <a:avLst/>
          </a:prstGeom>
          <a:noFill/>
        </p:spPr>
      </p:pic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989390" y="3869160"/>
            <a:ext cx="12842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 b="1">
                <a:latin typeface="Constantia" pitchFamily="18" charset="0"/>
              </a:rPr>
              <a:t>Jean le Rond d’Alembert (1717-1783)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  <p:bldP spid="13" grpId="0" animBg="1"/>
      <p:bldP spid="14" grpId="0" animBg="1"/>
      <p:bldP spid="15" grpId="0"/>
      <p:bldP spid="17" grpId="0"/>
      <p:bldP spid="19" grpId="0"/>
      <p:bldP spid="20" grpId="0"/>
      <p:bldP spid="21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181486" y="1302903"/>
            <a:ext cx="5286412" cy="2786081"/>
            <a:chOff x="-862282" y="3037007"/>
            <a:chExt cx="6638805" cy="3500461"/>
          </a:xfrm>
        </p:grpSpPr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862282" y="3037007"/>
              <a:ext cx="6638805" cy="3500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Arc 8"/>
            <p:cNvSpPr/>
            <p:nvPr/>
          </p:nvSpPr>
          <p:spPr>
            <a:xfrm rot="13821751">
              <a:off x="3256353" y="4213430"/>
              <a:ext cx="1338498" cy="1307544"/>
            </a:xfrm>
            <a:prstGeom prst="arc">
              <a:avLst>
                <a:gd name="adj1" fmla="val 16531273"/>
                <a:gd name="adj2" fmla="val 9843277"/>
              </a:avLst>
            </a:prstGeom>
            <a:ln w="57150">
              <a:solidFill>
                <a:schemeClr val="accent1"/>
              </a:solidFill>
              <a:headEnd type="triangle" w="med" len="med"/>
              <a:tailEnd type="non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1609982" y="4374737"/>
            <a:ext cx="65101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Uniform Flow + Doublet + Vortex</a:t>
            </a:r>
            <a:endParaRPr lang="en-A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eft Brace 10"/>
          <p:cNvSpPr/>
          <p:nvPr/>
        </p:nvSpPr>
        <p:spPr>
          <a:xfrm rot="16200000">
            <a:off x="3717403" y="2981696"/>
            <a:ext cx="571504" cy="4500594"/>
          </a:xfrm>
          <a:prstGeom prst="leftBrace">
            <a:avLst>
              <a:gd name="adj1" fmla="val 8333"/>
              <a:gd name="adj2" fmla="val 50179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324362" y="5660621"/>
            <a:ext cx="34884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Circular Cylinder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517" t="5610" r="6648" b="10235"/>
          <a:stretch>
            <a:fillRect/>
          </a:stretch>
        </p:blipFill>
        <p:spPr bwMode="auto">
          <a:xfrm>
            <a:off x="1691680" y="1484784"/>
            <a:ext cx="57606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251520" y="3695942"/>
            <a:ext cx="83582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Consequently the velocity components will be,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 l="7569" r="10332"/>
          <a:stretch>
            <a:fillRect/>
          </a:stretch>
        </p:blipFill>
        <p:spPr bwMode="auto">
          <a:xfrm>
            <a:off x="2339752" y="4164480"/>
            <a:ext cx="4824536" cy="192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19660" y="1700808"/>
            <a:ext cx="4320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+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960644" y="2885288"/>
            <a:ext cx="4320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-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56176" y="5314087"/>
            <a:ext cx="4320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itchFamily="34" charset="0"/>
                <a:cs typeface="Arial" pitchFamily="34" charset="0"/>
              </a:rPr>
              <a:t>-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121324"/>
            <a:ext cx="4953000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Arc 5"/>
          <p:cNvSpPr/>
          <p:nvPr/>
        </p:nvSpPr>
        <p:spPr>
          <a:xfrm rot="13821751">
            <a:off x="4084535" y="3146964"/>
            <a:ext cx="804690" cy="782122"/>
          </a:xfrm>
          <a:prstGeom prst="arc">
            <a:avLst>
              <a:gd name="adj1" fmla="val 16531273"/>
              <a:gd name="adj2" fmla="val 9843277"/>
            </a:avLst>
          </a:prstGeom>
          <a:ln w="571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771662" y="5915909"/>
            <a:ext cx="3528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Flow past a Lifting Cylinder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160027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At r = a, the radial velocity is still zero allowing us to consider the same circular cylinder as the "body".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08" y="1988840"/>
            <a:ext cx="4572032" cy="103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51520" y="3212976"/>
            <a:ext cx="29338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The stagnation points: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874" r="10084"/>
          <a:stretch>
            <a:fillRect/>
          </a:stretch>
        </p:blipFill>
        <p:spPr bwMode="auto">
          <a:xfrm>
            <a:off x="2159732" y="3588919"/>
            <a:ext cx="4824536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ight Arrow 9"/>
          <p:cNvSpPr/>
          <p:nvPr/>
        </p:nvSpPr>
        <p:spPr>
          <a:xfrm>
            <a:off x="4860032" y="3287834"/>
            <a:ext cx="92869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ChangeAspect="1"/>
          </p:cNvGraphicFramePr>
          <p:nvPr/>
        </p:nvGraphicFramePr>
        <p:xfrm>
          <a:off x="1106710" y="3284984"/>
          <a:ext cx="5697538" cy="449262"/>
        </p:xfrm>
        <a:graphic>
          <a:graphicData uri="http://schemas.openxmlformats.org/presentationml/2006/ole">
            <p:oleObj spid="_x0000_s98306" name="Document" r:id="rId5" imgW="5947828" imgH="470113" progId="Word.Document.12">
              <p:embed/>
            </p:oleObj>
          </a:graphicData>
        </a:graphic>
      </p:graphicFrame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3356"/>
          <a:stretch>
            <a:fillRect/>
          </a:stretch>
        </p:blipFill>
        <p:spPr bwMode="auto">
          <a:xfrm>
            <a:off x="6084168" y="2996952"/>
            <a:ext cx="2547609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40451" y="2171493"/>
            <a:ext cx="4320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itchFamily="34" charset="0"/>
                <a:cs typeface="Arial" pitchFamily="34" charset="0"/>
              </a:rPr>
              <a:t>-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08304" y="2971194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itchFamily="34" charset="0"/>
                <a:cs typeface="Arial" pitchFamily="34" charset="0"/>
              </a:rPr>
              <a:t>-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4" grpId="0" animBg="1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 l="7615"/>
          <a:stretch>
            <a:fillRect/>
          </a:stretch>
        </p:blipFill>
        <p:spPr bwMode="auto">
          <a:xfrm>
            <a:off x="179512" y="1272608"/>
            <a:ext cx="2177942" cy="302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1670" y="1543968"/>
            <a:ext cx="2357454" cy="3469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1994098"/>
            <a:ext cx="2500330" cy="36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</a:blip>
          <a:srcRect b="4801"/>
          <a:stretch>
            <a:fillRect/>
          </a:stretch>
        </p:blipFill>
        <p:spPr bwMode="auto">
          <a:xfrm>
            <a:off x="6572264" y="2348880"/>
            <a:ext cx="257173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10479" y="1097790"/>
            <a:ext cx="5723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Surface Pressure Distribution and Lift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9002"/>
          <a:stretch>
            <a:fillRect/>
          </a:stretch>
        </p:blipFill>
        <p:spPr bwMode="auto">
          <a:xfrm>
            <a:off x="539552" y="1412776"/>
            <a:ext cx="784735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504" y="2383674"/>
            <a:ext cx="2928958" cy="1125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2995" y="3312368"/>
            <a:ext cx="3554989" cy="719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 l="4864" t="10114" r="6938" b="5602"/>
          <a:stretch>
            <a:fillRect/>
          </a:stretch>
        </p:blipFill>
        <p:spPr bwMode="auto">
          <a:xfrm>
            <a:off x="4355976" y="2132856"/>
            <a:ext cx="403244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05036" y="5679181"/>
            <a:ext cx="4429124" cy="486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774" r="13025"/>
          <a:stretch>
            <a:fillRect/>
          </a:stretch>
        </p:blipFill>
        <p:spPr bwMode="auto">
          <a:xfrm>
            <a:off x="2267744" y="1120184"/>
            <a:ext cx="4608512" cy="4581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5661919"/>
            <a:ext cx="8215338" cy="575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060662"/>
            <a:ext cx="4977698" cy="64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1808" y="2937121"/>
            <a:ext cx="7708584" cy="923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6508900" y="1835741"/>
            <a:ext cx="1295400" cy="12192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>
            <a:off x="7118500" y="2445341"/>
            <a:ext cx="1219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 flipV="1">
            <a:off x="7118500" y="1378541"/>
            <a:ext cx="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 flipV="1">
            <a:off x="7118500" y="2064341"/>
            <a:ext cx="5334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8"/>
          <p:cNvSpPr>
            <a:spLocks noChangeShapeType="1"/>
          </p:cNvSpPr>
          <p:nvPr/>
        </p:nvSpPr>
        <p:spPr bwMode="auto">
          <a:xfrm flipV="1">
            <a:off x="7118500" y="1911941"/>
            <a:ext cx="3810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 flipH="1">
            <a:off x="7575700" y="1454741"/>
            <a:ext cx="3810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12"/>
          <p:cNvGrpSpPr>
            <a:grpSpLocks/>
          </p:cNvGrpSpPr>
          <p:nvPr/>
        </p:nvGrpSpPr>
        <p:grpSpPr bwMode="auto">
          <a:xfrm>
            <a:off x="7651900" y="1530941"/>
            <a:ext cx="457200" cy="533400"/>
            <a:chOff x="5040" y="528"/>
            <a:chExt cx="288" cy="336"/>
          </a:xfrm>
        </p:grpSpPr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H="1">
              <a:off x="5088" y="576"/>
              <a:ext cx="240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>
              <a:off x="5040" y="528"/>
              <a:ext cx="240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7" name="Object 13"/>
          <p:cNvGraphicFramePr>
            <a:graphicFrameLocks noChangeAspect="1"/>
          </p:cNvGraphicFramePr>
          <p:nvPr/>
        </p:nvGraphicFramePr>
        <p:xfrm>
          <a:off x="7956700" y="2445341"/>
          <a:ext cx="193675" cy="215900"/>
        </p:xfrm>
        <a:graphic>
          <a:graphicData uri="http://schemas.openxmlformats.org/presentationml/2006/ole">
            <p:oleObj spid="_x0000_s99330" name="Equation" r:id="rId5" imgW="126720" imgH="139680" progId="Equation.DSMT4">
              <p:embed/>
            </p:oleObj>
          </a:graphicData>
        </a:graphic>
      </p:graphicFrame>
      <p:graphicFrame>
        <p:nvGraphicFramePr>
          <p:cNvPr id="18" name="Object 14"/>
          <p:cNvGraphicFramePr>
            <a:graphicFrameLocks noChangeAspect="1"/>
          </p:cNvGraphicFramePr>
          <p:nvPr/>
        </p:nvGraphicFramePr>
        <p:xfrm>
          <a:off x="7118500" y="1519829"/>
          <a:ext cx="204788" cy="239712"/>
        </p:xfrm>
        <a:graphic>
          <a:graphicData uri="http://schemas.openxmlformats.org/presentationml/2006/ole">
            <p:oleObj spid="_x0000_s99331" name="Equation" r:id="rId6" imgW="139680" imgH="164880" progId="Equation.DSMT4">
              <p:embed/>
            </p:oleObj>
          </a:graphicData>
        </a:graphic>
      </p:graphicFrame>
      <p:sp>
        <p:nvSpPr>
          <p:cNvPr id="19" name="Line 15"/>
          <p:cNvSpPr>
            <a:spLocks noChangeShapeType="1"/>
          </p:cNvSpPr>
          <p:nvPr/>
        </p:nvSpPr>
        <p:spPr bwMode="auto">
          <a:xfrm>
            <a:off x="7118500" y="2445341"/>
            <a:ext cx="417518" cy="49371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" name="Object 17"/>
          <p:cNvGraphicFramePr>
            <a:graphicFrameLocks noChangeAspect="1"/>
          </p:cNvGraphicFramePr>
          <p:nvPr/>
        </p:nvGraphicFramePr>
        <p:xfrm>
          <a:off x="7736038" y="1291229"/>
          <a:ext cx="220662" cy="239712"/>
        </p:xfrm>
        <a:graphic>
          <a:graphicData uri="http://schemas.openxmlformats.org/presentationml/2006/ole">
            <p:oleObj spid="_x0000_s99332" name="Equation" r:id="rId7" imgW="152280" imgH="164880" progId="Equation.DSMT4">
              <p:embed/>
            </p:oleObj>
          </a:graphicData>
        </a:graphic>
      </p:graphicFrame>
      <p:graphicFrame>
        <p:nvGraphicFramePr>
          <p:cNvPr id="21" name="Object 18"/>
          <p:cNvGraphicFramePr>
            <a:graphicFrameLocks noChangeAspect="1"/>
          </p:cNvGraphicFramePr>
          <p:nvPr/>
        </p:nvGraphicFramePr>
        <p:xfrm>
          <a:off x="7347100" y="2216741"/>
          <a:ext cx="179388" cy="252413"/>
        </p:xfrm>
        <a:graphic>
          <a:graphicData uri="http://schemas.openxmlformats.org/presentationml/2006/ole">
            <p:oleObj spid="_x0000_s99333" name="Equation" r:id="rId8" imgW="126720" imgH="177480" progId="Equation.DSMT4">
              <p:embed/>
            </p:oleObj>
          </a:graphicData>
        </a:graphic>
      </p:graphicFrame>
      <p:graphicFrame>
        <p:nvGraphicFramePr>
          <p:cNvPr id="22" name="Object 19"/>
          <p:cNvGraphicFramePr>
            <a:graphicFrameLocks noChangeAspect="1"/>
          </p:cNvGraphicFramePr>
          <p:nvPr/>
        </p:nvGraphicFramePr>
        <p:xfrm>
          <a:off x="7950350" y="1957979"/>
          <a:ext cx="463550" cy="258762"/>
        </p:xfrm>
        <a:graphic>
          <a:graphicData uri="http://schemas.openxmlformats.org/presentationml/2006/ole">
            <p:oleObj spid="_x0000_s99334" name="Equation" r:id="rId9" imgW="317160" imgH="177480" progId="Equation.DSMT4">
              <p:embed/>
            </p:oleObj>
          </a:graphicData>
        </a:graphic>
      </p:graphicFrame>
      <p:sp>
        <p:nvSpPr>
          <p:cNvPr id="23" name="Line 20"/>
          <p:cNvSpPr>
            <a:spLocks noChangeShapeType="1"/>
          </p:cNvSpPr>
          <p:nvPr/>
        </p:nvSpPr>
        <p:spPr bwMode="auto">
          <a:xfrm flipH="1" flipV="1">
            <a:off x="7575700" y="1988141"/>
            <a:ext cx="381000" cy="76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7035952" y="2653305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1888" y="3874101"/>
            <a:ext cx="8786842" cy="1018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8547260" y="4159853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/>
              </a:rPr>
              <a:t></a:t>
            </a:r>
            <a:endParaRPr lang="en-US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088547"/>
            <a:ext cx="8301780" cy="88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Box 27"/>
          <p:cNvSpPr txBox="1"/>
          <p:nvPr/>
        </p:nvSpPr>
        <p:spPr>
          <a:xfrm>
            <a:off x="8466826" y="5302861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lang="en-US" i="1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Symbol"/>
              </a:rPr>
              <a:t></a:t>
            </a:r>
            <a:endParaRPr lang="en-US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3362809"/>
            <a:ext cx="2357454" cy="89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5852" y="1304613"/>
            <a:ext cx="70104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 rot="10800000" flipV="1">
            <a:off x="2571736" y="1376051"/>
            <a:ext cx="928694" cy="64294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5715008" y="1447489"/>
            <a:ext cx="857256" cy="5715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2928926" y="2304745"/>
            <a:ext cx="714380" cy="7143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804943"/>
            <a:ext cx="38671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590761"/>
            <a:ext cx="369570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57290" y="5733256"/>
            <a:ext cx="23812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hape 13"/>
          <p:cNvCxnSpPr/>
          <p:nvPr/>
        </p:nvCxnSpPr>
        <p:spPr>
          <a:xfrm rot="5400000" flipH="1" flipV="1">
            <a:off x="3774275" y="4174040"/>
            <a:ext cx="2238393" cy="1643074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8090" y="4947951"/>
            <a:ext cx="2956318" cy="715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04248" y="3356992"/>
            <a:ext cx="4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itchFamily="34" charset="0"/>
                <a:cs typeface="Arial" pitchFamily="34" charset="0"/>
              </a:rPr>
              <a:t>-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2200" y="5013176"/>
            <a:ext cx="4320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SUPERPOSITION OF POTENTIAL FLOWS: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FLOW AROUND A LIFTING CYLINDER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9867" t="1538"/>
          <a:stretch>
            <a:fillRect/>
          </a:stretch>
        </p:blipFill>
        <p:spPr bwMode="auto">
          <a:xfrm>
            <a:off x="2269802" y="1556792"/>
            <a:ext cx="460439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KUTTA-JOUKOWSKY THEOREM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49" t="7524" r="6649" b="9248"/>
          <a:stretch>
            <a:fillRect/>
          </a:stretch>
        </p:blipFill>
        <p:spPr bwMode="auto">
          <a:xfrm>
            <a:off x="1619672" y="2348880"/>
            <a:ext cx="59046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779912" y="4653136"/>
            <a:ext cx="144016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MAGNUS EFFECTS</a:t>
            </a:r>
          </a:p>
        </p:txBody>
      </p:sp>
      <p:pic>
        <p:nvPicPr>
          <p:cNvPr id="5" name="Picture 2" descr="Image:Buckau Flettner Rotor Ship LOC 37764u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1604" y="1617970"/>
            <a:ext cx="6000792" cy="4335573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493242" y="975028"/>
            <a:ext cx="2680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Flettner’s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Ship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MAGNUS EFFECTS</a:t>
            </a:r>
          </a:p>
        </p:txBody>
      </p:sp>
      <p:pic>
        <p:nvPicPr>
          <p:cNvPr id="7" name="Picture 2" descr="http://www.snipersparadise.com/wound/images/fig1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395189"/>
            <a:ext cx="6096000" cy="4410075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MAGNUS EFFECTS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28596" y="7738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Bend it like Beckham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6" descr="beckhamengland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649239"/>
            <a:ext cx="3513137" cy="4694237"/>
          </a:xfrm>
          <a:prstGeom prst="rect">
            <a:avLst/>
          </a:prstGeom>
          <a:noFill/>
        </p:spPr>
      </p:pic>
      <p:pic>
        <p:nvPicPr>
          <p:cNvPr id="10" name="Picture 7" descr="world-11-6-8-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74029">
            <a:off x="3995738" y="1936576"/>
            <a:ext cx="4535487" cy="3402013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356100" y="5321126"/>
            <a:ext cx="4105275" cy="641350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Dynamic lift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MAGNUS EFFECTS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158824" y="6926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Beckham, Applied Physicist</a:t>
            </a:r>
            <a:endParaRPr kumimoji="0" lang="en-US" altLang="zh-CN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45"/>
          <a:stretch>
            <a:fillRect/>
          </a:stretch>
        </p:blipFill>
        <p:spPr bwMode="auto">
          <a:xfrm>
            <a:off x="3384550" y="1628775"/>
            <a:ext cx="5759450" cy="4751388"/>
          </a:xfrm>
          <a:prstGeom prst="rect">
            <a:avLst/>
          </a:prstGeom>
          <a:noFill/>
          <a:ln w="12700">
            <a:noFill/>
            <a:miter lim="800000"/>
            <a:headEnd type="none" w="lg" len="lg"/>
            <a:tailEnd type="none" w="lg" len="lg"/>
          </a:ln>
          <a:effectLst/>
        </p:spPr>
      </p:pic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932363" y="1555750"/>
            <a:ext cx="914400" cy="288925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r>
              <a:rPr lang="en-US" altLang="zh-CN" sz="2000" b="1">
                <a:solidFill>
                  <a:srgbClr val="000000"/>
                </a:solidFill>
              </a:rPr>
              <a:t>~ 5m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250825" y="1600200"/>
            <a:ext cx="8229600" cy="4852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Distance 25 m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Initial </a:t>
            </a:r>
            <a:r>
              <a:rPr kumimoji="0" lang="en-US" altLang="zh-CN" sz="2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</a:t>
            </a: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25 m/s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Flight time 1s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Spin at 10 rev/s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Lift force ~ 4 N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Ball mass ~ 400 g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</a:t>
            </a:r>
            <a:r>
              <a:rPr kumimoji="0" lang="en-US" altLang="zh-CN" sz="2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</a:t>
            </a: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10 m/s</a:t>
            </a:r>
            <a:r>
              <a:rPr kumimoji="0" lang="en-US" altLang="zh-CN" sz="26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r>
              <a:rPr kumimoji="0" lang="en-US" altLang="zh-CN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 swing of 5 m!</a:t>
            </a:r>
            <a:endParaRPr kumimoji="0" lang="en-US" altLang="zh-CN" sz="2600" b="0" i="0" u="none" strike="noStrike" kern="1200" cap="none" spc="0" normalizeH="0" baseline="0" noProof="0" dirty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9" name="Text Box 6"/>
          <p:cNvSpPr txBox="1">
            <a:spLocks noChangeArrowheads="1"/>
          </p:cNvSpPr>
          <p:nvPr/>
        </p:nvSpPr>
        <p:spPr bwMode="auto">
          <a:xfrm>
            <a:off x="3491521" y="2925763"/>
            <a:ext cx="2160959" cy="1006475"/>
          </a:xfrm>
          <a:prstGeom prst="rect">
            <a:avLst/>
          </a:prstGeom>
          <a:solidFill>
            <a:srgbClr val="FFFF99"/>
          </a:solidFill>
          <a:ln w="12700">
            <a:noFill/>
            <a:miter lim="800000"/>
            <a:headEnd type="none" w="lg" len="lg"/>
            <a:tailEnd type="none" w="lg" len="lg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spcAft>
                <a:spcPct val="50000"/>
              </a:spcAft>
            </a:pPr>
            <a:r>
              <a:rPr lang="en-US" altLang="zh-CN" sz="6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Goal!!</a:t>
            </a:r>
          </a:p>
        </p:txBody>
      </p:sp>
      <p:sp>
        <p:nvSpPr>
          <p:cNvPr id="21" name="Slide Number Placeholder 10"/>
          <p:cNvSpPr txBox="1">
            <a:spLocks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776D0F-7D94-4DFA-B3DA-3F8B4CA7C1F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MAGNUS EFFECTS - EXAMPLE</a:t>
            </a:r>
          </a:p>
        </p:txBody>
      </p:sp>
      <p:sp>
        <p:nvSpPr>
          <p:cNvPr id="11" name="Oval 10"/>
          <p:cNvSpPr/>
          <p:nvPr/>
        </p:nvSpPr>
        <p:spPr>
          <a:xfrm>
            <a:off x="4535934" y="2687236"/>
            <a:ext cx="3643338" cy="71438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250314" y="2830112"/>
            <a:ext cx="428628" cy="428628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321884" y="2830112"/>
            <a:ext cx="428628" cy="428628"/>
          </a:xfrm>
          <a:prstGeom prst="ellipse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c 13"/>
          <p:cNvSpPr/>
          <p:nvPr/>
        </p:nvSpPr>
        <p:spPr>
          <a:xfrm>
            <a:off x="5321752" y="2901550"/>
            <a:ext cx="285752" cy="214314"/>
          </a:xfrm>
          <a:prstGeom prst="arc">
            <a:avLst>
              <a:gd name="adj1" fmla="val 3806082"/>
              <a:gd name="adj2" fmla="val 0"/>
            </a:avLst>
          </a:prstGeom>
          <a:ln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>
            <a:off x="6393322" y="2901550"/>
            <a:ext cx="285752" cy="214314"/>
          </a:xfrm>
          <a:prstGeom prst="arc">
            <a:avLst>
              <a:gd name="adj1" fmla="val 3806082"/>
              <a:gd name="adj2" fmla="val 0"/>
            </a:avLst>
          </a:prstGeom>
          <a:ln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7143421" y="3580211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7036264" y="311586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36330" y="4044558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93388" y="2687236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4608166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4965356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5251108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5608298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965488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6322678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6679868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7037058" y="2043500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464892" y="182998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 km/h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3464364" y="3044426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321488" y="3187302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km/h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6536198" y="5187566"/>
            <a:ext cx="1715306" cy="79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7393454" y="6044822"/>
            <a:ext cx="57150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6786231" y="4937533"/>
            <a:ext cx="171451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250578" y="611626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 km/h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750612" y="504469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</a:t>
            </a:r>
            <a:endParaRPr lang="en-US" b="1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6363674" y="500290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 km/h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4107306" y="4973252"/>
            <a:ext cx="428628" cy="428628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5178876" y="4973252"/>
            <a:ext cx="428628" cy="428628"/>
          </a:xfrm>
          <a:prstGeom prst="ellips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3750116" y="5187566"/>
            <a:ext cx="221457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6200000" flipH="1">
            <a:off x="3428645" y="4866095"/>
            <a:ext cx="171451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16200000" flipH="1">
            <a:off x="4500215" y="4794657"/>
            <a:ext cx="1714512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 flipV="1">
            <a:off x="3535802" y="5187566"/>
            <a:ext cx="785818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0800000" flipV="1">
            <a:off x="4607372" y="5187566"/>
            <a:ext cx="785818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321488" y="554475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21686" y="554475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Flowchart: Magnetic Disk 46"/>
          <p:cNvSpPr/>
          <p:nvPr/>
        </p:nvSpPr>
        <p:spPr>
          <a:xfrm>
            <a:off x="892596" y="2544360"/>
            <a:ext cx="857256" cy="1714512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5400000">
            <a:off x="143291" y="3436541"/>
            <a:ext cx="1214446" cy="158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Arc 48"/>
          <p:cNvSpPr/>
          <p:nvPr/>
        </p:nvSpPr>
        <p:spPr>
          <a:xfrm>
            <a:off x="1035472" y="2615798"/>
            <a:ext cx="571504" cy="428628"/>
          </a:xfrm>
          <a:prstGeom prst="arc">
            <a:avLst>
              <a:gd name="adj1" fmla="val 15263678"/>
              <a:gd name="adj2" fmla="val 10527610"/>
            </a:avLst>
          </a:prstGeom>
          <a:ln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 rot="16200000">
            <a:off x="-14555" y="3237198"/>
            <a:ext cx="1040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15 m.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892596" y="4401748"/>
            <a:ext cx="857256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64034" y="4473186"/>
            <a:ext cx="785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2.75m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92596" y="2615798"/>
            <a:ext cx="11430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Arial" pitchFamily="34" charset="0"/>
                <a:cs typeface="Arial" pitchFamily="34" charset="0"/>
              </a:rPr>
              <a:t>750 RPM</a:t>
            </a: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93190" y="5901946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="1" baseline="-250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</a:t>
            </a:r>
            <a:endParaRPr lang="en-US" b="1" baseline="-25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92530" y="1115600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Flettner’s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Ship with the following conditions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06844" y="1544228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Propulsive  Trust?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8" grpId="0"/>
      <p:bldP spid="30" grpId="0"/>
      <p:bldP spid="34" grpId="0"/>
      <p:bldP spid="35" grpId="0"/>
      <p:bldP spid="36" grpId="0"/>
      <p:bldP spid="37" grpId="0" animBg="1"/>
      <p:bldP spid="38" grpId="0" animBg="1"/>
      <p:bldP spid="45" grpId="0"/>
      <p:bldP spid="46" grpId="0"/>
      <p:bldP spid="47" grpId="0" animBg="1"/>
      <p:bldP spid="49" grpId="0" animBg="1"/>
      <p:bldP spid="50" grpId="0"/>
      <p:bldP spid="52" grpId="0"/>
      <p:bldP spid="53" grpId="0"/>
      <p:bldP spid="54" grpId="0"/>
      <p:bldP spid="55" grpId="0"/>
      <p:bldP spid="5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 FLOWS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MAGNUS EFFECTS - EXAMPLE</a:t>
            </a: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-756592" y="1348507"/>
          <a:ext cx="5695950" cy="568325"/>
        </p:xfrm>
        <a:graphic>
          <a:graphicData uri="http://schemas.openxmlformats.org/presentationml/2006/ole">
            <p:oleObj spid="_x0000_s100354" name="Document" r:id="rId3" imgW="5947828" imgH="607470" progId="Word.Document.12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-180528" y="1916832"/>
          <a:ext cx="8785226" cy="2233613"/>
        </p:xfrm>
        <a:graphic>
          <a:graphicData uri="http://schemas.openxmlformats.org/presentationml/2006/ole">
            <p:oleObj spid="_x0000_s100355" name="Document" r:id="rId4" imgW="9017210" imgH="2307303" progId="Word.Document.12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-221627" y="2837701"/>
          <a:ext cx="8918575" cy="2443163"/>
        </p:xfrm>
        <a:graphic>
          <a:graphicData uri="http://schemas.openxmlformats.org/presentationml/2006/ole">
            <p:oleObj spid="_x0000_s100356" name="Document" r:id="rId5" imgW="9076292" imgH="2507029" progId="Word.Document.12">
              <p:embed/>
            </p:oleObj>
          </a:graphicData>
        </a:graphic>
      </p:graphicFrame>
      <p:graphicFrame>
        <p:nvGraphicFramePr>
          <p:cNvPr id="11" name="Object 15"/>
          <p:cNvGraphicFramePr>
            <a:graphicFrameLocks noChangeAspect="1"/>
          </p:cNvGraphicFramePr>
          <p:nvPr/>
        </p:nvGraphicFramePr>
        <p:xfrm>
          <a:off x="683568" y="3698130"/>
          <a:ext cx="7466013" cy="1468438"/>
        </p:xfrm>
        <a:graphic>
          <a:graphicData uri="http://schemas.openxmlformats.org/presentationml/2006/ole">
            <p:oleObj spid="_x0000_s100357" name="Document" r:id="rId6" imgW="7476034" imgH="1460090" progId="Word.Document.12">
              <p:embed/>
            </p:oleObj>
          </a:graphicData>
        </a:graphic>
      </p:graphicFrame>
      <p:graphicFrame>
        <p:nvGraphicFramePr>
          <p:cNvPr id="12" name="Object 19"/>
          <p:cNvGraphicFramePr>
            <a:graphicFrameLocks noChangeAspect="1"/>
          </p:cNvGraphicFramePr>
          <p:nvPr/>
        </p:nvGraphicFramePr>
        <p:xfrm>
          <a:off x="539552" y="5157192"/>
          <a:ext cx="5786437" cy="1470025"/>
        </p:xfrm>
        <a:graphic>
          <a:graphicData uri="http://schemas.openxmlformats.org/presentationml/2006/ole">
            <p:oleObj spid="_x0000_s100358" name="Document" r:id="rId7" imgW="5947828" imgH="1517773" progId="Word.Document.12">
              <p:embed/>
            </p:oleObj>
          </a:graphicData>
        </a:graphic>
      </p:graphicFrame>
      <p:graphicFrame>
        <p:nvGraphicFramePr>
          <p:cNvPr id="13" name="Object 23"/>
          <p:cNvGraphicFramePr>
            <a:graphicFrameLocks noChangeAspect="1"/>
          </p:cNvGraphicFramePr>
          <p:nvPr/>
        </p:nvGraphicFramePr>
        <p:xfrm>
          <a:off x="251520" y="4480775"/>
          <a:ext cx="5883276" cy="568326"/>
        </p:xfrm>
        <a:graphic>
          <a:graphicData uri="http://schemas.openxmlformats.org/presentationml/2006/ole">
            <p:oleObj spid="_x0000_s100359" name="Document" r:id="rId8" imgW="5947828" imgH="607470" progId="Word.Document.12">
              <p:embed/>
            </p:oleObj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2309</Words>
  <Application>Microsoft Office PowerPoint</Application>
  <PresentationFormat>On-screen Show (4:3)</PresentationFormat>
  <Paragraphs>391</Paragraphs>
  <Slides>47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Office Theme</vt:lpstr>
      <vt:lpstr>Equation</vt:lpstr>
      <vt:lpstr>Microsoft Office Word Document</vt:lpstr>
      <vt:lpstr>Document</vt:lpstr>
      <vt:lpstr>MathType 6.0 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SabeR</cp:lastModifiedBy>
  <cp:revision>137</cp:revision>
  <dcterms:created xsi:type="dcterms:W3CDTF">2010-09-08T12:28:06Z</dcterms:created>
  <dcterms:modified xsi:type="dcterms:W3CDTF">2010-10-09T17:10:16Z</dcterms:modified>
</cp:coreProperties>
</file>