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90" r:id="rId2"/>
    <p:sldId id="291" r:id="rId3"/>
    <p:sldId id="292" r:id="rId4"/>
    <p:sldId id="294" r:id="rId5"/>
    <p:sldId id="293" r:id="rId6"/>
    <p:sldId id="295" r:id="rId7"/>
    <p:sldId id="297" r:id="rId8"/>
    <p:sldId id="296" r:id="rId9"/>
    <p:sldId id="298" r:id="rId10"/>
    <p:sldId id="299" r:id="rId11"/>
    <p:sldId id="300" r:id="rId12"/>
    <p:sldId id="302" r:id="rId13"/>
    <p:sldId id="309" r:id="rId14"/>
    <p:sldId id="301" r:id="rId15"/>
    <p:sldId id="303" r:id="rId16"/>
    <p:sldId id="304" r:id="rId17"/>
    <p:sldId id="305" r:id="rId18"/>
    <p:sldId id="306" r:id="rId19"/>
    <p:sldId id="307" r:id="rId20"/>
    <p:sldId id="30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BB1F"/>
    <a:srgbClr val="BF7F0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08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AB8E0D-037C-4B17-9A20-2FF2D9C865B5}" type="datetimeFigureOut">
              <a:rPr lang="en-US" smtClean="0"/>
              <a:pPr/>
              <a:t>10/17/2010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63B9C8-F95B-43DD-96A1-12FD1B27BE3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AC672-0563-44AF-B836-8A12F49E32E3}" type="datetime1">
              <a:rPr lang="en-US" smtClean="0"/>
              <a:pPr/>
              <a:t>10/17/2010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AAD5F-0A83-457E-9C99-4012F4602FAF}" type="datetime1">
              <a:rPr lang="en-US" smtClean="0"/>
              <a:pPr/>
              <a:t>10/17/2010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A1EC9-9E20-48C7-9453-0F84BE1FACB9}" type="datetime1">
              <a:rPr lang="en-US" smtClean="0"/>
              <a:pPr/>
              <a:t>10/17/2010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25265-DF05-472B-981A-56093F0729F0}" type="datetime1">
              <a:rPr lang="en-US" smtClean="0"/>
              <a:pPr/>
              <a:t>10/17/2010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5C580-D4D2-4C6C-AB4B-DFCE376EC0CD}" type="datetime1">
              <a:rPr lang="en-US" smtClean="0"/>
              <a:pPr/>
              <a:t>10/17/2010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5C74-7B5B-45F0-84FC-0FD880A39CF2}" type="datetime1">
              <a:rPr lang="en-US" smtClean="0"/>
              <a:pPr/>
              <a:t>10/17/2010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A6001-3C67-4521-BFA6-DBCD7EF873AD}" type="datetime1">
              <a:rPr lang="en-US" smtClean="0"/>
              <a:pPr/>
              <a:t>10/17/2010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79DB5-0892-4519-B0F2-B63F202E998C}" type="datetime1">
              <a:rPr lang="en-US" smtClean="0"/>
              <a:pPr/>
              <a:t>10/17/2010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AE38-ED5C-4A61-BCA9-35BDF5C9827A}" type="datetime1">
              <a:rPr lang="en-US" smtClean="0"/>
              <a:pPr/>
              <a:t>10/17/2010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1287-6D0F-4211-90A5-1CEADBED578B}" type="datetime1">
              <a:rPr lang="en-US" smtClean="0"/>
              <a:pPr/>
              <a:t>10/17/2010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B72D2-9033-4840-A93A-2C9144BF0962}" type="datetime1">
              <a:rPr lang="en-US" smtClean="0"/>
              <a:pPr/>
              <a:t>10/17/2010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81B30-7330-422E-8F26-6A4690DE4558}" type="datetime1">
              <a:rPr lang="en-US" smtClean="0"/>
              <a:pPr/>
              <a:t>10/17/2010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r"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image" Target="../media/image30.pn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METHODS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NONLIFTING FLOWS OVER ARBITRARY BODIES:</a:t>
            </a:r>
          </a:p>
          <a:p>
            <a:pPr lvl="1"/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 THE NUMERICAL SOURCE PANEL METHOD</a:t>
            </a:r>
          </a:p>
        </p:txBody>
      </p:sp>
      <p:sp>
        <p:nvSpPr>
          <p:cNvPr id="75" name="Rectangle 74"/>
          <p:cNvSpPr/>
          <p:nvPr/>
        </p:nvSpPr>
        <p:spPr>
          <a:xfrm>
            <a:off x="251520" y="1268760"/>
            <a:ext cx="87129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Constantia" pitchFamily="18" charset="0"/>
              </a:rPr>
              <a:t>W</a:t>
            </a:r>
            <a:r>
              <a:rPr lang="en-US" sz="2000" dirty="0" smtClean="0">
                <a:latin typeface="Constantia" pitchFamily="18" charset="0"/>
              </a:rPr>
              <a:t>e </a:t>
            </a:r>
            <a:r>
              <a:rPr lang="en-US" sz="2000" dirty="0" smtClean="0">
                <a:latin typeface="Constantia" pitchFamily="18" charset="0"/>
              </a:rPr>
              <a:t>added our elementary flows in certain ways and </a:t>
            </a:r>
            <a:r>
              <a:rPr lang="en-US" sz="2000" dirty="0" smtClean="0">
                <a:latin typeface="Constantia" pitchFamily="18" charset="0"/>
              </a:rPr>
              <a:t>discovered that </a:t>
            </a:r>
            <a:r>
              <a:rPr lang="en-US" sz="2000" dirty="0" smtClean="0">
                <a:latin typeface="Constantia" pitchFamily="18" charset="0"/>
              </a:rPr>
              <a:t>the dividing streamlines turned out to fit the shapes of special </a:t>
            </a:r>
            <a:r>
              <a:rPr lang="en-US" sz="2000" dirty="0" smtClean="0">
                <a:latin typeface="Constantia" pitchFamily="18" charset="0"/>
              </a:rPr>
              <a:t>bodies </a:t>
            </a:r>
            <a:r>
              <a:rPr lang="en-US" sz="1600" i="1" dirty="0" smtClean="0">
                <a:latin typeface="Constantia" pitchFamily="18" charset="0"/>
              </a:rPr>
              <a:t>(</a:t>
            </a:r>
            <a:r>
              <a:rPr lang="en-US" sz="1600" i="1" dirty="0" smtClean="0">
                <a:solidFill>
                  <a:srgbClr val="0070C0"/>
                </a:solidFill>
                <a:latin typeface="Constantia" pitchFamily="18" charset="0"/>
              </a:rPr>
              <a:t>semi-infinite</a:t>
            </a:r>
            <a:r>
              <a:rPr lang="en-US" sz="16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 </a:t>
            </a:r>
            <a:r>
              <a:rPr lang="en-US" sz="1600" i="1" dirty="0" smtClean="0">
                <a:solidFill>
                  <a:srgbClr val="0070C0"/>
                </a:solidFill>
                <a:latin typeface="Constantia" pitchFamily="18" charset="0"/>
              </a:rPr>
              <a:t>body</a:t>
            </a:r>
            <a:r>
              <a:rPr lang="en-US" sz="16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, </a:t>
            </a:r>
            <a:r>
              <a:rPr lang="en-US" sz="1600" i="1" dirty="0" err="1" smtClean="0">
                <a:solidFill>
                  <a:srgbClr val="0070C0"/>
                </a:solidFill>
                <a:latin typeface="Constantia" pitchFamily="18" charset="0"/>
              </a:rPr>
              <a:t>Rankine</a:t>
            </a:r>
            <a:r>
              <a:rPr lang="en-US" sz="1600" i="1" dirty="0" smtClean="0">
                <a:solidFill>
                  <a:srgbClr val="0070C0"/>
                </a:solidFill>
                <a:latin typeface="Constantia" pitchFamily="18" charset="0"/>
              </a:rPr>
              <a:t> </a:t>
            </a:r>
            <a:r>
              <a:rPr lang="en-US" sz="1600" i="1" dirty="0" smtClean="0">
                <a:solidFill>
                  <a:srgbClr val="0070C0"/>
                </a:solidFill>
                <a:latin typeface="Constantia" pitchFamily="18" charset="0"/>
              </a:rPr>
              <a:t>oval </a:t>
            </a:r>
            <a:r>
              <a:rPr lang="en-US" sz="16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and both the </a:t>
            </a:r>
            <a:r>
              <a:rPr lang="en-US" sz="1600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nonlifting</a:t>
            </a:r>
            <a:r>
              <a:rPr lang="en-US" sz="16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 and the lifting flows over a </a:t>
            </a:r>
            <a:r>
              <a:rPr lang="en-US" sz="1600" i="1" dirty="0" smtClean="0">
                <a:solidFill>
                  <a:srgbClr val="0070C0"/>
                </a:solidFill>
                <a:latin typeface="Constantia" pitchFamily="18" charset="0"/>
              </a:rPr>
              <a:t>circular </a:t>
            </a:r>
            <a:r>
              <a:rPr lang="en-US" sz="1600" i="1" dirty="0" smtClean="0">
                <a:solidFill>
                  <a:srgbClr val="0070C0"/>
                </a:solidFill>
                <a:latin typeface="Constantia" pitchFamily="18" charset="0"/>
              </a:rPr>
              <a:t>cylinder</a:t>
            </a:r>
            <a:r>
              <a:rPr lang="en-US" sz="1600" i="1" dirty="0" smtClean="0">
                <a:latin typeface="Constantia" pitchFamily="18" charset="0"/>
              </a:rPr>
              <a:t>)</a:t>
            </a: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250950" y="2564904"/>
            <a:ext cx="856143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>
                <a:latin typeface="Constantia" pitchFamily="18" charset="0"/>
              </a:rPr>
              <a:t>T</a:t>
            </a:r>
            <a:r>
              <a:rPr lang="en-US" sz="2000" dirty="0" smtClean="0">
                <a:latin typeface="Constantia" pitchFamily="18" charset="0"/>
              </a:rPr>
              <a:t>his</a:t>
            </a:r>
            <a:r>
              <a:rPr lang="en-US" sz="2000" dirty="0" smtClean="0">
                <a:solidFill>
                  <a:srgbClr val="FF0000"/>
                </a:solidFill>
                <a:latin typeface="Constantia" pitchFamily="18" charset="0"/>
              </a:rPr>
              <a:t> </a:t>
            </a:r>
            <a:r>
              <a:rPr lang="en-US" sz="2000" b="1" i="1" dirty="0" smtClean="0">
                <a:latin typeface="Constantia" pitchFamily="18" charset="0"/>
              </a:rPr>
              <a:t>indirect</a:t>
            </a:r>
            <a:r>
              <a:rPr lang="en-US" sz="2000" dirty="0" smtClean="0">
                <a:solidFill>
                  <a:srgbClr val="FF0000"/>
                </a:solidFill>
                <a:latin typeface="Constantia" pitchFamily="18" charset="0"/>
              </a:rPr>
              <a:t> </a:t>
            </a:r>
            <a:r>
              <a:rPr lang="en-US" sz="2000" dirty="0" smtClean="0">
                <a:latin typeface="Constantia" pitchFamily="18" charset="0"/>
              </a:rPr>
              <a:t>method</a:t>
            </a:r>
            <a:r>
              <a:rPr lang="en-US" sz="2000" dirty="0" smtClean="0">
                <a:solidFill>
                  <a:srgbClr val="FF0000"/>
                </a:solidFill>
                <a:latin typeface="Constantia" pitchFamily="18" charset="0"/>
              </a:rPr>
              <a:t> </a:t>
            </a:r>
            <a:r>
              <a:rPr lang="en-US" sz="2000" dirty="0" smtClean="0">
                <a:latin typeface="Constantia" pitchFamily="18" charset="0"/>
              </a:rPr>
              <a:t>of starting with a given combination of </a:t>
            </a:r>
            <a:r>
              <a:rPr lang="en-US" sz="2000" dirty="0" smtClean="0">
                <a:latin typeface="Constantia" pitchFamily="18" charset="0"/>
              </a:rPr>
              <a:t>elementary flows </a:t>
            </a:r>
            <a:r>
              <a:rPr lang="en-US" sz="2000" dirty="0" smtClean="0">
                <a:latin typeface="Constantia" pitchFamily="18" charset="0"/>
              </a:rPr>
              <a:t>and seeing what body shape comes out of it can hardly be used in a practical sense for bodies of arbitrary shape.</a:t>
            </a:r>
          </a:p>
        </p:txBody>
      </p:sp>
      <p:sp>
        <p:nvSpPr>
          <p:cNvPr id="78" name="Rectangle 77"/>
          <p:cNvSpPr/>
          <p:nvPr/>
        </p:nvSpPr>
        <p:spPr>
          <a:xfrm>
            <a:off x="251520" y="3933056"/>
            <a:ext cx="86409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Constantia" pitchFamily="18" charset="0"/>
              </a:rPr>
              <a:t>Do we know in advance the correct combination of elementary flows to synthesize the flow over </a:t>
            </a:r>
            <a:r>
              <a:rPr lang="en-US" sz="2000" dirty="0" smtClean="0">
                <a:latin typeface="Constantia" pitchFamily="18" charset="0"/>
              </a:rPr>
              <a:t>an airfoil?</a:t>
            </a:r>
            <a:endParaRPr lang="en-US" sz="2000" dirty="0" smtClean="0">
              <a:latin typeface="Constantia" pitchFamily="18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2339752" y="5157192"/>
            <a:ext cx="30076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The answer is 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NO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.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pic>
        <p:nvPicPr>
          <p:cNvPr id="10" name="Picture 4" descr="SCN_20050320213645_00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1440" t="23984" r="27045" b="65511"/>
          <a:stretch>
            <a:fillRect/>
          </a:stretch>
        </p:blipFill>
        <p:spPr bwMode="auto">
          <a:xfrm>
            <a:off x="5724128" y="4437112"/>
            <a:ext cx="3024336" cy="1879993"/>
          </a:xfrm>
          <a:prstGeom prst="rect">
            <a:avLst/>
          </a:prstGeom>
          <a:noFill/>
        </p:spPr>
      </p:pic>
      <p:cxnSp>
        <p:nvCxnSpPr>
          <p:cNvPr id="11" name="Straight Connector 10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7" grpId="0"/>
      <p:bldP spid="78" grpId="0"/>
      <p:bldP spid="8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METHODS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NONLIFTING FLOWS OVER ARBITRARY BODIES:</a:t>
            </a:r>
          </a:p>
          <a:p>
            <a:pPr lvl="1"/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 THE NUMERICAL SOURCE PANEL METHOD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264202" y="1340768"/>
            <a:ext cx="8628277" cy="438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In order to determine the flow over a specified body,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uLnTx/>
                <a:uFillTx/>
                <a:latin typeface="Constantia" pitchFamily="18" charset="0"/>
              </a:rPr>
              <a:t>we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uLnTx/>
                <a:uFillTx/>
                <a:latin typeface="Constantia" pitchFamily="18" charset="0"/>
              </a:rPr>
              <a:t>want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uLnTx/>
                <a:uFillTx/>
                <a:latin typeface="Constantia" pitchFamily="18" charset="0"/>
              </a:rPr>
              <a:t>a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uLnTx/>
                <a:uFillTx/>
                <a:latin typeface="Constantia" pitchFamily="18" charset="0"/>
              </a:rPr>
              <a:t>direct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uLnTx/>
                <a:uFillTx/>
                <a:latin typeface="Constantia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uLnTx/>
                <a:uFillTx/>
                <a:latin typeface="Constantia" pitchFamily="18" charset="0"/>
              </a:rPr>
              <a:t>method.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uLnTx/>
              <a:uFillTx/>
              <a:latin typeface="Constantia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uLnTx/>
              <a:uFillTx/>
              <a:latin typeface="Constantia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uLnTx/>
                <a:uFillTx/>
                <a:latin typeface="Constantia" pitchFamily="18" charset="0"/>
              </a:rPr>
              <a:t>In direct methods, we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uLnTx/>
                <a:uFillTx/>
                <a:latin typeface="Constantia" pitchFamily="18" charset="0"/>
              </a:rPr>
              <a:t>specify the shape of an arbitrary body and solve for the distribution of singularities which,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uLnTx/>
                <a:uFillTx/>
                <a:latin typeface="Constantia" pitchFamily="18" charset="0"/>
              </a:rPr>
              <a:t>in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uLnTx/>
                <a:uFillTx/>
                <a:latin typeface="Constantia" pitchFamily="18" charset="0"/>
              </a:rPr>
              <a:t>combination with a uniform stream, produce the flow over the given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uLnTx/>
                <a:uFillTx/>
                <a:latin typeface="Constantia" pitchFamily="18" charset="0"/>
              </a:rPr>
              <a:t>body.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uLnTx/>
              <a:uFillTx/>
              <a:latin typeface="Constantia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uLnTx/>
              <a:uFillTx/>
              <a:latin typeface="Constantia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uLnTx/>
                <a:uFillTx/>
                <a:latin typeface="Constantia" pitchFamily="18" charset="0"/>
              </a:rPr>
              <a:t>We consider a numerical method appropriate for solution on a computer. The technique is called the </a:t>
            </a: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uLnTx/>
                <a:uFillTx/>
                <a:latin typeface="Constantia" pitchFamily="18" charset="0"/>
              </a:rPr>
              <a:t>Source </a:t>
            </a:r>
            <a:r>
              <a:rPr lang="en-US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P</a:t>
            </a:r>
            <a:r>
              <a:rPr kumimoji="0" lang="en-US" sz="24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uLnTx/>
                <a:uFillTx/>
                <a:latin typeface="Constantia" pitchFamily="18" charset="0"/>
              </a:rPr>
              <a:t>anel</a:t>
            </a: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uLnTx/>
                <a:uFillTx/>
                <a:latin typeface="Constantia" pitchFamily="18" charset="0"/>
              </a:rPr>
              <a:t> </a:t>
            </a:r>
            <a:r>
              <a:rPr lang="en-US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M</a:t>
            </a:r>
            <a:r>
              <a:rPr kumimoji="0" lang="en-US" sz="24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uLnTx/>
                <a:uFillTx/>
                <a:latin typeface="Constantia" pitchFamily="18" charset="0"/>
              </a:rPr>
              <a:t>ethod</a:t>
            </a:r>
            <a:r>
              <a:rPr lang="en-US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and is limited to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nonlifting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 flows over arbitrary bodies.</a:t>
            </a:r>
            <a:endParaRPr kumimoji="0" lang="en-US" sz="2400" b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METHODS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NONLIFTING FLOWS OVER ARBITRARY BODIES:</a:t>
            </a:r>
          </a:p>
          <a:p>
            <a:pPr lvl="1"/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 THE NUMERICAL SOURCE PANEL METHOD</a:t>
            </a:r>
          </a:p>
        </p:txBody>
      </p:sp>
      <p:sp>
        <p:nvSpPr>
          <p:cNvPr id="9" name="Rectangle 8"/>
          <p:cNvSpPr/>
          <p:nvPr/>
        </p:nvSpPr>
        <p:spPr>
          <a:xfrm>
            <a:off x="251520" y="1444714"/>
            <a:ext cx="62151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Constantia" pitchFamily="18" charset="0"/>
              </a:rPr>
              <a:t>L</a:t>
            </a:r>
            <a:r>
              <a:rPr lang="en-US" sz="2400" dirty="0" smtClean="0">
                <a:latin typeface="Constantia" pitchFamily="18" charset="0"/>
              </a:rPr>
              <a:t>et </a:t>
            </a:r>
            <a:r>
              <a:rPr lang="en-US" sz="2400" dirty="0" smtClean="0">
                <a:latin typeface="Constantia" pitchFamily="18" charset="0"/>
              </a:rPr>
              <a:t>us extend the concept of a source or </a:t>
            </a:r>
            <a:r>
              <a:rPr lang="en-US" sz="2400" dirty="0" smtClean="0">
                <a:latin typeface="Constantia" pitchFamily="18" charset="0"/>
              </a:rPr>
              <a:t>sink.</a:t>
            </a:r>
            <a:endParaRPr lang="en-US" sz="2400" dirty="0" smtClean="0">
              <a:latin typeface="Constantia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9052" y="2040898"/>
            <a:ext cx="86434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latin typeface="Constantia" pitchFamily="18" charset="0"/>
              </a:rPr>
              <a:t>I</a:t>
            </a:r>
            <a:r>
              <a:rPr lang="en-US" sz="2400" dirty="0" smtClean="0">
                <a:latin typeface="Constantia" pitchFamily="18" charset="0"/>
              </a:rPr>
              <a:t>magine </a:t>
            </a:r>
            <a:r>
              <a:rPr lang="en-US" sz="2400" dirty="0" smtClean="0">
                <a:latin typeface="Constantia" pitchFamily="18" charset="0"/>
              </a:rPr>
              <a:t>that we have an infinite number of </a:t>
            </a:r>
            <a:r>
              <a:rPr lang="en-US" sz="2400" dirty="0" smtClean="0">
                <a:latin typeface="Constantia" pitchFamily="18" charset="0"/>
              </a:rPr>
              <a:t>line </a:t>
            </a:r>
            <a:r>
              <a:rPr lang="en-US" sz="2400" dirty="0" smtClean="0">
                <a:latin typeface="Constantia" pitchFamily="18" charset="0"/>
              </a:rPr>
              <a:t>sources side by side, where the strength of each line source is infinitesimally </a:t>
            </a:r>
            <a:r>
              <a:rPr lang="en-US" sz="2400" dirty="0" smtClean="0">
                <a:latin typeface="Constantia" pitchFamily="18" charset="0"/>
              </a:rPr>
              <a:t>small.</a:t>
            </a:r>
            <a:endParaRPr lang="en-US" sz="2400" dirty="0" smtClean="0">
              <a:latin typeface="Constantia" pitchFamily="18" charset="0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5337952" y="4509120"/>
            <a:ext cx="3698544" cy="768825"/>
          </a:xfrm>
          <a:custGeom>
            <a:avLst/>
            <a:gdLst>
              <a:gd name="connsiteX0" fmla="*/ 0 w 3698544"/>
              <a:gd name="connsiteY0" fmla="*/ 768825 h 768825"/>
              <a:gd name="connsiteX1" fmla="*/ 1337481 w 3698544"/>
              <a:gd name="connsiteY1" fmla="*/ 31845 h 768825"/>
              <a:gd name="connsiteX2" fmla="*/ 2879678 w 3698544"/>
              <a:gd name="connsiteY2" fmla="*/ 577756 h 768825"/>
              <a:gd name="connsiteX3" fmla="*/ 3698544 w 3698544"/>
              <a:gd name="connsiteY3" fmla="*/ 359392 h 768825"/>
              <a:gd name="connsiteX4" fmla="*/ 3698544 w 3698544"/>
              <a:gd name="connsiteY4" fmla="*/ 359392 h 76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98544" h="768825">
                <a:moveTo>
                  <a:pt x="0" y="768825"/>
                </a:moveTo>
                <a:cubicBezTo>
                  <a:pt x="428767" y="416257"/>
                  <a:pt x="857535" y="63690"/>
                  <a:pt x="1337481" y="31845"/>
                </a:cubicBezTo>
                <a:cubicBezTo>
                  <a:pt x="1817427" y="0"/>
                  <a:pt x="2486168" y="523165"/>
                  <a:pt x="2879678" y="577756"/>
                </a:cubicBezTo>
                <a:cubicBezTo>
                  <a:pt x="3273188" y="632347"/>
                  <a:pt x="3698544" y="359392"/>
                  <a:pt x="3698544" y="359392"/>
                </a:cubicBezTo>
                <a:lnTo>
                  <a:pt x="3698544" y="359392"/>
                </a:ln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7338216" y="4723434"/>
            <a:ext cx="142876" cy="14287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7623968" y="4866310"/>
            <a:ext cx="142876" cy="14287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7909720" y="4937748"/>
            <a:ext cx="142876" cy="14287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8195472" y="5009186"/>
            <a:ext cx="142876" cy="14287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8481224" y="5009186"/>
            <a:ext cx="142876" cy="14287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8695538" y="4937748"/>
            <a:ext cx="142876" cy="14287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7052464" y="4580558"/>
            <a:ext cx="142876" cy="14287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6766712" y="4509120"/>
            <a:ext cx="142876" cy="14287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6480960" y="4509120"/>
            <a:ext cx="142876" cy="14287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195208" y="4580558"/>
            <a:ext cx="142876" cy="14287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909456" y="4723434"/>
            <a:ext cx="142876" cy="14287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5623704" y="4937748"/>
            <a:ext cx="142876" cy="14287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5337952" y="5152062"/>
            <a:ext cx="142876" cy="14287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51520" y="3460938"/>
            <a:ext cx="7848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Constantia" pitchFamily="18" charset="0"/>
              </a:rPr>
              <a:t>These side-by-side line sources form a </a:t>
            </a:r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source </a:t>
            </a:r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sheet</a:t>
            </a:r>
            <a:r>
              <a:rPr lang="en-US" sz="2400" b="1" i="1" dirty="0" smtClean="0">
                <a:latin typeface="Constantia" pitchFamily="18" charset="0"/>
              </a:rPr>
              <a:t>.</a:t>
            </a:r>
            <a:endParaRPr lang="en-US" sz="2400" b="1" i="1" dirty="0" smtClean="0">
              <a:latin typeface="Constantia" pitchFamily="18" charset="0"/>
            </a:endParaRPr>
          </a:p>
        </p:txBody>
      </p:sp>
      <p:sp>
        <p:nvSpPr>
          <p:cNvPr id="27" name="Right Arrow 26"/>
          <p:cNvSpPr/>
          <p:nvPr/>
        </p:nvSpPr>
        <p:spPr>
          <a:xfrm>
            <a:off x="4067944" y="5013176"/>
            <a:ext cx="1224136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4067944" y="4293096"/>
            <a:ext cx="11521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i="1" dirty="0" smtClean="0">
                <a:solidFill>
                  <a:schemeClr val="accent1">
                    <a:lumMod val="75000"/>
                  </a:schemeClr>
                </a:solidFill>
                <a:latin typeface="Constantia" pitchFamily="18" charset="0"/>
              </a:rPr>
              <a:t>Looking along the “z axis”</a:t>
            </a:r>
            <a:endParaRPr lang="en-US" sz="1600" i="1" dirty="0">
              <a:solidFill>
                <a:schemeClr val="accent1">
                  <a:lumMod val="75000"/>
                </a:schemeClr>
              </a:solidFill>
              <a:latin typeface="Constantia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3933056"/>
            <a:ext cx="3689820" cy="2076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9" name="Straight Connector 28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/>
      <p:bldP spid="27" grpId="0" animBg="1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4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METHODS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NONLIFTING FLOWS OVER ARBITRARY BODIES:</a:t>
            </a:r>
          </a:p>
          <a:p>
            <a:pPr lvl="1"/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 THE NUMERICAL SOURCE PANEL METHOD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77688" y="1268760"/>
            <a:ext cx="8614792" cy="3888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algn="just">
              <a:spcBef>
                <a:spcPct val="20000"/>
              </a:spcBef>
              <a:defRPr/>
            </a:pPr>
            <a:r>
              <a:rPr kumimoji="0" lang="en-US" sz="2400" b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</a:rPr>
              <a:t>Define </a:t>
            </a:r>
            <a:r>
              <a:rPr kumimoji="0" lang="el-GR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</a:rPr>
              <a:t>λ</a:t>
            </a: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</a:rPr>
              <a:t> = </a:t>
            </a:r>
            <a:r>
              <a:rPr kumimoji="0" lang="el-GR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</a:rPr>
              <a:t>λ</a:t>
            </a: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</a:rPr>
              <a:t>(s) </a:t>
            </a:r>
            <a:r>
              <a:rPr kumimoji="0" lang="en-US" sz="2400" b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</a:rPr>
              <a:t>to be the source strength per unit length along </a:t>
            </a: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</a:rPr>
              <a:t>s</a:t>
            </a:r>
            <a:r>
              <a:rPr kumimoji="0" lang="en-US" sz="2400" b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</a:rPr>
              <a:t>. Therefore, the strength of an infinitesimal</a:t>
            </a:r>
            <a:r>
              <a:rPr kumimoji="0" lang="en-US" sz="2400" b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</a:rPr>
              <a:t> portion </a:t>
            </a:r>
            <a:r>
              <a:rPr kumimoji="0" lang="en-US" sz="2400" b="0" i="1" u="none" strike="noStrike" kern="1200" cap="none" spc="0" normalizeH="0" noProof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</a:rPr>
              <a:t>ds</a:t>
            </a:r>
            <a:r>
              <a:rPr kumimoji="0" lang="en-US" sz="2400" b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</a:rPr>
              <a:t> of the sheet is </a:t>
            </a:r>
            <a:r>
              <a:rPr lang="el-GR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λ</a:t>
            </a:r>
            <a:r>
              <a:rPr lang="en-GB" sz="2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ds</a:t>
            </a:r>
            <a:r>
              <a:rPr lang="en-GB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.</a:t>
            </a:r>
          </a:p>
          <a:p>
            <a:pPr lvl="0" algn="just">
              <a:spcBef>
                <a:spcPct val="20000"/>
              </a:spcBef>
              <a:defRPr/>
            </a:pPr>
            <a:endParaRPr kumimoji="0" lang="en-GB" sz="1200" b="0" i="1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onstantia" pitchFamily="18" charset="0"/>
            </a:endParaRPr>
          </a:p>
          <a:p>
            <a:pPr lvl="0" algn="just">
              <a:spcBef>
                <a:spcPct val="20000"/>
              </a:spcBef>
              <a:defRPr/>
            </a:pPr>
            <a:r>
              <a:rPr lang="en-GB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The small section of the source sheet of strength </a:t>
            </a:r>
            <a:r>
              <a:rPr lang="el-GR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λ</a:t>
            </a:r>
            <a:r>
              <a:rPr lang="en-GB" sz="2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ds</a:t>
            </a:r>
            <a:r>
              <a:rPr lang="en-GB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,</a:t>
            </a:r>
            <a:r>
              <a:rPr lang="en-GB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 induces an infinitesimally small potential </a:t>
            </a:r>
            <a:r>
              <a:rPr lang="en-GB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d</a:t>
            </a:r>
            <a:r>
              <a:rPr lang="el-GR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ϕ</a:t>
            </a:r>
            <a:r>
              <a:rPr lang="en-GB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 at point </a:t>
            </a:r>
            <a:r>
              <a:rPr lang="en-GB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P</a:t>
            </a:r>
            <a:r>
              <a:rPr lang="en-GB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:</a:t>
            </a:r>
            <a:endParaRPr kumimoji="0" lang="en-US" sz="2400" b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nstantia" pitchFamily="18" charset="0"/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528" y="3861048"/>
            <a:ext cx="1714512" cy="884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ight Arrow 10"/>
          <p:cNvSpPr/>
          <p:nvPr/>
        </p:nvSpPr>
        <p:spPr>
          <a:xfrm>
            <a:off x="2123728" y="4221088"/>
            <a:ext cx="187220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096" y="3954188"/>
            <a:ext cx="2516120" cy="842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1979712" y="3689737"/>
            <a:ext cx="22322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i="1" dirty="0" smtClean="0"/>
              <a:t>Velocity potential </a:t>
            </a:r>
          </a:p>
          <a:p>
            <a:pPr algn="ctr"/>
            <a:r>
              <a:rPr lang="en-GB" sz="1600" i="1" dirty="0" smtClean="0"/>
              <a:t>at point P, induced</a:t>
            </a:r>
          </a:p>
          <a:p>
            <a:endParaRPr lang="en-GB" sz="1600" i="1" dirty="0" smtClean="0"/>
          </a:p>
          <a:p>
            <a:pPr algn="ctr"/>
            <a:r>
              <a:rPr lang="en-GB" sz="1600" i="1" dirty="0" smtClean="0"/>
              <a:t>by the entire source sheet</a:t>
            </a:r>
            <a:endParaRPr lang="en-US" sz="1600" i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5856" y="3501008"/>
            <a:ext cx="5223958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Straight Connector 13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5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METHODS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NONLIFTING FLOWS OVER ARBITRARY BODIES:</a:t>
            </a:r>
          </a:p>
          <a:p>
            <a:pPr lvl="1"/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 THE NUMERICAL SOURCE PANEL METHOD</a:t>
            </a:r>
          </a:p>
        </p:txBody>
      </p:sp>
      <p:sp>
        <p:nvSpPr>
          <p:cNvPr id="9" name="Rectangle 8"/>
          <p:cNvSpPr/>
          <p:nvPr/>
        </p:nvSpPr>
        <p:spPr>
          <a:xfrm>
            <a:off x="571472" y="3307727"/>
            <a:ext cx="21430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Uniform flow     </a:t>
            </a:r>
            <a:r>
              <a:rPr lang="en-US" sz="2400" b="1" dirty="0" smtClean="0">
                <a:solidFill>
                  <a:srgbClr val="FF0000"/>
                </a:solidFill>
                <a:latin typeface="Constantia" pitchFamily="18" charset="0"/>
              </a:rPr>
              <a:t>+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 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71736" y="323628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Source sheet on surface</a:t>
            </a:r>
          </a:p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 Flow over the body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357818" y="3379165"/>
            <a:ext cx="28809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=     Flow over the body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251520" y="4509120"/>
            <a:ext cx="8614792" cy="1440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algn="just">
              <a:spcBef>
                <a:spcPct val="20000"/>
              </a:spcBef>
              <a:defRPr/>
            </a:pPr>
            <a:r>
              <a:rPr lang="en-GB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Our problem is one of finding the appropriate </a:t>
            </a:r>
            <a:r>
              <a:rPr lang="el-GR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λ</a:t>
            </a:r>
            <a:r>
              <a:rPr lang="en-US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(s</a:t>
            </a:r>
            <a:r>
              <a:rPr lang="en-US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).</a:t>
            </a:r>
          </a:p>
          <a:p>
            <a:pPr lvl="0" algn="just">
              <a:spcBef>
                <a:spcPct val="20000"/>
              </a:spcBef>
              <a:defRPr/>
            </a:pPr>
            <a:endParaRPr kumimoji="0" lang="en-GB" sz="2400" b="0" i="1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onstantia" pitchFamily="18" charset="0"/>
            </a:endParaRPr>
          </a:p>
          <a:p>
            <a:pPr lvl="0" algn="just">
              <a:spcBef>
                <a:spcPct val="20000"/>
              </a:spcBef>
              <a:defRPr/>
            </a:pPr>
            <a:r>
              <a:rPr lang="en-GB" sz="2400" noProof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The solution of this problem is carried out numerically.</a:t>
            </a:r>
            <a:endParaRPr kumimoji="0" lang="en-US" sz="2400" b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nstantia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191"/>
          <a:stretch>
            <a:fillRect/>
          </a:stretch>
        </p:blipFill>
        <p:spPr bwMode="auto">
          <a:xfrm>
            <a:off x="539552" y="1479426"/>
            <a:ext cx="8231510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Straight Connector 13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6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METHODS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NONLIFTING FLOWS OVER ARBITRARY BODIES:</a:t>
            </a:r>
          </a:p>
          <a:p>
            <a:pPr lvl="1"/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 THE NUMERICAL SOURCE PANEL METHOD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365892" y="2296650"/>
            <a:ext cx="6235415" cy="3186751"/>
            <a:chOff x="1357290" y="2167720"/>
            <a:chExt cx="6235415" cy="3186751"/>
          </a:xfrm>
        </p:grpSpPr>
        <p:sp>
          <p:nvSpPr>
            <p:cNvPr id="9" name="Freeform 8"/>
            <p:cNvSpPr/>
            <p:nvPr/>
          </p:nvSpPr>
          <p:spPr>
            <a:xfrm>
              <a:off x="1965278" y="2167720"/>
              <a:ext cx="5627427" cy="3186751"/>
            </a:xfrm>
            <a:custGeom>
              <a:avLst/>
              <a:gdLst>
                <a:gd name="connsiteX0" fmla="*/ 0 w 5627427"/>
                <a:gd name="connsiteY0" fmla="*/ 1640005 h 3186751"/>
                <a:gd name="connsiteX1" fmla="*/ 109182 w 5627427"/>
                <a:gd name="connsiteY1" fmla="*/ 1298811 h 3186751"/>
                <a:gd name="connsiteX2" fmla="*/ 109182 w 5627427"/>
                <a:gd name="connsiteY2" fmla="*/ 1298811 h 3186751"/>
                <a:gd name="connsiteX3" fmla="*/ 341194 w 5627427"/>
                <a:gd name="connsiteY3" fmla="*/ 875731 h 3186751"/>
                <a:gd name="connsiteX4" fmla="*/ 736979 w 5627427"/>
                <a:gd name="connsiteY4" fmla="*/ 493593 h 3186751"/>
                <a:gd name="connsiteX5" fmla="*/ 1023582 w 5627427"/>
                <a:gd name="connsiteY5" fmla="*/ 302525 h 3186751"/>
                <a:gd name="connsiteX6" fmla="*/ 1514901 w 5627427"/>
                <a:gd name="connsiteY6" fmla="*/ 111456 h 3186751"/>
                <a:gd name="connsiteX7" fmla="*/ 1910686 w 5627427"/>
                <a:gd name="connsiteY7" fmla="*/ 43217 h 3186751"/>
                <a:gd name="connsiteX8" fmla="*/ 2320119 w 5627427"/>
                <a:gd name="connsiteY8" fmla="*/ 2274 h 3186751"/>
                <a:gd name="connsiteX9" fmla="*/ 2674961 w 5627427"/>
                <a:gd name="connsiteY9" fmla="*/ 29570 h 3186751"/>
                <a:gd name="connsiteX10" fmla="*/ 3166280 w 5627427"/>
                <a:gd name="connsiteY10" fmla="*/ 111456 h 3186751"/>
                <a:gd name="connsiteX11" fmla="*/ 3562065 w 5627427"/>
                <a:gd name="connsiteY11" fmla="*/ 220638 h 3186751"/>
                <a:gd name="connsiteX12" fmla="*/ 4176215 w 5627427"/>
                <a:gd name="connsiteY12" fmla="*/ 425355 h 3186751"/>
                <a:gd name="connsiteX13" fmla="*/ 4558352 w 5627427"/>
                <a:gd name="connsiteY13" fmla="*/ 630071 h 3186751"/>
                <a:gd name="connsiteX14" fmla="*/ 5022376 w 5627427"/>
                <a:gd name="connsiteY14" fmla="*/ 930322 h 3186751"/>
                <a:gd name="connsiteX15" fmla="*/ 5404513 w 5627427"/>
                <a:gd name="connsiteY15" fmla="*/ 1339755 h 3186751"/>
                <a:gd name="connsiteX16" fmla="*/ 5595582 w 5627427"/>
                <a:gd name="connsiteY16" fmla="*/ 1530823 h 3186751"/>
                <a:gd name="connsiteX17" fmla="*/ 5595582 w 5627427"/>
                <a:gd name="connsiteY17" fmla="*/ 1585414 h 3186751"/>
                <a:gd name="connsiteX18" fmla="*/ 5486400 w 5627427"/>
                <a:gd name="connsiteY18" fmla="*/ 1803779 h 3186751"/>
                <a:gd name="connsiteX19" fmla="*/ 5308979 w 5627427"/>
                <a:gd name="connsiteY19" fmla="*/ 1994847 h 3186751"/>
                <a:gd name="connsiteX20" fmla="*/ 5063319 w 5627427"/>
                <a:gd name="connsiteY20" fmla="*/ 2240507 h 3186751"/>
                <a:gd name="connsiteX21" fmla="*/ 4844955 w 5627427"/>
                <a:gd name="connsiteY21" fmla="*/ 2431576 h 3186751"/>
                <a:gd name="connsiteX22" fmla="*/ 4599295 w 5627427"/>
                <a:gd name="connsiteY22" fmla="*/ 2595349 h 3186751"/>
                <a:gd name="connsiteX23" fmla="*/ 4121623 w 5627427"/>
                <a:gd name="connsiteY23" fmla="*/ 2827361 h 3186751"/>
                <a:gd name="connsiteX24" fmla="*/ 3766782 w 5627427"/>
                <a:gd name="connsiteY24" fmla="*/ 2936543 h 3186751"/>
                <a:gd name="connsiteX25" fmla="*/ 3248167 w 5627427"/>
                <a:gd name="connsiteY25" fmla="*/ 3073020 h 3186751"/>
                <a:gd name="connsiteX26" fmla="*/ 2893325 w 5627427"/>
                <a:gd name="connsiteY26" fmla="*/ 3141259 h 3186751"/>
                <a:gd name="connsiteX27" fmla="*/ 2483892 w 5627427"/>
                <a:gd name="connsiteY27" fmla="*/ 3182202 h 3186751"/>
                <a:gd name="connsiteX28" fmla="*/ 2074459 w 5627427"/>
                <a:gd name="connsiteY28" fmla="*/ 3168555 h 3186751"/>
                <a:gd name="connsiteX29" fmla="*/ 1651379 w 5627427"/>
                <a:gd name="connsiteY29" fmla="*/ 3113964 h 3186751"/>
                <a:gd name="connsiteX30" fmla="*/ 1296537 w 5627427"/>
                <a:gd name="connsiteY30" fmla="*/ 3004781 h 3186751"/>
                <a:gd name="connsiteX31" fmla="*/ 955343 w 5627427"/>
                <a:gd name="connsiteY31" fmla="*/ 2854656 h 3186751"/>
                <a:gd name="connsiteX32" fmla="*/ 668740 w 5627427"/>
                <a:gd name="connsiteY32" fmla="*/ 2677235 h 3186751"/>
                <a:gd name="connsiteX33" fmla="*/ 409432 w 5627427"/>
                <a:gd name="connsiteY33" fmla="*/ 2431576 h 3186751"/>
                <a:gd name="connsiteX34" fmla="*/ 218364 w 5627427"/>
                <a:gd name="connsiteY34" fmla="*/ 2144973 h 3186751"/>
                <a:gd name="connsiteX35" fmla="*/ 109182 w 5627427"/>
                <a:gd name="connsiteY35" fmla="*/ 1940256 h 3186751"/>
                <a:gd name="connsiteX36" fmla="*/ 54591 w 5627427"/>
                <a:gd name="connsiteY36" fmla="*/ 1749187 h 3186751"/>
                <a:gd name="connsiteX37" fmla="*/ 0 w 5627427"/>
                <a:gd name="connsiteY37" fmla="*/ 1640005 h 3186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627427" h="3186751">
                  <a:moveTo>
                    <a:pt x="0" y="1640005"/>
                  </a:moveTo>
                  <a:lnTo>
                    <a:pt x="109182" y="1298811"/>
                  </a:lnTo>
                  <a:lnTo>
                    <a:pt x="109182" y="1298811"/>
                  </a:lnTo>
                  <a:cubicBezTo>
                    <a:pt x="147851" y="1228298"/>
                    <a:pt x="236561" y="1009934"/>
                    <a:pt x="341194" y="875731"/>
                  </a:cubicBezTo>
                  <a:cubicBezTo>
                    <a:pt x="445827" y="741528"/>
                    <a:pt x="623248" y="589127"/>
                    <a:pt x="736979" y="493593"/>
                  </a:cubicBezTo>
                  <a:cubicBezTo>
                    <a:pt x="850710" y="398059"/>
                    <a:pt x="893928" y="366214"/>
                    <a:pt x="1023582" y="302525"/>
                  </a:cubicBezTo>
                  <a:cubicBezTo>
                    <a:pt x="1153236" y="238836"/>
                    <a:pt x="1367050" y="154674"/>
                    <a:pt x="1514901" y="111456"/>
                  </a:cubicBezTo>
                  <a:cubicBezTo>
                    <a:pt x="1662752" y="68238"/>
                    <a:pt x="1776483" y="61414"/>
                    <a:pt x="1910686" y="43217"/>
                  </a:cubicBezTo>
                  <a:cubicBezTo>
                    <a:pt x="2044889" y="25020"/>
                    <a:pt x="2192740" y="4549"/>
                    <a:pt x="2320119" y="2274"/>
                  </a:cubicBezTo>
                  <a:cubicBezTo>
                    <a:pt x="2447498" y="0"/>
                    <a:pt x="2533934" y="11373"/>
                    <a:pt x="2674961" y="29570"/>
                  </a:cubicBezTo>
                  <a:cubicBezTo>
                    <a:pt x="2815988" y="47767"/>
                    <a:pt x="3018429" y="79611"/>
                    <a:pt x="3166280" y="111456"/>
                  </a:cubicBezTo>
                  <a:cubicBezTo>
                    <a:pt x="3314131" y="143301"/>
                    <a:pt x="3393743" y="168322"/>
                    <a:pt x="3562065" y="220638"/>
                  </a:cubicBezTo>
                  <a:cubicBezTo>
                    <a:pt x="3730387" y="272954"/>
                    <a:pt x="4010167" y="357116"/>
                    <a:pt x="4176215" y="425355"/>
                  </a:cubicBezTo>
                  <a:cubicBezTo>
                    <a:pt x="4342263" y="493594"/>
                    <a:pt x="4417325" y="545910"/>
                    <a:pt x="4558352" y="630071"/>
                  </a:cubicBezTo>
                  <a:cubicBezTo>
                    <a:pt x="4699379" y="714232"/>
                    <a:pt x="4881349" y="812041"/>
                    <a:pt x="5022376" y="930322"/>
                  </a:cubicBezTo>
                  <a:cubicBezTo>
                    <a:pt x="5163403" y="1048603"/>
                    <a:pt x="5308979" y="1239671"/>
                    <a:pt x="5404513" y="1339755"/>
                  </a:cubicBezTo>
                  <a:cubicBezTo>
                    <a:pt x="5500047" y="1439839"/>
                    <a:pt x="5563737" y="1489880"/>
                    <a:pt x="5595582" y="1530823"/>
                  </a:cubicBezTo>
                  <a:cubicBezTo>
                    <a:pt x="5627427" y="1571766"/>
                    <a:pt x="5613779" y="1539921"/>
                    <a:pt x="5595582" y="1585414"/>
                  </a:cubicBezTo>
                  <a:cubicBezTo>
                    <a:pt x="5577385" y="1630907"/>
                    <a:pt x="5534167" y="1735540"/>
                    <a:pt x="5486400" y="1803779"/>
                  </a:cubicBezTo>
                  <a:cubicBezTo>
                    <a:pt x="5438633" y="1872018"/>
                    <a:pt x="5379493" y="1922059"/>
                    <a:pt x="5308979" y="1994847"/>
                  </a:cubicBezTo>
                  <a:cubicBezTo>
                    <a:pt x="5238466" y="2067635"/>
                    <a:pt x="5140656" y="2167719"/>
                    <a:pt x="5063319" y="2240507"/>
                  </a:cubicBezTo>
                  <a:cubicBezTo>
                    <a:pt x="4985982" y="2313295"/>
                    <a:pt x="4922292" y="2372436"/>
                    <a:pt x="4844955" y="2431576"/>
                  </a:cubicBezTo>
                  <a:cubicBezTo>
                    <a:pt x="4767618" y="2490716"/>
                    <a:pt x="4719850" y="2529385"/>
                    <a:pt x="4599295" y="2595349"/>
                  </a:cubicBezTo>
                  <a:cubicBezTo>
                    <a:pt x="4478740" y="2661313"/>
                    <a:pt x="4260375" y="2770495"/>
                    <a:pt x="4121623" y="2827361"/>
                  </a:cubicBezTo>
                  <a:cubicBezTo>
                    <a:pt x="3982871" y="2884227"/>
                    <a:pt x="3912358" y="2895600"/>
                    <a:pt x="3766782" y="2936543"/>
                  </a:cubicBezTo>
                  <a:cubicBezTo>
                    <a:pt x="3621206" y="2977486"/>
                    <a:pt x="3393743" y="3038901"/>
                    <a:pt x="3248167" y="3073020"/>
                  </a:cubicBezTo>
                  <a:cubicBezTo>
                    <a:pt x="3102591" y="3107139"/>
                    <a:pt x="3020704" y="3123062"/>
                    <a:pt x="2893325" y="3141259"/>
                  </a:cubicBezTo>
                  <a:cubicBezTo>
                    <a:pt x="2765946" y="3159456"/>
                    <a:pt x="2620369" y="3177653"/>
                    <a:pt x="2483892" y="3182202"/>
                  </a:cubicBezTo>
                  <a:cubicBezTo>
                    <a:pt x="2347415" y="3186751"/>
                    <a:pt x="2213211" y="3179928"/>
                    <a:pt x="2074459" y="3168555"/>
                  </a:cubicBezTo>
                  <a:cubicBezTo>
                    <a:pt x="1935707" y="3157182"/>
                    <a:pt x="1781033" y="3141260"/>
                    <a:pt x="1651379" y="3113964"/>
                  </a:cubicBezTo>
                  <a:cubicBezTo>
                    <a:pt x="1521725" y="3086668"/>
                    <a:pt x="1412543" y="3047999"/>
                    <a:pt x="1296537" y="3004781"/>
                  </a:cubicBezTo>
                  <a:cubicBezTo>
                    <a:pt x="1180531" y="2961563"/>
                    <a:pt x="1059976" y="2909247"/>
                    <a:pt x="955343" y="2854656"/>
                  </a:cubicBezTo>
                  <a:cubicBezTo>
                    <a:pt x="850710" y="2800065"/>
                    <a:pt x="759725" y="2747748"/>
                    <a:pt x="668740" y="2677235"/>
                  </a:cubicBezTo>
                  <a:cubicBezTo>
                    <a:pt x="577755" y="2606722"/>
                    <a:pt x="484495" y="2520286"/>
                    <a:pt x="409432" y="2431576"/>
                  </a:cubicBezTo>
                  <a:cubicBezTo>
                    <a:pt x="334369" y="2342866"/>
                    <a:pt x="268406" y="2226860"/>
                    <a:pt x="218364" y="2144973"/>
                  </a:cubicBezTo>
                  <a:cubicBezTo>
                    <a:pt x="168322" y="2063086"/>
                    <a:pt x="136478" y="2006220"/>
                    <a:pt x="109182" y="1940256"/>
                  </a:cubicBezTo>
                  <a:cubicBezTo>
                    <a:pt x="81886" y="1874292"/>
                    <a:pt x="75063" y="1799229"/>
                    <a:pt x="54591" y="1749187"/>
                  </a:cubicBezTo>
                  <a:cubicBezTo>
                    <a:pt x="34119" y="1699145"/>
                    <a:pt x="10235" y="1669575"/>
                    <a:pt x="0" y="1640005"/>
                  </a:cubicBezTo>
                  <a:close/>
                </a:path>
              </a:pathLst>
            </a:cu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/>
            <p:cNvCxnSpPr>
              <a:stCxn id="9" idx="0"/>
            </p:cNvCxnSpPr>
            <p:nvPr/>
          </p:nvCxnSpPr>
          <p:spPr>
            <a:xfrm flipH="1" flipV="1">
              <a:off x="1357290" y="3786190"/>
              <a:ext cx="607988" cy="21536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 rot="5400000" flipH="1" flipV="1">
            <a:off x="1723082" y="3915120"/>
            <a:ext cx="857256" cy="1588"/>
          </a:xfrm>
          <a:prstGeom prst="line">
            <a:avLst/>
          </a:prstGeom>
          <a:ln w="38100" cmpd="sng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 flipH="1" flipV="1">
            <a:off x="2115991" y="2664955"/>
            <a:ext cx="857256" cy="785818"/>
          </a:xfrm>
          <a:prstGeom prst="line">
            <a:avLst/>
          </a:prstGeom>
          <a:ln w="38100" cmpd="sng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2937528" y="2343484"/>
            <a:ext cx="1214446" cy="285752"/>
          </a:xfrm>
          <a:prstGeom prst="line">
            <a:avLst/>
          </a:prstGeom>
          <a:ln w="38100" cmpd="sng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151974" y="2343484"/>
            <a:ext cx="1714512" cy="285752"/>
          </a:xfrm>
          <a:prstGeom prst="line">
            <a:avLst/>
          </a:prstGeom>
          <a:ln w="38100" cmpd="sng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866486" y="2629236"/>
            <a:ext cx="1702977" cy="1252829"/>
          </a:xfrm>
          <a:prstGeom prst="line">
            <a:avLst/>
          </a:prstGeom>
          <a:ln w="38100" cmpd="sng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0800000" flipV="1">
            <a:off x="5723610" y="3915120"/>
            <a:ext cx="1857388" cy="1285884"/>
          </a:xfrm>
          <a:prstGeom prst="line">
            <a:avLst/>
          </a:prstGeom>
          <a:ln w="38100" cmpd="sng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0800000" flipV="1">
            <a:off x="4151974" y="5201004"/>
            <a:ext cx="1571636" cy="214314"/>
          </a:xfrm>
          <a:prstGeom prst="line">
            <a:avLst/>
          </a:prstGeom>
          <a:ln w="38100" cmpd="sng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10800000">
            <a:off x="2937528" y="5129566"/>
            <a:ext cx="1214446" cy="285752"/>
          </a:xfrm>
          <a:prstGeom prst="line">
            <a:avLst/>
          </a:prstGeom>
          <a:ln w="38100" cmpd="sng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6200000" flipV="1">
            <a:off x="2151710" y="4343748"/>
            <a:ext cx="785818" cy="785818"/>
          </a:xfrm>
          <a:prstGeom prst="line">
            <a:avLst/>
          </a:prstGeom>
          <a:ln w="38100" cmpd="sng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008834" y="2629236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S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1723082" y="2914988"/>
            <a:ext cx="365277" cy="1020838"/>
          </a:xfrm>
          <a:custGeom>
            <a:avLst/>
            <a:gdLst>
              <a:gd name="connsiteX0" fmla="*/ 0 w 365277"/>
              <a:gd name="connsiteY0" fmla="*/ 1020838 h 1020838"/>
              <a:gd name="connsiteX1" fmla="*/ 58057 w 365277"/>
              <a:gd name="connsiteY1" fmla="*/ 716038 h 1020838"/>
              <a:gd name="connsiteX2" fmla="*/ 159657 w 365277"/>
              <a:gd name="connsiteY2" fmla="*/ 425753 h 1020838"/>
              <a:gd name="connsiteX3" fmla="*/ 333829 w 365277"/>
              <a:gd name="connsiteY3" fmla="*/ 62895 h 1020838"/>
              <a:gd name="connsiteX4" fmla="*/ 348343 w 365277"/>
              <a:gd name="connsiteY4" fmla="*/ 48381 h 1020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277" h="1020838">
                <a:moveTo>
                  <a:pt x="0" y="1020838"/>
                </a:moveTo>
                <a:cubicBezTo>
                  <a:pt x="15724" y="918028"/>
                  <a:pt x="31448" y="815219"/>
                  <a:pt x="58057" y="716038"/>
                </a:cubicBezTo>
                <a:cubicBezTo>
                  <a:pt x="84666" y="616857"/>
                  <a:pt x="113695" y="534610"/>
                  <a:pt x="159657" y="425753"/>
                </a:cubicBezTo>
                <a:cubicBezTo>
                  <a:pt x="205619" y="316896"/>
                  <a:pt x="302381" y="125790"/>
                  <a:pt x="333829" y="62895"/>
                </a:cubicBezTo>
                <a:cubicBezTo>
                  <a:pt x="365277" y="0"/>
                  <a:pt x="356810" y="24190"/>
                  <a:pt x="348343" y="48381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2080272" y="3843682"/>
            <a:ext cx="142876" cy="14287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2508900" y="2986426"/>
            <a:ext cx="142876" cy="14287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437594" y="2486360"/>
            <a:ext cx="142876" cy="14287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4866354" y="2414922"/>
            <a:ext cx="142876" cy="14287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580866" y="3129302"/>
            <a:ext cx="142876" cy="14287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6580866" y="4486624"/>
            <a:ext cx="142876" cy="14287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866354" y="5272442"/>
            <a:ext cx="142876" cy="14287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3509032" y="5272442"/>
            <a:ext cx="142876" cy="14287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2508900" y="4700938"/>
            <a:ext cx="142876" cy="14287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509428" y="5629632"/>
            <a:ext cx="142876" cy="14287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2294618" y="3582534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651808" y="2939592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723510" y="2582402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223676" y="4057996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794684" y="4296914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Oval 36"/>
          <p:cNvSpPr/>
          <p:nvPr/>
        </p:nvSpPr>
        <p:spPr>
          <a:xfrm>
            <a:off x="6509460" y="1510832"/>
            <a:ext cx="142876" cy="14287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6652336" y="1439394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366452" y="158227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</a:t>
            </a:r>
            <a:endParaRPr lang="en-US" dirty="0"/>
          </a:p>
        </p:txBody>
      </p:sp>
      <p:cxnSp>
        <p:nvCxnSpPr>
          <p:cNvPr id="41" name="Straight Connector 40"/>
          <p:cNvCxnSpPr/>
          <p:nvPr/>
        </p:nvCxnSpPr>
        <p:spPr>
          <a:xfrm>
            <a:off x="5364088" y="2082336"/>
            <a:ext cx="57150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795080" y="17965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ym typeface="Symbol"/>
              </a:rPr>
              <a:t>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6866618" y="5486756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 Points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866618" y="5939988"/>
            <a:ext cx="207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Boundary points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" name="Oval 44"/>
          <p:cNvSpPr/>
          <p:nvPr/>
        </p:nvSpPr>
        <p:spPr>
          <a:xfrm>
            <a:off x="6509428" y="6058260"/>
            <a:ext cx="142876" cy="14287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Arrow Connector 45"/>
          <p:cNvCxnSpPr/>
          <p:nvPr/>
        </p:nvCxnSpPr>
        <p:spPr>
          <a:xfrm flipV="1">
            <a:off x="4515952" y="1582270"/>
            <a:ext cx="2000264" cy="8572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251520" y="1340768"/>
            <a:ext cx="48315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Constantia" pitchFamily="18" charset="0"/>
              </a:rPr>
              <a:t>Let us approximate the source sheet by a series of straight </a:t>
            </a:r>
            <a:r>
              <a:rPr lang="en-US" sz="2400" dirty="0" smtClean="0">
                <a:latin typeface="Constantia" pitchFamily="18" charset="0"/>
              </a:rPr>
              <a:t>panels.</a:t>
            </a:r>
            <a:endParaRPr lang="en-US" sz="2400" dirty="0" smtClean="0">
              <a:latin typeface="Constantia" pitchFamily="18" charset="0"/>
            </a:endParaRPr>
          </a:p>
        </p:txBody>
      </p:sp>
      <p:cxnSp>
        <p:nvCxnSpPr>
          <p:cNvPr id="58" name="Straight Connector 57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1" grpId="1" animBg="1"/>
      <p:bldP spid="32" grpId="0"/>
      <p:bldP spid="33" grpId="0"/>
      <p:bldP spid="34" grpId="0"/>
      <p:bldP spid="35" grpId="0"/>
      <p:bldP spid="36" grpId="0"/>
      <p:bldP spid="37" grpId="0" animBg="1"/>
      <p:bldP spid="38" grpId="0"/>
      <p:bldP spid="40" grpId="0"/>
      <p:bldP spid="42" grpId="0"/>
      <p:bldP spid="43" grpId="0"/>
      <p:bldP spid="44" grpId="0"/>
      <p:bldP spid="45" grpId="0" animBg="1"/>
      <p:bldP spid="4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7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METHODS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NONLIFTING FLOWS OVER ARBITRARY BODIES:</a:t>
            </a:r>
          </a:p>
          <a:p>
            <a:pPr lvl="1"/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 THE NUMERICAL SOURCE PANEL METHOD</a:t>
            </a:r>
          </a:p>
        </p:txBody>
      </p:sp>
      <p:sp>
        <p:nvSpPr>
          <p:cNvPr id="5" name="Rectangle 4"/>
          <p:cNvSpPr/>
          <p:nvPr/>
        </p:nvSpPr>
        <p:spPr>
          <a:xfrm rot="19550017">
            <a:off x="6566887" y="4665207"/>
            <a:ext cx="2277961" cy="86968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543423">
            <a:off x="4891206" y="2687931"/>
            <a:ext cx="1786875" cy="35719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4945638" y="2524911"/>
            <a:ext cx="1714512" cy="285752"/>
          </a:xfrm>
          <a:prstGeom prst="line">
            <a:avLst/>
          </a:prstGeom>
          <a:ln w="38100" cmpd="sng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5660018" y="2596349"/>
            <a:ext cx="142876" cy="14287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 rot="5400000" flipH="1" flipV="1">
            <a:off x="5991983" y="1160525"/>
            <a:ext cx="857256" cy="19497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7303124" y="1692259"/>
            <a:ext cx="142876" cy="14287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446000" y="1620821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802926" y="1835135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</a:t>
            </a:r>
            <a:r>
              <a:rPr lang="en-US" baseline="-25000" dirty="0" smtClean="0"/>
              <a:t>pj</a:t>
            </a:r>
            <a:endParaRPr lang="en-US" baseline="-25000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6156176" y="2263763"/>
            <a:ext cx="57150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588744" y="1978011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ym typeface="Symbol"/>
              </a:rPr>
              <a:t>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660050" y="2763829"/>
            <a:ext cx="285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 rot="828931">
            <a:off x="4374166" y="2620953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ym typeface="Symbol"/>
              </a:rPr>
              <a:t></a:t>
            </a:r>
            <a:r>
              <a:rPr lang="en-US" baseline="-25000" dirty="0" smtClean="0">
                <a:sym typeface="Symbol"/>
              </a:rPr>
              <a:t>j</a:t>
            </a:r>
            <a:endParaRPr lang="en-US" baseline="-25000" dirty="0"/>
          </a:p>
        </p:txBody>
      </p:sp>
      <p:sp>
        <p:nvSpPr>
          <p:cNvPr id="22" name="Rectangle 21"/>
          <p:cNvSpPr/>
          <p:nvPr/>
        </p:nvSpPr>
        <p:spPr>
          <a:xfrm rot="420118">
            <a:off x="5318845" y="2608818"/>
            <a:ext cx="195606" cy="566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4945670" y="2464430"/>
            <a:ext cx="500066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159984" y="2549514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ds</a:t>
            </a:r>
            <a:r>
              <a:rPr lang="en-US" baseline="-25000" dirty="0" smtClean="0"/>
              <a:t>j</a:t>
            </a:r>
            <a:endParaRPr lang="en-US" baseline="-25000" dirty="0"/>
          </a:p>
        </p:txBody>
      </p:sp>
      <p:sp>
        <p:nvSpPr>
          <p:cNvPr id="25" name="TextBox 24"/>
          <p:cNvSpPr txBox="1"/>
          <p:nvPr/>
        </p:nvSpPr>
        <p:spPr>
          <a:xfrm>
            <a:off x="7588876" y="1620820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x,y</a:t>
            </a:r>
            <a:r>
              <a:rPr lang="en-US" dirty="0" smtClean="0"/>
              <a:t>)</a:t>
            </a:r>
            <a:endParaRPr lang="en-US" dirty="0"/>
          </a:p>
        </p:txBody>
      </p:sp>
      <p:cxnSp>
        <p:nvCxnSpPr>
          <p:cNvPr id="27" name="Straight Connector 26"/>
          <p:cNvCxnSpPr/>
          <p:nvPr/>
        </p:nvCxnSpPr>
        <p:spPr>
          <a:xfrm rot="10800000" flipV="1">
            <a:off x="6517274" y="4096546"/>
            <a:ext cx="1857388" cy="1285884"/>
          </a:xfrm>
          <a:prstGeom prst="line">
            <a:avLst/>
          </a:prstGeom>
          <a:ln w="38100" cmpd="sng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7374530" y="4668050"/>
            <a:ext cx="142876" cy="14287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7017340" y="4239422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rot="5400000" flipH="1" flipV="1">
            <a:off x="5481455" y="3156737"/>
            <a:ext cx="3378510" cy="4495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 rot="19959431">
            <a:off x="6230042" y="5667671"/>
            <a:ext cx="465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ym typeface="Symbol"/>
              </a:rPr>
              <a:t></a:t>
            </a:r>
            <a:r>
              <a:rPr lang="en-US" baseline="-25000" dirty="0" smtClean="0">
                <a:sym typeface="Symbol"/>
              </a:rPr>
              <a:t>i</a:t>
            </a:r>
            <a:endParaRPr lang="en-US" baseline="-25000" dirty="0"/>
          </a:p>
        </p:txBody>
      </p:sp>
      <p:sp>
        <p:nvSpPr>
          <p:cNvPr id="33" name="Rectangle 32"/>
          <p:cNvSpPr/>
          <p:nvPr/>
        </p:nvSpPr>
        <p:spPr>
          <a:xfrm>
            <a:off x="244492" y="2132856"/>
            <a:ext cx="44715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>
                <a:latin typeface="Constantia" pitchFamily="18" charset="0"/>
              </a:rPr>
              <a:t>The velocity potential induced at </a:t>
            </a:r>
            <a:r>
              <a:rPr lang="en-GB" sz="2000" i="1" dirty="0" smtClean="0">
                <a:latin typeface="Constantia" pitchFamily="18" charset="0"/>
              </a:rPr>
              <a:t>P</a:t>
            </a:r>
            <a:r>
              <a:rPr lang="en-GB" sz="2000" dirty="0" smtClean="0">
                <a:latin typeface="Constantia" pitchFamily="18" charset="0"/>
              </a:rPr>
              <a:t> due to the </a:t>
            </a:r>
            <a:r>
              <a:rPr lang="en-GB" sz="2000" i="1" dirty="0" err="1" smtClean="0">
                <a:latin typeface="Constantia" pitchFamily="18" charset="0"/>
              </a:rPr>
              <a:t>j</a:t>
            </a:r>
            <a:r>
              <a:rPr lang="en-GB" sz="2000" dirty="0" err="1" smtClean="0">
                <a:latin typeface="Constantia" pitchFamily="18" charset="0"/>
              </a:rPr>
              <a:t>th</a:t>
            </a:r>
            <a:r>
              <a:rPr lang="en-GB" sz="2000" dirty="0" smtClean="0">
                <a:latin typeface="Constantia" pitchFamily="18" charset="0"/>
              </a:rPr>
              <a:t> panel is:</a:t>
            </a:r>
            <a:endParaRPr lang="en-US" sz="2000" dirty="0" smtClean="0">
              <a:latin typeface="Constantia" pitchFamily="18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51520" y="4005064"/>
            <a:ext cx="1368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>
                <a:latin typeface="Constantia" pitchFamily="18" charset="0"/>
              </a:rPr>
              <a:t>Where:</a:t>
            </a:r>
            <a:endParaRPr lang="en-US" sz="2000" dirty="0" smtClean="0">
              <a:latin typeface="Constantia" pitchFamily="18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51520" y="4869160"/>
            <a:ext cx="44715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>
                <a:latin typeface="Constantia" pitchFamily="18" charset="0"/>
              </a:rPr>
              <a:t>The velocity potential induced at </a:t>
            </a:r>
            <a:r>
              <a:rPr lang="en-GB" sz="2000" i="1" dirty="0" smtClean="0">
                <a:latin typeface="Constantia" pitchFamily="18" charset="0"/>
              </a:rPr>
              <a:t>P</a:t>
            </a:r>
            <a:r>
              <a:rPr lang="en-GB" sz="2000" dirty="0" smtClean="0">
                <a:latin typeface="Constantia" pitchFamily="18" charset="0"/>
              </a:rPr>
              <a:t> due to </a:t>
            </a:r>
            <a:r>
              <a:rPr lang="en-GB" sz="2000" i="1" dirty="0" smtClean="0">
                <a:latin typeface="Constantia" pitchFamily="18" charset="0"/>
              </a:rPr>
              <a:t>all</a:t>
            </a:r>
            <a:r>
              <a:rPr lang="en-GB" sz="2000" dirty="0" smtClean="0">
                <a:latin typeface="Constantia" pitchFamily="18" charset="0"/>
              </a:rPr>
              <a:t> the panels:</a:t>
            </a:r>
            <a:endParaRPr lang="en-US" sz="2000" dirty="0" smtClean="0">
              <a:latin typeface="Constantia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6722" y="1412776"/>
            <a:ext cx="234315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87624" y="2996952"/>
            <a:ext cx="240982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33525" y="3933056"/>
            <a:ext cx="30384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65448" y="5517232"/>
            <a:ext cx="40386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7" name="Straight Connector 3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3" grpId="0"/>
      <p:bldP spid="34" grpId="0"/>
      <p:bldP spid="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8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METHODS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NONLIFTING FLOWS OVER ARBITRARY BODIES:</a:t>
            </a:r>
          </a:p>
          <a:p>
            <a:pPr lvl="1"/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 THE NUMERICAL SOURCE PANEL METHOD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4779358" y="3287114"/>
            <a:ext cx="1714512" cy="285752"/>
          </a:xfrm>
          <a:prstGeom prst="line">
            <a:avLst/>
          </a:prstGeom>
          <a:ln w="38100" cmpd="sng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5493738" y="3358552"/>
            <a:ext cx="142876" cy="14287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136712" y="4097535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r</a:t>
            </a:r>
            <a:r>
              <a:rPr lang="en-US" baseline="-25000" dirty="0" err="1" smtClean="0"/>
              <a:t>ij</a:t>
            </a:r>
            <a:endParaRPr lang="en-US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5636646" y="3383155"/>
            <a:ext cx="285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 rot="420118">
            <a:off x="5152565" y="3371021"/>
            <a:ext cx="195606" cy="566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4779390" y="3168841"/>
            <a:ext cx="500066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993704" y="3311717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ds</a:t>
            </a:r>
            <a:r>
              <a:rPr lang="en-US" baseline="-25000" dirty="0" smtClean="0"/>
              <a:t>j</a:t>
            </a:r>
            <a:endParaRPr lang="en-US" baseline="-25000" dirty="0"/>
          </a:p>
        </p:txBody>
      </p:sp>
      <p:cxnSp>
        <p:nvCxnSpPr>
          <p:cNvPr id="15" name="Straight Connector 14"/>
          <p:cNvCxnSpPr/>
          <p:nvPr/>
        </p:nvCxnSpPr>
        <p:spPr>
          <a:xfrm rot="10800000" flipV="1">
            <a:off x="6350994" y="4858749"/>
            <a:ext cx="1857388" cy="1285884"/>
          </a:xfrm>
          <a:prstGeom prst="line">
            <a:avLst/>
          </a:prstGeom>
          <a:ln w="38100" cmpd="sng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7208250" y="5430253"/>
            <a:ext cx="142876" cy="14287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7351158" y="4883353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8" name="Straight Arrow Connector 17"/>
          <p:cNvCxnSpPr>
            <a:endCxn id="16" idx="5"/>
          </p:cNvCxnSpPr>
          <p:nvPr/>
        </p:nvCxnSpPr>
        <p:spPr>
          <a:xfrm rot="16200000" flipH="1">
            <a:off x="5256023" y="3478026"/>
            <a:ext cx="2097612" cy="20507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99592" y="1556792"/>
            <a:ext cx="3548120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0" name="Straight Connector 19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9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METHODS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NONLIFTING FLOWS OVER ARBITRARY BODIES:</a:t>
            </a:r>
          </a:p>
          <a:p>
            <a:pPr lvl="1"/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 THE NUMERICAL SOURCE PANEL METHOD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26778" y="335699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S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4344237" y="3934196"/>
            <a:ext cx="142876" cy="14287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733776" y="4475966"/>
            <a:ext cx="142876" cy="14287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6300192" y="3212976"/>
            <a:ext cx="357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519462" y="3929066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604448" y="4859868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37" name="TextBox 36"/>
          <p:cNvSpPr txBox="1"/>
          <p:nvPr/>
        </p:nvSpPr>
        <p:spPr>
          <a:xfrm>
            <a:off x="8248968" y="4355812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β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grpSp>
        <p:nvGrpSpPr>
          <p:cNvPr id="52" name="Group 51"/>
          <p:cNvGrpSpPr/>
          <p:nvPr/>
        </p:nvGrpSpPr>
        <p:grpSpPr>
          <a:xfrm>
            <a:off x="3779912" y="2996952"/>
            <a:ext cx="5132706" cy="1944216"/>
            <a:chOff x="2518802" y="2276872"/>
            <a:chExt cx="6500858" cy="3186751"/>
          </a:xfrm>
        </p:grpSpPr>
        <p:sp>
          <p:nvSpPr>
            <p:cNvPr id="21" name="Freeform 20"/>
            <p:cNvSpPr/>
            <p:nvPr/>
          </p:nvSpPr>
          <p:spPr>
            <a:xfrm>
              <a:off x="2875992" y="2904330"/>
              <a:ext cx="365277" cy="1020838"/>
            </a:xfrm>
            <a:custGeom>
              <a:avLst/>
              <a:gdLst>
                <a:gd name="connsiteX0" fmla="*/ 0 w 365277"/>
                <a:gd name="connsiteY0" fmla="*/ 1020838 h 1020838"/>
                <a:gd name="connsiteX1" fmla="*/ 58057 w 365277"/>
                <a:gd name="connsiteY1" fmla="*/ 716038 h 1020838"/>
                <a:gd name="connsiteX2" fmla="*/ 159657 w 365277"/>
                <a:gd name="connsiteY2" fmla="*/ 425753 h 1020838"/>
                <a:gd name="connsiteX3" fmla="*/ 333829 w 365277"/>
                <a:gd name="connsiteY3" fmla="*/ 62895 h 1020838"/>
                <a:gd name="connsiteX4" fmla="*/ 348343 w 365277"/>
                <a:gd name="connsiteY4" fmla="*/ 48381 h 102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277" h="1020838">
                  <a:moveTo>
                    <a:pt x="0" y="1020838"/>
                  </a:moveTo>
                  <a:cubicBezTo>
                    <a:pt x="15724" y="918028"/>
                    <a:pt x="31448" y="815219"/>
                    <a:pt x="58057" y="716038"/>
                  </a:cubicBezTo>
                  <a:cubicBezTo>
                    <a:pt x="84666" y="616857"/>
                    <a:pt x="113695" y="534610"/>
                    <a:pt x="159657" y="425753"/>
                  </a:cubicBezTo>
                  <a:cubicBezTo>
                    <a:pt x="205619" y="316896"/>
                    <a:pt x="302381" y="125790"/>
                    <a:pt x="333829" y="62895"/>
                  </a:cubicBezTo>
                  <a:cubicBezTo>
                    <a:pt x="365277" y="0"/>
                    <a:pt x="356810" y="24190"/>
                    <a:pt x="348343" y="48381"/>
                  </a:cubicBezTo>
                </a:path>
              </a:pathLst>
            </a:cu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1" name="Group 50"/>
            <p:cNvGrpSpPr/>
            <p:nvPr/>
          </p:nvGrpSpPr>
          <p:grpSpPr>
            <a:xfrm>
              <a:off x="2518802" y="2276872"/>
              <a:ext cx="6500858" cy="3186751"/>
              <a:chOff x="2518802" y="2285992"/>
              <a:chExt cx="6500858" cy="3186751"/>
            </a:xfrm>
          </p:grpSpPr>
          <p:grpSp>
            <p:nvGrpSpPr>
              <p:cNvPr id="50" name="Group 49"/>
              <p:cNvGrpSpPr/>
              <p:nvPr/>
            </p:nvGrpSpPr>
            <p:grpSpPr>
              <a:xfrm>
                <a:off x="2518802" y="2285992"/>
                <a:ext cx="6235415" cy="3186751"/>
                <a:chOff x="2518802" y="2285992"/>
                <a:chExt cx="6235415" cy="3186751"/>
              </a:xfrm>
            </p:grpSpPr>
            <p:grpSp>
              <p:nvGrpSpPr>
                <p:cNvPr id="7" name="Group 6"/>
                <p:cNvGrpSpPr/>
                <p:nvPr/>
              </p:nvGrpSpPr>
              <p:grpSpPr>
                <a:xfrm>
                  <a:off x="2518802" y="2285992"/>
                  <a:ext cx="6235415" cy="3186751"/>
                  <a:chOff x="1357290" y="2167720"/>
                  <a:chExt cx="6235415" cy="3186751"/>
                </a:xfrm>
              </p:grpSpPr>
              <p:sp>
                <p:nvSpPr>
                  <p:cNvPr id="9" name="Freeform 8"/>
                  <p:cNvSpPr/>
                  <p:nvPr/>
                </p:nvSpPr>
                <p:spPr>
                  <a:xfrm>
                    <a:off x="1965278" y="2167720"/>
                    <a:ext cx="5627427" cy="3186751"/>
                  </a:xfrm>
                  <a:custGeom>
                    <a:avLst/>
                    <a:gdLst>
                      <a:gd name="connsiteX0" fmla="*/ 0 w 5627427"/>
                      <a:gd name="connsiteY0" fmla="*/ 1640005 h 3186751"/>
                      <a:gd name="connsiteX1" fmla="*/ 109182 w 5627427"/>
                      <a:gd name="connsiteY1" fmla="*/ 1298811 h 3186751"/>
                      <a:gd name="connsiteX2" fmla="*/ 109182 w 5627427"/>
                      <a:gd name="connsiteY2" fmla="*/ 1298811 h 3186751"/>
                      <a:gd name="connsiteX3" fmla="*/ 341194 w 5627427"/>
                      <a:gd name="connsiteY3" fmla="*/ 875731 h 3186751"/>
                      <a:gd name="connsiteX4" fmla="*/ 736979 w 5627427"/>
                      <a:gd name="connsiteY4" fmla="*/ 493593 h 3186751"/>
                      <a:gd name="connsiteX5" fmla="*/ 1023582 w 5627427"/>
                      <a:gd name="connsiteY5" fmla="*/ 302525 h 3186751"/>
                      <a:gd name="connsiteX6" fmla="*/ 1514901 w 5627427"/>
                      <a:gd name="connsiteY6" fmla="*/ 111456 h 3186751"/>
                      <a:gd name="connsiteX7" fmla="*/ 1910686 w 5627427"/>
                      <a:gd name="connsiteY7" fmla="*/ 43217 h 3186751"/>
                      <a:gd name="connsiteX8" fmla="*/ 2320119 w 5627427"/>
                      <a:gd name="connsiteY8" fmla="*/ 2274 h 3186751"/>
                      <a:gd name="connsiteX9" fmla="*/ 2674961 w 5627427"/>
                      <a:gd name="connsiteY9" fmla="*/ 29570 h 3186751"/>
                      <a:gd name="connsiteX10" fmla="*/ 3166280 w 5627427"/>
                      <a:gd name="connsiteY10" fmla="*/ 111456 h 3186751"/>
                      <a:gd name="connsiteX11" fmla="*/ 3562065 w 5627427"/>
                      <a:gd name="connsiteY11" fmla="*/ 220638 h 3186751"/>
                      <a:gd name="connsiteX12" fmla="*/ 4176215 w 5627427"/>
                      <a:gd name="connsiteY12" fmla="*/ 425355 h 3186751"/>
                      <a:gd name="connsiteX13" fmla="*/ 4558352 w 5627427"/>
                      <a:gd name="connsiteY13" fmla="*/ 630071 h 3186751"/>
                      <a:gd name="connsiteX14" fmla="*/ 5022376 w 5627427"/>
                      <a:gd name="connsiteY14" fmla="*/ 930322 h 3186751"/>
                      <a:gd name="connsiteX15" fmla="*/ 5404513 w 5627427"/>
                      <a:gd name="connsiteY15" fmla="*/ 1339755 h 3186751"/>
                      <a:gd name="connsiteX16" fmla="*/ 5595582 w 5627427"/>
                      <a:gd name="connsiteY16" fmla="*/ 1530823 h 3186751"/>
                      <a:gd name="connsiteX17" fmla="*/ 5595582 w 5627427"/>
                      <a:gd name="connsiteY17" fmla="*/ 1585414 h 3186751"/>
                      <a:gd name="connsiteX18" fmla="*/ 5486400 w 5627427"/>
                      <a:gd name="connsiteY18" fmla="*/ 1803779 h 3186751"/>
                      <a:gd name="connsiteX19" fmla="*/ 5308979 w 5627427"/>
                      <a:gd name="connsiteY19" fmla="*/ 1994847 h 3186751"/>
                      <a:gd name="connsiteX20" fmla="*/ 5063319 w 5627427"/>
                      <a:gd name="connsiteY20" fmla="*/ 2240507 h 3186751"/>
                      <a:gd name="connsiteX21" fmla="*/ 4844955 w 5627427"/>
                      <a:gd name="connsiteY21" fmla="*/ 2431576 h 3186751"/>
                      <a:gd name="connsiteX22" fmla="*/ 4599295 w 5627427"/>
                      <a:gd name="connsiteY22" fmla="*/ 2595349 h 3186751"/>
                      <a:gd name="connsiteX23" fmla="*/ 4121623 w 5627427"/>
                      <a:gd name="connsiteY23" fmla="*/ 2827361 h 3186751"/>
                      <a:gd name="connsiteX24" fmla="*/ 3766782 w 5627427"/>
                      <a:gd name="connsiteY24" fmla="*/ 2936543 h 3186751"/>
                      <a:gd name="connsiteX25" fmla="*/ 3248167 w 5627427"/>
                      <a:gd name="connsiteY25" fmla="*/ 3073020 h 3186751"/>
                      <a:gd name="connsiteX26" fmla="*/ 2893325 w 5627427"/>
                      <a:gd name="connsiteY26" fmla="*/ 3141259 h 3186751"/>
                      <a:gd name="connsiteX27" fmla="*/ 2483892 w 5627427"/>
                      <a:gd name="connsiteY27" fmla="*/ 3182202 h 3186751"/>
                      <a:gd name="connsiteX28" fmla="*/ 2074459 w 5627427"/>
                      <a:gd name="connsiteY28" fmla="*/ 3168555 h 3186751"/>
                      <a:gd name="connsiteX29" fmla="*/ 1651379 w 5627427"/>
                      <a:gd name="connsiteY29" fmla="*/ 3113964 h 3186751"/>
                      <a:gd name="connsiteX30" fmla="*/ 1296537 w 5627427"/>
                      <a:gd name="connsiteY30" fmla="*/ 3004781 h 3186751"/>
                      <a:gd name="connsiteX31" fmla="*/ 955343 w 5627427"/>
                      <a:gd name="connsiteY31" fmla="*/ 2854656 h 3186751"/>
                      <a:gd name="connsiteX32" fmla="*/ 668740 w 5627427"/>
                      <a:gd name="connsiteY32" fmla="*/ 2677235 h 3186751"/>
                      <a:gd name="connsiteX33" fmla="*/ 409432 w 5627427"/>
                      <a:gd name="connsiteY33" fmla="*/ 2431576 h 3186751"/>
                      <a:gd name="connsiteX34" fmla="*/ 218364 w 5627427"/>
                      <a:gd name="connsiteY34" fmla="*/ 2144973 h 3186751"/>
                      <a:gd name="connsiteX35" fmla="*/ 109182 w 5627427"/>
                      <a:gd name="connsiteY35" fmla="*/ 1940256 h 3186751"/>
                      <a:gd name="connsiteX36" fmla="*/ 54591 w 5627427"/>
                      <a:gd name="connsiteY36" fmla="*/ 1749187 h 3186751"/>
                      <a:gd name="connsiteX37" fmla="*/ 0 w 5627427"/>
                      <a:gd name="connsiteY37" fmla="*/ 1640005 h 31867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</a:cxnLst>
                    <a:rect l="l" t="t" r="r" b="b"/>
                    <a:pathLst>
                      <a:path w="5627427" h="3186751">
                        <a:moveTo>
                          <a:pt x="0" y="1640005"/>
                        </a:moveTo>
                        <a:lnTo>
                          <a:pt x="109182" y="1298811"/>
                        </a:lnTo>
                        <a:lnTo>
                          <a:pt x="109182" y="1298811"/>
                        </a:lnTo>
                        <a:cubicBezTo>
                          <a:pt x="147851" y="1228298"/>
                          <a:pt x="236561" y="1009934"/>
                          <a:pt x="341194" y="875731"/>
                        </a:cubicBezTo>
                        <a:cubicBezTo>
                          <a:pt x="445827" y="741528"/>
                          <a:pt x="623248" y="589127"/>
                          <a:pt x="736979" y="493593"/>
                        </a:cubicBezTo>
                        <a:cubicBezTo>
                          <a:pt x="850710" y="398059"/>
                          <a:pt x="893928" y="366214"/>
                          <a:pt x="1023582" y="302525"/>
                        </a:cubicBezTo>
                        <a:cubicBezTo>
                          <a:pt x="1153236" y="238836"/>
                          <a:pt x="1367050" y="154674"/>
                          <a:pt x="1514901" y="111456"/>
                        </a:cubicBezTo>
                        <a:cubicBezTo>
                          <a:pt x="1662752" y="68238"/>
                          <a:pt x="1776483" y="61414"/>
                          <a:pt x="1910686" y="43217"/>
                        </a:cubicBezTo>
                        <a:cubicBezTo>
                          <a:pt x="2044889" y="25020"/>
                          <a:pt x="2192740" y="4549"/>
                          <a:pt x="2320119" y="2274"/>
                        </a:cubicBezTo>
                        <a:cubicBezTo>
                          <a:pt x="2447498" y="0"/>
                          <a:pt x="2533934" y="11373"/>
                          <a:pt x="2674961" y="29570"/>
                        </a:cubicBezTo>
                        <a:cubicBezTo>
                          <a:pt x="2815988" y="47767"/>
                          <a:pt x="3018429" y="79611"/>
                          <a:pt x="3166280" y="111456"/>
                        </a:cubicBezTo>
                        <a:cubicBezTo>
                          <a:pt x="3314131" y="143301"/>
                          <a:pt x="3393743" y="168322"/>
                          <a:pt x="3562065" y="220638"/>
                        </a:cubicBezTo>
                        <a:cubicBezTo>
                          <a:pt x="3730387" y="272954"/>
                          <a:pt x="4010167" y="357116"/>
                          <a:pt x="4176215" y="425355"/>
                        </a:cubicBezTo>
                        <a:cubicBezTo>
                          <a:pt x="4342263" y="493594"/>
                          <a:pt x="4417325" y="545910"/>
                          <a:pt x="4558352" y="630071"/>
                        </a:cubicBezTo>
                        <a:cubicBezTo>
                          <a:pt x="4699379" y="714232"/>
                          <a:pt x="4881349" y="812041"/>
                          <a:pt x="5022376" y="930322"/>
                        </a:cubicBezTo>
                        <a:cubicBezTo>
                          <a:pt x="5163403" y="1048603"/>
                          <a:pt x="5308979" y="1239671"/>
                          <a:pt x="5404513" y="1339755"/>
                        </a:cubicBezTo>
                        <a:cubicBezTo>
                          <a:pt x="5500047" y="1439839"/>
                          <a:pt x="5563737" y="1489880"/>
                          <a:pt x="5595582" y="1530823"/>
                        </a:cubicBezTo>
                        <a:cubicBezTo>
                          <a:pt x="5627427" y="1571766"/>
                          <a:pt x="5613779" y="1539921"/>
                          <a:pt x="5595582" y="1585414"/>
                        </a:cubicBezTo>
                        <a:cubicBezTo>
                          <a:pt x="5577385" y="1630907"/>
                          <a:pt x="5534167" y="1735540"/>
                          <a:pt x="5486400" y="1803779"/>
                        </a:cubicBezTo>
                        <a:cubicBezTo>
                          <a:pt x="5438633" y="1872018"/>
                          <a:pt x="5379493" y="1922059"/>
                          <a:pt x="5308979" y="1994847"/>
                        </a:cubicBezTo>
                        <a:cubicBezTo>
                          <a:pt x="5238466" y="2067635"/>
                          <a:pt x="5140656" y="2167719"/>
                          <a:pt x="5063319" y="2240507"/>
                        </a:cubicBezTo>
                        <a:cubicBezTo>
                          <a:pt x="4985982" y="2313295"/>
                          <a:pt x="4922292" y="2372436"/>
                          <a:pt x="4844955" y="2431576"/>
                        </a:cubicBezTo>
                        <a:cubicBezTo>
                          <a:pt x="4767618" y="2490716"/>
                          <a:pt x="4719850" y="2529385"/>
                          <a:pt x="4599295" y="2595349"/>
                        </a:cubicBezTo>
                        <a:cubicBezTo>
                          <a:pt x="4478740" y="2661313"/>
                          <a:pt x="4260375" y="2770495"/>
                          <a:pt x="4121623" y="2827361"/>
                        </a:cubicBezTo>
                        <a:cubicBezTo>
                          <a:pt x="3982871" y="2884227"/>
                          <a:pt x="3912358" y="2895600"/>
                          <a:pt x="3766782" y="2936543"/>
                        </a:cubicBezTo>
                        <a:cubicBezTo>
                          <a:pt x="3621206" y="2977486"/>
                          <a:pt x="3393743" y="3038901"/>
                          <a:pt x="3248167" y="3073020"/>
                        </a:cubicBezTo>
                        <a:cubicBezTo>
                          <a:pt x="3102591" y="3107139"/>
                          <a:pt x="3020704" y="3123062"/>
                          <a:pt x="2893325" y="3141259"/>
                        </a:cubicBezTo>
                        <a:cubicBezTo>
                          <a:pt x="2765946" y="3159456"/>
                          <a:pt x="2620369" y="3177653"/>
                          <a:pt x="2483892" y="3182202"/>
                        </a:cubicBezTo>
                        <a:cubicBezTo>
                          <a:pt x="2347415" y="3186751"/>
                          <a:pt x="2213211" y="3179928"/>
                          <a:pt x="2074459" y="3168555"/>
                        </a:cubicBezTo>
                        <a:cubicBezTo>
                          <a:pt x="1935707" y="3157182"/>
                          <a:pt x="1781033" y="3141260"/>
                          <a:pt x="1651379" y="3113964"/>
                        </a:cubicBezTo>
                        <a:cubicBezTo>
                          <a:pt x="1521725" y="3086668"/>
                          <a:pt x="1412543" y="3047999"/>
                          <a:pt x="1296537" y="3004781"/>
                        </a:cubicBezTo>
                        <a:cubicBezTo>
                          <a:pt x="1180531" y="2961563"/>
                          <a:pt x="1059976" y="2909247"/>
                          <a:pt x="955343" y="2854656"/>
                        </a:cubicBezTo>
                        <a:cubicBezTo>
                          <a:pt x="850710" y="2800065"/>
                          <a:pt x="759725" y="2747748"/>
                          <a:pt x="668740" y="2677235"/>
                        </a:cubicBezTo>
                        <a:cubicBezTo>
                          <a:pt x="577755" y="2606722"/>
                          <a:pt x="484495" y="2520286"/>
                          <a:pt x="409432" y="2431576"/>
                        </a:cubicBezTo>
                        <a:cubicBezTo>
                          <a:pt x="334369" y="2342866"/>
                          <a:pt x="268406" y="2226860"/>
                          <a:pt x="218364" y="2144973"/>
                        </a:cubicBezTo>
                        <a:cubicBezTo>
                          <a:pt x="168322" y="2063086"/>
                          <a:pt x="136478" y="2006220"/>
                          <a:pt x="109182" y="1940256"/>
                        </a:cubicBezTo>
                        <a:cubicBezTo>
                          <a:pt x="81886" y="1874292"/>
                          <a:pt x="75063" y="1799229"/>
                          <a:pt x="54591" y="1749187"/>
                        </a:cubicBezTo>
                        <a:cubicBezTo>
                          <a:pt x="34119" y="1699145"/>
                          <a:pt x="10235" y="1669575"/>
                          <a:pt x="0" y="1640005"/>
                        </a:cubicBezTo>
                        <a:close/>
                      </a:path>
                    </a:pathLst>
                  </a:custGeom>
                  <a:ln/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10" name="Straight Connector 9"/>
                  <p:cNvCxnSpPr>
                    <a:stCxn id="9" idx="0"/>
                  </p:cNvCxnSpPr>
                  <p:nvPr/>
                </p:nvCxnSpPr>
                <p:spPr>
                  <a:xfrm flipH="1" flipV="1">
                    <a:off x="1357290" y="3786190"/>
                    <a:ext cx="607988" cy="21536"/>
                  </a:xfrm>
                  <a:prstGeom prst="line">
                    <a:avLst/>
                  </a:prstGeom>
                  <a:ln w="3175"/>
                </p:spPr>
                <p:style>
                  <a:lnRef idx="1">
                    <a:schemeClr val="accent2"/>
                  </a:lnRef>
                  <a:fillRef idx="2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dk1"/>
                  </a:fontRef>
                </p:style>
              </p:cxnSp>
            </p:grpSp>
            <p:cxnSp>
              <p:nvCxnSpPr>
                <p:cNvPr id="11" name="Straight Connector 10"/>
                <p:cNvCxnSpPr/>
                <p:nvPr/>
              </p:nvCxnSpPr>
              <p:spPr>
                <a:xfrm rot="5400000" flipH="1" flipV="1">
                  <a:off x="2875992" y="3904462"/>
                  <a:ext cx="857256" cy="1588"/>
                </a:xfrm>
                <a:prstGeom prst="line">
                  <a:avLst/>
                </a:prstGeom>
                <a:ln w="38100" cmpd="sng">
                  <a:solidFill>
                    <a:srgbClr val="FF0000"/>
                  </a:solidFill>
                  <a:headEnd type="oval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11"/>
                <p:cNvCxnSpPr/>
                <p:nvPr/>
              </p:nvCxnSpPr>
              <p:spPr>
                <a:xfrm rot="5400000" flipH="1" flipV="1">
                  <a:off x="3268901" y="2654297"/>
                  <a:ext cx="857256" cy="785818"/>
                </a:xfrm>
                <a:prstGeom prst="line">
                  <a:avLst/>
                </a:prstGeom>
                <a:ln w="38100" cmpd="sng">
                  <a:solidFill>
                    <a:srgbClr val="FF0000"/>
                  </a:solidFill>
                  <a:headEnd type="oval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/>
                <p:cNvCxnSpPr/>
                <p:nvPr/>
              </p:nvCxnSpPr>
              <p:spPr>
                <a:xfrm flipV="1">
                  <a:off x="4090438" y="2332826"/>
                  <a:ext cx="1214446" cy="285752"/>
                </a:xfrm>
                <a:prstGeom prst="line">
                  <a:avLst/>
                </a:prstGeom>
                <a:ln w="38100" cmpd="sng">
                  <a:solidFill>
                    <a:srgbClr val="FF0000"/>
                  </a:solidFill>
                  <a:headEnd type="oval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Connector 13"/>
                <p:cNvCxnSpPr/>
                <p:nvPr/>
              </p:nvCxnSpPr>
              <p:spPr>
                <a:xfrm>
                  <a:off x="5304884" y="2332826"/>
                  <a:ext cx="1714512" cy="285752"/>
                </a:xfrm>
                <a:prstGeom prst="line">
                  <a:avLst/>
                </a:prstGeom>
                <a:ln w="38100" cmpd="sng">
                  <a:solidFill>
                    <a:srgbClr val="FF0000"/>
                  </a:solidFill>
                  <a:headEnd type="oval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/>
                <p:cNvCxnSpPr/>
                <p:nvPr/>
              </p:nvCxnSpPr>
              <p:spPr>
                <a:xfrm>
                  <a:off x="7019396" y="2618578"/>
                  <a:ext cx="1702977" cy="1252829"/>
                </a:xfrm>
                <a:prstGeom prst="line">
                  <a:avLst/>
                </a:prstGeom>
                <a:ln w="38100" cmpd="sng">
                  <a:solidFill>
                    <a:srgbClr val="FF0000"/>
                  </a:solidFill>
                  <a:headEnd type="oval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15"/>
                <p:cNvCxnSpPr/>
                <p:nvPr/>
              </p:nvCxnSpPr>
              <p:spPr>
                <a:xfrm rot="10800000" flipV="1">
                  <a:off x="6876520" y="3904462"/>
                  <a:ext cx="1857388" cy="1285884"/>
                </a:xfrm>
                <a:prstGeom prst="line">
                  <a:avLst/>
                </a:prstGeom>
                <a:ln w="38100" cmpd="sng">
                  <a:solidFill>
                    <a:srgbClr val="FF0000"/>
                  </a:solidFill>
                  <a:headEnd type="oval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/>
                <p:cNvCxnSpPr/>
                <p:nvPr/>
              </p:nvCxnSpPr>
              <p:spPr>
                <a:xfrm rot="10800000" flipV="1">
                  <a:off x="5304884" y="5190346"/>
                  <a:ext cx="1571636" cy="214314"/>
                </a:xfrm>
                <a:prstGeom prst="line">
                  <a:avLst/>
                </a:prstGeom>
                <a:ln w="38100" cmpd="sng">
                  <a:solidFill>
                    <a:srgbClr val="FF0000"/>
                  </a:solidFill>
                  <a:headEnd type="oval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/>
                <p:cNvCxnSpPr/>
                <p:nvPr/>
              </p:nvCxnSpPr>
              <p:spPr>
                <a:xfrm rot="10800000">
                  <a:off x="4090438" y="5118908"/>
                  <a:ext cx="1214446" cy="285752"/>
                </a:xfrm>
                <a:prstGeom prst="line">
                  <a:avLst/>
                </a:prstGeom>
                <a:ln w="38100" cmpd="sng">
                  <a:solidFill>
                    <a:srgbClr val="FF0000"/>
                  </a:solidFill>
                  <a:headEnd type="oval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/>
                <p:cNvCxnSpPr/>
                <p:nvPr/>
              </p:nvCxnSpPr>
              <p:spPr>
                <a:xfrm rot="16200000" flipV="1">
                  <a:off x="3304620" y="4333090"/>
                  <a:ext cx="785818" cy="785818"/>
                </a:xfrm>
                <a:prstGeom prst="line">
                  <a:avLst/>
                </a:prstGeom>
                <a:ln w="38100" cmpd="sng">
                  <a:solidFill>
                    <a:srgbClr val="FF0000"/>
                  </a:solidFill>
                  <a:headEnd type="oval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Oval 22"/>
                <p:cNvSpPr/>
                <p:nvPr/>
              </p:nvSpPr>
              <p:spPr>
                <a:xfrm>
                  <a:off x="3661810" y="2975768"/>
                  <a:ext cx="142876" cy="142876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Oval 23"/>
                <p:cNvSpPr/>
                <p:nvPr/>
              </p:nvSpPr>
              <p:spPr>
                <a:xfrm>
                  <a:off x="4590504" y="2475702"/>
                  <a:ext cx="142876" cy="142876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>
                  <a:off x="6019264" y="2404264"/>
                  <a:ext cx="142876" cy="142876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" name="Oval 25"/>
                <p:cNvSpPr/>
                <p:nvPr/>
              </p:nvSpPr>
              <p:spPr>
                <a:xfrm>
                  <a:off x="7733776" y="3118644"/>
                  <a:ext cx="142876" cy="142876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Oval 27"/>
                <p:cNvSpPr/>
                <p:nvPr/>
              </p:nvSpPr>
              <p:spPr>
                <a:xfrm>
                  <a:off x="6019264" y="5261784"/>
                  <a:ext cx="142876" cy="142876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Oval 28"/>
                <p:cNvSpPr/>
                <p:nvPr/>
              </p:nvSpPr>
              <p:spPr>
                <a:xfrm>
                  <a:off x="4661942" y="5261784"/>
                  <a:ext cx="142876" cy="142876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Oval 29"/>
                <p:cNvSpPr/>
                <p:nvPr/>
              </p:nvSpPr>
              <p:spPr>
                <a:xfrm>
                  <a:off x="3661810" y="4690280"/>
                  <a:ext cx="142876" cy="142876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34" name="Straight Arrow Connector 33"/>
              <p:cNvCxnSpPr/>
              <p:nvPr/>
            </p:nvCxnSpPr>
            <p:spPr>
              <a:xfrm>
                <a:off x="7805214" y="4500570"/>
                <a:ext cx="857256" cy="95329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/>
              <p:cNvCxnSpPr/>
              <p:nvPr/>
            </p:nvCxnSpPr>
            <p:spPr>
              <a:xfrm>
                <a:off x="7733776" y="4572008"/>
                <a:ext cx="1285884" cy="1588"/>
              </a:xfrm>
              <a:prstGeom prst="straightConnector1">
                <a:avLst/>
              </a:prstGeom>
              <a:ln>
                <a:solidFill>
                  <a:srgbClr val="002060"/>
                </a:solidFill>
                <a:prstDash val="dash"/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/>
              <p:cNvCxnSpPr/>
              <p:nvPr/>
            </p:nvCxnSpPr>
            <p:spPr>
              <a:xfrm rot="16200000" flipH="1">
                <a:off x="5710079" y="2452301"/>
                <a:ext cx="2097612" cy="205074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916832"/>
            <a:ext cx="3574815" cy="781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6" name="Right Arrow 45"/>
          <p:cNvSpPr/>
          <p:nvPr/>
        </p:nvSpPr>
        <p:spPr>
          <a:xfrm>
            <a:off x="2203716" y="5373216"/>
            <a:ext cx="1000132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1569585"/>
            <a:ext cx="1802759" cy="851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8" name="Rectangle 47"/>
          <p:cNvSpPr/>
          <p:nvPr/>
        </p:nvSpPr>
        <p:spPr>
          <a:xfrm>
            <a:off x="244492" y="1268760"/>
            <a:ext cx="44715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>
                <a:latin typeface="Constantia" pitchFamily="18" charset="0"/>
              </a:rPr>
              <a:t>The boundary condition at solid walls states that:</a:t>
            </a:r>
            <a:endParaRPr lang="en-US" sz="2000" dirty="0" smtClean="0">
              <a:latin typeface="Constantia" pitchFamily="18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51520" y="2217058"/>
            <a:ext cx="44715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>
                <a:latin typeface="Constantia" pitchFamily="18" charset="0"/>
              </a:rPr>
              <a:t>Where:</a:t>
            </a:r>
            <a:endParaRPr lang="en-US" sz="2000" dirty="0" smtClean="0">
              <a:latin typeface="Constantia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568" y="2708920"/>
            <a:ext cx="28289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568" y="3241923"/>
            <a:ext cx="20097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979"/>
          <a:stretch>
            <a:fillRect/>
          </a:stretch>
        </p:blipFill>
        <p:spPr bwMode="auto">
          <a:xfrm>
            <a:off x="899592" y="3833986"/>
            <a:ext cx="3321943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373216"/>
            <a:ext cx="14954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1880" y="5183088"/>
            <a:ext cx="474345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4" name="Straight Connector 53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Oval 54"/>
          <p:cNvSpPr/>
          <p:nvPr/>
        </p:nvSpPr>
        <p:spPr>
          <a:xfrm>
            <a:off x="4355976" y="3964146"/>
            <a:ext cx="112807" cy="8716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6735090" y="3100898"/>
            <a:ext cx="357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j</a:t>
            </a:r>
            <a:endParaRPr lang="en-US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599186" y="4181018"/>
            <a:ext cx="357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i</a:t>
            </a:r>
            <a:endParaRPr lang="en-US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7915577" y="4349944"/>
            <a:ext cx="112807" cy="8716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8" grpId="0"/>
      <p:bldP spid="4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1700808"/>
            <a:ext cx="474345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10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METHODS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NONLIFTING FLOWS OVER ARBITRARY BODIES:</a:t>
            </a:r>
          </a:p>
          <a:p>
            <a:pPr lvl="1"/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 THE NUMERICAL SOURCE PANEL METHOD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5076056" y="1848244"/>
            <a:ext cx="714380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07774" y="1287710"/>
            <a:ext cx="380050" cy="413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Oval 18"/>
          <p:cNvSpPr/>
          <p:nvPr/>
        </p:nvSpPr>
        <p:spPr>
          <a:xfrm>
            <a:off x="1619672" y="1543913"/>
            <a:ext cx="1316636" cy="10801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44492" y="2701369"/>
            <a:ext cx="86479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>
                <a:latin typeface="Constantia" pitchFamily="18" charset="0"/>
              </a:rPr>
              <a:t>The integral </a:t>
            </a:r>
            <a:r>
              <a:rPr lang="en-GB" sz="2000" i="1" dirty="0" err="1" smtClean="0">
                <a:latin typeface="Constantia" pitchFamily="18" charset="0"/>
              </a:rPr>
              <a:t>I</a:t>
            </a:r>
            <a:r>
              <a:rPr lang="en-GB" sz="2000" i="1" baseline="-25000" dirty="0" err="1" smtClean="0">
                <a:latin typeface="Constantia" pitchFamily="18" charset="0"/>
              </a:rPr>
              <a:t>i,j</a:t>
            </a:r>
            <a:r>
              <a:rPr lang="en-GB" sz="2000" dirty="0" smtClean="0">
                <a:latin typeface="Constantia" pitchFamily="18" charset="0"/>
              </a:rPr>
              <a:t> is evaluated at the </a:t>
            </a:r>
            <a:r>
              <a:rPr lang="en-GB" sz="2000" i="1" dirty="0" err="1" smtClean="0">
                <a:latin typeface="Constantia" pitchFamily="18" charset="0"/>
              </a:rPr>
              <a:t>j</a:t>
            </a:r>
            <a:r>
              <a:rPr lang="en-GB" sz="2000" dirty="0" err="1" smtClean="0">
                <a:latin typeface="Constantia" pitchFamily="18" charset="0"/>
              </a:rPr>
              <a:t>th</a:t>
            </a:r>
            <a:r>
              <a:rPr lang="en-GB" sz="2000" dirty="0" smtClean="0">
                <a:latin typeface="Constantia" pitchFamily="18" charset="0"/>
              </a:rPr>
              <a:t> control point and the integral is taken over the complete </a:t>
            </a:r>
            <a:r>
              <a:rPr lang="en-GB" sz="2000" i="1" dirty="0" err="1" smtClean="0">
                <a:latin typeface="Constantia" pitchFamily="18" charset="0"/>
              </a:rPr>
              <a:t>j</a:t>
            </a:r>
            <a:r>
              <a:rPr lang="en-GB" sz="2000" dirty="0" err="1" smtClean="0">
                <a:latin typeface="Constantia" pitchFamily="18" charset="0"/>
              </a:rPr>
              <a:t>th</a:t>
            </a:r>
            <a:r>
              <a:rPr lang="en-GB" sz="2000" dirty="0" smtClean="0">
                <a:latin typeface="Constantia" pitchFamily="18" charset="0"/>
              </a:rPr>
              <a:t> panel:</a:t>
            </a:r>
            <a:endParaRPr lang="en-US" sz="2000" dirty="0" smtClean="0">
              <a:latin typeface="Constantia" pitchFamily="18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9612" y="1736229"/>
            <a:ext cx="339090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1653" y="3429000"/>
            <a:ext cx="2778219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39611" y="3573016"/>
            <a:ext cx="368877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4293096"/>
            <a:ext cx="2304172" cy="655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58777" y="4293096"/>
            <a:ext cx="33813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0152" y="4264893"/>
            <a:ext cx="309562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4163" y="5229200"/>
            <a:ext cx="5335675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6" name="Straight Connector 25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9" grpId="0" animBg="1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11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METHODS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NONLIFTING FLOWS OVER ARBITRARY BODIES:</a:t>
            </a:r>
          </a:p>
          <a:p>
            <a:pPr lvl="1"/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 THE NUMERICAL SOURCE PANEL METHOD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4857720" y="2642462"/>
            <a:ext cx="1714512" cy="285752"/>
          </a:xfrm>
          <a:prstGeom prst="line">
            <a:avLst/>
          </a:prstGeom>
          <a:ln w="38100" cmpd="sng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5572100" y="2713900"/>
            <a:ext cx="142876" cy="14287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215074" y="3452883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r</a:t>
            </a:r>
            <a:r>
              <a:rPr lang="en-US" baseline="-25000" dirty="0" err="1" smtClean="0"/>
              <a:t>ij</a:t>
            </a:r>
            <a:endParaRPr lang="en-US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5715008" y="2738503"/>
            <a:ext cx="285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 rot="420118">
            <a:off x="5230927" y="2726369"/>
            <a:ext cx="195606" cy="566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4857752" y="2738503"/>
            <a:ext cx="500066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072066" y="2667065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ds</a:t>
            </a:r>
            <a:r>
              <a:rPr lang="en-US" baseline="-25000" dirty="0" smtClean="0"/>
              <a:t>j</a:t>
            </a:r>
            <a:endParaRPr lang="en-US" baseline="-25000" dirty="0"/>
          </a:p>
        </p:txBody>
      </p:sp>
      <p:cxnSp>
        <p:nvCxnSpPr>
          <p:cNvPr id="15" name="Straight Connector 14"/>
          <p:cNvCxnSpPr/>
          <p:nvPr/>
        </p:nvCxnSpPr>
        <p:spPr>
          <a:xfrm rot="10800000" flipV="1">
            <a:off x="6429356" y="4214097"/>
            <a:ext cx="1857388" cy="1285884"/>
          </a:xfrm>
          <a:prstGeom prst="line">
            <a:avLst/>
          </a:prstGeom>
          <a:ln w="38100" cmpd="sng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7286612" y="4785601"/>
            <a:ext cx="142876" cy="14287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7429520" y="4238701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8" name="Straight Arrow Connector 17"/>
          <p:cNvCxnSpPr>
            <a:endCxn id="16" idx="5"/>
          </p:cNvCxnSpPr>
          <p:nvPr/>
        </p:nvCxnSpPr>
        <p:spPr>
          <a:xfrm rot="16200000" flipH="1">
            <a:off x="5334385" y="2833374"/>
            <a:ext cx="2097612" cy="20507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7358082" y="4810205"/>
            <a:ext cx="857256" cy="95329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215306" y="5738899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7286644" y="4810205"/>
            <a:ext cx="1000132" cy="71438"/>
          </a:xfrm>
          <a:prstGeom prst="straightConnector1">
            <a:avLst/>
          </a:prstGeom>
          <a:ln>
            <a:solidFill>
              <a:srgbClr val="002060"/>
            </a:solidFill>
            <a:prstDash val="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786710" y="4810205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β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8358198" y="4238701"/>
            <a:ext cx="785802" cy="1588"/>
          </a:xfrm>
          <a:prstGeom prst="straightConnector1">
            <a:avLst/>
          </a:prstGeom>
          <a:ln>
            <a:solidFill>
              <a:srgbClr val="002060"/>
            </a:solidFill>
            <a:prstDash val="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Freeform 23"/>
          <p:cNvSpPr/>
          <p:nvPr/>
        </p:nvSpPr>
        <p:spPr>
          <a:xfrm>
            <a:off x="8072462" y="4024387"/>
            <a:ext cx="470848" cy="329820"/>
          </a:xfrm>
          <a:custGeom>
            <a:avLst/>
            <a:gdLst>
              <a:gd name="connsiteX0" fmla="*/ 470848 w 470848"/>
              <a:gd name="connsiteY0" fmla="*/ 166047 h 329820"/>
              <a:gd name="connsiteX1" fmla="*/ 348018 w 470848"/>
              <a:gd name="connsiteY1" fmla="*/ 29570 h 329820"/>
              <a:gd name="connsiteX2" fmla="*/ 225188 w 470848"/>
              <a:gd name="connsiteY2" fmla="*/ 2274 h 329820"/>
              <a:gd name="connsiteX3" fmla="*/ 88710 w 470848"/>
              <a:gd name="connsiteY3" fmla="*/ 43217 h 329820"/>
              <a:gd name="connsiteX4" fmla="*/ 6824 w 470848"/>
              <a:gd name="connsiteY4" fmla="*/ 206990 h 329820"/>
              <a:gd name="connsiteX5" fmla="*/ 47767 w 470848"/>
              <a:gd name="connsiteY5" fmla="*/ 329820 h 329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0848" h="329820">
                <a:moveTo>
                  <a:pt x="470848" y="166047"/>
                </a:moveTo>
                <a:cubicBezTo>
                  <a:pt x="429904" y="111456"/>
                  <a:pt x="388961" y="56865"/>
                  <a:pt x="348018" y="29570"/>
                </a:cubicBezTo>
                <a:cubicBezTo>
                  <a:pt x="307075" y="2275"/>
                  <a:pt x="268406" y="0"/>
                  <a:pt x="225188" y="2274"/>
                </a:cubicBezTo>
                <a:cubicBezTo>
                  <a:pt x="181970" y="4548"/>
                  <a:pt x="125104" y="9098"/>
                  <a:pt x="88710" y="43217"/>
                </a:cubicBezTo>
                <a:cubicBezTo>
                  <a:pt x="52316" y="77336"/>
                  <a:pt x="13648" y="159223"/>
                  <a:pt x="6824" y="206990"/>
                </a:cubicBezTo>
                <a:cubicBezTo>
                  <a:pt x="0" y="254757"/>
                  <a:pt x="23883" y="292288"/>
                  <a:pt x="47767" y="329820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8001024" y="3595759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ф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6" name="Freeform 25"/>
          <p:cNvSpPr/>
          <p:nvPr/>
        </p:nvSpPr>
        <p:spPr>
          <a:xfrm>
            <a:off x="7560860" y="4810205"/>
            <a:ext cx="225850" cy="231153"/>
          </a:xfrm>
          <a:custGeom>
            <a:avLst/>
            <a:gdLst>
              <a:gd name="connsiteX0" fmla="*/ 232012 w 247934"/>
              <a:gd name="connsiteY0" fmla="*/ 0 h 300251"/>
              <a:gd name="connsiteX1" fmla="*/ 245659 w 247934"/>
              <a:gd name="connsiteY1" fmla="*/ 122830 h 300251"/>
              <a:gd name="connsiteX2" fmla="*/ 218364 w 247934"/>
              <a:gd name="connsiteY2" fmla="*/ 218364 h 300251"/>
              <a:gd name="connsiteX3" fmla="*/ 150125 w 247934"/>
              <a:gd name="connsiteY3" fmla="*/ 286603 h 300251"/>
              <a:gd name="connsiteX4" fmla="*/ 0 w 247934"/>
              <a:gd name="connsiteY4" fmla="*/ 300251 h 300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934" h="300251">
                <a:moveTo>
                  <a:pt x="232012" y="0"/>
                </a:moveTo>
                <a:cubicBezTo>
                  <a:pt x="239973" y="43218"/>
                  <a:pt x="247934" y="86436"/>
                  <a:pt x="245659" y="122830"/>
                </a:cubicBezTo>
                <a:cubicBezTo>
                  <a:pt x="243384" y="159224"/>
                  <a:pt x="234286" y="191069"/>
                  <a:pt x="218364" y="218364"/>
                </a:cubicBezTo>
                <a:cubicBezTo>
                  <a:pt x="202442" y="245659"/>
                  <a:pt x="186519" y="272955"/>
                  <a:pt x="150125" y="286603"/>
                </a:cubicBezTo>
                <a:cubicBezTo>
                  <a:pt x="113731" y="300251"/>
                  <a:pt x="56865" y="300251"/>
                  <a:pt x="0" y="300251"/>
                </a:cubicBezTo>
              </a:path>
            </a:pathLst>
          </a:cu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4857752" y="2595627"/>
            <a:ext cx="357190" cy="1588"/>
          </a:xfrm>
          <a:prstGeom prst="straightConnector1">
            <a:avLst/>
          </a:prstGeom>
          <a:ln>
            <a:solidFill>
              <a:srgbClr val="002060"/>
            </a:solidFill>
            <a:prstDash val="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Freeform 27"/>
          <p:cNvSpPr/>
          <p:nvPr/>
        </p:nvSpPr>
        <p:spPr>
          <a:xfrm>
            <a:off x="4597021" y="2334552"/>
            <a:ext cx="486770" cy="557284"/>
          </a:xfrm>
          <a:custGeom>
            <a:avLst/>
            <a:gdLst>
              <a:gd name="connsiteX0" fmla="*/ 466298 w 486770"/>
              <a:gd name="connsiteY0" fmla="*/ 168322 h 557284"/>
              <a:gd name="connsiteX1" fmla="*/ 343469 w 486770"/>
              <a:gd name="connsiteY1" fmla="*/ 31845 h 557284"/>
              <a:gd name="connsiteX2" fmla="*/ 125104 w 486770"/>
              <a:gd name="connsiteY2" fmla="*/ 31845 h 557284"/>
              <a:gd name="connsiteX3" fmla="*/ 15922 w 486770"/>
              <a:gd name="connsiteY3" fmla="*/ 222913 h 557284"/>
              <a:gd name="connsiteX4" fmla="*/ 29570 w 486770"/>
              <a:gd name="connsiteY4" fmla="*/ 413982 h 557284"/>
              <a:gd name="connsiteX5" fmla="*/ 152400 w 486770"/>
              <a:gd name="connsiteY5" fmla="*/ 536812 h 557284"/>
              <a:gd name="connsiteX6" fmla="*/ 316173 w 486770"/>
              <a:gd name="connsiteY6" fmla="*/ 536812 h 557284"/>
              <a:gd name="connsiteX7" fmla="*/ 411707 w 486770"/>
              <a:gd name="connsiteY7" fmla="*/ 495869 h 557284"/>
              <a:gd name="connsiteX8" fmla="*/ 479946 w 486770"/>
              <a:gd name="connsiteY8" fmla="*/ 345743 h 557284"/>
              <a:gd name="connsiteX9" fmla="*/ 452651 w 486770"/>
              <a:gd name="connsiteY9" fmla="*/ 345743 h 557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6770" h="557284">
                <a:moveTo>
                  <a:pt x="466298" y="168322"/>
                </a:moveTo>
                <a:cubicBezTo>
                  <a:pt x="433316" y="111456"/>
                  <a:pt x="400334" y="54591"/>
                  <a:pt x="343469" y="31845"/>
                </a:cubicBezTo>
                <a:cubicBezTo>
                  <a:pt x="286604" y="9099"/>
                  <a:pt x="179695" y="0"/>
                  <a:pt x="125104" y="31845"/>
                </a:cubicBezTo>
                <a:cubicBezTo>
                  <a:pt x="70513" y="63690"/>
                  <a:pt x="31844" y="159224"/>
                  <a:pt x="15922" y="222913"/>
                </a:cubicBezTo>
                <a:cubicBezTo>
                  <a:pt x="0" y="286603"/>
                  <a:pt x="6824" y="361666"/>
                  <a:pt x="29570" y="413982"/>
                </a:cubicBezTo>
                <a:cubicBezTo>
                  <a:pt x="52316" y="466298"/>
                  <a:pt x="104633" y="516340"/>
                  <a:pt x="152400" y="536812"/>
                </a:cubicBezTo>
                <a:cubicBezTo>
                  <a:pt x="200167" y="557284"/>
                  <a:pt x="272955" y="543636"/>
                  <a:pt x="316173" y="536812"/>
                </a:cubicBezTo>
                <a:cubicBezTo>
                  <a:pt x="359391" y="529988"/>
                  <a:pt x="384411" y="527714"/>
                  <a:pt x="411707" y="495869"/>
                </a:cubicBezTo>
                <a:cubicBezTo>
                  <a:pt x="439003" y="464024"/>
                  <a:pt x="473122" y="370764"/>
                  <a:pt x="479946" y="345743"/>
                </a:cubicBezTo>
                <a:cubicBezTo>
                  <a:pt x="486770" y="320722"/>
                  <a:pt x="469710" y="333232"/>
                  <a:pt x="452651" y="345743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4214810" y="2381313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ф</a:t>
            </a:r>
            <a:r>
              <a:rPr lang="en-US" baseline="-25000" dirty="0" smtClean="0"/>
              <a:t>j</a:t>
            </a:r>
            <a:endParaRPr lang="en-US" baseline="-25000" dirty="0"/>
          </a:p>
        </p:txBody>
      </p:sp>
      <p:sp>
        <p:nvSpPr>
          <p:cNvPr id="30" name="TextBox 29"/>
          <p:cNvSpPr txBox="1"/>
          <p:nvPr/>
        </p:nvSpPr>
        <p:spPr>
          <a:xfrm>
            <a:off x="4071934" y="2952817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X</a:t>
            </a:r>
            <a:r>
              <a:rPr lang="en-US" baseline="-25000" dirty="0" err="1" smtClean="0"/>
              <a:t>j</a:t>
            </a:r>
            <a:r>
              <a:rPr lang="en-US" dirty="0" err="1" smtClean="0"/>
              <a:t>,Y</a:t>
            </a:r>
            <a:r>
              <a:rPr lang="en-US" baseline="-25000" dirty="0" err="1" smtClean="0"/>
              <a:t>j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7929586" y="4381577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X</a:t>
            </a:r>
            <a:r>
              <a:rPr lang="en-US" baseline="-25000" dirty="0" err="1" smtClean="0"/>
              <a:t>i</a:t>
            </a:r>
            <a:r>
              <a:rPr lang="en-US" dirty="0" err="1" smtClean="0"/>
              <a:t>,Y</a:t>
            </a:r>
            <a:r>
              <a:rPr lang="en-US" baseline="-25000" dirty="0" err="1" smtClean="0"/>
              <a:t>i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6643702" y="4595891"/>
            <a:ext cx="7216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dirty="0" smtClean="0">
                <a:solidFill>
                  <a:prstClr val="black"/>
                </a:solidFill>
              </a:rPr>
              <a:t>(</a:t>
            </a:r>
            <a:r>
              <a:rPr lang="en-US" dirty="0" err="1" smtClean="0">
                <a:solidFill>
                  <a:prstClr val="black"/>
                </a:solidFill>
              </a:rPr>
              <a:t>x</a:t>
            </a:r>
            <a:r>
              <a:rPr lang="en-US" baseline="-25000" dirty="0" err="1" smtClean="0">
                <a:solidFill>
                  <a:prstClr val="black"/>
                </a:solidFill>
              </a:rPr>
              <a:t>i</a:t>
            </a:r>
            <a:r>
              <a:rPr lang="en-US" dirty="0" err="1" smtClean="0">
                <a:solidFill>
                  <a:prstClr val="black"/>
                </a:solidFill>
              </a:rPr>
              <a:t>,y</a:t>
            </a:r>
            <a:r>
              <a:rPr lang="en-US" baseline="-25000" dirty="0" err="1" smtClean="0">
                <a:solidFill>
                  <a:prstClr val="black"/>
                </a:solidFill>
              </a:rPr>
              <a:t>i</a:t>
            </a:r>
            <a:r>
              <a:rPr lang="en-US" dirty="0" smtClean="0">
                <a:solidFill>
                  <a:prstClr val="black"/>
                </a:solidFill>
              </a:rPr>
              <a:t>)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5" name="Right Arrow 34"/>
          <p:cNvSpPr/>
          <p:nvPr/>
        </p:nvSpPr>
        <p:spPr>
          <a:xfrm>
            <a:off x="2500298" y="1415056"/>
            <a:ext cx="428628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8678" b="-5839"/>
          <a:stretch>
            <a:fillRect/>
          </a:stretch>
        </p:blipFill>
        <p:spPr bwMode="auto">
          <a:xfrm>
            <a:off x="285720" y="1844824"/>
            <a:ext cx="3062144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" name="TextBox 36"/>
          <p:cNvSpPr txBox="1"/>
          <p:nvPr/>
        </p:nvSpPr>
        <p:spPr>
          <a:xfrm>
            <a:off x="5643570" y="5524585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(X</a:t>
            </a:r>
            <a:r>
              <a:rPr lang="en-US" baseline="-25000" dirty="0" smtClean="0"/>
              <a:t>i+1</a:t>
            </a:r>
            <a:r>
              <a:rPr lang="en-US" dirty="0" smtClean="0"/>
              <a:t>,Y</a:t>
            </a:r>
            <a:r>
              <a:rPr lang="en-US" baseline="-25000" dirty="0" smtClean="0"/>
              <a:t>i+1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6572264" y="2952817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(X</a:t>
            </a:r>
            <a:r>
              <a:rPr lang="en-US" baseline="-25000" dirty="0" smtClean="0"/>
              <a:t>j+1</a:t>
            </a:r>
            <a:r>
              <a:rPr lang="en-US" dirty="0" smtClean="0"/>
              <a:t>,Y</a:t>
            </a:r>
            <a:r>
              <a:rPr lang="en-US" baseline="-25000" dirty="0" smtClean="0"/>
              <a:t>j+1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0" name="Rectangle 39"/>
          <p:cNvSpPr/>
          <p:nvPr/>
        </p:nvSpPr>
        <p:spPr>
          <a:xfrm>
            <a:off x="5143504" y="2381313"/>
            <a:ext cx="8572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 smtClean="0">
                <a:solidFill>
                  <a:prstClr val="black"/>
                </a:solidFill>
              </a:rPr>
              <a:t>(</a:t>
            </a:r>
            <a:r>
              <a:rPr lang="en-US" dirty="0" err="1" smtClean="0">
                <a:solidFill>
                  <a:prstClr val="black"/>
                </a:solidFill>
              </a:rPr>
              <a:t>x</a:t>
            </a:r>
            <a:r>
              <a:rPr lang="en-US" baseline="-25000" dirty="0" err="1" smtClean="0">
                <a:solidFill>
                  <a:prstClr val="black"/>
                </a:solidFill>
              </a:rPr>
              <a:t>j</a:t>
            </a:r>
            <a:r>
              <a:rPr lang="en-US" dirty="0" err="1" smtClean="0">
                <a:solidFill>
                  <a:prstClr val="black"/>
                </a:solidFill>
              </a:rPr>
              <a:t>,y</a:t>
            </a:r>
            <a:r>
              <a:rPr lang="en-US" baseline="-25000" dirty="0" err="1" smtClean="0">
                <a:solidFill>
                  <a:prstClr val="black"/>
                </a:solidFill>
              </a:rPr>
              <a:t>j</a:t>
            </a:r>
            <a:r>
              <a:rPr lang="en-US" dirty="0" smtClean="0">
                <a:solidFill>
                  <a:prstClr val="black"/>
                </a:solidFill>
              </a:rPr>
              <a:t>)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41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2852936"/>
            <a:ext cx="3301889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42" t="23158" r="3360" b="8225"/>
          <a:stretch>
            <a:fillRect/>
          </a:stretch>
        </p:blipFill>
        <p:spPr bwMode="auto">
          <a:xfrm>
            <a:off x="323528" y="3861048"/>
            <a:ext cx="612068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" name="Picture 8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270" y="4509120"/>
            <a:ext cx="4214842" cy="1723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5670" t="30240" b="9281"/>
          <a:stretch>
            <a:fillRect/>
          </a:stretch>
        </p:blipFill>
        <p:spPr bwMode="auto">
          <a:xfrm>
            <a:off x="225762" y="2420888"/>
            <a:ext cx="4026074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323528" y="1196752"/>
          <a:ext cx="1401812" cy="700906"/>
        </p:xfrm>
        <a:graphic>
          <a:graphicData uri="http://schemas.openxmlformats.org/presentationml/2006/ole">
            <p:oleObj spid="_x0000_s1026" name="Equation" r:id="rId7" imgW="787320" imgH="393480" progId="Equation.DSMT4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3592320" y="1268760"/>
          <a:ext cx="4796104" cy="474340"/>
        </p:xfrm>
        <a:graphic>
          <a:graphicData uri="http://schemas.openxmlformats.org/presentationml/2006/ole">
            <p:oleObj spid="_x0000_s1027" name="Equation" r:id="rId8" imgW="2311200" imgH="228600" progId="Equation.DSMT4">
              <p:embed/>
            </p:oleObj>
          </a:graphicData>
        </a:graphic>
      </p:graphicFrame>
      <p:cxnSp>
        <p:nvCxnSpPr>
          <p:cNvPr id="45" name="Straight Connector 4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12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METHODS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NONLIFTING FLOWS OVER ARBITRARY BODIES:</a:t>
            </a:r>
          </a:p>
          <a:p>
            <a:pPr lvl="1"/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 THE NUMERICAL SOURCE PANEL METHOD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154516"/>
            <a:ext cx="5908343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 cstate="print"/>
          <a:srcRect l="1141" t="37136" r="7805"/>
          <a:stretch>
            <a:fillRect/>
          </a:stretch>
        </p:blipFill>
        <p:spPr bwMode="auto">
          <a:xfrm>
            <a:off x="791580" y="5301208"/>
            <a:ext cx="7560840" cy="853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rcRect t="39443"/>
          <a:stretch>
            <a:fillRect/>
          </a:stretch>
        </p:blipFill>
        <p:spPr bwMode="auto">
          <a:xfrm>
            <a:off x="3275856" y="1281870"/>
            <a:ext cx="4370577" cy="995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11"/>
          <p:cNvSpPr/>
          <p:nvPr/>
        </p:nvSpPr>
        <p:spPr>
          <a:xfrm>
            <a:off x="251520" y="1484784"/>
            <a:ext cx="33843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latin typeface="Constantia" pitchFamily="18" charset="0"/>
              </a:rPr>
              <a:t>So that </a:t>
            </a:r>
            <a:r>
              <a:rPr lang="en-GB" sz="2400" i="1" dirty="0" err="1" smtClean="0">
                <a:latin typeface="Constantia" pitchFamily="18" charset="0"/>
              </a:rPr>
              <a:t>I</a:t>
            </a:r>
            <a:r>
              <a:rPr lang="en-GB" sz="2400" i="1" baseline="-25000" dirty="0" err="1" smtClean="0">
                <a:latin typeface="Constantia" pitchFamily="18" charset="0"/>
              </a:rPr>
              <a:t>i,j</a:t>
            </a:r>
            <a:r>
              <a:rPr lang="en-GB" sz="2400" dirty="0" smtClean="0">
                <a:latin typeface="Constantia" pitchFamily="18" charset="0"/>
              </a:rPr>
              <a:t> becomes:</a:t>
            </a:r>
            <a:endParaRPr lang="en-US" sz="2400" dirty="0" smtClean="0">
              <a:latin typeface="Constantia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1520" y="2319263"/>
            <a:ext cx="33843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latin typeface="Constantia" pitchFamily="18" charset="0"/>
              </a:rPr>
              <a:t>Where</a:t>
            </a:r>
            <a:endParaRPr lang="en-US" sz="2400" dirty="0" smtClean="0">
              <a:latin typeface="Constantia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23528" y="4797152"/>
            <a:ext cx="85689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latin typeface="Constantia" pitchFamily="18" charset="0"/>
              </a:rPr>
              <a:t>We obtain an expression for </a:t>
            </a:r>
            <a:r>
              <a:rPr lang="en-GB" sz="2400" i="1" dirty="0" err="1" smtClean="0">
                <a:latin typeface="Constantia" pitchFamily="18" charset="0"/>
              </a:rPr>
              <a:t>I</a:t>
            </a:r>
            <a:r>
              <a:rPr lang="en-GB" sz="2400" i="1" baseline="-25000" dirty="0" err="1" smtClean="0">
                <a:latin typeface="Constantia" pitchFamily="18" charset="0"/>
              </a:rPr>
              <a:t>i,j</a:t>
            </a:r>
            <a:r>
              <a:rPr lang="en-GB" sz="2400" dirty="0" smtClean="0">
                <a:latin typeface="Constantia" pitchFamily="18" charset="0"/>
              </a:rPr>
              <a:t> from any table of integrals:</a:t>
            </a:r>
            <a:endParaRPr lang="en-US" sz="2400" dirty="0" smtClean="0">
              <a:latin typeface="Constantia" pitchFamily="18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13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METHODS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NONLIFTING FLOWS OVER ARBITRARY BODIES:</a:t>
            </a:r>
          </a:p>
          <a:p>
            <a:pPr lvl="1"/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 THE NUMERICAL SOURCE PANEL METHOD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51520" y="2420888"/>
            <a:ext cx="864096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latin typeface="Constantia" pitchFamily="18" charset="0"/>
              </a:rPr>
              <a:t>With known values of </a:t>
            </a:r>
            <a:r>
              <a:rPr lang="en-GB" sz="2400" i="1" dirty="0" err="1" smtClean="0">
                <a:latin typeface="Constantia" pitchFamily="18" charset="0"/>
              </a:rPr>
              <a:t>I</a:t>
            </a:r>
            <a:r>
              <a:rPr lang="en-GB" sz="2400" i="1" baseline="-25000" dirty="0" err="1" smtClean="0">
                <a:latin typeface="Constantia" pitchFamily="18" charset="0"/>
              </a:rPr>
              <a:t>i,j</a:t>
            </a:r>
            <a:r>
              <a:rPr lang="en-GB" sz="2400" dirty="0" err="1" smtClean="0">
                <a:latin typeface="Constantia" pitchFamily="18" charset="0"/>
              </a:rPr>
              <a:t>‘s</a:t>
            </a:r>
            <a:r>
              <a:rPr lang="en-GB" sz="2400" dirty="0" smtClean="0">
                <a:latin typeface="Constantia" pitchFamily="18" charset="0"/>
              </a:rPr>
              <a:t>, this is a linear algebraic equation with </a:t>
            </a:r>
            <a:r>
              <a:rPr lang="en-GB" sz="2400" i="1" dirty="0" smtClean="0">
                <a:latin typeface="Constantia" pitchFamily="18" charset="0"/>
              </a:rPr>
              <a:t>n</a:t>
            </a:r>
            <a:r>
              <a:rPr lang="en-GB" sz="2400" dirty="0" smtClean="0">
                <a:latin typeface="Constantia" pitchFamily="18" charset="0"/>
              </a:rPr>
              <a:t> unknowns </a:t>
            </a:r>
            <a:r>
              <a:rPr lang="el-GR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λ</a:t>
            </a:r>
            <a:r>
              <a:rPr lang="en-GB" sz="2400" i="1" baseline="-25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1</a:t>
            </a:r>
            <a:r>
              <a:rPr lang="en-GB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,</a:t>
            </a:r>
            <a:r>
              <a:rPr lang="el-GR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 </a:t>
            </a:r>
            <a:r>
              <a:rPr lang="el-GR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λ</a:t>
            </a:r>
            <a:r>
              <a:rPr lang="en-GB" sz="2400" i="1" baseline="-25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2</a:t>
            </a:r>
            <a:r>
              <a:rPr lang="en-GB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, …, </a:t>
            </a:r>
            <a:r>
              <a:rPr lang="el-GR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λ</a:t>
            </a:r>
            <a:r>
              <a:rPr lang="en-GB" sz="2400" i="1" baseline="-25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n</a:t>
            </a:r>
            <a:r>
              <a:rPr lang="en-GB" sz="2400" dirty="0" smtClean="0">
                <a:latin typeface="Constantia" pitchFamily="18" charset="0"/>
              </a:rPr>
              <a:t> .</a:t>
            </a:r>
          </a:p>
          <a:p>
            <a:endParaRPr lang="en-GB" sz="1400" dirty="0" smtClean="0">
              <a:latin typeface="Constantia" pitchFamily="18" charset="0"/>
            </a:endParaRPr>
          </a:p>
          <a:p>
            <a:r>
              <a:rPr lang="en-GB" sz="2400" dirty="0" smtClean="0">
                <a:latin typeface="Constantia" pitchFamily="18" charset="0"/>
              </a:rPr>
              <a:t>This equation represents the flow boundary condition evaluated at the control point of the </a:t>
            </a:r>
            <a:r>
              <a:rPr lang="en-GB" sz="2400" i="1" dirty="0" err="1" smtClean="0">
                <a:latin typeface="Constantia" pitchFamily="18" charset="0"/>
              </a:rPr>
              <a:t>i</a:t>
            </a:r>
            <a:r>
              <a:rPr lang="en-GB" sz="2400" dirty="0" err="1" smtClean="0">
                <a:latin typeface="Constantia" pitchFamily="18" charset="0"/>
              </a:rPr>
              <a:t>th</a:t>
            </a:r>
            <a:r>
              <a:rPr lang="en-GB" sz="2400" dirty="0" smtClean="0">
                <a:latin typeface="Constantia" pitchFamily="18" charset="0"/>
              </a:rPr>
              <a:t> panel.</a:t>
            </a:r>
          </a:p>
          <a:p>
            <a:endParaRPr lang="en-GB" sz="1400" dirty="0" smtClean="0">
              <a:latin typeface="Constantia" pitchFamily="18" charset="0"/>
            </a:endParaRPr>
          </a:p>
          <a:p>
            <a:r>
              <a:rPr lang="en-GB" sz="2400" dirty="0" smtClean="0">
                <a:latin typeface="Constantia" pitchFamily="18" charset="0"/>
              </a:rPr>
              <a:t>If we apply this equation to the control point of all the panels, the results will be a system of n linear algebraic equations with </a:t>
            </a:r>
            <a:r>
              <a:rPr lang="en-GB" sz="2400" i="1" dirty="0" smtClean="0">
                <a:latin typeface="Constantia" pitchFamily="18" charset="0"/>
              </a:rPr>
              <a:t>n</a:t>
            </a:r>
            <a:r>
              <a:rPr lang="en-GB" sz="2400" dirty="0" smtClean="0">
                <a:latin typeface="Constantia" pitchFamily="18" charset="0"/>
              </a:rPr>
              <a:t> unknowns (</a:t>
            </a:r>
            <a:r>
              <a:rPr lang="el-GR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λ</a:t>
            </a:r>
            <a:r>
              <a:rPr lang="en-GB" sz="2400" i="1" baseline="-25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1</a:t>
            </a:r>
            <a:r>
              <a:rPr lang="en-GB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,</a:t>
            </a:r>
            <a:r>
              <a:rPr lang="el-GR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 λ</a:t>
            </a:r>
            <a:r>
              <a:rPr lang="en-GB" sz="2400" i="1" baseline="-25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2</a:t>
            </a:r>
            <a:r>
              <a:rPr lang="en-GB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, …, </a:t>
            </a:r>
            <a:r>
              <a:rPr lang="el-GR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λ</a:t>
            </a:r>
            <a:r>
              <a:rPr lang="en-GB" sz="2400" i="1" baseline="-25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n</a:t>
            </a:r>
            <a:r>
              <a:rPr lang="en-GB" sz="2400" dirty="0" smtClean="0">
                <a:latin typeface="Constantia" pitchFamily="18" charset="0"/>
              </a:rPr>
              <a:t>)</a:t>
            </a:r>
            <a:endParaRPr lang="en-US" sz="2400" dirty="0" smtClean="0">
              <a:latin typeface="Constantia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51520" y="5733256"/>
            <a:ext cx="86479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latin typeface="Constantia" pitchFamily="18" charset="0"/>
              </a:rPr>
              <a:t>The values of </a:t>
            </a:r>
            <a:r>
              <a:rPr lang="el-GR" sz="24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λ</a:t>
            </a:r>
            <a:r>
              <a:rPr lang="en-GB" sz="2400" baseline="-25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j</a:t>
            </a:r>
            <a:r>
              <a:rPr lang="en-GB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’s</a:t>
            </a:r>
            <a:r>
              <a:rPr lang="en-GB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 should obey the relation:</a:t>
            </a:r>
            <a:r>
              <a:rPr lang="en-GB" sz="2400" dirty="0" smtClean="0">
                <a:latin typeface="Constantia" pitchFamily="18" charset="0"/>
              </a:rPr>
              <a:t> </a:t>
            </a:r>
            <a:endParaRPr lang="en-US" sz="2400" dirty="0" smtClean="0">
              <a:latin typeface="Constantia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0152" y="5589240"/>
            <a:ext cx="140017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04080" y="1412776"/>
            <a:ext cx="3535841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Straight Connector 18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3580" y="2204864"/>
            <a:ext cx="6250708" cy="885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14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METHODS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NONLIFTING FLOWS OVER ARBITRARY BODIES:</a:t>
            </a:r>
          </a:p>
          <a:p>
            <a:pPr lvl="1"/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 THE NUMERICAL SOURCE PANEL METHOD</a:t>
            </a:r>
          </a:p>
        </p:txBody>
      </p:sp>
      <p:sp>
        <p:nvSpPr>
          <p:cNvPr id="12" name="Freeform 11"/>
          <p:cNvSpPr/>
          <p:nvPr/>
        </p:nvSpPr>
        <p:spPr>
          <a:xfrm>
            <a:off x="5156073" y="1996250"/>
            <a:ext cx="2008496" cy="1357952"/>
          </a:xfrm>
          <a:custGeom>
            <a:avLst/>
            <a:gdLst>
              <a:gd name="connsiteX0" fmla="*/ 138752 w 2008496"/>
              <a:gd name="connsiteY0" fmla="*/ 1237397 h 1357952"/>
              <a:gd name="connsiteX1" fmla="*/ 206991 w 2008496"/>
              <a:gd name="connsiteY1" fmla="*/ 514065 h 1357952"/>
              <a:gd name="connsiteX2" fmla="*/ 384412 w 2008496"/>
              <a:gd name="connsiteY2" fmla="*/ 77337 h 1357952"/>
              <a:gd name="connsiteX3" fmla="*/ 834788 w 2008496"/>
              <a:gd name="connsiteY3" fmla="*/ 50041 h 1357952"/>
              <a:gd name="connsiteX4" fmla="*/ 1476233 w 2008496"/>
              <a:gd name="connsiteY4" fmla="*/ 118280 h 1357952"/>
              <a:gd name="connsiteX5" fmla="*/ 1858370 w 2008496"/>
              <a:gd name="connsiteY5" fmla="*/ 322997 h 1357952"/>
              <a:gd name="connsiteX6" fmla="*/ 1872018 w 2008496"/>
              <a:gd name="connsiteY6" fmla="*/ 991737 h 1357952"/>
              <a:gd name="connsiteX7" fmla="*/ 1039504 w 2008496"/>
              <a:gd name="connsiteY7" fmla="*/ 1237397 h 1357952"/>
              <a:gd name="connsiteX8" fmla="*/ 138752 w 2008496"/>
              <a:gd name="connsiteY8" fmla="*/ 1237397 h 1357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08496" h="1357952">
                <a:moveTo>
                  <a:pt x="138752" y="1237397"/>
                </a:moveTo>
                <a:cubicBezTo>
                  <a:pt x="0" y="1116842"/>
                  <a:pt x="166048" y="707408"/>
                  <a:pt x="206991" y="514065"/>
                </a:cubicBezTo>
                <a:cubicBezTo>
                  <a:pt x="247934" y="320722"/>
                  <a:pt x="279779" y="154674"/>
                  <a:pt x="384412" y="77337"/>
                </a:cubicBezTo>
                <a:cubicBezTo>
                  <a:pt x="489045" y="0"/>
                  <a:pt x="652818" y="43217"/>
                  <a:pt x="834788" y="50041"/>
                </a:cubicBezTo>
                <a:cubicBezTo>
                  <a:pt x="1016758" y="56865"/>
                  <a:pt x="1305636" y="72787"/>
                  <a:pt x="1476233" y="118280"/>
                </a:cubicBezTo>
                <a:cubicBezTo>
                  <a:pt x="1646830" y="163773"/>
                  <a:pt x="1792406" y="177421"/>
                  <a:pt x="1858370" y="322997"/>
                </a:cubicBezTo>
                <a:cubicBezTo>
                  <a:pt x="1924334" y="468573"/>
                  <a:pt x="2008496" y="839337"/>
                  <a:pt x="1872018" y="991737"/>
                </a:cubicBezTo>
                <a:cubicBezTo>
                  <a:pt x="1735540" y="1144137"/>
                  <a:pt x="1328382" y="1198728"/>
                  <a:pt x="1039504" y="1237397"/>
                </a:cubicBezTo>
                <a:cubicBezTo>
                  <a:pt x="750626" y="1276066"/>
                  <a:pt x="277504" y="1357952"/>
                  <a:pt x="138752" y="1237397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20373" y="3501008"/>
            <a:ext cx="7103254" cy="928694"/>
          </a:xfrm>
          <a:prstGeom prst="rect">
            <a:avLst/>
          </a:prstGeom>
          <a:ln>
            <a:noFill/>
          </a:ln>
          <a:effectLst/>
        </p:spPr>
      </p:pic>
      <p:cxnSp>
        <p:nvCxnSpPr>
          <p:cNvPr id="14" name="Straight Arrow Connector 13"/>
          <p:cNvCxnSpPr>
            <a:stCxn id="12" idx="0"/>
          </p:cNvCxnSpPr>
          <p:nvPr/>
        </p:nvCxnSpPr>
        <p:spPr>
          <a:xfrm flipH="1">
            <a:off x="4572000" y="3233647"/>
            <a:ext cx="722825" cy="33936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251520" y="1340768"/>
            <a:ext cx="86479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>
                <a:latin typeface="Constantia" pitchFamily="18" charset="0"/>
              </a:rPr>
              <a:t>The total surface velocity at the </a:t>
            </a:r>
            <a:r>
              <a:rPr lang="en-GB" sz="2000" i="1" dirty="0" err="1" smtClean="0">
                <a:latin typeface="Constantia" pitchFamily="18" charset="0"/>
              </a:rPr>
              <a:t>i</a:t>
            </a:r>
            <a:r>
              <a:rPr lang="en-GB" sz="2000" dirty="0" err="1" smtClean="0">
                <a:latin typeface="Constantia" pitchFamily="18" charset="0"/>
              </a:rPr>
              <a:t>th</a:t>
            </a:r>
            <a:r>
              <a:rPr lang="en-GB" sz="2000" dirty="0" smtClean="0">
                <a:latin typeface="Constantia" pitchFamily="18" charset="0"/>
              </a:rPr>
              <a:t> control point is the sum of the contribution from the </a:t>
            </a:r>
            <a:r>
              <a:rPr lang="en-GB" sz="2000" dirty="0" err="1" smtClean="0">
                <a:latin typeface="Constantia" pitchFamily="18" charset="0"/>
              </a:rPr>
              <a:t>freestream</a:t>
            </a:r>
            <a:r>
              <a:rPr lang="en-GB" sz="2000" dirty="0" smtClean="0">
                <a:latin typeface="Constantia" pitchFamily="18" charset="0"/>
              </a:rPr>
              <a:t> and from the source panels:</a:t>
            </a:r>
            <a:endParaRPr lang="en-US" sz="2000" dirty="0" smtClean="0">
              <a:latin typeface="Constantia" pitchFamily="18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15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METHODS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NONLIFTING FLOWS OVER ARBITRARY BODIES:</a:t>
            </a:r>
          </a:p>
          <a:p>
            <a:pPr lvl="1"/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 THE NUMERICAL SOURCE PANEL METHOD </a:t>
            </a:r>
          </a:p>
        </p:txBody>
      </p:sp>
      <p:sp>
        <p:nvSpPr>
          <p:cNvPr id="9" name="Rectangle 8"/>
          <p:cNvSpPr/>
          <p:nvPr/>
        </p:nvSpPr>
        <p:spPr>
          <a:xfrm>
            <a:off x="251520" y="1257930"/>
            <a:ext cx="8640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 smtClean="0">
                <a:solidFill>
                  <a:srgbClr val="FF0000"/>
                </a:solidFill>
                <a:latin typeface="Constantia" pitchFamily="18" charset="0"/>
              </a:rPr>
              <a:t>EXAMPLE</a:t>
            </a:r>
            <a:r>
              <a:rPr lang="en-US" sz="2400" i="1" dirty="0" smtClean="0">
                <a:solidFill>
                  <a:srgbClr val="FF0000"/>
                </a:solidFill>
                <a:latin typeface="Constantia" pitchFamily="18" charset="0"/>
              </a:rPr>
              <a:t>: </a:t>
            </a:r>
            <a:r>
              <a:rPr lang="en-US" sz="2400" dirty="0" smtClean="0">
                <a:latin typeface="Constantia" pitchFamily="18" charset="0"/>
              </a:rPr>
              <a:t>Calculate the pressure coefficient distribution around a </a:t>
            </a:r>
            <a:r>
              <a:rPr lang="en-US" sz="2400" dirty="0" smtClean="0">
                <a:latin typeface="Constantia" pitchFamily="18" charset="0"/>
              </a:rPr>
              <a:t>circular cylinder </a:t>
            </a:r>
            <a:r>
              <a:rPr lang="en-US" sz="2400" dirty="0" smtClean="0">
                <a:latin typeface="Constantia" pitchFamily="18" charset="0"/>
              </a:rPr>
              <a:t>using the source panel technique.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7660" b="6643"/>
          <a:stretch>
            <a:fillRect/>
          </a:stretch>
        </p:blipFill>
        <p:spPr bwMode="auto">
          <a:xfrm>
            <a:off x="1678761" y="2276872"/>
            <a:ext cx="5786478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Straight Connector 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16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METHODS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NONLIFTING FLOWS OVER ARBITRARY BODIES:</a:t>
            </a:r>
          </a:p>
          <a:p>
            <a:pPr lvl="1"/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 THE NUMERICAL SOURCE PANEL METHOD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1268760"/>
            <a:ext cx="4500594" cy="1419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2449331"/>
            <a:ext cx="7996190" cy="4011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0" name="Straight Connector 9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17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METHODS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NONLIFTING FLOWS OVER ARBITRARY BODIES:</a:t>
            </a:r>
          </a:p>
          <a:p>
            <a:pPr lvl="1"/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 THE NUMERICAL SOURCE PANEL METHOD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950" y="1208722"/>
            <a:ext cx="4252989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3866" y="2708920"/>
            <a:ext cx="593485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539552" y="2738503"/>
            <a:ext cx="1000132" cy="571504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3440970"/>
            <a:ext cx="5137042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6056" y="2060848"/>
            <a:ext cx="3794612" cy="3309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8140" y="5450867"/>
            <a:ext cx="5229237" cy="857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Down Arrow 13"/>
          <p:cNvSpPr/>
          <p:nvPr/>
        </p:nvSpPr>
        <p:spPr>
          <a:xfrm>
            <a:off x="2965594" y="4807925"/>
            <a:ext cx="571504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50810" y="5287860"/>
            <a:ext cx="2085686" cy="7334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Right Arrow 15"/>
          <p:cNvSpPr/>
          <p:nvPr/>
        </p:nvSpPr>
        <p:spPr>
          <a:xfrm>
            <a:off x="6084168" y="5517232"/>
            <a:ext cx="714380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18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METHODS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NONLIFTING FLOWS OVER ARBITRARY BODIES:</a:t>
            </a:r>
          </a:p>
          <a:p>
            <a:pPr lvl="1"/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 THE NUMERICAL SOURCE PANEL METHOD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0830" y="1453727"/>
            <a:ext cx="7368055" cy="319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2268" y="2412338"/>
            <a:ext cx="8180901" cy="885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Down Arrow 9"/>
          <p:cNvSpPr/>
          <p:nvPr/>
        </p:nvSpPr>
        <p:spPr>
          <a:xfrm>
            <a:off x="4355976" y="1920252"/>
            <a:ext cx="357190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76648" y="3769660"/>
            <a:ext cx="6874512" cy="120967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05606" y="5555610"/>
            <a:ext cx="1438160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3" name="Straight Connector 12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19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METHODS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NONLIFTING FLOWS OVER ARBITRARY BODIES:</a:t>
            </a:r>
          </a:p>
          <a:p>
            <a:pPr lvl="1"/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 THE NUMERICAL SOURCE PANEL METHOD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8662" y="1523297"/>
            <a:ext cx="7955864" cy="1304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Freeform 8"/>
          <p:cNvSpPr/>
          <p:nvPr/>
        </p:nvSpPr>
        <p:spPr>
          <a:xfrm>
            <a:off x="5833215" y="1484784"/>
            <a:ext cx="2008496" cy="1357952"/>
          </a:xfrm>
          <a:custGeom>
            <a:avLst/>
            <a:gdLst>
              <a:gd name="connsiteX0" fmla="*/ 138752 w 2008496"/>
              <a:gd name="connsiteY0" fmla="*/ 1237397 h 1357952"/>
              <a:gd name="connsiteX1" fmla="*/ 206991 w 2008496"/>
              <a:gd name="connsiteY1" fmla="*/ 514065 h 1357952"/>
              <a:gd name="connsiteX2" fmla="*/ 384412 w 2008496"/>
              <a:gd name="connsiteY2" fmla="*/ 77337 h 1357952"/>
              <a:gd name="connsiteX3" fmla="*/ 834788 w 2008496"/>
              <a:gd name="connsiteY3" fmla="*/ 50041 h 1357952"/>
              <a:gd name="connsiteX4" fmla="*/ 1476233 w 2008496"/>
              <a:gd name="connsiteY4" fmla="*/ 118280 h 1357952"/>
              <a:gd name="connsiteX5" fmla="*/ 1858370 w 2008496"/>
              <a:gd name="connsiteY5" fmla="*/ 322997 h 1357952"/>
              <a:gd name="connsiteX6" fmla="*/ 1872018 w 2008496"/>
              <a:gd name="connsiteY6" fmla="*/ 991737 h 1357952"/>
              <a:gd name="connsiteX7" fmla="*/ 1039504 w 2008496"/>
              <a:gd name="connsiteY7" fmla="*/ 1237397 h 1357952"/>
              <a:gd name="connsiteX8" fmla="*/ 138752 w 2008496"/>
              <a:gd name="connsiteY8" fmla="*/ 1237397 h 1357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08496" h="1357952">
                <a:moveTo>
                  <a:pt x="138752" y="1237397"/>
                </a:moveTo>
                <a:cubicBezTo>
                  <a:pt x="0" y="1116842"/>
                  <a:pt x="166048" y="707408"/>
                  <a:pt x="206991" y="514065"/>
                </a:cubicBezTo>
                <a:cubicBezTo>
                  <a:pt x="247934" y="320722"/>
                  <a:pt x="279779" y="154674"/>
                  <a:pt x="384412" y="77337"/>
                </a:cubicBezTo>
                <a:cubicBezTo>
                  <a:pt x="489045" y="0"/>
                  <a:pt x="652818" y="43217"/>
                  <a:pt x="834788" y="50041"/>
                </a:cubicBezTo>
                <a:cubicBezTo>
                  <a:pt x="1016758" y="56865"/>
                  <a:pt x="1305636" y="72787"/>
                  <a:pt x="1476233" y="118280"/>
                </a:cubicBezTo>
                <a:cubicBezTo>
                  <a:pt x="1646830" y="163773"/>
                  <a:pt x="1792406" y="177421"/>
                  <a:pt x="1858370" y="322997"/>
                </a:cubicBezTo>
                <a:cubicBezTo>
                  <a:pt x="1924334" y="468573"/>
                  <a:pt x="2008496" y="839337"/>
                  <a:pt x="1872018" y="991737"/>
                </a:cubicBezTo>
                <a:cubicBezTo>
                  <a:pt x="1735540" y="1144137"/>
                  <a:pt x="1328382" y="1198728"/>
                  <a:pt x="1039504" y="1237397"/>
                </a:cubicBezTo>
                <a:cubicBezTo>
                  <a:pt x="750626" y="1276066"/>
                  <a:pt x="277504" y="1357952"/>
                  <a:pt x="138752" y="1237397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3198" y="2809181"/>
            <a:ext cx="5235066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rcRect r="14029" b="23333"/>
          <a:stretch>
            <a:fillRect/>
          </a:stretch>
        </p:blipFill>
        <p:spPr bwMode="auto">
          <a:xfrm>
            <a:off x="3500430" y="4809445"/>
            <a:ext cx="1719642" cy="70778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2" name="Straight Connector 11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20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PANEL METHODS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NONLIFTING FLOWS OVER ARBITRARY BODIES:</a:t>
            </a:r>
          </a:p>
          <a:p>
            <a:pPr lvl="1"/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 THE NUMERICAL SOURCE PANEL METHOD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96316" y="1641679"/>
            <a:ext cx="5956004" cy="4019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Connector 5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4483</TotalTime>
  <Words>931</Words>
  <Application>Microsoft Office PowerPoint</Application>
  <PresentationFormat>On-screen Show (4:3)</PresentationFormat>
  <Paragraphs>170</Paragraphs>
  <Slides>20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Office Theme</vt:lpstr>
      <vt:lpstr>MathType 6.0 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SabeR</dc:creator>
  <cp:lastModifiedBy>SabeR</cp:lastModifiedBy>
  <cp:revision>169</cp:revision>
  <dcterms:created xsi:type="dcterms:W3CDTF">2010-09-08T12:28:06Z</dcterms:created>
  <dcterms:modified xsi:type="dcterms:W3CDTF">2010-10-18T20:19:39Z</dcterms:modified>
</cp:coreProperties>
</file>