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91" r:id="rId2"/>
    <p:sldId id="327" r:id="rId3"/>
    <p:sldId id="294" r:id="rId4"/>
    <p:sldId id="328" r:id="rId5"/>
    <p:sldId id="295" r:id="rId6"/>
    <p:sldId id="329" r:id="rId7"/>
    <p:sldId id="297" r:id="rId8"/>
    <p:sldId id="298" r:id="rId9"/>
    <p:sldId id="300" r:id="rId10"/>
    <p:sldId id="330" r:id="rId11"/>
    <p:sldId id="299" r:id="rId12"/>
    <p:sldId id="331" r:id="rId13"/>
    <p:sldId id="301" r:id="rId14"/>
    <p:sldId id="332" r:id="rId15"/>
    <p:sldId id="334" r:id="rId16"/>
    <p:sldId id="302" r:id="rId17"/>
    <p:sldId id="335" r:id="rId18"/>
    <p:sldId id="305" r:id="rId19"/>
    <p:sldId id="336" r:id="rId20"/>
    <p:sldId id="337" r:id="rId21"/>
    <p:sldId id="350" r:id="rId22"/>
    <p:sldId id="351" r:id="rId23"/>
    <p:sldId id="338" r:id="rId24"/>
    <p:sldId id="339" r:id="rId25"/>
    <p:sldId id="340" r:id="rId26"/>
    <p:sldId id="341" r:id="rId27"/>
    <p:sldId id="342" r:id="rId28"/>
    <p:sldId id="343" r:id="rId29"/>
    <p:sldId id="344" r:id="rId30"/>
    <p:sldId id="345" r:id="rId31"/>
    <p:sldId id="347" r:id="rId32"/>
    <p:sldId id="348" r:id="rId33"/>
    <p:sldId id="349" r:id="rId34"/>
    <p:sldId id="346" r:id="rId35"/>
    <p:sldId id="306" r:id="rId36"/>
    <p:sldId id="307" r:id="rId37"/>
    <p:sldId id="311" r:id="rId38"/>
    <p:sldId id="352" r:id="rId39"/>
    <p:sldId id="312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BB1F"/>
    <a:srgbClr val="BF7F0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30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AB8E0D-037C-4B17-9A20-2FF2D9C865B5}" type="datetimeFigureOut">
              <a:rPr lang="en-US" smtClean="0"/>
              <a:pPr/>
              <a:t>10/28/2010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63B9C8-F95B-43DD-96A1-12FD1B27BE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AC672-0563-44AF-B836-8A12F49E32E3}" type="datetime1">
              <a:rPr lang="en-US" smtClean="0"/>
              <a:pPr/>
              <a:t>10/28/2010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AAD5F-0A83-457E-9C99-4012F4602FAF}" type="datetime1">
              <a:rPr lang="en-US" smtClean="0"/>
              <a:pPr/>
              <a:t>10/28/2010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A1EC9-9E20-48C7-9453-0F84BE1FACB9}" type="datetime1">
              <a:rPr lang="en-US" smtClean="0"/>
              <a:pPr/>
              <a:t>10/28/2010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25265-DF05-472B-981A-56093F0729F0}" type="datetime1">
              <a:rPr lang="en-US" smtClean="0"/>
              <a:pPr/>
              <a:t>10/28/2010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5C580-D4D2-4C6C-AB4B-DFCE376EC0CD}" type="datetime1">
              <a:rPr lang="en-US" smtClean="0"/>
              <a:pPr/>
              <a:t>10/28/2010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55C74-7B5B-45F0-84FC-0FD880A39CF2}" type="datetime1">
              <a:rPr lang="en-US" smtClean="0"/>
              <a:pPr/>
              <a:t>10/28/2010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A6001-3C67-4521-BFA6-DBCD7EF873AD}" type="datetime1">
              <a:rPr lang="en-US" smtClean="0"/>
              <a:pPr/>
              <a:t>10/28/2010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79DB5-0892-4519-B0F2-B63F202E998C}" type="datetime1">
              <a:rPr lang="en-US" smtClean="0"/>
              <a:pPr/>
              <a:t>10/28/2010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8AE38-ED5C-4A61-BCA9-35BDF5C9827A}" type="datetime1">
              <a:rPr lang="en-US" smtClean="0"/>
              <a:pPr/>
              <a:t>10/28/2010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01287-6D0F-4211-90A5-1CEADBED578B}" type="datetime1">
              <a:rPr lang="en-US" smtClean="0"/>
              <a:pPr/>
              <a:t>10/28/2010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B72D2-9033-4840-A93A-2C9144BF0962}" type="datetime1">
              <a:rPr lang="en-US" smtClean="0"/>
              <a:pPr/>
              <a:t>10/28/2010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81B30-7330-422E-8F26-6A4690DE4558}" type="datetime1">
              <a:rPr lang="en-US" smtClean="0"/>
              <a:pPr/>
              <a:t>10/28/2010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7A9E4-C7B3-400F-9120-A23606BE4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INCOMPRESSIBLE FLOW OVER AIRFOILS</a:t>
            </a:r>
          </a:p>
        </p:txBody>
      </p:sp>
      <p:pic>
        <p:nvPicPr>
          <p:cNvPr id="5" name="Content Placeholder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95536" y="1412776"/>
            <a:ext cx="8229600" cy="4240763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282924"/>
            <a:ext cx="4848225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WHAT IS AN AIRFOIL?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520" y="1268760"/>
            <a:ext cx="8568952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Consider a wing as shown in the figure.</a:t>
            </a:r>
          </a:p>
          <a:p>
            <a:pPr lvl="1" algn="just">
              <a:buSzPct val="85000"/>
              <a:buBlip>
                <a:blip r:embed="rId3"/>
              </a:buBlip>
            </a:pPr>
            <a:r>
              <a:rPr lang="en-GB" sz="2000" dirty="0" smtClean="0">
                <a:latin typeface="Constantia" pitchFamily="18" charset="0"/>
              </a:rPr>
              <a:t> The wing extends in the y direction</a:t>
            </a:r>
          </a:p>
          <a:p>
            <a:pPr lvl="1" algn="just">
              <a:buSzPct val="85000"/>
              <a:buBlip>
                <a:blip r:embed="rId3"/>
              </a:buBlip>
            </a:pPr>
            <a:r>
              <a:rPr lang="en-GB" sz="2000" dirty="0" smtClean="0">
                <a:latin typeface="Constantia" pitchFamily="18" charset="0"/>
              </a:rPr>
              <a:t> The </a:t>
            </a:r>
            <a:r>
              <a:rPr lang="en-GB" sz="2000" dirty="0" err="1" smtClean="0">
                <a:latin typeface="Constantia" pitchFamily="18" charset="0"/>
              </a:rPr>
              <a:t>freestream</a:t>
            </a:r>
            <a:r>
              <a:rPr lang="en-GB" sz="2000" dirty="0" smtClean="0">
                <a:latin typeface="Constantia" pitchFamily="18" charset="0"/>
              </a:rPr>
              <a:t> velocity is parallel to </a:t>
            </a:r>
            <a:r>
              <a:rPr lang="en-GB" sz="2000" i="1" dirty="0" err="1" smtClean="0">
                <a:latin typeface="Constantia" pitchFamily="18" charset="0"/>
              </a:rPr>
              <a:t>xz</a:t>
            </a:r>
            <a:r>
              <a:rPr lang="en-GB" sz="2000" dirty="0" smtClean="0">
                <a:latin typeface="Constantia" pitchFamily="18" charset="0"/>
              </a:rPr>
              <a:t> plane</a:t>
            </a: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endParaRPr lang="en-GB" sz="2500" dirty="0" smtClean="0">
              <a:latin typeface="Constantia" pitchFamily="18" charset="0"/>
            </a:endParaRPr>
          </a:p>
          <a:p>
            <a:pPr algn="just">
              <a:buSzPct val="85000"/>
              <a:buBlip>
                <a:blip r:embed="rId3"/>
              </a:buBlip>
            </a:pPr>
            <a:r>
              <a:rPr lang="en-GB" sz="2500" dirty="0" smtClean="0">
                <a:latin typeface="Constantia" pitchFamily="18" charset="0"/>
              </a:rPr>
              <a:t> Any section of the wing cut by a plane parallel to the </a:t>
            </a:r>
            <a:r>
              <a:rPr lang="en-GB" sz="2500" i="1" dirty="0" err="1" smtClean="0">
                <a:latin typeface="Constantia" pitchFamily="18" charset="0"/>
              </a:rPr>
              <a:t>xz</a:t>
            </a:r>
            <a:r>
              <a:rPr lang="en-GB" sz="2500" dirty="0" smtClean="0">
                <a:latin typeface="Constantia" pitchFamily="18" charset="0"/>
              </a:rPr>
              <a:t> plane is called an </a:t>
            </a:r>
            <a:r>
              <a:rPr lang="en-GB" sz="2500" b="1" i="1" dirty="0" smtClean="0">
                <a:solidFill>
                  <a:srgbClr val="002060"/>
                </a:solidFill>
                <a:latin typeface="Constantia" pitchFamily="18" charset="0"/>
              </a:rPr>
              <a:t>airfoil</a:t>
            </a:r>
            <a:r>
              <a:rPr lang="en-GB" sz="2500" dirty="0" smtClean="0">
                <a:latin typeface="Constantia" pitchFamily="18" charset="0"/>
              </a:rPr>
              <a:t>.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2843808" y="3212976"/>
            <a:ext cx="792088" cy="6480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35896" y="2996952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y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843808" y="3861048"/>
            <a:ext cx="79208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>
            <a:off x="2448558" y="3464211"/>
            <a:ext cx="79208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483768" y="2924944"/>
            <a:ext cx="2760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z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92654" y="3861048"/>
            <a:ext cx="287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1619672" y="4941168"/>
            <a:ext cx="79208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763688" y="4602614"/>
            <a:ext cx="4299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GB" sz="1600" baseline="-25000" dirty="0" smtClean="0">
                <a:latin typeface="Times New Roman" pitchFamily="18" charset="0"/>
                <a:cs typeface="Times New Roman" pitchFamily="18" charset="0"/>
              </a:rPr>
              <a:t>∞</a:t>
            </a:r>
            <a:endParaRPr lang="en-US" sz="1600" baseline="-25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29838" y="4653136"/>
            <a:ext cx="14590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Airfoil Section</a:t>
            </a:r>
            <a:endParaRPr lang="en-US" sz="1600" b="1" baseline="-25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  <p:bldP spid="19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WHAT IS AN AIRFOIL?</a:t>
            </a:r>
          </a:p>
        </p:txBody>
      </p:sp>
      <p:pic>
        <p:nvPicPr>
          <p:cNvPr id="7" name="Picture 3" descr="SCN_20050131092954_00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6524" t="6912" r="13550" b="68098"/>
          <a:stretch>
            <a:fillRect/>
          </a:stretch>
        </p:blipFill>
        <p:spPr bwMode="auto">
          <a:xfrm>
            <a:off x="1295636" y="1196752"/>
            <a:ext cx="6552728" cy="5223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EVOLUTION OF AIRFOILS</a:t>
            </a:r>
          </a:p>
        </p:txBody>
      </p:sp>
      <p:pic>
        <p:nvPicPr>
          <p:cNvPr id="6" name="Picture 5" descr="sections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 contrast="40000"/>
          </a:blip>
          <a:srcRect/>
          <a:stretch>
            <a:fillRect/>
          </a:stretch>
        </p:blipFill>
        <p:spPr bwMode="auto">
          <a:xfrm>
            <a:off x="395535" y="1556792"/>
            <a:ext cx="8062721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EVOLUTION OF AIRFOILS</a:t>
            </a:r>
          </a:p>
        </p:txBody>
      </p:sp>
      <p:pic>
        <p:nvPicPr>
          <p:cNvPr id="6" name="Picture 5" descr="aerofoils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36512" y="1715312"/>
            <a:ext cx="9144000" cy="1122363"/>
          </a:xfrm>
          <a:prstGeom prst="rect">
            <a:avLst/>
          </a:prstGeom>
          <a:noFill/>
        </p:spPr>
      </p:pic>
      <p:sp>
        <p:nvSpPr>
          <p:cNvPr id="7" name="Line 6"/>
          <p:cNvSpPr>
            <a:spLocks noChangeShapeType="1"/>
          </p:cNvSpPr>
          <p:nvPr/>
        </p:nvSpPr>
        <p:spPr bwMode="auto">
          <a:xfrm flipV="1">
            <a:off x="1331640" y="2924944"/>
            <a:ext cx="3448" cy="792088"/>
          </a:xfrm>
          <a:prstGeom prst="line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51520" y="3789040"/>
            <a:ext cx="864096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en-US" sz="2400" i="1" dirty="0">
                <a:solidFill>
                  <a:srgbClr val="0070C0"/>
                </a:solidFill>
                <a:latin typeface="Constantia" pitchFamily="18" charset="0"/>
              </a:rPr>
              <a:t>Early Designs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- Designers mistakenly believed that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these airfoils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with sharp leading edges will have low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drag. In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practice, they stalled quickly, and generated considerable drag.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AIRFOIL NOMENCLATURE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7007" t="23573" r="9675" b="33182"/>
          <a:stretch>
            <a:fillRect/>
          </a:stretch>
        </p:blipFill>
        <p:spPr bwMode="auto">
          <a:xfrm>
            <a:off x="1223628" y="2636912"/>
            <a:ext cx="6696744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Arrow Connector 9"/>
          <p:cNvCxnSpPr/>
          <p:nvPr/>
        </p:nvCxnSpPr>
        <p:spPr>
          <a:xfrm flipV="1">
            <a:off x="1211374" y="4149080"/>
            <a:ext cx="6623942" cy="12483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795509" y="4125844"/>
            <a:ext cx="785818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7419227" y="4053612"/>
            <a:ext cx="928694" cy="1588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688748" y="4233001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Chord  </a:t>
            </a:r>
            <a:r>
              <a:rPr lang="en-US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c</a:t>
            </a:r>
          </a:p>
        </p:txBody>
      </p:sp>
      <p:cxnSp>
        <p:nvCxnSpPr>
          <p:cNvPr id="15" name="Straight Connector 14"/>
          <p:cNvCxnSpPr/>
          <p:nvPr/>
        </p:nvCxnSpPr>
        <p:spPr>
          <a:xfrm rot="16200000" flipV="1">
            <a:off x="688128" y="2857496"/>
            <a:ext cx="642942" cy="500066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9176" y="235743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Leading edge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onstantia" pitchFamily="18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rot="5400000" flipH="1" flipV="1">
            <a:off x="2945723" y="3242883"/>
            <a:ext cx="1080120" cy="12194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051720" y="2123564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Thickness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onstantia" pitchFamily="18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rot="10800000">
            <a:off x="2699793" y="2581605"/>
            <a:ext cx="750099" cy="559362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>
            <a:off x="3675483" y="2965915"/>
            <a:ext cx="500066" cy="1588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5400000" flipH="1" flipV="1">
            <a:off x="3709838" y="3717378"/>
            <a:ext cx="429768" cy="1588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924722" y="2051556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Camber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onstantia" pitchFamily="18" charset="0"/>
            </a:endParaRPr>
          </a:p>
        </p:txBody>
      </p:sp>
      <p:cxnSp>
        <p:nvCxnSpPr>
          <p:cNvPr id="24" name="Straight Connector 23"/>
          <p:cNvCxnSpPr>
            <a:stCxn id="23" idx="2"/>
          </p:cNvCxnSpPr>
          <p:nvPr/>
        </p:nvCxnSpPr>
        <p:spPr>
          <a:xfrm rot="5400000">
            <a:off x="3984372" y="2361239"/>
            <a:ext cx="559362" cy="678661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26" idx="2"/>
          </p:cNvCxnSpPr>
          <p:nvPr/>
        </p:nvCxnSpPr>
        <p:spPr>
          <a:xfrm rot="5400000">
            <a:off x="5439127" y="2523095"/>
            <a:ext cx="845116" cy="678661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093726" y="2070535"/>
            <a:ext cx="221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Mean camber line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onstantia" pitchFamily="18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7879784" y="2653284"/>
            <a:ext cx="285776" cy="847724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308304" y="2296094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Trailing edge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onstantia" pitchFamily="18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8" grpId="0"/>
      <p:bldP spid="23" grpId="0"/>
      <p:bldP spid="26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AIRFOIL GEOMETRY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88032" y="1268760"/>
            <a:ext cx="8604448" cy="43891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Airfoil geometry is often characterized by a few parameters such as: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  <a:p>
            <a:pPr lvl="1">
              <a:spcBef>
                <a:spcPct val="20000"/>
              </a:spcBef>
              <a:buFont typeface="Courier New" pitchFamily="49" charset="0"/>
              <a:buChar char="o"/>
              <a:defRPr/>
            </a:pP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 Maximum thickness</a:t>
            </a:r>
          </a:p>
          <a:p>
            <a:pPr lvl="1">
              <a:spcBef>
                <a:spcPct val="20000"/>
              </a:spcBef>
              <a:buFont typeface="Courier New" pitchFamily="49" charset="0"/>
              <a:buChar char="o"/>
              <a:defRPr/>
            </a:pP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 Maximum camber</a:t>
            </a:r>
          </a:p>
          <a:p>
            <a:pPr lvl="1">
              <a:spcBef>
                <a:spcPct val="20000"/>
              </a:spcBef>
              <a:buFont typeface="Courier New" pitchFamily="49" charset="0"/>
              <a:buChar char="o"/>
              <a:defRPr/>
            </a:pP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 Position of max thickness</a:t>
            </a:r>
          </a:p>
          <a:p>
            <a:pPr lvl="1">
              <a:spcBef>
                <a:spcPct val="20000"/>
              </a:spcBef>
              <a:buFont typeface="Courier New" pitchFamily="49" charset="0"/>
              <a:buChar char="o"/>
              <a:defRPr/>
            </a:pP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P</a:t>
            </a:r>
            <a:r>
              <a:rPr kumimoji="0" lang="en-US" sz="2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osition</a:t>
            </a: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 of max camber</a:t>
            </a:r>
          </a:p>
          <a:p>
            <a:pPr lvl="1">
              <a:spcBef>
                <a:spcPct val="20000"/>
              </a:spcBef>
              <a:buFont typeface="Courier New" pitchFamily="49" charset="0"/>
              <a:buChar char="o"/>
              <a:defRPr/>
            </a:pPr>
            <a:r>
              <a:rPr lang="en-US" sz="2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N</a:t>
            </a:r>
            <a:r>
              <a:rPr kumimoji="0" lang="en-US" sz="260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ose</a:t>
            </a:r>
            <a:r>
              <a:rPr kumimoji="0" lang="en-US" sz="2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</a:rPr>
              <a:t> radius.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nstantia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One can generate a reasonable airfoil section given these parameters. </a:t>
            </a:r>
            <a:endParaRPr kumimoji="0" lang="fa-IR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NACA AIRFOILS</a:t>
            </a:r>
          </a:p>
        </p:txBody>
      </p:sp>
      <p:sp>
        <p:nvSpPr>
          <p:cNvPr id="7" name="Rectangle 6"/>
          <p:cNvSpPr/>
          <p:nvPr/>
        </p:nvSpPr>
        <p:spPr>
          <a:xfrm>
            <a:off x="251520" y="1340768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smtClean="0">
                <a:latin typeface="Constantia" pitchFamily="18" charset="0"/>
                <a:cs typeface="Arial" pitchFamily="34" charset="0"/>
              </a:rPr>
              <a:t>The </a:t>
            </a: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NACA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 </a:t>
            </a:r>
            <a:r>
              <a:rPr lang="en-US" sz="2400" dirty="0" smtClean="0">
                <a:latin typeface="Constantia" pitchFamily="18" charset="0"/>
                <a:cs typeface="Arial" pitchFamily="34" charset="0"/>
              </a:rPr>
              <a:t>identified different airfoil shapes with a logical numbering system.</a:t>
            </a:r>
          </a:p>
        </p:txBody>
      </p:sp>
      <p:sp>
        <p:nvSpPr>
          <p:cNvPr id="9" name="Rectangle 8"/>
          <p:cNvSpPr/>
          <p:nvPr/>
        </p:nvSpPr>
        <p:spPr>
          <a:xfrm>
            <a:off x="247944" y="2564904"/>
            <a:ext cx="85725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onstantia" pitchFamily="18" charset="0"/>
                <a:cs typeface="Arial" pitchFamily="34" charset="0"/>
              </a:rPr>
              <a:t>The primary reference volume for all the NACA subsonic airfoil studies remains:</a:t>
            </a:r>
          </a:p>
          <a:p>
            <a:pPr algn="r"/>
            <a:endParaRPr lang="en-US" dirty="0" smtClean="0">
              <a:solidFill>
                <a:schemeClr val="tx1">
                  <a:lumMod val="95000"/>
                  <a:lumOff val="5000"/>
                </a:schemeClr>
              </a:solidFill>
              <a:latin typeface="Constantia" pitchFamily="18" charset="0"/>
              <a:cs typeface="Arial" pitchFamily="34" charset="0"/>
            </a:endParaRPr>
          </a:p>
          <a:p>
            <a:pPr algn="r"/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Arial" pitchFamily="34" charset="0"/>
              </a:rPr>
              <a:t>Abbott, I.H., and Von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Arial" pitchFamily="34" charset="0"/>
              </a:rPr>
              <a:t>Doenhoff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Arial" pitchFamily="34" charset="0"/>
              </a:rPr>
              <a:t>, A.E., “</a:t>
            </a:r>
            <a:r>
              <a:rPr lang="en-US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Arial" pitchFamily="34" charset="0"/>
              </a:rPr>
              <a:t>Theory of Wing Sections”, Dover, 1959.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NACA FOUR-DIGIT AIRFOIL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78910" y="1268760"/>
            <a:ext cx="8715436" cy="5112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GB" sz="25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  <a:cs typeface="Arial" pitchFamily="34" charset="0"/>
              </a:rPr>
              <a:t> The</a:t>
            </a:r>
            <a:r>
              <a:rPr kumimoji="0" lang="en-GB" sz="250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uLnTx/>
                <a:uFillTx/>
                <a:latin typeface="Constantia" pitchFamily="18" charset="0"/>
                <a:cs typeface="Arial" pitchFamily="34" charset="0"/>
              </a:rPr>
              <a:t> first family of NACA airfoils, developed in the 1930s, was the “four-digit” series.</a:t>
            </a:r>
            <a:endParaRPr kumimoji="0" lang="en-US" sz="25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uLnTx/>
              <a:uFillTx/>
              <a:latin typeface="Constantia" pitchFamily="18" charset="0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  <a:cs typeface="Arial" pitchFamily="34" charset="0"/>
              </a:rPr>
              <a:t> The numbering system for these airfoils is defined by: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 pitchFamily="18" charset="0"/>
                <a:cs typeface="Arial" pitchFamily="34" charset="0"/>
              </a:rPr>
              <a:t>NACA 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 pitchFamily="18" charset="0"/>
                <a:cs typeface="Arial" pitchFamily="34" charset="0"/>
              </a:rPr>
              <a:t>M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 pitchFamily="18" charset="0"/>
                <a:cs typeface="Arial" pitchFamily="34" charset="0"/>
              </a:rPr>
              <a:t>P</a:t>
            </a:r>
            <a:r>
              <a: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 pitchFamily="18" charset="0"/>
                <a:cs typeface="Arial" pitchFamily="34" charset="0"/>
              </a:rPr>
              <a:t>XX</a:t>
            </a:r>
          </a:p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  <a:cs typeface="Arial" pitchFamily="34" charset="0"/>
              </a:rPr>
              <a:t>Where:</a:t>
            </a:r>
          </a:p>
          <a:p>
            <a:pPr marL="0" marR="0" lvl="0" indent="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  <a:cs typeface="Arial" pitchFamily="34" charset="0"/>
              </a:rPr>
              <a:t>	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 pitchFamily="18" charset="0"/>
                <a:cs typeface="Arial" pitchFamily="34" charset="0"/>
              </a:rPr>
              <a:t>M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  <a:cs typeface="Arial" pitchFamily="34" charset="0"/>
              </a:rPr>
              <a:t> is the maximum camber in </a:t>
            </a: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  <a:cs typeface="Arial" pitchFamily="34" charset="0"/>
              </a:rPr>
              <a:t>hundredths of chord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  <a:cs typeface="Arial" pitchFamily="34" charset="0"/>
              </a:rPr>
              <a:t>.</a:t>
            </a:r>
          </a:p>
          <a:p>
            <a:pPr marL="0" marR="0" lvl="0" indent="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 pitchFamily="18" charset="0"/>
                <a:cs typeface="Arial" pitchFamily="34" charset="0"/>
              </a:rPr>
              <a:t>	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 pitchFamily="18" charset="0"/>
                <a:cs typeface="Arial" pitchFamily="34" charset="0"/>
              </a:rPr>
              <a:t>P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  <a:cs typeface="Arial" pitchFamily="34" charset="0"/>
              </a:rPr>
              <a:t> is the location of the maximum camber in </a:t>
            </a:r>
            <a:r>
              <a:rPr kumimoji="0" lang="en-US" sz="2000" i="1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  <a:cs typeface="Arial" pitchFamily="34" charset="0"/>
              </a:rPr>
              <a:t>tenths of the chord</a:t>
            </a:r>
            <a:r>
              <a:rPr kumimoji="0" lang="en-US" sz="2000" b="1" i="1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  <a:cs typeface="Arial" pitchFamily="34" charset="0"/>
              </a:rPr>
              <a:t>.</a:t>
            </a:r>
          </a:p>
          <a:p>
            <a:pPr lvl="0">
              <a:spcBef>
                <a:spcPct val="20000"/>
              </a:spcBef>
              <a:defRPr/>
            </a:pP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	</a:t>
            </a:r>
            <a:r>
              <a:rPr lang="en-US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XX</a:t>
            </a:r>
            <a:r>
              <a:rPr lang="en-US" sz="2000" dirty="0" smtClean="0">
                <a:latin typeface="Constantia" pitchFamily="18" charset="0"/>
                <a:cs typeface="Arial" pitchFamily="34" charset="0"/>
              </a:rPr>
              <a:t> is the maximum thickness, </a:t>
            </a:r>
            <a:r>
              <a:rPr lang="en-US" sz="2000" i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  <a:cs typeface="Arial" pitchFamily="34" charset="0"/>
              </a:rPr>
              <a:t>t/c</a:t>
            </a:r>
            <a:r>
              <a:rPr lang="en-US" sz="2000" i="1" dirty="0" smtClean="0">
                <a:latin typeface="Constantia" pitchFamily="18" charset="0"/>
                <a:cs typeface="Arial" pitchFamily="34" charset="0"/>
              </a:rPr>
              <a:t>, in percent chord.</a:t>
            </a:r>
            <a:endParaRPr kumimoji="0" lang="en-US" sz="2000" i="0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onstantia" pitchFamily="18" charset="0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onstant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NACA FOUR-DIGIT AIRFOIL - EXAMPLE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78910" y="1268760"/>
            <a:ext cx="8715436" cy="51125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nstantia" pitchFamily="18" charset="0"/>
                <a:cs typeface="Arial" pitchFamily="34" charset="0"/>
              </a:rPr>
              <a:t>NACA 2415</a:t>
            </a:r>
          </a:p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5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onstantia" pitchFamily="18" charset="0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GB" sz="2500" dirty="0" smtClean="0">
              <a:solidFill>
                <a:schemeClr val="tx1">
                  <a:lumMod val="95000"/>
                  <a:lumOff val="5000"/>
                </a:schemeClr>
              </a:solidFill>
              <a:latin typeface="Constantia" pitchFamily="18" charset="0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5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onstantia" pitchFamily="18" charset="0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5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onstantia" pitchFamily="18" charset="0"/>
              <a:cs typeface="Arial" pitchFamily="34" charset="0"/>
            </a:endParaRPr>
          </a:p>
          <a:p>
            <a:pPr marL="0" marR="0" lvl="0" indent="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cs typeface="Arial" pitchFamily="34" charset="0"/>
              </a:rPr>
              <a:t>The maximum camber is 0.02c</a:t>
            </a:r>
          </a:p>
          <a:p>
            <a:pPr marL="0" marR="0" lvl="0" indent="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2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  <a:cs typeface="Arial" pitchFamily="34" charset="0"/>
              </a:rPr>
              <a:t>Maximum camber is located at 0.4c from the leading edge.</a:t>
            </a:r>
          </a:p>
          <a:p>
            <a:pPr marL="0" marR="0" lvl="0" indent="0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25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cs typeface="Arial" pitchFamily="34" charset="0"/>
              </a:rPr>
              <a:t>The</a:t>
            </a:r>
            <a:r>
              <a:rPr kumimoji="0" lang="en-GB" sz="2500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onstantia" pitchFamily="18" charset="0"/>
                <a:cs typeface="Arial" pitchFamily="34" charset="0"/>
              </a:rPr>
              <a:t> maximum thickness is 0.15c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Constantia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30000" contrast="40000"/>
          </a:blip>
          <a:srcRect l="7231" t="26460" b="24401"/>
          <a:stretch>
            <a:fillRect/>
          </a:stretch>
        </p:blipFill>
        <p:spPr bwMode="auto">
          <a:xfrm>
            <a:off x="1838660" y="2420888"/>
            <a:ext cx="5466680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NACA FIVE-DIGIT AIRFOIL</a:t>
            </a:r>
          </a:p>
        </p:txBody>
      </p:sp>
      <p:sp>
        <p:nvSpPr>
          <p:cNvPr id="5" name="Rectangle 4"/>
          <p:cNvSpPr/>
          <p:nvPr/>
        </p:nvSpPr>
        <p:spPr>
          <a:xfrm>
            <a:off x="323528" y="1268760"/>
            <a:ext cx="8496944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US" sz="2500" dirty="0" smtClean="0">
                <a:solidFill>
                  <a:srgbClr val="000000"/>
                </a:solidFill>
                <a:latin typeface="Constantia" pitchFamily="18" charset="0"/>
              </a:rPr>
              <a:t> This airfoil is an extension of the 4 digit series. The</a:t>
            </a:r>
          </a:p>
          <a:p>
            <a:r>
              <a:rPr lang="en-US" sz="2500" dirty="0" smtClean="0">
                <a:solidFill>
                  <a:srgbClr val="000000"/>
                </a:solidFill>
                <a:latin typeface="Constantia" pitchFamily="18" charset="0"/>
              </a:rPr>
              <a:t>numbering system for these airfoils is defined by:</a:t>
            </a:r>
          </a:p>
          <a:p>
            <a:endParaRPr lang="en-US" sz="2500" dirty="0" smtClean="0">
              <a:solidFill>
                <a:srgbClr val="000000"/>
              </a:solidFill>
              <a:latin typeface="Constantia" pitchFamily="18" charset="0"/>
            </a:endParaRPr>
          </a:p>
          <a:p>
            <a:pPr algn="ctr"/>
            <a:r>
              <a:rPr lang="en-US" sz="2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NACA </a:t>
            </a:r>
            <a:r>
              <a:rPr 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L</a:t>
            </a:r>
            <a:r>
              <a:rPr lang="en-US" sz="2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MM</a:t>
            </a:r>
            <a:r>
              <a:rPr lang="en-US" sz="2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XX</a:t>
            </a:r>
          </a:p>
          <a:p>
            <a:endParaRPr lang="en-US" sz="2500" dirty="0" smtClean="0">
              <a:solidFill>
                <a:srgbClr val="000000"/>
              </a:solidFill>
              <a:latin typeface="Constantia" pitchFamily="18" charset="0"/>
            </a:endParaRPr>
          </a:p>
          <a:p>
            <a:r>
              <a:rPr lang="en-US" sz="2500" dirty="0" smtClean="0">
                <a:solidFill>
                  <a:srgbClr val="000000"/>
                </a:solidFill>
                <a:latin typeface="Constantia" pitchFamily="18" charset="0"/>
              </a:rPr>
              <a:t>Where:</a:t>
            </a:r>
          </a:p>
          <a:p>
            <a:r>
              <a:rPr lang="en-US" sz="2000" b="1" dirty="0" smtClean="0">
                <a:solidFill>
                  <a:srgbClr val="FF0000"/>
                </a:solidFill>
                <a:latin typeface="Constantia" pitchFamily="18" charset="0"/>
              </a:rPr>
              <a:t>	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L:</a:t>
            </a:r>
            <a:r>
              <a:rPr lang="en-US" sz="2000" dirty="0" smtClean="0">
                <a:solidFill>
                  <a:srgbClr val="000000"/>
                </a:solidFill>
                <a:latin typeface="Constantia" pitchFamily="18" charset="0"/>
              </a:rPr>
              <a:t> is the amount of camber; the design lift coefficient is 3L/2, in 	tenths</a:t>
            </a:r>
          </a:p>
          <a:p>
            <a:r>
              <a:rPr lang="en-US" sz="2000" b="1" dirty="0" smtClean="0">
                <a:solidFill>
                  <a:srgbClr val="FF0000"/>
                </a:solidFill>
                <a:latin typeface="Constantia" pitchFamily="18" charset="0"/>
              </a:rPr>
              <a:t>	</a:t>
            </a:r>
            <a:r>
              <a:rPr lang="en-GB" sz="20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MM</a:t>
            </a:r>
            <a:r>
              <a:rPr lang="en-GB" sz="2000" b="1" dirty="0" smtClean="0">
                <a:solidFill>
                  <a:srgbClr val="00B050"/>
                </a:solidFill>
                <a:latin typeface="Constantia" pitchFamily="18" charset="0"/>
              </a:rPr>
              <a:t>:</a:t>
            </a:r>
            <a:r>
              <a:rPr lang="en-GB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 the location of maximum camber along the chord from the 	leading edge is MM/2, in hundredths of the chord</a:t>
            </a:r>
            <a:endParaRPr lang="en-US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Constantia" pitchFamily="18" charset="0"/>
            </a:endParaRPr>
          </a:p>
          <a:p>
            <a:r>
              <a:rPr lang="en-US" sz="2000" dirty="0" smtClean="0">
                <a:solidFill>
                  <a:srgbClr val="000000"/>
                </a:solidFill>
                <a:latin typeface="Constantia" pitchFamily="18" charset="0"/>
              </a:rPr>
              <a:t>	</a:t>
            </a:r>
            <a:r>
              <a:rPr lang="en-US" sz="2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XX</a:t>
            </a:r>
            <a:r>
              <a:rPr lang="en-US" sz="2000" b="1" dirty="0" smtClean="0">
                <a:solidFill>
                  <a:srgbClr val="7030A0"/>
                </a:solidFill>
                <a:latin typeface="Constantia" pitchFamily="18" charset="0"/>
              </a:rPr>
              <a:t>:</a:t>
            </a:r>
            <a:r>
              <a:rPr lang="en-US" sz="2000" dirty="0" smtClean="0">
                <a:solidFill>
                  <a:srgbClr val="000000"/>
                </a:solidFill>
                <a:latin typeface="Constantia" pitchFamily="18" charset="0"/>
              </a:rPr>
              <a:t> is the maximum thickness, t/c, in percent chord.</a:t>
            </a:r>
          </a:p>
          <a:p>
            <a:endParaRPr lang="en-US" dirty="0" smtClean="0">
              <a:solidFill>
                <a:srgbClr val="000000"/>
              </a:solidFill>
              <a:latin typeface="Constantia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NACA FIVE-DIGIT AIRFOIL - EXAMPLE</a:t>
            </a:r>
          </a:p>
        </p:txBody>
      </p:sp>
      <p:sp>
        <p:nvSpPr>
          <p:cNvPr id="5" name="Rectangle 4"/>
          <p:cNvSpPr/>
          <p:nvPr/>
        </p:nvSpPr>
        <p:spPr>
          <a:xfrm>
            <a:off x="323528" y="1268760"/>
            <a:ext cx="8496944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NACA 23012</a:t>
            </a:r>
          </a:p>
          <a:p>
            <a:endParaRPr lang="en-US" sz="1100" dirty="0" smtClean="0">
              <a:solidFill>
                <a:srgbClr val="000000"/>
              </a:solidFill>
              <a:latin typeface="Constantia" pitchFamily="18" charset="0"/>
            </a:endParaRPr>
          </a:p>
          <a:p>
            <a:pPr>
              <a:spcBef>
                <a:spcPts val="1200"/>
              </a:spcBef>
            </a:pPr>
            <a:endParaRPr lang="en-GB" sz="2500" dirty="0" smtClean="0">
              <a:latin typeface="Constantia" pitchFamily="18" charset="0"/>
            </a:endParaRPr>
          </a:p>
          <a:p>
            <a:pPr>
              <a:spcBef>
                <a:spcPts val="1200"/>
              </a:spcBef>
            </a:pPr>
            <a:endParaRPr lang="en-US" sz="2500" dirty="0" smtClean="0">
              <a:latin typeface="Constantia" pitchFamily="18" charset="0"/>
            </a:endParaRPr>
          </a:p>
          <a:p>
            <a:pPr>
              <a:spcBef>
                <a:spcPts val="1200"/>
              </a:spcBef>
            </a:pPr>
            <a:r>
              <a:rPr lang="en-US" sz="2500" dirty="0" smtClean="0">
                <a:latin typeface="Constantia" pitchFamily="18" charset="0"/>
              </a:rPr>
              <a:t>12% thick airfoil, </a:t>
            </a:r>
          </a:p>
          <a:p>
            <a:pPr>
              <a:spcBef>
                <a:spcPts val="1200"/>
              </a:spcBef>
            </a:pPr>
            <a:r>
              <a:rPr lang="en-US" sz="2500" dirty="0" smtClean="0">
                <a:latin typeface="Constantia" pitchFamily="18" charset="0"/>
              </a:rPr>
              <a:t>The design lift coefficient is 0.3, </a:t>
            </a:r>
          </a:p>
          <a:p>
            <a:pPr>
              <a:spcBef>
                <a:spcPts val="1200"/>
              </a:spcBef>
            </a:pPr>
            <a:r>
              <a:rPr lang="en-US" sz="2500" dirty="0" smtClean="0">
                <a:latin typeface="Constantia" pitchFamily="18" charset="0"/>
              </a:rPr>
              <a:t>The position of max camber is located at x/c = 0.15, </a:t>
            </a:r>
          </a:p>
          <a:p>
            <a:pPr>
              <a:spcBef>
                <a:spcPts val="1200"/>
              </a:spcBef>
            </a:pPr>
            <a:r>
              <a:rPr lang="en-US" sz="2500" dirty="0" smtClean="0">
                <a:latin typeface="Constantia" pitchFamily="18" charset="0"/>
              </a:rPr>
              <a:t>The “standard” 5 digit foil camber line is used.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</a:blip>
          <a:srcRect/>
          <a:stretch>
            <a:fillRect/>
          </a:stretch>
        </p:blipFill>
        <p:spPr bwMode="auto">
          <a:xfrm>
            <a:off x="2371725" y="1844824"/>
            <a:ext cx="44005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NACA 6-SERIES LAMINAR FLOW AIRFOIL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1361088"/>
            <a:ext cx="8640960" cy="5278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Courier New" pitchFamily="49" charset="0"/>
              <a:buChar char="o"/>
            </a:pPr>
            <a:r>
              <a:rPr lang="en-GB" sz="2200" dirty="0" smtClean="0">
                <a:latin typeface="Constantia" pitchFamily="18" charset="0"/>
              </a:rPr>
              <a:t> One of the most widely used family of NACA airfoils is the “6-series” laminar flow airfoils, developed during World War II.</a:t>
            </a:r>
          </a:p>
          <a:p>
            <a:pPr>
              <a:buFont typeface="Courier New" pitchFamily="49" charset="0"/>
              <a:buChar char="o"/>
            </a:pPr>
            <a:endParaRPr lang="en-US" sz="2200" dirty="0" smtClean="0">
              <a:latin typeface="Constantia" pitchFamily="18" charset="0"/>
            </a:endParaRPr>
          </a:p>
          <a:p>
            <a:pPr algn="ctr"/>
            <a:r>
              <a:rPr lang="en-US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A</a:t>
            </a:r>
            <a:r>
              <a:rPr lang="en-US" sz="2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B,</a:t>
            </a:r>
            <a:r>
              <a:rPr lang="en-US" sz="26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C</a:t>
            </a:r>
            <a:r>
              <a:rPr lang="en-US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-</a:t>
            </a:r>
            <a:r>
              <a:rPr lang="en-US" sz="2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D</a:t>
            </a:r>
            <a:r>
              <a:rPr lang="en-US" sz="2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EE</a:t>
            </a:r>
          </a:p>
          <a:p>
            <a:r>
              <a:rPr lang="en-GB" sz="2500" dirty="0" smtClean="0">
                <a:solidFill>
                  <a:srgbClr val="0D0D0D"/>
                </a:solidFill>
                <a:latin typeface="Constantia" pitchFamily="18" charset="0"/>
              </a:rPr>
              <a:t>Where:</a:t>
            </a:r>
          </a:p>
          <a:p>
            <a:r>
              <a:rPr lang="en-US" sz="2300" dirty="0" smtClean="0">
                <a:solidFill>
                  <a:srgbClr val="000000"/>
                </a:solidFill>
                <a:latin typeface="Constantia" pitchFamily="18" charset="0"/>
              </a:rPr>
              <a:t>	</a:t>
            </a:r>
            <a:r>
              <a:rPr lang="en-US" sz="2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A</a:t>
            </a:r>
            <a:r>
              <a:rPr lang="en-US" sz="23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: </a:t>
            </a:r>
            <a:r>
              <a:rPr lang="en-US" sz="2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Is the series designation.</a:t>
            </a:r>
            <a:r>
              <a:rPr lang="en-US" sz="2300" b="1" dirty="0" smtClean="0">
                <a:solidFill>
                  <a:srgbClr val="000000"/>
                </a:solidFill>
                <a:latin typeface="Constantia" pitchFamily="18" charset="0"/>
              </a:rPr>
              <a:t/>
            </a:r>
            <a:br>
              <a:rPr lang="en-US" sz="2300" b="1" dirty="0" smtClean="0">
                <a:solidFill>
                  <a:srgbClr val="000000"/>
                </a:solidFill>
                <a:latin typeface="Constantia" pitchFamily="18" charset="0"/>
              </a:rPr>
            </a:br>
            <a:r>
              <a:rPr lang="en-US" sz="2300" b="1" dirty="0" smtClean="0">
                <a:solidFill>
                  <a:srgbClr val="000000"/>
                </a:solidFill>
                <a:latin typeface="Constantia" pitchFamily="18" charset="0"/>
              </a:rPr>
              <a:t>	</a:t>
            </a:r>
            <a:r>
              <a:rPr lang="en-US" sz="23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B</a:t>
            </a:r>
            <a:r>
              <a:rPr lang="en-US" sz="2300" b="1" dirty="0" smtClean="0">
                <a:solidFill>
                  <a:srgbClr val="04617B"/>
                </a:solidFill>
                <a:latin typeface="Constantia" pitchFamily="18" charset="0"/>
              </a:rPr>
              <a:t>: </a:t>
            </a:r>
            <a:r>
              <a:rPr lang="en-US" sz="2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Location of minimum pressure in tenth of chord from 	the leading edge </a:t>
            </a:r>
            <a:r>
              <a:rPr lang="en-US" sz="16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(for the basic symmetric thickness distribution at zero lift)</a:t>
            </a:r>
          </a:p>
          <a:p>
            <a:r>
              <a:rPr lang="en-GB" sz="1600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	</a:t>
            </a:r>
            <a:r>
              <a:rPr lang="en-GB" sz="23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C</a:t>
            </a:r>
            <a:r>
              <a:rPr lang="en-GB" sz="2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: The range of lift coefficient in tenth above and below the 	design lift coefficient in which favourable pressure gradients 	exist on both surfaces</a:t>
            </a:r>
            <a:endParaRPr lang="en-US" sz="2300" dirty="0" smtClean="0">
              <a:solidFill>
                <a:schemeClr val="tx1">
                  <a:lumMod val="95000"/>
                  <a:lumOff val="5000"/>
                </a:schemeClr>
              </a:solidFill>
              <a:latin typeface="Constantia" pitchFamily="18" charset="0"/>
            </a:endParaRPr>
          </a:p>
          <a:p>
            <a:r>
              <a:rPr lang="en-US" sz="2300" b="1" dirty="0" smtClean="0">
                <a:solidFill>
                  <a:srgbClr val="000000"/>
                </a:solidFill>
                <a:latin typeface="Constantia" pitchFamily="18" charset="0"/>
              </a:rPr>
              <a:t>	</a:t>
            </a:r>
            <a:r>
              <a:rPr lang="en-US" sz="23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D</a:t>
            </a:r>
            <a:r>
              <a:rPr lang="en-US" sz="23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:</a:t>
            </a:r>
            <a:r>
              <a:rPr lang="en-US" sz="2300" b="1" dirty="0" smtClean="0">
                <a:solidFill>
                  <a:srgbClr val="00B050"/>
                </a:solidFill>
                <a:latin typeface="Constantia" pitchFamily="18" charset="0"/>
              </a:rPr>
              <a:t> </a:t>
            </a:r>
            <a:r>
              <a:rPr lang="en-US" sz="2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The design lift coefficient in tenth</a:t>
            </a:r>
          </a:p>
          <a:p>
            <a:r>
              <a:rPr lang="en-US" sz="2300" b="1" dirty="0" smtClean="0">
                <a:solidFill>
                  <a:srgbClr val="000000"/>
                </a:solidFill>
                <a:latin typeface="Constantia" pitchFamily="18" charset="0"/>
              </a:rPr>
              <a:t>	</a:t>
            </a:r>
            <a:r>
              <a:rPr lang="en-US" sz="23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EE</a:t>
            </a:r>
            <a:r>
              <a:rPr lang="en-US" sz="23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:  the maximum thickness in hundredths of chord</a:t>
            </a:r>
          </a:p>
          <a:p>
            <a:r>
              <a:rPr lang="en-US" dirty="0" smtClean="0">
                <a:solidFill>
                  <a:srgbClr val="000000"/>
                </a:solidFill>
                <a:latin typeface="Constantia" pitchFamily="18" charset="0"/>
              </a:rPr>
              <a:t>After the six-series sections, airfoil design became much more specialized for the particular application.</a:t>
            </a:r>
            <a:endParaRPr lang="en-US" sz="2000" dirty="0" smtClean="0">
              <a:solidFill>
                <a:srgbClr val="000000"/>
              </a:solidFill>
              <a:latin typeface="Constantia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THE NACA 6-SERIES LAMINAR FLOW AIRFOIL - EXAMPLE</a:t>
            </a:r>
          </a:p>
        </p:txBody>
      </p:sp>
      <p:sp>
        <p:nvSpPr>
          <p:cNvPr id="6" name="Rectangle 5"/>
          <p:cNvSpPr/>
          <p:nvPr/>
        </p:nvSpPr>
        <p:spPr>
          <a:xfrm>
            <a:off x="251520" y="1361088"/>
            <a:ext cx="8640960" cy="5247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6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NACA 65,3-218</a:t>
            </a:r>
            <a:endParaRPr lang="en-US" sz="2600" b="1" dirty="0" smtClean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stantia" pitchFamily="18" charset="0"/>
            </a:endParaRPr>
          </a:p>
          <a:p>
            <a:endParaRPr lang="en-GB" sz="2500" dirty="0" smtClean="0">
              <a:solidFill>
                <a:srgbClr val="0D0D0D"/>
              </a:solidFill>
              <a:latin typeface="Constantia" pitchFamily="18" charset="0"/>
            </a:endParaRPr>
          </a:p>
          <a:p>
            <a:endParaRPr lang="en-GB" sz="2500" dirty="0" smtClean="0">
              <a:solidFill>
                <a:srgbClr val="0D0D0D"/>
              </a:solidFill>
              <a:latin typeface="Constantia" pitchFamily="18" charset="0"/>
            </a:endParaRPr>
          </a:p>
          <a:p>
            <a:pPr>
              <a:spcBef>
                <a:spcPts val="1200"/>
              </a:spcBef>
            </a:pPr>
            <a:r>
              <a:rPr lang="en-GB" sz="2500" dirty="0" smtClean="0">
                <a:solidFill>
                  <a:srgbClr val="0D0D0D"/>
                </a:solidFill>
                <a:latin typeface="Constantia" pitchFamily="18" charset="0"/>
              </a:rPr>
              <a:t>6 is the series designation.</a:t>
            </a:r>
          </a:p>
          <a:p>
            <a:pPr>
              <a:spcBef>
                <a:spcPts val="1200"/>
              </a:spcBef>
            </a:pPr>
            <a:r>
              <a:rPr lang="en-GB" sz="2500" dirty="0" smtClean="0">
                <a:solidFill>
                  <a:srgbClr val="0D0D0D"/>
                </a:solidFill>
                <a:latin typeface="Constantia" pitchFamily="18" charset="0"/>
              </a:rPr>
              <a:t>The maximum pressure occurs at 0.5c for the basic symmetric thickness distribution at zero lift.</a:t>
            </a:r>
          </a:p>
          <a:p>
            <a:pPr>
              <a:spcBef>
                <a:spcPts val="1200"/>
              </a:spcBef>
            </a:pPr>
            <a:r>
              <a:rPr lang="en-GB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nstantia" pitchFamily="18" charset="0"/>
              </a:rPr>
              <a:t>The range of lift coefficient above and below the design lift coefficient in which favourable pressure gradients exist on both surfaces is 0.3</a:t>
            </a:r>
            <a:endParaRPr lang="en-GB" sz="2500" dirty="0" smtClean="0">
              <a:solidFill>
                <a:srgbClr val="0D0D0D"/>
              </a:solidFill>
              <a:latin typeface="Constantia" pitchFamily="18" charset="0"/>
            </a:endParaRPr>
          </a:p>
          <a:p>
            <a:pPr>
              <a:spcBef>
                <a:spcPts val="1200"/>
              </a:spcBef>
            </a:pPr>
            <a:r>
              <a:rPr lang="en-GB" sz="2500" dirty="0" smtClean="0">
                <a:solidFill>
                  <a:srgbClr val="0D0D0D"/>
                </a:solidFill>
                <a:latin typeface="Constantia" pitchFamily="18" charset="0"/>
              </a:rPr>
              <a:t>The design lift coefficient is 0.2.</a:t>
            </a:r>
          </a:p>
          <a:p>
            <a:pPr>
              <a:spcBef>
                <a:spcPts val="1200"/>
              </a:spcBef>
            </a:pPr>
            <a:r>
              <a:rPr lang="en-GB" sz="2500" dirty="0" smtClean="0">
                <a:solidFill>
                  <a:srgbClr val="0D0D0D"/>
                </a:solidFill>
                <a:latin typeface="Constantia" pitchFamily="18" charset="0"/>
              </a:rPr>
              <a:t>The airfoil is 18 percent thick.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</a:blip>
          <a:srcRect/>
          <a:stretch>
            <a:fillRect/>
          </a:stretch>
        </p:blipFill>
        <p:spPr bwMode="auto">
          <a:xfrm>
            <a:off x="2400300" y="1772816"/>
            <a:ext cx="4343400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LIFT GENERATION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23528" y="1268760"/>
            <a:ext cx="8604448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en-US" sz="2800" dirty="0" smtClean="0">
                <a:latin typeface="Constantia" pitchFamily="18" charset="0"/>
              </a:rPr>
              <a:t> Generation of lift by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 smtClean="0">
                <a:latin typeface="Constantia" pitchFamily="18" charset="0"/>
              </a:rPr>
              <a:t>an airfoil is due to the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 smtClean="0">
                <a:latin typeface="Constantia" pitchFamily="18" charset="0"/>
              </a:rPr>
              <a:t>imbalance of pressure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 smtClean="0">
                <a:latin typeface="Constantia" pitchFamily="18" charset="0"/>
              </a:rPr>
              <a:t>distribution over top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800" dirty="0" smtClean="0">
                <a:latin typeface="Constantia" pitchFamily="18" charset="0"/>
              </a:rPr>
              <a:t>and bottom surfaces.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/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</a:br>
            <a:endParaRPr kumimoji="0" lang="fa-IR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</p:txBody>
      </p:sp>
      <p:pic>
        <p:nvPicPr>
          <p:cNvPr id="9" name="Picture 8" descr="prop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4696" y="1340768"/>
            <a:ext cx="4857784" cy="4857784"/>
          </a:xfrm>
          <a:prstGeom prst="rect">
            <a:avLst/>
          </a:prstGeom>
          <a:noFill/>
        </p:spPr>
      </p:pic>
      <p:cxnSp>
        <p:nvCxnSpPr>
          <p:cNvPr id="10" name="Straight Connector 9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LIFT GENERATION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23528" y="1268760"/>
            <a:ext cx="8604448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  <a:buFont typeface="Courier New" pitchFamily="49" charset="0"/>
              <a:buChar char="o"/>
              <a:defRPr/>
            </a:pPr>
            <a:r>
              <a:rPr lang="en-US" sz="2800" dirty="0" smtClean="0">
                <a:latin typeface="Constantia" pitchFamily="18" charset="0"/>
              </a:rPr>
              <a:t> If pressure on top is </a:t>
            </a:r>
          </a:p>
          <a:p>
            <a:pPr lvl="0">
              <a:spcBef>
                <a:spcPct val="20000"/>
              </a:spcBef>
              <a:defRPr/>
            </a:pPr>
            <a:r>
              <a:rPr lang="en-US" sz="2800" dirty="0" smtClean="0">
                <a:latin typeface="Constantia" pitchFamily="18" charset="0"/>
              </a:rPr>
              <a:t>lower than pressure on</a:t>
            </a:r>
          </a:p>
          <a:p>
            <a:pPr lvl="0">
              <a:spcBef>
                <a:spcPct val="20000"/>
              </a:spcBef>
              <a:defRPr/>
            </a:pPr>
            <a:r>
              <a:rPr lang="en-US" sz="2800" dirty="0" smtClean="0">
                <a:latin typeface="Constantia" pitchFamily="18" charset="0"/>
              </a:rPr>
              <a:t>bottom surface, lift is</a:t>
            </a:r>
          </a:p>
          <a:p>
            <a:pPr lvl="0">
              <a:spcBef>
                <a:spcPct val="20000"/>
              </a:spcBef>
              <a:defRPr/>
            </a:pPr>
            <a:r>
              <a:rPr lang="en-US" sz="2800" dirty="0" smtClean="0">
                <a:latin typeface="Constantia" pitchFamily="18" charset="0"/>
              </a:rPr>
              <a:t>generated.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/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</a:br>
            <a:endParaRPr kumimoji="0" lang="fa-IR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</p:txBody>
      </p:sp>
      <p:pic>
        <p:nvPicPr>
          <p:cNvPr id="10" name="Picture 9" descr="prosp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7536" y="1328893"/>
            <a:ext cx="4836411" cy="4836411"/>
          </a:xfrm>
          <a:prstGeom prst="rect">
            <a:avLst/>
          </a:prstGeom>
          <a:noFill/>
        </p:spPr>
      </p:pic>
      <p:cxnSp>
        <p:nvCxnSpPr>
          <p:cNvPr id="11" name="Straight Connector 10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LIFT GENERATION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23528" y="1268760"/>
            <a:ext cx="8604448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  <a:buFont typeface="Courier New" pitchFamily="49" charset="0"/>
              <a:buChar char="o"/>
              <a:defRPr/>
            </a:pPr>
            <a:r>
              <a:rPr lang="en-US" sz="2800" dirty="0" smtClean="0">
                <a:latin typeface="Constantia" pitchFamily="18" charset="0"/>
              </a:rPr>
              <a:t> Flow velocity over the</a:t>
            </a:r>
          </a:p>
          <a:p>
            <a:pPr lvl="0">
              <a:spcBef>
                <a:spcPct val="20000"/>
              </a:spcBef>
              <a:defRPr/>
            </a:pPr>
            <a:r>
              <a:rPr lang="en-US" sz="2800" dirty="0" smtClean="0">
                <a:latin typeface="Constantia" pitchFamily="18" charset="0"/>
              </a:rPr>
              <a:t>top of airfoil is faster</a:t>
            </a:r>
          </a:p>
          <a:p>
            <a:pPr lvl="0">
              <a:spcBef>
                <a:spcPct val="20000"/>
              </a:spcBef>
              <a:defRPr/>
            </a:pPr>
            <a:r>
              <a:rPr lang="en-US" sz="2800" dirty="0" smtClean="0">
                <a:latin typeface="Constantia" pitchFamily="18" charset="0"/>
              </a:rPr>
              <a:t>than over bottom </a:t>
            </a:r>
          </a:p>
          <a:p>
            <a:pPr lvl="0">
              <a:spcBef>
                <a:spcPct val="20000"/>
              </a:spcBef>
              <a:defRPr/>
            </a:pPr>
            <a:r>
              <a:rPr lang="en-US" sz="2800" dirty="0" smtClean="0">
                <a:latin typeface="Constantia" pitchFamily="18" charset="0"/>
              </a:rPr>
              <a:t>surface.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/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</a:br>
            <a:endParaRPr kumimoji="0" lang="fa-IR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</p:txBody>
      </p:sp>
      <p:pic>
        <p:nvPicPr>
          <p:cNvPr id="9" name="Picture 8" descr="prove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329178"/>
            <a:ext cx="4836126" cy="4836126"/>
          </a:xfrm>
          <a:prstGeom prst="rect">
            <a:avLst/>
          </a:prstGeom>
          <a:noFill/>
        </p:spPr>
      </p:pic>
      <p:cxnSp>
        <p:nvCxnSpPr>
          <p:cNvPr id="11" name="Straight Connector 10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VARIATION OF LIFT WITH ANGLE OF ATTACK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23528" y="1268760"/>
            <a:ext cx="8604448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en-US" sz="2800" dirty="0" smtClean="0">
                <a:latin typeface="Constantia" pitchFamily="18" charset="0"/>
              </a:rPr>
              <a:t> The lift coefficient of an airfoil changes as the Angle-of-Attack changes.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/>
            </a:r>
            <a:b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</a:br>
            <a:endParaRPr kumimoji="0" lang="fa-IR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323528" y="1268760"/>
            <a:ext cx="8604448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At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low-to-moderate </a:t>
            </a:r>
            <a:r>
              <a:rPr lang="en-GB" sz="2400" dirty="0" smtClean="0">
                <a:latin typeface="Constantia" pitchFamily="18" charset="0"/>
              </a:rPr>
              <a:t>angles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400" dirty="0" smtClean="0">
                <a:latin typeface="Constantia" pitchFamily="18" charset="0"/>
              </a:rPr>
              <a:t>of attack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, </a:t>
            </a:r>
            <a:r>
              <a:rPr lang="en-GB" sz="2400" i="1" baseline="0" dirty="0" err="1" smtClean="0">
                <a:latin typeface="Constantia" pitchFamily="18" charset="0"/>
              </a:rPr>
              <a:t>c</a:t>
            </a:r>
            <a:r>
              <a:rPr lang="en-GB" sz="2400" i="1" baseline="-25000" dirty="0" err="1" smtClean="0">
                <a:latin typeface="Constantia" pitchFamily="18" charset="0"/>
              </a:rPr>
              <a:t>l</a:t>
            </a:r>
            <a:r>
              <a:rPr lang="en-GB" sz="2400" baseline="0" dirty="0" smtClean="0">
                <a:latin typeface="Constantia" pitchFamily="18" charset="0"/>
              </a:rPr>
              <a:t> varies linearly</a:t>
            </a:r>
            <a:endParaRPr lang="en-GB" sz="2400" dirty="0" smtClean="0">
              <a:latin typeface="Constantia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with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</a:t>
            </a:r>
            <a:r>
              <a:rPr kumimoji="0" lang="el-GR" sz="2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α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4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en-GB" sz="2400" dirty="0" smtClean="0">
                <a:latin typeface="Constantia" pitchFamily="18" charset="0"/>
              </a:rPr>
              <a:t> The slope of this straight line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is called the </a:t>
            </a:r>
            <a:r>
              <a:rPr kumimoji="0" lang="en-GB" sz="2400" b="0" i="1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lift slope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4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  <a:p>
            <a:pPr lvl="0">
              <a:spcBef>
                <a:spcPct val="20000"/>
              </a:spcBef>
              <a:buFont typeface="Courier New" pitchFamily="49" charset="0"/>
              <a:buChar char="o"/>
              <a:defRPr/>
            </a:pPr>
            <a:r>
              <a:rPr lang="en-US" sz="2400" dirty="0" smtClean="0">
                <a:latin typeface="Constantia" pitchFamily="18" charset="0"/>
              </a:rPr>
              <a:t> In this region, the flow </a:t>
            </a:r>
            <a:r>
              <a:rPr lang="en-GB" sz="2400" dirty="0" smtClean="0">
                <a:latin typeface="Constantia" pitchFamily="18" charset="0"/>
              </a:rPr>
              <a:t>moves smoothly over the </a:t>
            </a:r>
            <a:r>
              <a:rPr kumimoji="0" lang="en-GB" sz="24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airfoil and is attached over most of the surface.</a:t>
            </a:r>
            <a:endParaRPr kumimoji="0" lang="fa-IR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19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VARIATION OF LIFT WITH ANGLE OF ATTACK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LOW-TO-MODERATE ANGLES OF ATTACK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062" r="16735"/>
          <a:stretch>
            <a:fillRect/>
          </a:stretch>
        </p:blipFill>
        <p:spPr bwMode="auto">
          <a:xfrm>
            <a:off x="4736186" y="1268760"/>
            <a:ext cx="408428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9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323528" y="1268760"/>
            <a:ext cx="8604448" cy="5589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As</a:t>
            </a:r>
            <a:r>
              <a:rPr kumimoji="0" lang="en-US" sz="25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</a:t>
            </a:r>
            <a:r>
              <a:rPr kumimoji="0" lang="el-GR" sz="25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α</a:t>
            </a:r>
            <a:r>
              <a:rPr kumimoji="0" lang="en-GB" sz="25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becomes large, the flow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500" noProof="0" dirty="0" smtClean="0">
                <a:latin typeface="Constantia" pitchFamily="18" charset="0"/>
              </a:rPr>
              <a:t>tends to separate from the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500" b="0" i="0" u="none" strike="noStrike" kern="1200" cap="none" spc="0" normalizeH="0" baseline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top surface</a:t>
            </a:r>
            <a:r>
              <a:rPr kumimoji="0" lang="en-GB" sz="2500" b="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of the airfoil.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GB" sz="2500" dirty="0" smtClean="0">
              <a:latin typeface="Constantia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kumimoji="0" lang="en-GB" sz="2500" b="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The </a:t>
            </a:r>
            <a:r>
              <a:rPr kumimoji="0" lang="en-GB" sz="2500" b="0" i="0" u="none" strike="noStrike" kern="1200" cap="none" spc="0" normalizeH="0" dirty="0" err="1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consequance</a:t>
            </a:r>
            <a:r>
              <a:rPr kumimoji="0" lang="en-GB" sz="2500" b="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of this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500" dirty="0" smtClean="0">
                <a:latin typeface="Constantia" pitchFamily="18" charset="0"/>
              </a:rPr>
              <a:t>separated flow at high </a:t>
            </a:r>
            <a:r>
              <a:rPr lang="el-GR" sz="2500" dirty="0" smtClean="0">
                <a:latin typeface="Constantia" pitchFamily="18" charset="0"/>
              </a:rPr>
              <a:t>α</a:t>
            </a:r>
            <a:r>
              <a:rPr lang="en-GB" sz="2500" dirty="0" smtClean="0">
                <a:latin typeface="Constantia" pitchFamily="18" charset="0"/>
              </a:rPr>
              <a:t> is a precipitous decrease in lift and a large increase in drag.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500" b="0" i="0" u="none" strike="noStrike" kern="1200" cap="none" spc="0" normalizeH="0" dirty="0" smtClean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en-GB" sz="2500" dirty="0" smtClean="0">
                <a:latin typeface="Constantia" pitchFamily="18" charset="0"/>
              </a:rPr>
              <a:t> Under such conditions, the airfoil is said to be </a:t>
            </a:r>
            <a:r>
              <a:rPr lang="en-GB" sz="2500" i="1" dirty="0" smtClean="0">
                <a:solidFill>
                  <a:srgbClr val="0070C0"/>
                </a:solidFill>
                <a:latin typeface="Constantia" pitchFamily="18" charset="0"/>
              </a:rPr>
              <a:t>stalled</a:t>
            </a:r>
            <a:r>
              <a:rPr lang="en-GB" sz="2500" dirty="0" smtClean="0">
                <a:latin typeface="Constantia" pitchFamily="18" charset="0"/>
              </a:rPr>
              <a:t>.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endParaRPr kumimoji="0" lang="en-GB" sz="2500" b="0" i="0" u="none" strike="noStrike" kern="1200" cap="none" spc="0" normalizeH="0" dirty="0" smtClean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en-GB" sz="2500" dirty="0" smtClean="0">
                <a:latin typeface="Constantia" pitchFamily="18" charset="0"/>
              </a:rPr>
              <a:t> The maximum value of </a:t>
            </a:r>
            <a:r>
              <a:rPr lang="en-GB" sz="2500" i="1" dirty="0" err="1" smtClean="0">
                <a:latin typeface="Constantia" pitchFamily="18" charset="0"/>
              </a:rPr>
              <a:t>c</a:t>
            </a:r>
            <a:r>
              <a:rPr lang="en-GB" sz="2500" i="1" baseline="-25000" dirty="0" err="1" smtClean="0">
                <a:latin typeface="Constantia" pitchFamily="18" charset="0"/>
              </a:rPr>
              <a:t>l</a:t>
            </a:r>
            <a:r>
              <a:rPr lang="en-GB" sz="2500" dirty="0" smtClean="0">
                <a:latin typeface="Constantia" pitchFamily="18" charset="0"/>
              </a:rPr>
              <a:t>, which occurs just prior to the stall, is denoted by </a:t>
            </a:r>
            <a:r>
              <a:rPr lang="en-GB" sz="2500" i="1" dirty="0" err="1" smtClean="0">
                <a:latin typeface="Constantia" pitchFamily="18" charset="0"/>
              </a:rPr>
              <a:t>c</a:t>
            </a:r>
            <a:r>
              <a:rPr lang="en-GB" sz="2500" i="1" baseline="-25000" dirty="0" err="1" smtClean="0">
                <a:latin typeface="Constantia" pitchFamily="18" charset="0"/>
              </a:rPr>
              <a:t>l,max</a:t>
            </a:r>
            <a:r>
              <a:rPr lang="en-GB" sz="2500" dirty="0" smtClean="0">
                <a:latin typeface="Constantia" pitchFamily="18" charset="0"/>
              </a:rPr>
              <a:t>.</a:t>
            </a:r>
            <a:endParaRPr kumimoji="0" lang="en-GB" sz="2500" b="0" i="0" u="none" strike="noStrike" kern="1200" cap="none" spc="0" normalizeH="0" dirty="0" smtClean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VARIATION OF LIFT WITH ANGLE OF ATTACK</a:t>
            </a:r>
          </a:p>
          <a:p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HIGHT ANGLES OF ATTACK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8024" y="1192834"/>
            <a:ext cx="4263343" cy="2668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VARIATION OF LIFT WITH ANGLE OF ATTACK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8024" y="1192834"/>
            <a:ext cx="4263343" cy="2668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3711" r="3540" b="4186"/>
          <a:stretch>
            <a:fillRect/>
          </a:stretch>
        </p:blipFill>
        <p:spPr bwMode="auto">
          <a:xfrm>
            <a:off x="467544" y="1484784"/>
            <a:ext cx="403244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Connector 9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VARIATION OF LIFT WITH ANGLE OF ATTACK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8024" y="1192834"/>
            <a:ext cx="4263343" cy="2668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 l="2454" t="8499" r="1832" b="6514"/>
          <a:stretch>
            <a:fillRect/>
          </a:stretch>
        </p:blipFill>
        <p:spPr bwMode="auto">
          <a:xfrm>
            <a:off x="1763688" y="3861048"/>
            <a:ext cx="561662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Straight Connector 9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VARIATION OF LIFT WITH ANGLE OF ATTACK </a:t>
            </a:r>
          </a:p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(</a:t>
            </a:r>
            <a:r>
              <a:rPr lang="el-GR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α</a:t>
            </a:r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=2 deg)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9" name="Picture 2" descr="Aoa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2000" y="1197312"/>
            <a:ext cx="6720000" cy="5040000"/>
          </a:xfrm>
          <a:prstGeom prst="rect">
            <a:avLst/>
          </a:prstGeom>
          <a:noFill/>
        </p:spPr>
      </p:pic>
      <p:cxnSp>
        <p:nvCxnSpPr>
          <p:cNvPr id="10" name="Straight Connector 9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VARIATION OF LIFT WITH ANGLE OF ATTACK </a:t>
            </a:r>
          </a:p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(</a:t>
            </a:r>
            <a:r>
              <a:rPr lang="el-GR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α</a:t>
            </a:r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=3 deg)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6" name="Picture 3" descr="AOA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2000" y="1197312"/>
            <a:ext cx="6720000" cy="5040000"/>
          </a:xfrm>
          <a:prstGeom prst="rect">
            <a:avLst/>
          </a:prstGeom>
          <a:noFill/>
        </p:spPr>
      </p:pic>
      <p:cxnSp>
        <p:nvCxnSpPr>
          <p:cNvPr id="7" name="Straight Connector 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VARIATION OF LIFT WITH ANGLE OF ATTACK </a:t>
            </a:r>
          </a:p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(</a:t>
            </a:r>
            <a:r>
              <a:rPr lang="el-GR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α</a:t>
            </a:r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=6 deg)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7" name="Picture 3" descr="Aoa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2000" y="1197312"/>
            <a:ext cx="6720000" cy="5040000"/>
          </a:xfrm>
          <a:prstGeom prst="rect">
            <a:avLst/>
          </a:prstGeom>
          <a:noFill/>
        </p:spPr>
      </p:pic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VARIATION OF LIFT WITH ANGLE OF ATTACK </a:t>
            </a:r>
          </a:p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(</a:t>
            </a:r>
            <a:r>
              <a:rPr lang="el-GR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α</a:t>
            </a:r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=9 deg)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6" name="Picture 3" descr="Aoa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2000" y="1197312"/>
            <a:ext cx="6720000" cy="5040000"/>
          </a:xfrm>
          <a:prstGeom prst="rect">
            <a:avLst/>
          </a:prstGeom>
          <a:noFill/>
        </p:spPr>
      </p:pic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VARIATION OF LIFT WITH ANGLE OF ATTACK </a:t>
            </a:r>
          </a:p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(</a:t>
            </a:r>
            <a:r>
              <a:rPr lang="el-GR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α</a:t>
            </a:r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=12 deg)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7" name="Picture 3" descr="Aoa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2000" y="1197312"/>
            <a:ext cx="6720000" cy="5040000"/>
          </a:xfrm>
          <a:prstGeom prst="rect">
            <a:avLst/>
          </a:prstGeom>
          <a:noFill/>
        </p:spPr>
      </p:pic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VARIATION OF LIFT WITH ANGLE OF ATTACK </a:t>
            </a:r>
          </a:p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(</a:t>
            </a:r>
            <a:r>
              <a:rPr lang="el-GR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α</a:t>
            </a:r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=20 deg)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6" name="Picture 3" descr="AOA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2000" y="1197312"/>
            <a:ext cx="6720000" cy="5040000"/>
          </a:xfrm>
          <a:prstGeom prst="rect">
            <a:avLst/>
          </a:prstGeom>
          <a:noFill/>
        </p:spPr>
      </p:pic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29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VARIATION OF LIFT WITH ANGLE OF ATTACK </a:t>
            </a:r>
          </a:p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(</a:t>
            </a:r>
            <a:r>
              <a:rPr lang="el-GR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α</a:t>
            </a:r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=60 deg)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7" name="Picture 3" descr="Aoa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2000" y="1197312"/>
            <a:ext cx="6720000" cy="5040000"/>
          </a:xfrm>
          <a:prstGeom prst="rect">
            <a:avLst/>
          </a:prstGeom>
          <a:noFill/>
        </p:spPr>
      </p:pic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30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VARIATION OF LIFT WITH ANGLE OF ATTACK </a:t>
            </a:r>
          </a:p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(</a:t>
            </a:r>
            <a:r>
              <a:rPr lang="el-GR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α</a:t>
            </a:r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=90 deg)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6" name="Picture 3" descr="Aoa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2000" y="1197312"/>
            <a:ext cx="6720000" cy="5040000"/>
          </a:xfrm>
          <a:prstGeom prst="rect">
            <a:avLst/>
          </a:prstGeom>
          <a:noFill/>
        </p:spPr>
      </p:pic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31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VARIATION OF LIFT WITH ANGLE OF ATTACK </a:t>
            </a:r>
          </a:p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(</a:t>
            </a:r>
            <a:r>
              <a:rPr lang="el-GR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α</a:t>
            </a:r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=90 deg)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29" name="Picture 3" descr="airfoil"/>
          <p:cNvPicPr>
            <a:picLocks noChangeAspect="1" noChangeArrowheads="1"/>
          </p:cNvPicPr>
          <p:nvPr/>
        </p:nvPicPr>
        <p:blipFill>
          <a:blip r:embed="rId2" cstate="print"/>
          <a:srcRect b="67724"/>
          <a:stretch>
            <a:fillRect/>
          </a:stretch>
        </p:blipFill>
        <p:spPr bwMode="auto">
          <a:xfrm>
            <a:off x="1887538" y="2389584"/>
            <a:ext cx="4035425" cy="1759496"/>
          </a:xfrm>
          <a:prstGeom prst="rect">
            <a:avLst/>
          </a:prstGeom>
          <a:noFill/>
        </p:spPr>
      </p:pic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466725" y="2694384"/>
            <a:ext cx="1020763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Low </a:t>
            </a:r>
            <a:r>
              <a:rPr lang="en-US" dirty="0">
                <a:solidFill>
                  <a:srgbClr val="FF0000"/>
                </a:solidFill>
                <a:latin typeface="Symbol" pitchFamily="18" charset="2"/>
              </a:rPr>
              <a:t>a</a:t>
            </a:r>
          </a:p>
        </p:txBody>
      </p:sp>
      <p:sp>
        <p:nvSpPr>
          <p:cNvPr id="31" name="Line 8"/>
          <p:cNvSpPr>
            <a:spLocks noChangeShapeType="1"/>
          </p:cNvSpPr>
          <p:nvPr/>
        </p:nvSpPr>
        <p:spPr bwMode="auto">
          <a:xfrm>
            <a:off x="1962150" y="3113484"/>
            <a:ext cx="2838450" cy="33337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pic>
        <p:nvPicPr>
          <p:cNvPr id="32" name="Picture 9" descr="SCN_20050131093019_001"/>
          <p:cNvPicPr>
            <a:picLocks noChangeAspect="1" noChangeArrowheads="1"/>
          </p:cNvPicPr>
          <p:nvPr/>
        </p:nvPicPr>
        <p:blipFill>
          <a:blip r:embed="rId3" cstate="print"/>
          <a:srcRect l="48047" t="7056" r="10249" b="68277"/>
          <a:stretch>
            <a:fillRect/>
          </a:stretch>
        </p:blipFill>
        <p:spPr bwMode="auto">
          <a:xfrm>
            <a:off x="6205538" y="2276872"/>
            <a:ext cx="2544762" cy="1916112"/>
          </a:xfrm>
          <a:prstGeom prst="rect">
            <a:avLst/>
          </a:prstGeom>
          <a:noFill/>
        </p:spPr>
      </p:pic>
      <p:sp>
        <p:nvSpPr>
          <p:cNvPr id="33" name="Oval 12"/>
          <p:cNvSpPr>
            <a:spLocks noChangeArrowheads="1"/>
          </p:cNvSpPr>
          <p:nvPr/>
        </p:nvSpPr>
        <p:spPr bwMode="auto">
          <a:xfrm>
            <a:off x="7134225" y="3132534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15"/>
          <p:cNvSpPr>
            <a:spLocks noChangeShapeType="1"/>
          </p:cNvSpPr>
          <p:nvPr/>
        </p:nvSpPr>
        <p:spPr bwMode="auto">
          <a:xfrm>
            <a:off x="1314450" y="3456384"/>
            <a:ext cx="4848225" cy="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stealth" w="med" len="lg"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3" grpId="0" animBg="1"/>
      <p:bldP spid="3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32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VARIATION OF LIFT WITH ANGLE OF ATTACK </a:t>
            </a:r>
          </a:p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(</a:t>
            </a:r>
            <a:r>
              <a:rPr lang="el-GR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α</a:t>
            </a:r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=90 deg)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13" name="Picture 3" descr="airfoil"/>
          <p:cNvPicPr>
            <a:picLocks noChangeAspect="1" noChangeArrowheads="1"/>
          </p:cNvPicPr>
          <p:nvPr/>
        </p:nvPicPr>
        <p:blipFill>
          <a:blip r:embed="rId2" cstate="print"/>
          <a:srcRect t="33907" b="33070"/>
          <a:stretch>
            <a:fillRect/>
          </a:stretch>
        </p:blipFill>
        <p:spPr bwMode="auto">
          <a:xfrm>
            <a:off x="1887538" y="2348880"/>
            <a:ext cx="4035425" cy="1800200"/>
          </a:xfrm>
          <a:prstGeom prst="rect">
            <a:avLst/>
          </a:prstGeom>
          <a:noFill/>
        </p:spPr>
      </p:pic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230188" y="2919772"/>
            <a:ext cx="1628775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Moderate </a:t>
            </a:r>
            <a:r>
              <a:rPr lang="en-US">
                <a:solidFill>
                  <a:srgbClr val="FF0000"/>
                </a:solidFill>
                <a:latin typeface="Symbol" pitchFamily="18" charset="2"/>
              </a:rPr>
              <a:t>a</a:t>
            </a:r>
          </a:p>
        </p:txBody>
      </p:sp>
      <p:pic>
        <p:nvPicPr>
          <p:cNvPr id="15" name="Picture 10" descr="SCN_20050131093019_001"/>
          <p:cNvPicPr>
            <a:picLocks noChangeAspect="1" noChangeArrowheads="1"/>
          </p:cNvPicPr>
          <p:nvPr/>
        </p:nvPicPr>
        <p:blipFill>
          <a:blip r:embed="rId3" cstate="print"/>
          <a:srcRect l="48047" t="7056" r="10249" b="68277"/>
          <a:stretch>
            <a:fillRect/>
          </a:stretch>
        </p:blipFill>
        <p:spPr bwMode="auto">
          <a:xfrm>
            <a:off x="6205538" y="2283185"/>
            <a:ext cx="2544762" cy="1916112"/>
          </a:xfrm>
          <a:prstGeom prst="rect">
            <a:avLst/>
          </a:prstGeom>
          <a:noFill/>
        </p:spPr>
      </p:pic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7667625" y="2767372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2019300" y="3024547"/>
            <a:ext cx="3324225" cy="6667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1314450" y="3700822"/>
            <a:ext cx="4848225" cy="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stealth" w="med" len="lg"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33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VARIATION OF LIFT WITH ANGLE OF ATTACK </a:t>
            </a:r>
          </a:p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	(</a:t>
            </a:r>
            <a:r>
              <a:rPr lang="el-GR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α</a:t>
            </a:r>
            <a:r>
              <a:rPr lang="en-GB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=90 deg)</a:t>
            </a:r>
            <a:endParaRPr lang="en-US" sz="2800" b="1" i="1" spc="50" dirty="0" smtClean="0">
              <a:ln w="11430"/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lumMod val="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20" name="Picture 3" descr="airfoil"/>
          <p:cNvPicPr>
            <a:picLocks noChangeAspect="1" noChangeArrowheads="1"/>
          </p:cNvPicPr>
          <p:nvPr/>
        </p:nvPicPr>
        <p:blipFill>
          <a:blip r:embed="rId2" cstate="print"/>
          <a:srcRect t="66978"/>
          <a:stretch>
            <a:fillRect/>
          </a:stretch>
        </p:blipFill>
        <p:spPr bwMode="auto">
          <a:xfrm>
            <a:off x="1887538" y="2420888"/>
            <a:ext cx="4035425" cy="1800200"/>
          </a:xfrm>
          <a:prstGeom prst="rect">
            <a:avLst/>
          </a:prstGeom>
          <a:noFill/>
        </p:spPr>
      </p:pic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508000" y="3065388"/>
            <a:ext cx="1071563" cy="4667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High </a:t>
            </a:r>
            <a:r>
              <a:rPr lang="en-US">
                <a:solidFill>
                  <a:srgbClr val="FF0000"/>
                </a:solidFill>
                <a:latin typeface="Symbol" pitchFamily="18" charset="2"/>
              </a:rPr>
              <a:t>a</a:t>
            </a:r>
          </a:p>
        </p:txBody>
      </p:sp>
      <p:pic>
        <p:nvPicPr>
          <p:cNvPr id="22" name="Picture 11" descr="SCN_20050131093019_001"/>
          <p:cNvPicPr>
            <a:picLocks noChangeAspect="1" noChangeArrowheads="1"/>
          </p:cNvPicPr>
          <p:nvPr/>
        </p:nvPicPr>
        <p:blipFill>
          <a:blip r:embed="rId3" cstate="print"/>
          <a:srcRect l="48047" t="7056" r="10249" b="68277"/>
          <a:stretch>
            <a:fillRect/>
          </a:stretch>
        </p:blipFill>
        <p:spPr bwMode="auto">
          <a:xfrm>
            <a:off x="6205538" y="2277369"/>
            <a:ext cx="2544762" cy="1916112"/>
          </a:xfrm>
          <a:prstGeom prst="rect">
            <a:avLst/>
          </a:prstGeom>
          <a:noFill/>
        </p:spPr>
      </p:pic>
      <p:sp>
        <p:nvSpPr>
          <p:cNvPr id="23" name="Oval 13"/>
          <p:cNvSpPr>
            <a:spLocks noChangeArrowheads="1"/>
          </p:cNvSpPr>
          <p:nvPr/>
        </p:nvSpPr>
        <p:spPr bwMode="auto">
          <a:xfrm>
            <a:off x="7981950" y="2952056"/>
            <a:ext cx="161925" cy="161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18"/>
          <p:cNvSpPr>
            <a:spLocks noChangeShapeType="1"/>
          </p:cNvSpPr>
          <p:nvPr/>
        </p:nvSpPr>
        <p:spPr bwMode="auto">
          <a:xfrm>
            <a:off x="2009775" y="3074913"/>
            <a:ext cx="2809875" cy="71437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Line 19"/>
          <p:cNvSpPr>
            <a:spLocks noChangeShapeType="1"/>
          </p:cNvSpPr>
          <p:nvPr/>
        </p:nvSpPr>
        <p:spPr bwMode="auto">
          <a:xfrm>
            <a:off x="1314450" y="3798813"/>
            <a:ext cx="4848225" cy="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stealth" w="med" len="lg"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27" name="Straight Connector 2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323528" y="1268760"/>
            <a:ext cx="8604448" cy="5589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  <a:buFont typeface="Courier New" pitchFamily="49" charset="0"/>
              <a:buChar char="o"/>
              <a:defRPr/>
            </a:pP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</a:t>
            </a:r>
            <a:r>
              <a:rPr lang="en-GB" sz="2500" i="1" dirty="0" err="1" smtClean="0">
                <a:latin typeface="Constantia" pitchFamily="18" charset="0"/>
              </a:rPr>
              <a:t>c</a:t>
            </a:r>
            <a:r>
              <a:rPr lang="en-GB" sz="2500" i="1" baseline="-25000" dirty="0" err="1" smtClean="0">
                <a:latin typeface="Constantia" pitchFamily="18" charset="0"/>
              </a:rPr>
              <a:t>l,max</a:t>
            </a:r>
            <a:r>
              <a:rPr lang="en-GB" sz="2500" i="1" baseline="-25000" dirty="0" smtClean="0">
                <a:latin typeface="Constantia" pitchFamily="18" charset="0"/>
              </a:rPr>
              <a:t> </a:t>
            </a:r>
            <a:r>
              <a:rPr lang="en-GB" sz="2500" dirty="0" smtClean="0">
                <a:latin typeface="Constantia" pitchFamily="18" charset="0"/>
              </a:rPr>
              <a:t>d</a:t>
            </a:r>
            <a:r>
              <a:rPr kumimoji="0" lang="en-GB" sz="25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etermines</a:t>
            </a:r>
            <a:r>
              <a:rPr kumimoji="0" lang="en-GB" sz="2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the stalling speed</a:t>
            </a:r>
          </a:p>
          <a:p>
            <a:pPr lvl="0">
              <a:spcBef>
                <a:spcPct val="20000"/>
              </a:spcBef>
              <a:defRPr/>
            </a:pPr>
            <a:r>
              <a:rPr lang="en-GB" sz="2500" dirty="0" smtClean="0">
                <a:latin typeface="Constantia" pitchFamily="18" charset="0"/>
              </a:rPr>
              <a:t>of an airplane. The higher is </a:t>
            </a:r>
            <a:r>
              <a:rPr lang="en-GB" sz="2500" i="1" dirty="0" err="1" smtClean="0">
                <a:latin typeface="Constantia" pitchFamily="18" charset="0"/>
              </a:rPr>
              <a:t>c</a:t>
            </a:r>
            <a:r>
              <a:rPr lang="en-GB" sz="2500" i="1" baseline="-25000" dirty="0" err="1" smtClean="0">
                <a:latin typeface="Constantia" pitchFamily="18" charset="0"/>
              </a:rPr>
              <a:t>l,max</a:t>
            </a:r>
            <a:r>
              <a:rPr lang="en-GB" sz="2500" dirty="0" smtClean="0">
                <a:latin typeface="Constantia" pitchFamily="18" charset="0"/>
              </a:rPr>
              <a:t> </a:t>
            </a:r>
          </a:p>
          <a:p>
            <a:pPr lvl="0">
              <a:spcBef>
                <a:spcPct val="20000"/>
              </a:spcBef>
              <a:defRPr/>
            </a:pPr>
            <a:r>
              <a:rPr kumimoji="0" lang="en-GB" sz="2500" b="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the lower is the stalling speed.</a:t>
            </a:r>
          </a:p>
          <a:p>
            <a:pPr lvl="0">
              <a:spcBef>
                <a:spcPct val="20000"/>
              </a:spcBef>
              <a:defRPr/>
            </a:pPr>
            <a:endParaRPr lang="en-GB" sz="2500" dirty="0" smtClean="0">
              <a:latin typeface="Constantia" pitchFamily="18" charset="0"/>
            </a:endParaRPr>
          </a:p>
          <a:p>
            <a:pPr lvl="0">
              <a:spcBef>
                <a:spcPct val="20000"/>
              </a:spcBef>
              <a:buFont typeface="Courier New" pitchFamily="49" charset="0"/>
              <a:buChar char="o"/>
              <a:defRPr/>
            </a:pPr>
            <a:r>
              <a:rPr kumimoji="0" lang="en-GB" sz="2500" b="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The value of </a:t>
            </a:r>
            <a:r>
              <a:rPr kumimoji="0" lang="el-GR" sz="2500" b="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α</a:t>
            </a:r>
            <a:r>
              <a:rPr kumimoji="0" lang="en-GB" sz="2500" b="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when lift equals </a:t>
            </a:r>
          </a:p>
          <a:p>
            <a:pPr lvl="0">
              <a:spcBef>
                <a:spcPct val="20000"/>
              </a:spcBef>
              <a:defRPr/>
            </a:pPr>
            <a:r>
              <a:rPr kumimoji="0" lang="en-GB" sz="2500" b="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zero </a:t>
            </a:r>
            <a:r>
              <a:rPr lang="en-GB" sz="2500" dirty="0" smtClean="0">
                <a:latin typeface="Constantia" pitchFamily="18" charset="0"/>
              </a:rPr>
              <a:t>is called the “</a:t>
            </a:r>
            <a:r>
              <a:rPr lang="en-GB" sz="2500" i="1" dirty="0" smtClean="0">
                <a:latin typeface="Constantia" pitchFamily="18" charset="0"/>
              </a:rPr>
              <a:t>zero-lift angle </a:t>
            </a:r>
          </a:p>
          <a:p>
            <a:pPr lvl="0">
              <a:spcBef>
                <a:spcPct val="20000"/>
              </a:spcBef>
              <a:defRPr/>
            </a:pPr>
            <a:r>
              <a:rPr lang="en-GB" sz="2500" i="1" dirty="0" smtClean="0">
                <a:latin typeface="Constantia" pitchFamily="18" charset="0"/>
              </a:rPr>
              <a:t>of attack” </a:t>
            </a:r>
            <a:r>
              <a:rPr lang="en-GB" sz="2500" dirty="0" smtClean="0">
                <a:latin typeface="Constantia" pitchFamily="18" charset="0"/>
              </a:rPr>
              <a:t>(</a:t>
            </a:r>
            <a:r>
              <a:rPr lang="el-GR" sz="2500" dirty="0" smtClean="0">
                <a:latin typeface="Constantia" pitchFamily="18" charset="0"/>
              </a:rPr>
              <a:t>α</a:t>
            </a:r>
            <a:r>
              <a:rPr lang="en-GB" sz="2500" baseline="-25000" dirty="0" smtClean="0">
                <a:latin typeface="Constantia" pitchFamily="18" charset="0"/>
              </a:rPr>
              <a:t>L=0</a:t>
            </a:r>
            <a:r>
              <a:rPr lang="en-GB" sz="2500" dirty="0" smtClean="0">
                <a:latin typeface="Constantia" pitchFamily="18" charset="0"/>
              </a:rPr>
              <a:t>).</a:t>
            </a:r>
            <a:endParaRPr kumimoji="0" lang="en-GB" sz="2500" b="0" i="0" u="none" strike="noStrike" kern="1200" cap="none" spc="0" normalizeH="0" dirty="0" smtClean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34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VARIATION OF LIFT WITH ANGLE OF ATTACK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17169" y="1192834"/>
            <a:ext cx="4263343" cy="2668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SCN_20050131093019_00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1595" t="36060" r="4501" b="43686"/>
          <a:stretch>
            <a:fillRect/>
          </a:stretch>
        </p:blipFill>
        <p:spPr bwMode="auto">
          <a:xfrm>
            <a:off x="3318395" y="4025478"/>
            <a:ext cx="4926013" cy="2355850"/>
          </a:xfrm>
          <a:prstGeom prst="rect">
            <a:avLst/>
          </a:prstGeom>
          <a:noFill/>
        </p:spPr>
      </p:pic>
      <p:cxnSp>
        <p:nvCxnSpPr>
          <p:cNvPr id="11" name="Straight Arrow Connector 10"/>
          <p:cNvCxnSpPr/>
          <p:nvPr/>
        </p:nvCxnSpPr>
        <p:spPr>
          <a:xfrm rot="10800000">
            <a:off x="2987824" y="5601115"/>
            <a:ext cx="504056" cy="432048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051720" y="5046275"/>
            <a:ext cx="16561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70C0"/>
                </a:solidFill>
                <a:latin typeface="Constantia" pitchFamily="18" charset="0"/>
              </a:rPr>
              <a:t>At negative α airfoil will have zero lift</a:t>
            </a:r>
            <a:endParaRPr lang="en-US" sz="1400" dirty="0">
              <a:solidFill>
                <a:srgbClr val="0070C0"/>
              </a:solidFill>
              <a:latin typeface="Constantia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35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EFFECT OF REYNOLD NUMBER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85431" y="836712"/>
            <a:ext cx="5095081" cy="5408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323528" y="1268760"/>
            <a:ext cx="8604448" cy="5589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  <a:buFont typeface="Courier New" pitchFamily="49" charset="0"/>
              <a:buChar char="o"/>
              <a:defRPr/>
            </a:pP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</a:t>
            </a:r>
            <a:r>
              <a:rPr lang="en-GB" sz="2500" noProof="0" dirty="0" smtClean="0">
                <a:latin typeface="Constantia" pitchFamily="18" charset="0"/>
              </a:rPr>
              <a:t>The lift slope is not </a:t>
            </a:r>
          </a:p>
          <a:p>
            <a:pPr lvl="0">
              <a:spcBef>
                <a:spcPct val="20000"/>
              </a:spcBef>
              <a:defRPr/>
            </a:pPr>
            <a:r>
              <a:rPr lang="en-GB" sz="2500" noProof="0" dirty="0" smtClean="0">
                <a:latin typeface="Constantia" pitchFamily="18" charset="0"/>
              </a:rPr>
              <a:t>influenced by </a:t>
            </a:r>
            <a:r>
              <a:rPr lang="en-GB" sz="2500" i="1" noProof="0" dirty="0" smtClean="0">
                <a:latin typeface="Constantia" pitchFamily="18" charset="0"/>
              </a:rPr>
              <a:t>Re</a:t>
            </a:r>
            <a:r>
              <a:rPr lang="en-GB" sz="2500" noProof="0" dirty="0" smtClean="0">
                <a:latin typeface="Constantia" pitchFamily="18" charset="0"/>
              </a:rPr>
              <a:t>.</a:t>
            </a:r>
          </a:p>
          <a:p>
            <a:pPr lvl="0">
              <a:spcBef>
                <a:spcPct val="20000"/>
              </a:spcBef>
              <a:defRPr/>
            </a:pPr>
            <a:endParaRPr kumimoji="0" lang="en-GB" sz="2500" b="0" i="0" u="none" strike="noStrike" kern="1200" cap="none" spc="0" normalizeH="0" dirty="0" smtClean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  <a:p>
            <a:pPr lvl="0">
              <a:spcBef>
                <a:spcPct val="20000"/>
              </a:spcBef>
              <a:buFont typeface="Courier New" pitchFamily="49" charset="0"/>
              <a:buChar char="o"/>
              <a:defRPr/>
            </a:pPr>
            <a:r>
              <a:rPr lang="en-GB" sz="2500" i="1" dirty="0" smtClean="0">
                <a:latin typeface="Constantia" pitchFamily="18" charset="0"/>
              </a:rPr>
              <a:t> </a:t>
            </a:r>
            <a:r>
              <a:rPr lang="en-GB" sz="2500" i="1" dirty="0" err="1" smtClean="0">
                <a:latin typeface="Constantia" pitchFamily="18" charset="0"/>
              </a:rPr>
              <a:t>c</a:t>
            </a:r>
            <a:r>
              <a:rPr lang="en-GB" sz="2500" i="1" baseline="-25000" dirty="0" err="1" smtClean="0">
                <a:latin typeface="Constantia" pitchFamily="18" charset="0"/>
              </a:rPr>
              <a:t>l,max</a:t>
            </a:r>
            <a:r>
              <a:rPr lang="en-GB" sz="2500" i="1" dirty="0" smtClean="0">
                <a:latin typeface="Constantia" pitchFamily="18" charset="0"/>
              </a:rPr>
              <a:t> </a:t>
            </a:r>
            <a:r>
              <a:rPr lang="en-GB" sz="2500" dirty="0" smtClean="0">
                <a:latin typeface="Constantia" pitchFamily="18" charset="0"/>
              </a:rPr>
              <a:t>is dependent upon</a:t>
            </a:r>
          </a:p>
          <a:p>
            <a:pPr lvl="0">
              <a:spcBef>
                <a:spcPct val="20000"/>
              </a:spcBef>
              <a:defRPr/>
            </a:pPr>
            <a:r>
              <a:rPr kumimoji="0" lang="en-GB" sz="2500" b="0" i="1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Re</a:t>
            </a:r>
            <a:r>
              <a:rPr kumimoji="0" lang="en-GB" sz="2500" b="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.</a:t>
            </a:r>
          </a:p>
          <a:p>
            <a:pPr lvl="0">
              <a:spcBef>
                <a:spcPct val="20000"/>
              </a:spcBef>
              <a:defRPr/>
            </a:pPr>
            <a:endParaRPr lang="en-GB" sz="2500" dirty="0" smtClean="0">
              <a:latin typeface="Constantia" pitchFamily="18" charset="0"/>
            </a:endParaRPr>
          </a:p>
          <a:p>
            <a:pPr lvl="0">
              <a:spcBef>
                <a:spcPct val="20000"/>
              </a:spcBef>
              <a:buFont typeface="Courier New" pitchFamily="49" charset="0"/>
              <a:buChar char="o"/>
              <a:defRPr/>
            </a:pPr>
            <a:r>
              <a:rPr kumimoji="0" lang="en-GB" sz="2500" b="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The moment coefficient</a:t>
            </a:r>
          </a:p>
          <a:p>
            <a:pPr lvl="0">
              <a:spcBef>
                <a:spcPct val="20000"/>
              </a:spcBef>
              <a:defRPr/>
            </a:pPr>
            <a:r>
              <a:rPr lang="en-GB" sz="2500" dirty="0" smtClean="0">
                <a:latin typeface="Constantia" pitchFamily="18" charset="0"/>
              </a:rPr>
              <a:t>is insensitive to </a:t>
            </a:r>
            <a:r>
              <a:rPr lang="en-GB" sz="2500" i="1" dirty="0" smtClean="0">
                <a:latin typeface="Constantia" pitchFamily="18" charset="0"/>
              </a:rPr>
              <a:t>Re</a:t>
            </a:r>
            <a:r>
              <a:rPr lang="en-GB" sz="2500" dirty="0" smtClean="0">
                <a:latin typeface="Constantia" pitchFamily="18" charset="0"/>
              </a:rPr>
              <a:t> except</a:t>
            </a:r>
          </a:p>
          <a:p>
            <a:pPr lvl="0">
              <a:spcBef>
                <a:spcPct val="20000"/>
              </a:spcBef>
              <a:defRPr/>
            </a:pPr>
            <a:r>
              <a:rPr kumimoji="0" lang="en-GB" sz="2500" b="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At large </a:t>
            </a:r>
            <a:r>
              <a:rPr kumimoji="0" lang="el-GR" sz="2500" b="0" i="1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α</a:t>
            </a:r>
            <a:r>
              <a:rPr kumimoji="0" lang="en-GB" sz="2500" b="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.</a:t>
            </a:r>
          </a:p>
          <a:p>
            <a:pPr lvl="0">
              <a:spcBef>
                <a:spcPct val="20000"/>
              </a:spcBef>
              <a:defRPr/>
            </a:pPr>
            <a:endParaRPr lang="en-GB" sz="2500" dirty="0" smtClean="0">
              <a:latin typeface="Constantia" pitchFamily="18" charset="0"/>
            </a:endParaRPr>
          </a:p>
          <a:p>
            <a:pPr lvl="0">
              <a:spcBef>
                <a:spcPct val="20000"/>
              </a:spcBef>
              <a:defRPr/>
            </a:pPr>
            <a:endParaRPr kumimoji="0" lang="en-GB" sz="2500" b="0" i="0" u="none" strike="noStrike" kern="1200" cap="none" spc="0" normalizeH="0" dirty="0" smtClean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36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EFFECT OF REYNOLD NUMBER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07904" y="832445"/>
            <a:ext cx="5438775" cy="547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323528" y="1268760"/>
            <a:ext cx="8604448" cy="5589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  <a:buFont typeface="Courier New" pitchFamily="49" charset="0"/>
              <a:buChar char="o"/>
              <a:defRPr/>
            </a:pPr>
            <a:r>
              <a:rPr kumimoji="0" lang="en-US" sz="25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</a:t>
            </a:r>
            <a:r>
              <a:rPr lang="en-GB" sz="2500" noProof="0" dirty="0" smtClean="0">
                <a:latin typeface="Constantia" pitchFamily="18" charset="0"/>
              </a:rPr>
              <a:t>The sum of </a:t>
            </a:r>
            <a:r>
              <a:rPr lang="en-GB" sz="2500" i="1" noProof="0" dirty="0" smtClean="0">
                <a:solidFill>
                  <a:srgbClr val="0070C0"/>
                </a:solidFill>
                <a:latin typeface="Constantia" pitchFamily="18" charset="0"/>
              </a:rPr>
              <a:t>skin </a:t>
            </a:r>
          </a:p>
          <a:p>
            <a:pPr lvl="0">
              <a:spcBef>
                <a:spcPct val="20000"/>
              </a:spcBef>
              <a:defRPr/>
            </a:pPr>
            <a:r>
              <a:rPr kumimoji="0" lang="en-GB" sz="2500" b="0" i="1" u="none" strike="noStrike" kern="1200" cap="none" spc="0" normalizeH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itchFamily="18" charset="0"/>
              </a:rPr>
              <a:t>friction drag</a:t>
            </a:r>
            <a:r>
              <a:rPr kumimoji="0" lang="en-GB" sz="2500" b="0" i="1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 </a:t>
            </a:r>
            <a:r>
              <a:rPr kumimoji="0" lang="en-GB" sz="2500" b="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and </a:t>
            </a:r>
          </a:p>
          <a:p>
            <a:pPr lvl="0">
              <a:spcBef>
                <a:spcPct val="20000"/>
              </a:spcBef>
              <a:defRPr/>
            </a:pPr>
            <a:r>
              <a:rPr kumimoji="0" lang="en-GB" sz="2500" b="0" i="1" u="none" strike="noStrike" kern="1200" cap="none" spc="0" normalizeH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itchFamily="18" charset="0"/>
              </a:rPr>
              <a:t>pressure drag</a:t>
            </a:r>
            <a:r>
              <a:rPr kumimoji="0" lang="en-GB" sz="2500" b="0" i="0" u="none" strike="noStrike" kern="1200" cap="none" spc="0" normalizeH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itchFamily="18" charset="0"/>
              </a:rPr>
              <a:t> </a:t>
            </a:r>
            <a:r>
              <a:rPr lang="en-GB" sz="2500" dirty="0" smtClean="0">
                <a:latin typeface="Constantia" pitchFamily="18" charset="0"/>
              </a:rPr>
              <a:t>yields the</a:t>
            </a:r>
          </a:p>
          <a:p>
            <a:pPr lvl="0">
              <a:spcBef>
                <a:spcPct val="20000"/>
              </a:spcBef>
              <a:defRPr/>
            </a:pPr>
            <a:r>
              <a:rPr kumimoji="0" lang="en-GB" sz="2500" b="0" i="1" u="none" strike="noStrike" kern="1200" cap="none" spc="0" normalizeH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onstantia" pitchFamily="18" charset="0"/>
              </a:rPr>
              <a:t>profile drag</a:t>
            </a:r>
            <a:r>
              <a:rPr kumimoji="0" lang="en-GB" sz="2500" b="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.</a:t>
            </a:r>
          </a:p>
          <a:p>
            <a:pPr lvl="0">
              <a:spcBef>
                <a:spcPct val="20000"/>
              </a:spcBef>
              <a:defRPr/>
            </a:pPr>
            <a:endParaRPr lang="en-GB" sz="2500" dirty="0" smtClean="0">
              <a:latin typeface="Constantia" pitchFamily="18" charset="0"/>
            </a:endParaRPr>
          </a:p>
          <a:p>
            <a:pPr lvl="0">
              <a:spcBef>
                <a:spcPct val="20000"/>
              </a:spcBef>
              <a:defRPr/>
            </a:pPr>
            <a:r>
              <a:rPr kumimoji="0" lang="en-GB" sz="2500" b="0" i="0" u="none" strike="noStrike" kern="1200" cap="none" spc="0" normalizeH="0" dirty="0" smtClean="0">
                <a:ln>
                  <a:noFill/>
                </a:ln>
                <a:effectLst/>
                <a:uLnTx/>
                <a:uFillTx/>
                <a:latin typeface="Constantia" pitchFamily="18" charset="0"/>
              </a:rPr>
              <a:t>Profile drag coefficient</a:t>
            </a:r>
          </a:p>
          <a:p>
            <a:pPr lvl="0">
              <a:spcBef>
                <a:spcPct val="20000"/>
              </a:spcBef>
              <a:defRPr/>
            </a:pPr>
            <a:r>
              <a:rPr lang="en-GB" sz="2500" dirty="0" smtClean="0">
                <a:latin typeface="Constantia" pitchFamily="18" charset="0"/>
              </a:rPr>
              <a:t>is sensitive to </a:t>
            </a:r>
            <a:r>
              <a:rPr lang="en-GB" sz="2500" i="1" dirty="0" smtClean="0">
                <a:latin typeface="Constantia" pitchFamily="18" charset="0"/>
              </a:rPr>
              <a:t>Re</a:t>
            </a:r>
            <a:r>
              <a:rPr lang="en-GB" sz="2500" dirty="0" smtClean="0">
                <a:latin typeface="Constantia" pitchFamily="18" charset="0"/>
              </a:rPr>
              <a:t>.</a:t>
            </a:r>
            <a:endParaRPr kumimoji="0" lang="en-GB" sz="2500" b="0" i="0" u="none" strike="noStrike" kern="1200" cap="none" spc="0" normalizeH="0" dirty="0" smtClean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  <a:p>
            <a:pPr lvl="0">
              <a:spcBef>
                <a:spcPct val="20000"/>
              </a:spcBef>
              <a:defRPr/>
            </a:pPr>
            <a:endParaRPr lang="en-GB" sz="2500" dirty="0" smtClean="0">
              <a:latin typeface="Constantia" pitchFamily="18" charset="0"/>
            </a:endParaRPr>
          </a:p>
          <a:p>
            <a:pPr lvl="0">
              <a:spcBef>
                <a:spcPct val="20000"/>
              </a:spcBef>
              <a:defRPr/>
            </a:pPr>
            <a:endParaRPr kumimoji="0" lang="en-GB" sz="2500" b="0" i="0" u="none" strike="noStrike" kern="1200" cap="none" spc="0" normalizeH="0" dirty="0" smtClean="0">
              <a:ln>
                <a:noFill/>
              </a:ln>
              <a:effectLst/>
              <a:uLnTx/>
              <a:uFillTx/>
              <a:latin typeface="Constantia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37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EXAMPLE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40000"/>
          </a:blip>
          <a:srcRect/>
          <a:stretch>
            <a:fillRect/>
          </a:stretch>
        </p:blipFill>
        <p:spPr bwMode="auto">
          <a:xfrm>
            <a:off x="-36512" y="1268760"/>
            <a:ext cx="8620856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-10000" contrast="40000"/>
          </a:blip>
          <a:srcRect/>
          <a:stretch>
            <a:fillRect/>
          </a:stretch>
        </p:blipFill>
        <p:spPr bwMode="auto">
          <a:xfrm>
            <a:off x="177770" y="2636912"/>
            <a:ext cx="4000528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2392348" y="3241500"/>
            <a:ext cx="4422850" cy="1181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38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EXAMPLE (CONT.)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44393" y="764704"/>
            <a:ext cx="5236119" cy="5798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4" name="Straight Connector 13"/>
          <p:cNvCxnSpPr/>
          <p:nvPr/>
        </p:nvCxnSpPr>
        <p:spPr>
          <a:xfrm rot="5400000" flipH="1" flipV="1">
            <a:off x="5015923" y="4666098"/>
            <a:ext cx="2304256" cy="0"/>
          </a:xfrm>
          <a:prstGeom prst="line">
            <a:avLst/>
          </a:prstGeom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4595750" y="3466468"/>
            <a:ext cx="1548804" cy="2"/>
          </a:xfrm>
          <a:prstGeom prst="line">
            <a:avLst/>
          </a:prstGeom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3362122"/>
            <a:ext cx="3343299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51490" y="6389122"/>
            <a:ext cx="504057" cy="365125"/>
          </a:xfrm>
        </p:spPr>
        <p:txBody>
          <a:bodyPr/>
          <a:lstStyle/>
          <a:p>
            <a:pPr algn="ctr"/>
            <a:fld id="{4747A9E4-C7B3-400F-9120-A23606BE4312}" type="slidenum">
              <a:rPr lang="en-US" b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pPr algn="ctr"/>
              <a:t>39</a:t>
            </a:fld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49230" y="6524119"/>
            <a:ext cx="3168352" cy="3231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r"/>
            <a:r>
              <a:rPr lang="en-GB" sz="1500" b="1" dirty="0" smtClean="0">
                <a:solidFill>
                  <a:schemeClr val="accent1">
                    <a:lumMod val="7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Incompressible Flow over Airfoils</a:t>
            </a:r>
            <a:endParaRPr lang="en-US" sz="1500" b="1" dirty="0">
              <a:solidFill>
                <a:schemeClr val="accent1">
                  <a:lumMod val="7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504" y="188640"/>
            <a:ext cx="7992888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coolSlan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2800" b="1" i="1" spc="50" dirty="0" smtClean="0">
                <a:ln w="11430"/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lumMod val="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EXAMPLE (CONT.)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36512" y="2504866"/>
            <a:ext cx="4904629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9512" y="3218106"/>
            <a:ext cx="4711047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73"/>
          <a:stretch>
            <a:fillRect/>
          </a:stretch>
        </p:blipFill>
        <p:spPr bwMode="auto">
          <a:xfrm>
            <a:off x="4788024" y="1772816"/>
            <a:ext cx="4321777" cy="4276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Straight Connector 10"/>
          <p:cNvCxnSpPr/>
          <p:nvPr/>
        </p:nvCxnSpPr>
        <p:spPr>
          <a:xfrm rot="5400000" flipH="1" flipV="1">
            <a:off x="6037998" y="4620380"/>
            <a:ext cx="2000264" cy="1588"/>
          </a:xfrm>
          <a:prstGeom prst="line">
            <a:avLst/>
          </a:prstGeom>
          <a:ln/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5466494" y="3620248"/>
            <a:ext cx="1571636" cy="1588"/>
          </a:xfrm>
          <a:prstGeom prst="line">
            <a:avLst/>
          </a:prstGeom>
          <a:effectLst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3941606"/>
            <a:ext cx="2952771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496" y="4514250"/>
            <a:ext cx="3134014" cy="538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1963" y="4946298"/>
            <a:ext cx="4106061" cy="642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6" name="Straight Connector 15"/>
          <p:cNvCxnSpPr/>
          <p:nvPr/>
        </p:nvCxnSpPr>
        <p:spPr>
          <a:xfrm>
            <a:off x="5965552" y="65656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117952" y="6718002"/>
            <a:ext cx="2592288" cy="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77770" y="1196752"/>
            <a:ext cx="89662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onstantia" pitchFamily="18" charset="0"/>
                <a:cs typeface="Arial" pitchFamily="34" charset="0"/>
              </a:rPr>
              <a:t>To obtain the drag per unit span, we must use the data diagram. </a:t>
            </a:r>
          </a:p>
          <a:p>
            <a:r>
              <a:rPr lang="en-US" dirty="0" smtClean="0">
                <a:latin typeface="Constantia" pitchFamily="18" charset="0"/>
                <a:cs typeface="Arial" pitchFamily="34" charset="0"/>
              </a:rPr>
              <a:t>Since </a:t>
            </a:r>
            <a:r>
              <a:rPr lang="en-US" i="1" dirty="0" err="1" smtClean="0">
                <a:latin typeface="Constantia" pitchFamily="18" charset="0"/>
                <a:cs typeface="Arial" pitchFamily="34" charset="0"/>
              </a:rPr>
              <a:t>c</a:t>
            </a:r>
            <a:r>
              <a:rPr lang="en-US" i="1" baseline="-25000" dirty="0" err="1" smtClean="0">
                <a:latin typeface="Constantia" pitchFamily="18" charset="0"/>
                <a:cs typeface="Arial" pitchFamily="34" charset="0"/>
              </a:rPr>
              <a:t>d</a:t>
            </a:r>
            <a:r>
              <a:rPr lang="en-US" i="1" dirty="0" smtClean="0">
                <a:latin typeface="Constantia" pitchFamily="18" charset="0"/>
                <a:cs typeface="Arial" pitchFamily="34" charset="0"/>
              </a:rPr>
              <a:t> = f(Re), </a:t>
            </a:r>
            <a:r>
              <a:rPr lang="en-US" dirty="0" smtClean="0">
                <a:latin typeface="Constantia" pitchFamily="18" charset="0"/>
                <a:cs typeface="Arial" pitchFamily="34" charset="0"/>
              </a:rPr>
              <a:t>let us calculate Re. At standard sea level, </a:t>
            </a:r>
            <a:r>
              <a:rPr lang="en-US" i="1" dirty="0" smtClean="0">
                <a:latin typeface="Constantia" pitchFamily="18" charset="0"/>
                <a:cs typeface="Arial" pitchFamily="34" charset="0"/>
              </a:rPr>
              <a:t>μ </a:t>
            </a:r>
            <a:r>
              <a:rPr lang="en-US" dirty="0" smtClean="0">
                <a:latin typeface="Constantia" pitchFamily="18" charset="0"/>
                <a:cs typeface="Arial" pitchFamily="34" charset="0"/>
              </a:rPr>
              <a:t>= 1.789 x 1 0</a:t>
            </a:r>
            <a:r>
              <a:rPr lang="en-US" baseline="30000" dirty="0" smtClean="0">
                <a:latin typeface="Constantia" pitchFamily="18" charset="0"/>
                <a:cs typeface="Arial" pitchFamily="34" charset="0"/>
              </a:rPr>
              <a:t>-5</a:t>
            </a:r>
            <a:r>
              <a:rPr lang="en-US" dirty="0" smtClean="0">
                <a:latin typeface="Constantia" pitchFamily="18" charset="0"/>
                <a:cs typeface="Arial" pitchFamily="34" charset="0"/>
              </a:rPr>
              <a:t> kg/(</a:t>
            </a:r>
            <a:r>
              <a:rPr lang="en-US" dirty="0" err="1" smtClean="0">
                <a:latin typeface="Constantia" pitchFamily="18" charset="0"/>
                <a:cs typeface="Arial" pitchFamily="34" charset="0"/>
              </a:rPr>
              <a:t>m.s</a:t>
            </a:r>
            <a:r>
              <a:rPr lang="en-US" dirty="0" smtClean="0">
                <a:latin typeface="Constantia" pitchFamily="18" charset="0"/>
                <a:cs typeface="Arial" pitchFamily="34" charset="0"/>
              </a:rPr>
              <a:t>). Hence,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3292</TotalTime>
  <Words>1132</Words>
  <Application>Microsoft Office PowerPoint</Application>
  <PresentationFormat>On-screen Show (4:3)</PresentationFormat>
  <Paragraphs>279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SabeR</dc:creator>
  <cp:lastModifiedBy>SabeR</cp:lastModifiedBy>
  <cp:revision>157</cp:revision>
  <dcterms:created xsi:type="dcterms:W3CDTF">2010-09-08T12:28:06Z</dcterms:created>
  <dcterms:modified xsi:type="dcterms:W3CDTF">2010-10-28T05:31:50Z</dcterms:modified>
</cp:coreProperties>
</file>