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Default Extension="docx" ContentType="application/vnd.openxmlformats-officedocument.wordprocessingml.document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327" r:id="rId2"/>
    <p:sldId id="330" r:id="rId3"/>
    <p:sldId id="328" r:id="rId4"/>
    <p:sldId id="329" r:id="rId5"/>
    <p:sldId id="331" r:id="rId6"/>
    <p:sldId id="332" r:id="rId7"/>
    <p:sldId id="335" r:id="rId8"/>
    <p:sldId id="336" r:id="rId9"/>
    <p:sldId id="338" r:id="rId10"/>
    <p:sldId id="339" r:id="rId11"/>
    <p:sldId id="340" r:id="rId12"/>
    <p:sldId id="333" r:id="rId13"/>
    <p:sldId id="334" r:id="rId14"/>
    <p:sldId id="337" r:id="rId15"/>
    <p:sldId id="376" r:id="rId16"/>
    <p:sldId id="341" r:id="rId17"/>
    <p:sldId id="342" r:id="rId18"/>
    <p:sldId id="343" r:id="rId19"/>
    <p:sldId id="344" r:id="rId20"/>
    <p:sldId id="345" r:id="rId21"/>
    <p:sldId id="346" r:id="rId22"/>
    <p:sldId id="347" r:id="rId23"/>
    <p:sldId id="348" r:id="rId24"/>
    <p:sldId id="349" r:id="rId25"/>
    <p:sldId id="351" r:id="rId26"/>
    <p:sldId id="353" r:id="rId27"/>
    <p:sldId id="362" r:id="rId28"/>
    <p:sldId id="361" r:id="rId29"/>
    <p:sldId id="360" r:id="rId30"/>
    <p:sldId id="359" r:id="rId31"/>
    <p:sldId id="358" r:id="rId32"/>
    <p:sldId id="357" r:id="rId33"/>
    <p:sldId id="356" r:id="rId34"/>
    <p:sldId id="355" r:id="rId35"/>
    <p:sldId id="354" r:id="rId36"/>
    <p:sldId id="370" r:id="rId37"/>
    <p:sldId id="371" r:id="rId38"/>
    <p:sldId id="369" r:id="rId39"/>
    <p:sldId id="368" r:id="rId40"/>
    <p:sldId id="367" r:id="rId41"/>
    <p:sldId id="372" r:id="rId42"/>
    <p:sldId id="366" r:id="rId43"/>
    <p:sldId id="365" r:id="rId44"/>
    <p:sldId id="364" r:id="rId45"/>
    <p:sldId id="363" r:id="rId46"/>
    <p:sldId id="374" r:id="rId47"/>
    <p:sldId id="373" r:id="rId48"/>
    <p:sldId id="352" r:id="rId49"/>
    <p:sldId id="375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BB1F"/>
    <a:srgbClr val="BF7F0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744" autoAdjust="0"/>
    <p:restoredTop sz="94660"/>
  </p:normalViewPr>
  <p:slideViewPr>
    <p:cSldViewPr>
      <p:cViewPr varScale="1">
        <p:scale>
          <a:sx n="106" d="100"/>
          <a:sy n="106" d="100"/>
        </p:scale>
        <p:origin x="-4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2" Type="http://schemas.openxmlformats.org/officeDocument/2006/relationships/image" Target="../media/image81.wmf"/><Relationship Id="rId1" Type="http://schemas.openxmlformats.org/officeDocument/2006/relationships/image" Target="../media/image80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wmf"/><Relationship Id="rId1" Type="http://schemas.openxmlformats.org/officeDocument/2006/relationships/image" Target="../media/image10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wmf"/><Relationship Id="rId7" Type="http://schemas.openxmlformats.org/officeDocument/2006/relationships/image" Target="../media/image108.wmf"/><Relationship Id="rId2" Type="http://schemas.openxmlformats.org/officeDocument/2006/relationships/image" Target="../media/image103.wmf"/><Relationship Id="rId1" Type="http://schemas.openxmlformats.org/officeDocument/2006/relationships/image" Target="../media/image102.wmf"/><Relationship Id="rId6" Type="http://schemas.openxmlformats.org/officeDocument/2006/relationships/image" Target="../media/image107.wmf"/><Relationship Id="rId5" Type="http://schemas.openxmlformats.org/officeDocument/2006/relationships/image" Target="../media/image106.wmf"/><Relationship Id="rId4" Type="http://schemas.openxmlformats.org/officeDocument/2006/relationships/image" Target="../media/image105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wmf"/><Relationship Id="rId2" Type="http://schemas.openxmlformats.org/officeDocument/2006/relationships/image" Target="../media/image110.wmf"/><Relationship Id="rId1" Type="http://schemas.openxmlformats.org/officeDocument/2006/relationships/image" Target="../media/image105.wmf"/><Relationship Id="rId6" Type="http://schemas.openxmlformats.org/officeDocument/2006/relationships/image" Target="../media/image107.wmf"/><Relationship Id="rId5" Type="http://schemas.openxmlformats.org/officeDocument/2006/relationships/image" Target="../media/image106.wmf"/><Relationship Id="rId4" Type="http://schemas.openxmlformats.org/officeDocument/2006/relationships/image" Target="../media/image11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AB8E0D-037C-4B17-9A20-2FF2D9C865B5}" type="datetimeFigureOut">
              <a:rPr lang="en-US" smtClean="0"/>
              <a:pPr/>
              <a:t>11/2/2010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63B9C8-F95B-43DD-96A1-12FD1B27BE3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AC672-0563-44AF-B836-8A12F49E32E3}" type="datetime1">
              <a:rPr lang="en-US" smtClean="0"/>
              <a:pPr/>
              <a:t>11/2/2010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AAD5F-0A83-457E-9C99-4012F4602FAF}" type="datetime1">
              <a:rPr lang="en-US" smtClean="0"/>
              <a:pPr/>
              <a:t>11/2/2010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A1EC9-9E20-48C7-9453-0F84BE1FACB9}" type="datetime1">
              <a:rPr lang="en-US" smtClean="0"/>
              <a:pPr/>
              <a:t>11/2/2010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25265-DF05-472B-981A-56093F0729F0}" type="datetime1">
              <a:rPr lang="en-US" smtClean="0"/>
              <a:pPr/>
              <a:t>11/2/2010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5C580-D4D2-4C6C-AB4B-DFCE376EC0CD}" type="datetime1">
              <a:rPr lang="en-US" smtClean="0"/>
              <a:pPr/>
              <a:t>11/2/2010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5C74-7B5B-45F0-84FC-0FD880A39CF2}" type="datetime1">
              <a:rPr lang="en-US" smtClean="0"/>
              <a:pPr/>
              <a:t>11/2/2010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A6001-3C67-4521-BFA6-DBCD7EF873AD}" type="datetime1">
              <a:rPr lang="en-US" smtClean="0"/>
              <a:pPr/>
              <a:t>11/2/2010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79DB5-0892-4519-B0F2-B63F202E998C}" type="datetime1">
              <a:rPr lang="en-US" smtClean="0"/>
              <a:pPr/>
              <a:t>11/2/2010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AE38-ED5C-4A61-BCA9-35BDF5C9827A}" type="datetime1">
              <a:rPr lang="en-US" smtClean="0"/>
              <a:pPr/>
              <a:t>11/2/2010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1287-6D0F-4211-90A5-1CEADBED578B}" type="datetime1">
              <a:rPr lang="en-US" smtClean="0"/>
              <a:pPr/>
              <a:t>11/2/2010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B72D2-9033-4840-A93A-2C9144BF0962}" type="datetime1">
              <a:rPr lang="en-US" smtClean="0"/>
              <a:pPr/>
              <a:t>11/2/2010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81B30-7330-422E-8F26-6A4690DE4558}" type="datetime1">
              <a:rPr lang="en-US" smtClean="0"/>
              <a:pPr/>
              <a:t>11/2/2010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r"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image" Target="../media/image8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83.png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9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Relationship Id="rId9" Type="http://schemas.openxmlformats.org/officeDocument/2006/relationships/oleObject" Target="../embeddings/oleObject16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0.bin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12" Type="http://schemas.openxmlformats.org/officeDocument/2006/relationships/image" Target="../media/image124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8.png"/><Relationship Id="rId11" Type="http://schemas.openxmlformats.org/officeDocument/2006/relationships/image" Target="../media/image123.png"/><Relationship Id="rId5" Type="http://schemas.openxmlformats.org/officeDocument/2006/relationships/image" Target="../media/image117.png"/><Relationship Id="rId10" Type="http://schemas.openxmlformats.org/officeDocument/2006/relationships/image" Target="../media/image122.png"/><Relationship Id="rId4" Type="http://schemas.openxmlformats.org/officeDocument/2006/relationships/image" Target="../media/image116.png"/><Relationship Id="rId9" Type="http://schemas.openxmlformats.org/officeDocument/2006/relationships/image" Target="../media/image12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13" Type="http://schemas.openxmlformats.org/officeDocument/2006/relationships/image" Target="../media/image143.png"/><Relationship Id="rId3" Type="http://schemas.openxmlformats.org/officeDocument/2006/relationships/image" Target="../media/image133.png"/><Relationship Id="rId7" Type="http://schemas.openxmlformats.org/officeDocument/2006/relationships/image" Target="../media/image137.png"/><Relationship Id="rId12" Type="http://schemas.openxmlformats.org/officeDocument/2006/relationships/image" Target="../media/image142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6.png"/><Relationship Id="rId11" Type="http://schemas.openxmlformats.org/officeDocument/2006/relationships/image" Target="../media/image141.png"/><Relationship Id="rId5" Type="http://schemas.openxmlformats.org/officeDocument/2006/relationships/image" Target="../media/image135.png"/><Relationship Id="rId10" Type="http://schemas.openxmlformats.org/officeDocument/2006/relationships/image" Target="../media/image140.png"/><Relationship Id="rId4" Type="http://schemas.openxmlformats.org/officeDocument/2006/relationships/image" Target="../media/image134.png"/><Relationship Id="rId9" Type="http://schemas.openxmlformats.org/officeDocument/2006/relationships/image" Target="../media/image13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145.png"/><Relationship Id="rId7" Type="http://schemas.openxmlformats.org/officeDocument/2006/relationships/image" Target="../media/image149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8.png"/><Relationship Id="rId5" Type="http://schemas.openxmlformats.org/officeDocument/2006/relationships/image" Target="../media/image147.png"/><Relationship Id="rId4" Type="http://schemas.openxmlformats.org/officeDocument/2006/relationships/image" Target="../media/image14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3" Type="http://schemas.openxmlformats.org/officeDocument/2006/relationships/image" Target="../media/image152.png"/><Relationship Id="rId7" Type="http://schemas.openxmlformats.org/officeDocument/2006/relationships/image" Target="../media/image156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5.png"/><Relationship Id="rId5" Type="http://schemas.openxmlformats.org/officeDocument/2006/relationships/image" Target="../media/image154.png"/><Relationship Id="rId4" Type="http://schemas.openxmlformats.org/officeDocument/2006/relationships/image" Target="../media/image15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7" Type="http://schemas.openxmlformats.org/officeDocument/2006/relationships/image" Target="../media/image163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2.png"/><Relationship Id="rId5" Type="http://schemas.openxmlformats.org/officeDocument/2006/relationships/image" Target="../media/image161.png"/><Relationship Id="rId4" Type="http://schemas.openxmlformats.org/officeDocument/2006/relationships/image" Target="../media/image16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164.png"/><Relationship Id="rId7" Type="http://schemas.openxmlformats.org/officeDocument/2006/relationships/image" Target="../media/image64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7.png"/><Relationship Id="rId5" Type="http://schemas.openxmlformats.org/officeDocument/2006/relationships/image" Target="../media/image166.png"/><Relationship Id="rId10" Type="http://schemas.openxmlformats.org/officeDocument/2006/relationships/image" Target="../media/image98.png"/><Relationship Id="rId4" Type="http://schemas.openxmlformats.org/officeDocument/2006/relationships/image" Target="../media/image165.png"/><Relationship Id="rId9" Type="http://schemas.openxmlformats.org/officeDocument/2006/relationships/image" Target="../media/image9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5.png"/><Relationship Id="rId4" Type="http://schemas.openxmlformats.org/officeDocument/2006/relationships/image" Target="../media/image17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9.png"/><Relationship Id="rId4" Type="http://schemas.openxmlformats.org/officeDocument/2006/relationships/image" Target="../media/image17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7" Type="http://schemas.openxmlformats.org/officeDocument/2006/relationships/image" Target="../media/image185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4.png"/><Relationship Id="rId5" Type="http://schemas.openxmlformats.org/officeDocument/2006/relationships/image" Target="../media/image183.png"/><Relationship Id="rId4" Type="http://schemas.openxmlformats.org/officeDocument/2006/relationships/image" Target="../media/image18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1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7" Type="http://schemas.openxmlformats.org/officeDocument/2006/relationships/image" Target="../media/image198.png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7.png"/><Relationship Id="rId5" Type="http://schemas.openxmlformats.org/officeDocument/2006/relationships/image" Target="../media/image196.png"/><Relationship Id="rId4" Type="http://schemas.openxmlformats.org/officeDocument/2006/relationships/image" Target="../media/image19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7.png"/><Relationship Id="rId3" Type="http://schemas.openxmlformats.org/officeDocument/2006/relationships/image" Target="../media/image202.png"/><Relationship Id="rId7" Type="http://schemas.openxmlformats.org/officeDocument/2006/relationships/image" Target="../media/image206.png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5.png"/><Relationship Id="rId5" Type="http://schemas.openxmlformats.org/officeDocument/2006/relationships/image" Target="../media/image204.png"/><Relationship Id="rId4" Type="http://schemas.openxmlformats.org/officeDocument/2006/relationships/image" Target="../media/image203.png"/><Relationship Id="rId9" Type="http://schemas.openxmlformats.org/officeDocument/2006/relationships/image" Target="../media/image20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THE VORTEX FILAMENT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0072" y="2276872"/>
            <a:ext cx="4176464" cy="430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" name="TextBox 29"/>
          <p:cNvSpPr txBox="1"/>
          <p:nvPr/>
        </p:nvSpPr>
        <p:spPr>
          <a:xfrm>
            <a:off x="251520" y="1268760"/>
            <a:ext cx="856895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Font typeface="Courier New" pitchFamily="49" charset="0"/>
              <a:buChar char="o"/>
            </a:pPr>
            <a:r>
              <a:rPr lang="en-GB" sz="2500" dirty="0" smtClean="0">
                <a:latin typeface="Constantia" pitchFamily="18" charset="0"/>
              </a:rPr>
              <a:t> Let us expand the concept a point vortex.</a:t>
            </a:r>
          </a:p>
          <a:p>
            <a:pPr algn="just">
              <a:buSzPct val="85000"/>
              <a:buFont typeface="Courier New" pitchFamily="49" charset="0"/>
              <a:buChar char="o"/>
            </a:pPr>
            <a:endParaRPr lang="en-GB" sz="2500" dirty="0" smtClean="0">
              <a:latin typeface="Constantia" pitchFamily="18" charset="0"/>
            </a:endParaRPr>
          </a:p>
          <a:p>
            <a:pPr>
              <a:buSzPct val="85000"/>
              <a:buFont typeface="Courier New" pitchFamily="49" charset="0"/>
              <a:buChar char="o"/>
            </a:pPr>
            <a:r>
              <a:rPr lang="en-GB" sz="2500" dirty="0" smtClean="0">
                <a:latin typeface="Constantia" pitchFamily="18" charset="0"/>
              </a:rPr>
              <a:t> Imagine a straight line perpendicular to the </a:t>
            </a:r>
          </a:p>
          <a:p>
            <a:pPr>
              <a:buSzPct val="85000"/>
            </a:pPr>
            <a:r>
              <a:rPr lang="en-GB" sz="2500" dirty="0" smtClean="0">
                <a:latin typeface="Constantia" pitchFamily="18" charset="0"/>
              </a:rPr>
              <a:t>page, going through point O, and extending to</a:t>
            </a:r>
          </a:p>
          <a:p>
            <a:pPr>
              <a:buSzPct val="85000"/>
            </a:pPr>
            <a:r>
              <a:rPr lang="en-GB" sz="2500" dirty="0" smtClean="0">
                <a:latin typeface="Constantia" pitchFamily="18" charset="0"/>
              </a:rPr>
              <a:t>infinity both out and into the page. This line</a:t>
            </a:r>
          </a:p>
          <a:p>
            <a:pPr>
              <a:buSzPct val="85000"/>
            </a:pPr>
            <a:r>
              <a:rPr lang="en-GB" sz="2500" dirty="0" smtClean="0">
                <a:latin typeface="Constantia" pitchFamily="18" charset="0"/>
              </a:rPr>
              <a:t>is a straight “vortex filament of strength </a:t>
            </a:r>
            <a:r>
              <a:rPr lang="el-GR" sz="2500" dirty="0" smtClean="0">
                <a:latin typeface="Constantia" pitchFamily="18" charset="0"/>
              </a:rPr>
              <a:t>Γ</a:t>
            </a:r>
            <a:r>
              <a:rPr lang="en-GB" sz="2500" dirty="0" smtClean="0">
                <a:latin typeface="Constantia" pitchFamily="18" charset="0"/>
              </a:rPr>
              <a:t>”.</a:t>
            </a:r>
          </a:p>
          <a:p>
            <a:pPr>
              <a:buSzPct val="85000"/>
            </a:pPr>
            <a:endParaRPr lang="en-GB" sz="2500" dirty="0" smtClean="0">
              <a:latin typeface="Constantia" pitchFamily="18" charset="0"/>
            </a:endParaRPr>
          </a:p>
          <a:p>
            <a:pPr>
              <a:buSzPct val="85000"/>
              <a:buFont typeface="Courier New" pitchFamily="49" charset="0"/>
              <a:buChar char="o"/>
            </a:pPr>
            <a:r>
              <a:rPr lang="en-GB" sz="2500" dirty="0" smtClean="0">
                <a:latin typeface="Constantia" pitchFamily="18" charset="0"/>
              </a:rPr>
              <a:t> The flows in the planes perpendicular to the</a:t>
            </a:r>
          </a:p>
          <a:p>
            <a:pPr>
              <a:buSzPct val="85000"/>
            </a:pPr>
            <a:r>
              <a:rPr lang="en-GB" sz="2500" dirty="0" smtClean="0">
                <a:latin typeface="Constantia" pitchFamily="18" charset="0"/>
              </a:rPr>
              <a:t>vortex filament at O and O’ are identical</a:t>
            </a:r>
          </a:p>
          <a:p>
            <a:pPr>
              <a:buSzPct val="85000"/>
            </a:pPr>
            <a:r>
              <a:rPr lang="en-GB" sz="2500" dirty="0" smtClean="0">
                <a:latin typeface="Constantia" pitchFamily="18" charset="0"/>
              </a:rPr>
              <a:t>to each other and are identical to the </a:t>
            </a:r>
          </a:p>
          <a:p>
            <a:pPr>
              <a:buSzPct val="85000"/>
            </a:pPr>
            <a:r>
              <a:rPr lang="en-GB" sz="2500" dirty="0" smtClean="0">
                <a:latin typeface="Constantia" pitchFamily="18" charset="0"/>
              </a:rPr>
              <a:t>flow induced by a point vortex of </a:t>
            </a:r>
          </a:p>
          <a:p>
            <a:pPr>
              <a:buSzPct val="85000"/>
            </a:pPr>
            <a:r>
              <a:rPr lang="en-GB" sz="2500" dirty="0" smtClean="0">
                <a:latin typeface="Constantia" pitchFamily="18" charset="0"/>
              </a:rPr>
              <a:t>strength </a:t>
            </a:r>
            <a:r>
              <a:rPr lang="el-GR" sz="2500" dirty="0" smtClean="0">
                <a:latin typeface="Constantia" pitchFamily="18" charset="0"/>
              </a:rPr>
              <a:t>Γ</a:t>
            </a:r>
            <a:r>
              <a:rPr lang="en-GB" sz="2500" dirty="0" smtClean="0">
                <a:latin typeface="Constantia" pitchFamily="18" charset="0"/>
              </a:rPr>
              <a:t>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40000"/>
          </a:blip>
          <a:srcRect/>
          <a:stretch>
            <a:fillRect/>
          </a:stretch>
        </p:blipFill>
        <p:spPr bwMode="auto">
          <a:xfrm>
            <a:off x="6372200" y="620688"/>
            <a:ext cx="2088232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3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THE VORTEX SHEET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51520" y="1268760"/>
            <a:ext cx="8568952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Font typeface="Courier New" pitchFamily="49" charset="0"/>
              <a:buChar char="o"/>
            </a:pPr>
            <a:r>
              <a:rPr lang="en-GB" sz="2500" dirty="0" smtClean="0">
                <a:latin typeface="Constantia" pitchFamily="18" charset="0"/>
              </a:rPr>
              <a:t> Imagine an infinite number of straight vortex filaments side by side, where the strength of each filament is infinitesimally small.</a:t>
            </a:r>
          </a:p>
          <a:p>
            <a:pPr algn="just">
              <a:buSzPct val="85000"/>
              <a:buFont typeface="Courier New" pitchFamily="49" charset="0"/>
              <a:buChar char="o"/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Font typeface="Courier New" pitchFamily="49" charset="0"/>
              <a:buChar char="o"/>
            </a:pPr>
            <a:r>
              <a:rPr lang="en-GB" sz="2500" dirty="0" smtClean="0">
                <a:latin typeface="Constantia" pitchFamily="18" charset="0"/>
              </a:rPr>
              <a:t> These side by side vortex filaments form a vortex sheet.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3140968"/>
            <a:ext cx="3505200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51573" y="3429000"/>
            <a:ext cx="395287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THE VORTEX SHEET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094649"/>
            <a:ext cx="2428860" cy="2262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92451" y="1251069"/>
            <a:ext cx="2439589" cy="246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60032" y="1643050"/>
            <a:ext cx="2525216" cy="2667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42009" y="3645024"/>
            <a:ext cx="2501991" cy="256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52" y="4005064"/>
            <a:ext cx="2513039" cy="2714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2976" y="837008"/>
            <a:ext cx="357190" cy="287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725835"/>
            <a:ext cx="8477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72396" y="3068960"/>
            <a:ext cx="1000132" cy="597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9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24128" y="1038250"/>
            <a:ext cx="8953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11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80" y="3717032"/>
            <a:ext cx="1586284" cy="464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4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PROPERTIES OF VORTEX SHEETS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4437112"/>
            <a:ext cx="4643470" cy="1678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1772816"/>
            <a:ext cx="5857916" cy="2732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251520" y="1268760"/>
            <a:ext cx="85689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Font typeface="Courier New" pitchFamily="49" charset="0"/>
              <a:buChar char="o"/>
            </a:pPr>
            <a:r>
              <a:rPr lang="en-GB" sz="2500" dirty="0" smtClean="0">
                <a:latin typeface="Constantia" pitchFamily="18" charset="0"/>
              </a:rPr>
              <a:t> </a:t>
            </a:r>
            <a:r>
              <a:rPr lang="en-US" sz="2500" dirty="0" smtClean="0">
                <a:latin typeface="Constantia" pitchFamily="18" charset="0"/>
              </a:rPr>
              <a:t>The analysis of the vortex sheet closely follows that of the source sheets.</a:t>
            </a: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6516216" y="4797152"/>
          <a:ext cx="1440160" cy="1080120"/>
        </p:xfrm>
        <a:graphic>
          <a:graphicData uri="http://schemas.openxmlformats.org/presentationml/2006/ole">
            <p:oleObj spid="_x0000_s8194" name="Equation" r:id="rId5" imgW="609480" imgH="457200" progId="Equation.DSMT4">
              <p:embed/>
            </p:oleObj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5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PROPERTIES OF VORTEX SHEETS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929290" y="3768520"/>
            <a:ext cx="2214578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7500926" y="3768520"/>
            <a:ext cx="214314" cy="71438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429488" y="3839958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Constantia" pitchFamily="18" charset="0"/>
              </a:rPr>
              <a:t>ds</a:t>
            </a:r>
            <a:endParaRPr lang="en-US" dirty="0">
              <a:latin typeface="Constantia" pitchFamily="18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6823059" y="4018553"/>
            <a:ext cx="35639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7072298" y="4268586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072298" y="419714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tantia" pitchFamily="18" charset="0"/>
              </a:rPr>
              <a:t>s</a:t>
            </a:r>
            <a:endParaRPr lang="en-US" dirty="0">
              <a:latin typeface="Constantia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286744" y="276838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tantia" pitchFamily="18" charset="0"/>
              </a:rPr>
              <a:t>P(</a:t>
            </a:r>
            <a:r>
              <a:rPr lang="en-US" dirty="0" err="1" smtClean="0">
                <a:latin typeface="Constantia" pitchFamily="18" charset="0"/>
              </a:rPr>
              <a:t>x,y</a:t>
            </a:r>
            <a:r>
              <a:rPr lang="en-US" dirty="0" smtClean="0">
                <a:latin typeface="Constantia" pitchFamily="18" charset="0"/>
              </a:rPr>
              <a:t>)</a:t>
            </a:r>
            <a:endParaRPr lang="en-US" dirty="0">
              <a:latin typeface="Constantia" pitchFamily="18" charset="0"/>
            </a:endParaRPr>
          </a:p>
        </p:txBody>
      </p:sp>
      <p:cxnSp>
        <p:nvCxnSpPr>
          <p:cNvPr id="14" name="Straight Connector 13"/>
          <p:cNvCxnSpPr>
            <a:stCxn id="7" idx="0"/>
          </p:cNvCxnSpPr>
          <p:nvPr/>
        </p:nvCxnSpPr>
        <p:spPr>
          <a:xfrm rot="5400000" flipH="1" flipV="1">
            <a:off x="7625942" y="3036281"/>
            <a:ext cx="714380" cy="750099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959226" y="341133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Constantia" pitchFamily="18" charset="0"/>
              </a:rPr>
              <a:t>θ</a:t>
            </a:r>
            <a:endParaRPr lang="en-US" dirty="0">
              <a:latin typeface="Constantia" pitchFamily="18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5749" y="3435270"/>
            <a:ext cx="4628791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504" y="2765430"/>
            <a:ext cx="3084516" cy="828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4625776"/>
            <a:ext cx="81153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5373216"/>
            <a:ext cx="8368137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251520" y="1268760"/>
            <a:ext cx="856895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Font typeface="Courier New" pitchFamily="49" charset="0"/>
              <a:buChar char="o"/>
            </a:pPr>
            <a:r>
              <a:rPr lang="en-GB" sz="2500" dirty="0" smtClean="0">
                <a:latin typeface="Constantia" pitchFamily="18" charset="0"/>
              </a:rPr>
              <a:t> For a straight vortex sheet extending from (-l/2,0) to (l/2,0), with a constant strength </a:t>
            </a:r>
            <a:r>
              <a:rPr lang="el-GR" sz="2500" dirty="0" smtClean="0">
                <a:latin typeface="Constantia" pitchFamily="18" charset="0"/>
              </a:rPr>
              <a:t>γ</a:t>
            </a:r>
            <a:r>
              <a:rPr lang="en-GB" sz="2500" dirty="0" smtClean="0">
                <a:latin typeface="Constantia" pitchFamily="18" charset="0"/>
              </a:rPr>
              <a:t>, the potential and the velocity components at point P are given by:</a:t>
            </a:r>
            <a:endParaRPr lang="en-US" sz="2500" dirty="0" smtClean="0">
              <a:latin typeface="Constantia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6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THE VORTEX SHEET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4010" y="1300698"/>
            <a:ext cx="8608470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en-US" sz="2400" dirty="0" smtClean="0">
                <a:latin typeface="Constantia" pitchFamily="18" charset="0"/>
              </a:rPr>
              <a:t> Consider a rectangular path enclosing a section of a vortex sheet of length </a:t>
            </a:r>
            <a:r>
              <a:rPr lang="en-US" sz="2400" dirty="0" err="1" smtClean="0">
                <a:latin typeface="Constantia" pitchFamily="18" charset="0"/>
              </a:rPr>
              <a:t>ds</a:t>
            </a:r>
            <a:r>
              <a:rPr lang="en-US" sz="2400" dirty="0" smtClean="0">
                <a:latin typeface="Constantia" pitchFamily="18" charset="0"/>
              </a:rPr>
              <a:t>. The circulation around the path is: </a:t>
            </a:r>
          </a:p>
          <a:p>
            <a:endParaRPr lang="en-GB" sz="2400" dirty="0" smtClean="0">
              <a:latin typeface="Constantia" pitchFamily="18" charset="0"/>
            </a:endParaRPr>
          </a:p>
          <a:p>
            <a:endParaRPr lang="en-GB" sz="2400" dirty="0" smtClean="0">
              <a:latin typeface="Constantia" pitchFamily="18" charset="0"/>
            </a:endParaRPr>
          </a:p>
          <a:p>
            <a:endParaRPr lang="en-GB" sz="2400" dirty="0" smtClean="0">
              <a:latin typeface="Constantia" pitchFamily="18" charset="0"/>
            </a:endParaRPr>
          </a:p>
          <a:p>
            <a:endParaRPr lang="en-GB" sz="1400" dirty="0" smtClean="0">
              <a:latin typeface="Constantia" pitchFamily="18" charset="0"/>
            </a:endParaRPr>
          </a:p>
          <a:p>
            <a:pPr>
              <a:buFont typeface="Courier New" pitchFamily="49" charset="0"/>
              <a:buChar char="o"/>
            </a:pPr>
            <a:r>
              <a:rPr lang="en-GB" sz="2400" dirty="0" smtClean="0">
                <a:latin typeface="Constantia" pitchFamily="18" charset="0"/>
              </a:rPr>
              <a:t> The </a:t>
            </a:r>
            <a:r>
              <a:rPr lang="en-GB" sz="2400" dirty="0" err="1" smtClean="0">
                <a:latin typeface="Constantia" pitchFamily="18" charset="0"/>
              </a:rPr>
              <a:t>strenght</a:t>
            </a:r>
            <a:r>
              <a:rPr lang="en-GB" sz="2400" dirty="0" smtClean="0">
                <a:latin typeface="Constantia" pitchFamily="18" charset="0"/>
              </a:rPr>
              <a:t> of the vortex</a:t>
            </a:r>
          </a:p>
          <a:p>
            <a:r>
              <a:rPr lang="en-GB" sz="2400" dirty="0" smtClean="0">
                <a:latin typeface="Constantia" pitchFamily="18" charset="0"/>
              </a:rPr>
              <a:t>sheet contained inside the </a:t>
            </a:r>
          </a:p>
          <a:p>
            <a:r>
              <a:rPr lang="en-GB" sz="2400" dirty="0" smtClean="0">
                <a:latin typeface="Constantia" pitchFamily="18" charset="0"/>
              </a:rPr>
              <a:t>path is:</a:t>
            </a:r>
            <a:endParaRPr lang="en-US" sz="2400" dirty="0" smtClean="0">
              <a:latin typeface="Constantia" pitchFamily="18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30249" y="2777179"/>
            <a:ext cx="5006247" cy="1155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Rectangle 12"/>
          <p:cNvSpPr/>
          <p:nvPr/>
        </p:nvSpPr>
        <p:spPr>
          <a:xfrm>
            <a:off x="4563343" y="2561484"/>
            <a:ext cx="3429024" cy="1214446"/>
          </a:xfrm>
          <a:prstGeom prst="rect">
            <a:avLst/>
          </a:prstGeom>
          <a:noFill/>
          <a:ln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21433104">
            <a:off x="8563871" y="2990112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dn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00760" y="4211796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ds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rot="5400000">
            <a:off x="7956648" y="3168707"/>
            <a:ext cx="1214446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563343" y="4275996"/>
            <a:ext cx="3429024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634913" y="2561484"/>
            <a:ext cx="928694" cy="15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5706351" y="3775930"/>
            <a:ext cx="714380" cy="15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 flipH="1" flipV="1">
            <a:off x="4171228" y="3167913"/>
            <a:ext cx="785818" cy="15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5400000" flipH="1" flipV="1">
            <a:off x="7671690" y="3096475"/>
            <a:ext cx="642942" cy="15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849227" y="2132856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u1</a:t>
            </a:r>
            <a:endParaRPr 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706351" y="3775930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u2</a:t>
            </a:r>
            <a:endParaRPr 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032374" y="2780928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v2</a:t>
            </a:r>
            <a:endParaRPr 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206153" y="284364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v1</a:t>
            </a:r>
            <a:endParaRPr 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496" y="2204864"/>
            <a:ext cx="4571169" cy="466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2856356"/>
            <a:ext cx="3351092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00800" y="4109067"/>
            <a:ext cx="1143008" cy="400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" name="Picture 8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6475" y="4725144"/>
            <a:ext cx="3957493" cy="438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TextBox 30"/>
          <p:cNvSpPr txBox="1"/>
          <p:nvPr/>
        </p:nvSpPr>
        <p:spPr>
          <a:xfrm>
            <a:off x="323528" y="5229200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Let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dn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0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1055483" y="5409599"/>
            <a:ext cx="285752" cy="1588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9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661248"/>
            <a:ext cx="20554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" name="Picture 10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57516" y="5445224"/>
            <a:ext cx="2228968" cy="766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7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THE KUTTA CONDITION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4" descr="C:\My Documents\bas\AEROB\fig3-28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95936" y="980728"/>
            <a:ext cx="4867698" cy="2097090"/>
          </a:xfrm>
          <a:prstGeom prst="rect">
            <a:avLst/>
          </a:prstGeom>
          <a:noFill/>
        </p:spPr>
      </p:pic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79512" y="1340768"/>
            <a:ext cx="467201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tantia" pitchFamily="18" charset="0"/>
              </a:rPr>
              <a:t>Potential flow with lift is not unique!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tantia" pitchFamily="18" charset="0"/>
              </a:rPr>
              <a:t>(Circulation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tantia" pitchFamily="18" charset="0"/>
                <a:sym typeface="Symbol" pitchFamily="18" charset="2"/>
              </a:rPr>
              <a:t>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tantia" pitchFamily="18" charset="0"/>
              </a:rPr>
              <a:t>may have any value)</a:t>
            </a:r>
          </a:p>
        </p:txBody>
      </p:sp>
      <p:sp>
        <p:nvSpPr>
          <p:cNvPr id="11" name="AutoShape 11"/>
          <p:cNvSpPr>
            <a:spLocks noChangeArrowheads="1"/>
          </p:cNvSpPr>
          <p:nvPr/>
        </p:nvSpPr>
        <p:spPr bwMode="auto">
          <a:xfrm>
            <a:off x="295672" y="3283844"/>
            <a:ext cx="3124200" cy="838200"/>
          </a:xfrm>
          <a:prstGeom prst="wedgeRectCallout">
            <a:avLst>
              <a:gd name="adj1" fmla="val 67731"/>
              <a:gd name="adj2" fmla="val 19884"/>
            </a:avLst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pic>
        <p:nvPicPr>
          <p:cNvPr id="12" name="Picture 5" descr="C:\My Documents\bas\AEROB\fig4-12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32576" y="2708920"/>
            <a:ext cx="5311424" cy="1928826"/>
          </a:xfrm>
          <a:prstGeom prst="rect">
            <a:avLst/>
          </a:prstGeom>
          <a:noFill/>
        </p:spPr>
      </p:pic>
      <p:pic>
        <p:nvPicPr>
          <p:cNvPr id="13" name="Picture 9" descr="C:\My Documents\bas\AEROB\fig4-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50" y="4736544"/>
            <a:ext cx="2576514" cy="1309035"/>
          </a:xfrm>
          <a:prstGeom prst="rect">
            <a:avLst/>
          </a:prstGeom>
          <a:noFill/>
        </p:spPr>
      </p:pic>
      <p:sp>
        <p:nvSpPr>
          <p:cNvPr id="14" name="AutoShape 10"/>
          <p:cNvSpPr>
            <a:spLocks noChangeArrowheads="1"/>
          </p:cNvSpPr>
          <p:nvPr/>
        </p:nvSpPr>
        <p:spPr bwMode="auto">
          <a:xfrm>
            <a:off x="7500958" y="4293096"/>
            <a:ext cx="152400" cy="609600"/>
          </a:xfrm>
          <a:prstGeom prst="upArrow">
            <a:avLst>
              <a:gd name="adj1" fmla="val 50000"/>
              <a:gd name="adj2" fmla="val 100000"/>
            </a:avLst>
          </a:prstGeom>
          <a:solidFill>
            <a:schemeClr val="accent2"/>
          </a:solidFill>
          <a:ln w="5715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286290" y="4735194"/>
            <a:ext cx="5581854" cy="11997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buFontTx/>
              <a:buNone/>
            </a:pPr>
            <a:r>
              <a:rPr lang="en-US" sz="2000" dirty="0">
                <a:latin typeface="Constantia" pitchFamily="18" charset="0"/>
              </a:rPr>
              <a:t>Which flow occurs in reality</a:t>
            </a:r>
            <a:r>
              <a:rPr lang="en-US" sz="2000" dirty="0" smtClean="0">
                <a:latin typeface="Constantia" pitchFamily="18" charset="0"/>
              </a:rPr>
              <a:t>?</a:t>
            </a:r>
            <a:endParaRPr lang="en-US" sz="2000" dirty="0">
              <a:latin typeface="Constantia" pitchFamily="18" charset="0"/>
            </a:endParaRPr>
          </a:p>
          <a:p>
            <a:pPr marL="342900" indent="-342900">
              <a:buFontTx/>
              <a:buNone/>
            </a:pPr>
            <a:r>
              <a:rPr lang="en-US" sz="2000" dirty="0">
                <a:latin typeface="Constantia" pitchFamily="18" charset="0"/>
              </a:rPr>
              <a:t>The flow that leaves smoothly at the trailing edge</a:t>
            </a:r>
          </a:p>
          <a:p>
            <a:pPr marL="342900" indent="-342900" algn="ctr">
              <a:spcBef>
                <a:spcPct val="50000"/>
              </a:spcBef>
              <a:buFontTx/>
              <a:buNone/>
            </a:pPr>
            <a:r>
              <a:rPr lang="en-US" sz="2000" i="1" dirty="0" smtClean="0">
                <a:latin typeface="Constantia" pitchFamily="18" charset="0"/>
              </a:rPr>
              <a:t>(The </a:t>
            </a:r>
            <a:r>
              <a:rPr lang="en-US" sz="2000" i="1" dirty="0">
                <a:latin typeface="Constantia" pitchFamily="18" charset="0"/>
              </a:rPr>
              <a:t>“</a:t>
            </a:r>
            <a:r>
              <a:rPr lang="en-US" sz="2000" i="1" dirty="0" err="1">
                <a:solidFill>
                  <a:srgbClr val="FF0000"/>
                </a:solidFill>
                <a:latin typeface="Constantia" pitchFamily="18" charset="0"/>
              </a:rPr>
              <a:t>Kutta</a:t>
            </a:r>
            <a:r>
              <a:rPr lang="en-US" sz="2000" i="1" dirty="0">
                <a:solidFill>
                  <a:srgbClr val="FF0000"/>
                </a:solidFill>
                <a:latin typeface="Constantia" pitchFamily="18" charset="0"/>
              </a:rPr>
              <a:t> condition</a:t>
            </a:r>
            <a:r>
              <a:rPr lang="en-US" sz="2000" i="1" dirty="0" smtClean="0">
                <a:latin typeface="Constantia" pitchFamily="18" charset="0"/>
              </a:rPr>
              <a:t>”)</a:t>
            </a:r>
            <a:endParaRPr lang="en-US" sz="1800" dirty="0">
              <a:latin typeface="Constantia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3528" y="3355852"/>
            <a:ext cx="3096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Constantia" pitchFamily="18" charset="0"/>
              </a:rPr>
              <a:t>The same happens for the flow around an airfoil</a:t>
            </a:r>
            <a:endParaRPr lang="en-US" sz="2000" dirty="0">
              <a:latin typeface="Constantia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8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IMPLEMENTATION OF THE KUTTA CONDITION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51520" y="4581128"/>
            <a:ext cx="8640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the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Kutta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 condition expressed in terms of the strength of the vortex sheet is: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5656" y="5194523"/>
            <a:ext cx="242887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24450" y="5274915"/>
            <a:ext cx="10477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Straight Arrow Connector 18"/>
          <p:cNvCxnSpPr/>
          <p:nvPr/>
        </p:nvCxnSpPr>
        <p:spPr>
          <a:xfrm>
            <a:off x="4067944" y="5445224"/>
            <a:ext cx="1008112" cy="1588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576" y="1628800"/>
            <a:ext cx="2880320" cy="2127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32040" y="1523477"/>
            <a:ext cx="2789659" cy="2121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21"/>
          <p:cNvSpPr txBox="1"/>
          <p:nvPr/>
        </p:nvSpPr>
        <p:spPr>
          <a:xfrm>
            <a:off x="755576" y="3789040"/>
            <a:ext cx="3105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Constantia" pitchFamily="18" charset="0"/>
              </a:rPr>
              <a:t>(Point a is a stagnation point)</a:t>
            </a:r>
            <a:endParaRPr lang="en-US" dirty="0">
              <a:latin typeface="Constantia" pitchFamily="18" charset="0"/>
            </a:endParaRPr>
          </a:p>
        </p:txBody>
      </p:sp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4048" y="3645024"/>
            <a:ext cx="24384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9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KELVIN'S CIRCULATION THEOREM</a:t>
            </a:r>
          </a:p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AND THE STARTING VORTEX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285720" y="714356"/>
            <a:ext cx="82153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  <a:ea typeface="+mj-ea"/>
              <a:cs typeface="+mj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3528" y="1340768"/>
            <a:ext cx="74295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Question</a:t>
            </a:r>
            <a:r>
              <a:rPr lang="en-US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:</a:t>
            </a:r>
            <a:r>
              <a:rPr lang="en-US" sz="20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 </a:t>
            </a:r>
            <a:r>
              <a:rPr lang="en-US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How does nature generate this circulation?</a:t>
            </a:r>
            <a:endParaRPr lang="en-US" i="1" dirty="0" smtClean="0">
              <a:solidFill>
                <a:schemeClr val="tx1">
                  <a:lumMod val="95000"/>
                  <a:lumOff val="5000"/>
                </a:schemeClr>
              </a:solidFill>
              <a:latin typeface="Constantia" pitchFamily="18" charset="0"/>
            </a:endParaRPr>
          </a:p>
          <a:p>
            <a:r>
              <a:rPr lang="en-US" sz="2400" dirty="0" smtClean="0">
                <a:solidFill>
                  <a:srgbClr val="0070C0"/>
                </a:solidFill>
                <a:latin typeface="Constantia" pitchFamily="18" charset="0"/>
              </a:rPr>
              <a:t>                  </a:t>
            </a:r>
            <a:endParaRPr lang="en-US" i="1" dirty="0" smtClean="0">
              <a:latin typeface="Constantia" pitchFamily="18" charset="0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3281588" y="3933954"/>
            <a:ext cx="5005952" cy="408121"/>
          </a:xfrm>
          <a:custGeom>
            <a:avLst/>
            <a:gdLst>
              <a:gd name="connsiteX0" fmla="*/ 0 w 5005952"/>
              <a:gd name="connsiteY0" fmla="*/ 408121 h 408121"/>
              <a:gd name="connsiteX1" fmla="*/ 449451 w 5005952"/>
              <a:gd name="connsiteY1" fmla="*/ 284135 h 408121"/>
              <a:gd name="connsiteX2" fmla="*/ 867905 w 5005952"/>
              <a:gd name="connsiteY2" fmla="*/ 160149 h 408121"/>
              <a:gd name="connsiteX3" fmla="*/ 1301858 w 5005952"/>
              <a:gd name="connsiteY3" fmla="*/ 98155 h 408121"/>
              <a:gd name="connsiteX4" fmla="*/ 2247254 w 5005952"/>
              <a:gd name="connsiteY4" fmla="*/ 5166 h 408121"/>
              <a:gd name="connsiteX5" fmla="*/ 5005952 w 5005952"/>
              <a:gd name="connsiteY5" fmla="*/ 129152 h 408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05952" h="408121">
                <a:moveTo>
                  <a:pt x="0" y="408121"/>
                </a:moveTo>
                <a:lnTo>
                  <a:pt x="449451" y="284135"/>
                </a:lnTo>
                <a:cubicBezTo>
                  <a:pt x="594102" y="242806"/>
                  <a:pt x="725837" y="191146"/>
                  <a:pt x="867905" y="160149"/>
                </a:cubicBezTo>
                <a:cubicBezTo>
                  <a:pt x="1009973" y="129152"/>
                  <a:pt x="1071967" y="123986"/>
                  <a:pt x="1301858" y="98155"/>
                </a:cubicBezTo>
                <a:cubicBezTo>
                  <a:pt x="1531750" y="72325"/>
                  <a:pt x="1629905" y="0"/>
                  <a:pt x="2247254" y="5166"/>
                </a:cubicBezTo>
                <a:cubicBezTo>
                  <a:pt x="2864603" y="10332"/>
                  <a:pt x="3935277" y="69742"/>
                  <a:pt x="5005952" y="129152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3335816" y="4504578"/>
            <a:ext cx="4500594" cy="428628"/>
          </a:xfrm>
          <a:custGeom>
            <a:avLst/>
            <a:gdLst>
              <a:gd name="connsiteX0" fmla="*/ 0 w 4308529"/>
              <a:gd name="connsiteY0" fmla="*/ 247973 h 356461"/>
              <a:gd name="connsiteX1" fmla="*/ 650929 w 4308529"/>
              <a:gd name="connsiteY1" fmla="*/ 123986 h 356461"/>
              <a:gd name="connsiteX2" fmla="*/ 1255363 w 4308529"/>
              <a:gd name="connsiteY2" fmla="*/ 15498 h 356461"/>
              <a:gd name="connsiteX3" fmla="*/ 2045776 w 4308529"/>
              <a:gd name="connsiteY3" fmla="*/ 30996 h 356461"/>
              <a:gd name="connsiteX4" fmla="*/ 2665709 w 4308529"/>
              <a:gd name="connsiteY4" fmla="*/ 77491 h 356461"/>
              <a:gd name="connsiteX5" fmla="*/ 3471620 w 4308529"/>
              <a:gd name="connsiteY5" fmla="*/ 185979 h 356461"/>
              <a:gd name="connsiteX6" fmla="*/ 4308529 w 4308529"/>
              <a:gd name="connsiteY6" fmla="*/ 356461 h 356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08529" h="356461">
                <a:moveTo>
                  <a:pt x="0" y="247973"/>
                </a:moveTo>
                <a:lnTo>
                  <a:pt x="650929" y="123986"/>
                </a:lnTo>
                <a:cubicBezTo>
                  <a:pt x="860156" y="85240"/>
                  <a:pt x="1022888" y="30996"/>
                  <a:pt x="1255363" y="15498"/>
                </a:cubicBezTo>
                <a:cubicBezTo>
                  <a:pt x="1487838" y="0"/>
                  <a:pt x="1810718" y="20664"/>
                  <a:pt x="2045776" y="30996"/>
                </a:cubicBezTo>
                <a:cubicBezTo>
                  <a:pt x="2280834" y="41328"/>
                  <a:pt x="2428068" y="51661"/>
                  <a:pt x="2665709" y="77491"/>
                </a:cubicBezTo>
                <a:cubicBezTo>
                  <a:pt x="2903350" y="103321"/>
                  <a:pt x="3197817" y="139484"/>
                  <a:pt x="3471620" y="185979"/>
                </a:cubicBezTo>
                <a:cubicBezTo>
                  <a:pt x="3745423" y="232474"/>
                  <a:pt x="4026976" y="294467"/>
                  <a:pt x="4308529" y="356461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3583805" y="3639485"/>
            <a:ext cx="1340603" cy="1092631"/>
          </a:xfrm>
          <a:custGeom>
            <a:avLst/>
            <a:gdLst>
              <a:gd name="connsiteX0" fmla="*/ 38746 w 1340603"/>
              <a:gd name="connsiteY0" fmla="*/ 454618 h 1092631"/>
              <a:gd name="connsiteX1" fmla="*/ 271220 w 1340603"/>
              <a:gd name="connsiteY1" fmla="*/ 237641 h 1092631"/>
              <a:gd name="connsiteX2" fmla="*/ 627681 w 1340603"/>
              <a:gd name="connsiteY2" fmla="*/ 51662 h 1092631"/>
              <a:gd name="connsiteX3" fmla="*/ 1030637 w 1340603"/>
              <a:gd name="connsiteY3" fmla="*/ 36163 h 1092631"/>
              <a:gd name="connsiteX4" fmla="*/ 1278610 w 1340603"/>
              <a:gd name="connsiteY4" fmla="*/ 268638 h 1092631"/>
              <a:gd name="connsiteX5" fmla="*/ 1294108 w 1340603"/>
              <a:gd name="connsiteY5" fmla="*/ 640597 h 1092631"/>
              <a:gd name="connsiteX6" fmla="*/ 999641 w 1340603"/>
              <a:gd name="connsiteY6" fmla="*/ 966062 h 1092631"/>
              <a:gd name="connsiteX7" fmla="*/ 658678 w 1340603"/>
              <a:gd name="connsiteY7" fmla="*/ 1028055 h 1092631"/>
              <a:gd name="connsiteX8" fmla="*/ 317715 w 1340603"/>
              <a:gd name="connsiteY8" fmla="*/ 1059051 h 1092631"/>
              <a:gd name="connsiteX9" fmla="*/ 38746 w 1340603"/>
              <a:gd name="connsiteY9" fmla="*/ 826577 h 1092631"/>
              <a:gd name="connsiteX10" fmla="*/ 38746 w 1340603"/>
              <a:gd name="connsiteY10" fmla="*/ 454618 h 1092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40603" h="1092631">
                <a:moveTo>
                  <a:pt x="38746" y="454618"/>
                </a:moveTo>
                <a:cubicBezTo>
                  <a:pt x="77492" y="356462"/>
                  <a:pt x="173064" y="304800"/>
                  <a:pt x="271220" y="237641"/>
                </a:cubicBezTo>
                <a:cubicBezTo>
                  <a:pt x="369376" y="170482"/>
                  <a:pt x="501112" y="85242"/>
                  <a:pt x="627681" y="51662"/>
                </a:cubicBezTo>
                <a:cubicBezTo>
                  <a:pt x="754251" y="18082"/>
                  <a:pt x="922149" y="0"/>
                  <a:pt x="1030637" y="36163"/>
                </a:cubicBezTo>
                <a:cubicBezTo>
                  <a:pt x="1139125" y="72326"/>
                  <a:pt x="1234698" y="167899"/>
                  <a:pt x="1278610" y="268638"/>
                </a:cubicBezTo>
                <a:cubicBezTo>
                  <a:pt x="1322522" y="369377"/>
                  <a:pt x="1340603" y="524360"/>
                  <a:pt x="1294108" y="640597"/>
                </a:cubicBezTo>
                <a:cubicBezTo>
                  <a:pt x="1247613" y="756834"/>
                  <a:pt x="1105546" y="901486"/>
                  <a:pt x="999641" y="966062"/>
                </a:cubicBezTo>
                <a:cubicBezTo>
                  <a:pt x="893736" y="1030638"/>
                  <a:pt x="772332" y="1012557"/>
                  <a:pt x="658678" y="1028055"/>
                </a:cubicBezTo>
                <a:cubicBezTo>
                  <a:pt x="545024" y="1043553"/>
                  <a:pt x="421037" y="1092631"/>
                  <a:pt x="317715" y="1059051"/>
                </a:cubicBezTo>
                <a:cubicBezTo>
                  <a:pt x="214393" y="1025471"/>
                  <a:pt x="77492" y="924733"/>
                  <a:pt x="38746" y="826577"/>
                </a:cubicBezTo>
                <a:cubicBezTo>
                  <a:pt x="0" y="728421"/>
                  <a:pt x="0" y="552774"/>
                  <a:pt x="38746" y="454618"/>
                </a:cubicBezTo>
                <a:close/>
              </a:path>
            </a:pathLst>
          </a:custGeom>
          <a:noFill/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193072" y="3575884"/>
            <a:ext cx="142876" cy="142876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550262" y="3647322"/>
            <a:ext cx="142876" cy="142876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764576" y="3861636"/>
            <a:ext cx="142876" cy="142876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764576" y="4290264"/>
            <a:ext cx="142876" cy="142876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550262" y="4504578"/>
            <a:ext cx="142876" cy="142876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93072" y="4576016"/>
            <a:ext cx="142876" cy="142876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35882" y="4576016"/>
            <a:ext cx="142876" cy="142876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550130" y="4361702"/>
            <a:ext cx="142876" cy="142876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550130" y="4075950"/>
            <a:ext cx="142876" cy="142876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835882" y="3790198"/>
            <a:ext cx="142876" cy="142876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22" name="Freeform 21"/>
          <p:cNvSpPr/>
          <p:nvPr/>
        </p:nvSpPr>
        <p:spPr>
          <a:xfrm rot="1683693">
            <a:off x="6584453" y="2285314"/>
            <a:ext cx="1021797" cy="2720161"/>
          </a:xfrm>
          <a:custGeom>
            <a:avLst/>
            <a:gdLst>
              <a:gd name="connsiteX0" fmla="*/ 38746 w 1340603"/>
              <a:gd name="connsiteY0" fmla="*/ 454618 h 1092631"/>
              <a:gd name="connsiteX1" fmla="*/ 271220 w 1340603"/>
              <a:gd name="connsiteY1" fmla="*/ 237641 h 1092631"/>
              <a:gd name="connsiteX2" fmla="*/ 627681 w 1340603"/>
              <a:gd name="connsiteY2" fmla="*/ 51662 h 1092631"/>
              <a:gd name="connsiteX3" fmla="*/ 1030637 w 1340603"/>
              <a:gd name="connsiteY3" fmla="*/ 36163 h 1092631"/>
              <a:gd name="connsiteX4" fmla="*/ 1278610 w 1340603"/>
              <a:gd name="connsiteY4" fmla="*/ 268638 h 1092631"/>
              <a:gd name="connsiteX5" fmla="*/ 1294108 w 1340603"/>
              <a:gd name="connsiteY5" fmla="*/ 640597 h 1092631"/>
              <a:gd name="connsiteX6" fmla="*/ 999641 w 1340603"/>
              <a:gd name="connsiteY6" fmla="*/ 966062 h 1092631"/>
              <a:gd name="connsiteX7" fmla="*/ 658678 w 1340603"/>
              <a:gd name="connsiteY7" fmla="*/ 1028055 h 1092631"/>
              <a:gd name="connsiteX8" fmla="*/ 317715 w 1340603"/>
              <a:gd name="connsiteY8" fmla="*/ 1059051 h 1092631"/>
              <a:gd name="connsiteX9" fmla="*/ 38746 w 1340603"/>
              <a:gd name="connsiteY9" fmla="*/ 826577 h 1092631"/>
              <a:gd name="connsiteX10" fmla="*/ 38746 w 1340603"/>
              <a:gd name="connsiteY10" fmla="*/ 454618 h 1092631"/>
              <a:gd name="connsiteX0" fmla="*/ 68445 w 1370302"/>
              <a:gd name="connsiteY0" fmla="*/ 454618 h 1092631"/>
              <a:gd name="connsiteX1" fmla="*/ 479116 w 1370302"/>
              <a:gd name="connsiteY1" fmla="*/ 283871 h 1092631"/>
              <a:gd name="connsiteX2" fmla="*/ 657380 w 1370302"/>
              <a:gd name="connsiteY2" fmla="*/ 51662 h 1092631"/>
              <a:gd name="connsiteX3" fmla="*/ 1060336 w 1370302"/>
              <a:gd name="connsiteY3" fmla="*/ 36163 h 1092631"/>
              <a:gd name="connsiteX4" fmla="*/ 1308309 w 1370302"/>
              <a:gd name="connsiteY4" fmla="*/ 268638 h 1092631"/>
              <a:gd name="connsiteX5" fmla="*/ 1323807 w 1370302"/>
              <a:gd name="connsiteY5" fmla="*/ 640597 h 1092631"/>
              <a:gd name="connsiteX6" fmla="*/ 1029340 w 1370302"/>
              <a:gd name="connsiteY6" fmla="*/ 966062 h 1092631"/>
              <a:gd name="connsiteX7" fmla="*/ 688377 w 1370302"/>
              <a:gd name="connsiteY7" fmla="*/ 1028055 h 1092631"/>
              <a:gd name="connsiteX8" fmla="*/ 347414 w 1370302"/>
              <a:gd name="connsiteY8" fmla="*/ 1059051 h 1092631"/>
              <a:gd name="connsiteX9" fmla="*/ 68445 w 1370302"/>
              <a:gd name="connsiteY9" fmla="*/ 826577 h 1092631"/>
              <a:gd name="connsiteX10" fmla="*/ 68445 w 1370302"/>
              <a:gd name="connsiteY10" fmla="*/ 454618 h 1092631"/>
              <a:gd name="connsiteX0" fmla="*/ 437017 w 1324435"/>
              <a:gd name="connsiteY0" fmla="*/ 485908 h 1092631"/>
              <a:gd name="connsiteX1" fmla="*/ 433249 w 1324435"/>
              <a:gd name="connsiteY1" fmla="*/ 283871 h 1092631"/>
              <a:gd name="connsiteX2" fmla="*/ 611513 w 1324435"/>
              <a:gd name="connsiteY2" fmla="*/ 51662 h 1092631"/>
              <a:gd name="connsiteX3" fmla="*/ 1014469 w 1324435"/>
              <a:gd name="connsiteY3" fmla="*/ 36163 h 1092631"/>
              <a:gd name="connsiteX4" fmla="*/ 1262442 w 1324435"/>
              <a:gd name="connsiteY4" fmla="*/ 268638 h 1092631"/>
              <a:gd name="connsiteX5" fmla="*/ 1277940 w 1324435"/>
              <a:gd name="connsiteY5" fmla="*/ 640597 h 1092631"/>
              <a:gd name="connsiteX6" fmla="*/ 983473 w 1324435"/>
              <a:gd name="connsiteY6" fmla="*/ 966062 h 1092631"/>
              <a:gd name="connsiteX7" fmla="*/ 642510 w 1324435"/>
              <a:gd name="connsiteY7" fmla="*/ 1028055 h 1092631"/>
              <a:gd name="connsiteX8" fmla="*/ 301547 w 1324435"/>
              <a:gd name="connsiteY8" fmla="*/ 1059051 h 1092631"/>
              <a:gd name="connsiteX9" fmla="*/ 22578 w 1324435"/>
              <a:gd name="connsiteY9" fmla="*/ 826577 h 1092631"/>
              <a:gd name="connsiteX10" fmla="*/ 437017 w 1324435"/>
              <a:gd name="connsiteY10" fmla="*/ 485908 h 1092631"/>
              <a:gd name="connsiteX0" fmla="*/ 437017 w 1324435"/>
              <a:gd name="connsiteY0" fmla="*/ 485908 h 1092631"/>
              <a:gd name="connsiteX1" fmla="*/ 504351 w 1324435"/>
              <a:gd name="connsiteY1" fmla="*/ 267699 h 1092631"/>
              <a:gd name="connsiteX2" fmla="*/ 611513 w 1324435"/>
              <a:gd name="connsiteY2" fmla="*/ 51662 h 1092631"/>
              <a:gd name="connsiteX3" fmla="*/ 1014469 w 1324435"/>
              <a:gd name="connsiteY3" fmla="*/ 36163 h 1092631"/>
              <a:gd name="connsiteX4" fmla="*/ 1262442 w 1324435"/>
              <a:gd name="connsiteY4" fmla="*/ 268638 h 1092631"/>
              <a:gd name="connsiteX5" fmla="*/ 1277940 w 1324435"/>
              <a:gd name="connsiteY5" fmla="*/ 640597 h 1092631"/>
              <a:gd name="connsiteX6" fmla="*/ 983473 w 1324435"/>
              <a:gd name="connsiteY6" fmla="*/ 966062 h 1092631"/>
              <a:gd name="connsiteX7" fmla="*/ 642510 w 1324435"/>
              <a:gd name="connsiteY7" fmla="*/ 1028055 h 1092631"/>
              <a:gd name="connsiteX8" fmla="*/ 301547 w 1324435"/>
              <a:gd name="connsiteY8" fmla="*/ 1059051 h 1092631"/>
              <a:gd name="connsiteX9" fmla="*/ 22578 w 1324435"/>
              <a:gd name="connsiteY9" fmla="*/ 826577 h 1092631"/>
              <a:gd name="connsiteX10" fmla="*/ 437017 w 1324435"/>
              <a:gd name="connsiteY10" fmla="*/ 485908 h 1092631"/>
              <a:gd name="connsiteX0" fmla="*/ 437017 w 1324435"/>
              <a:gd name="connsiteY0" fmla="*/ 479650 h 1086373"/>
              <a:gd name="connsiteX1" fmla="*/ 504351 w 1324435"/>
              <a:gd name="connsiteY1" fmla="*/ 261441 h 1086373"/>
              <a:gd name="connsiteX2" fmla="*/ 687008 w 1324435"/>
              <a:gd name="connsiteY2" fmla="*/ 82948 h 1086373"/>
              <a:gd name="connsiteX3" fmla="*/ 1014469 w 1324435"/>
              <a:gd name="connsiteY3" fmla="*/ 29905 h 1086373"/>
              <a:gd name="connsiteX4" fmla="*/ 1262442 w 1324435"/>
              <a:gd name="connsiteY4" fmla="*/ 262380 h 1086373"/>
              <a:gd name="connsiteX5" fmla="*/ 1277940 w 1324435"/>
              <a:gd name="connsiteY5" fmla="*/ 634339 h 1086373"/>
              <a:gd name="connsiteX6" fmla="*/ 983473 w 1324435"/>
              <a:gd name="connsiteY6" fmla="*/ 959804 h 1086373"/>
              <a:gd name="connsiteX7" fmla="*/ 642510 w 1324435"/>
              <a:gd name="connsiteY7" fmla="*/ 1021797 h 1086373"/>
              <a:gd name="connsiteX8" fmla="*/ 301547 w 1324435"/>
              <a:gd name="connsiteY8" fmla="*/ 1052793 h 1086373"/>
              <a:gd name="connsiteX9" fmla="*/ 22578 w 1324435"/>
              <a:gd name="connsiteY9" fmla="*/ 820319 h 1086373"/>
              <a:gd name="connsiteX10" fmla="*/ 437017 w 1324435"/>
              <a:gd name="connsiteY10" fmla="*/ 479650 h 1086373"/>
              <a:gd name="connsiteX0" fmla="*/ 437017 w 1324435"/>
              <a:gd name="connsiteY0" fmla="*/ 449833 h 1056556"/>
              <a:gd name="connsiteX1" fmla="*/ 504351 w 1324435"/>
              <a:gd name="connsiteY1" fmla="*/ 231624 h 1056556"/>
              <a:gd name="connsiteX2" fmla="*/ 687008 w 1324435"/>
              <a:gd name="connsiteY2" fmla="*/ 53131 h 1056556"/>
              <a:gd name="connsiteX3" fmla="*/ 1014469 w 1324435"/>
              <a:gd name="connsiteY3" fmla="*/ 88 h 1056556"/>
              <a:gd name="connsiteX4" fmla="*/ 1009187 w 1324435"/>
              <a:gd name="connsiteY4" fmla="*/ 52605 h 1056556"/>
              <a:gd name="connsiteX5" fmla="*/ 1262442 w 1324435"/>
              <a:gd name="connsiteY5" fmla="*/ 232563 h 1056556"/>
              <a:gd name="connsiteX6" fmla="*/ 1277940 w 1324435"/>
              <a:gd name="connsiteY6" fmla="*/ 604522 h 1056556"/>
              <a:gd name="connsiteX7" fmla="*/ 983473 w 1324435"/>
              <a:gd name="connsiteY7" fmla="*/ 929987 h 1056556"/>
              <a:gd name="connsiteX8" fmla="*/ 642510 w 1324435"/>
              <a:gd name="connsiteY8" fmla="*/ 991980 h 1056556"/>
              <a:gd name="connsiteX9" fmla="*/ 301547 w 1324435"/>
              <a:gd name="connsiteY9" fmla="*/ 1022976 h 1056556"/>
              <a:gd name="connsiteX10" fmla="*/ 22578 w 1324435"/>
              <a:gd name="connsiteY10" fmla="*/ 790502 h 1056556"/>
              <a:gd name="connsiteX11" fmla="*/ 437017 w 1324435"/>
              <a:gd name="connsiteY11" fmla="*/ 449833 h 1056556"/>
              <a:gd name="connsiteX0" fmla="*/ 437017 w 1266999"/>
              <a:gd name="connsiteY0" fmla="*/ 449833 h 1056556"/>
              <a:gd name="connsiteX1" fmla="*/ 504351 w 1266999"/>
              <a:gd name="connsiteY1" fmla="*/ 231624 h 1056556"/>
              <a:gd name="connsiteX2" fmla="*/ 687008 w 1266999"/>
              <a:gd name="connsiteY2" fmla="*/ 53131 h 1056556"/>
              <a:gd name="connsiteX3" fmla="*/ 1014469 w 1266999"/>
              <a:gd name="connsiteY3" fmla="*/ 88 h 1056556"/>
              <a:gd name="connsiteX4" fmla="*/ 1009187 w 1266999"/>
              <a:gd name="connsiteY4" fmla="*/ 52605 h 1056556"/>
              <a:gd name="connsiteX5" fmla="*/ 1262442 w 1266999"/>
              <a:gd name="connsiteY5" fmla="*/ 232563 h 1056556"/>
              <a:gd name="connsiteX6" fmla="*/ 981843 w 1266999"/>
              <a:gd name="connsiteY6" fmla="*/ 535321 h 1056556"/>
              <a:gd name="connsiteX7" fmla="*/ 983473 w 1266999"/>
              <a:gd name="connsiteY7" fmla="*/ 929987 h 1056556"/>
              <a:gd name="connsiteX8" fmla="*/ 642510 w 1266999"/>
              <a:gd name="connsiteY8" fmla="*/ 991980 h 1056556"/>
              <a:gd name="connsiteX9" fmla="*/ 301547 w 1266999"/>
              <a:gd name="connsiteY9" fmla="*/ 1022976 h 1056556"/>
              <a:gd name="connsiteX10" fmla="*/ 22578 w 1266999"/>
              <a:gd name="connsiteY10" fmla="*/ 790502 h 1056556"/>
              <a:gd name="connsiteX11" fmla="*/ 437017 w 1266999"/>
              <a:gd name="connsiteY11" fmla="*/ 449833 h 1056556"/>
              <a:gd name="connsiteX0" fmla="*/ 437017 w 1068165"/>
              <a:gd name="connsiteY0" fmla="*/ 449833 h 1056556"/>
              <a:gd name="connsiteX1" fmla="*/ 504351 w 1068165"/>
              <a:gd name="connsiteY1" fmla="*/ 231624 h 1056556"/>
              <a:gd name="connsiteX2" fmla="*/ 687008 w 1068165"/>
              <a:gd name="connsiteY2" fmla="*/ 53131 h 1056556"/>
              <a:gd name="connsiteX3" fmla="*/ 1014469 w 1068165"/>
              <a:gd name="connsiteY3" fmla="*/ 88 h 1056556"/>
              <a:gd name="connsiteX4" fmla="*/ 1009187 w 1068165"/>
              <a:gd name="connsiteY4" fmla="*/ 52605 h 1056556"/>
              <a:gd name="connsiteX5" fmla="*/ 1044877 w 1068165"/>
              <a:gd name="connsiteY5" fmla="*/ 255172 h 1056556"/>
              <a:gd name="connsiteX6" fmla="*/ 981843 w 1068165"/>
              <a:gd name="connsiteY6" fmla="*/ 535321 h 1056556"/>
              <a:gd name="connsiteX7" fmla="*/ 983473 w 1068165"/>
              <a:gd name="connsiteY7" fmla="*/ 929987 h 1056556"/>
              <a:gd name="connsiteX8" fmla="*/ 642510 w 1068165"/>
              <a:gd name="connsiteY8" fmla="*/ 991980 h 1056556"/>
              <a:gd name="connsiteX9" fmla="*/ 301547 w 1068165"/>
              <a:gd name="connsiteY9" fmla="*/ 1022976 h 1056556"/>
              <a:gd name="connsiteX10" fmla="*/ 22578 w 1068165"/>
              <a:gd name="connsiteY10" fmla="*/ 790502 h 1056556"/>
              <a:gd name="connsiteX11" fmla="*/ 437017 w 1068165"/>
              <a:gd name="connsiteY11" fmla="*/ 449833 h 1056556"/>
              <a:gd name="connsiteX0" fmla="*/ 437017 w 1049434"/>
              <a:gd name="connsiteY0" fmla="*/ 434930 h 1041653"/>
              <a:gd name="connsiteX1" fmla="*/ 504351 w 1049434"/>
              <a:gd name="connsiteY1" fmla="*/ 216721 h 1041653"/>
              <a:gd name="connsiteX2" fmla="*/ 687008 w 1049434"/>
              <a:gd name="connsiteY2" fmla="*/ 38228 h 1041653"/>
              <a:gd name="connsiteX3" fmla="*/ 843973 w 1049434"/>
              <a:gd name="connsiteY3" fmla="*/ 14058 h 1041653"/>
              <a:gd name="connsiteX4" fmla="*/ 1009187 w 1049434"/>
              <a:gd name="connsiteY4" fmla="*/ 37702 h 1041653"/>
              <a:gd name="connsiteX5" fmla="*/ 1044877 w 1049434"/>
              <a:gd name="connsiteY5" fmla="*/ 240269 h 1041653"/>
              <a:gd name="connsiteX6" fmla="*/ 981843 w 1049434"/>
              <a:gd name="connsiteY6" fmla="*/ 520418 h 1041653"/>
              <a:gd name="connsiteX7" fmla="*/ 983473 w 1049434"/>
              <a:gd name="connsiteY7" fmla="*/ 915084 h 1041653"/>
              <a:gd name="connsiteX8" fmla="*/ 642510 w 1049434"/>
              <a:gd name="connsiteY8" fmla="*/ 977077 h 1041653"/>
              <a:gd name="connsiteX9" fmla="*/ 301547 w 1049434"/>
              <a:gd name="connsiteY9" fmla="*/ 1008073 h 1041653"/>
              <a:gd name="connsiteX10" fmla="*/ 22578 w 1049434"/>
              <a:gd name="connsiteY10" fmla="*/ 775599 h 1041653"/>
              <a:gd name="connsiteX11" fmla="*/ 437017 w 1049434"/>
              <a:gd name="connsiteY11" fmla="*/ 434930 h 1041653"/>
              <a:gd name="connsiteX0" fmla="*/ 437017 w 1049434"/>
              <a:gd name="connsiteY0" fmla="*/ 434930 h 1041653"/>
              <a:gd name="connsiteX1" fmla="*/ 504351 w 1049434"/>
              <a:gd name="connsiteY1" fmla="*/ 216721 h 1041653"/>
              <a:gd name="connsiteX2" fmla="*/ 687008 w 1049434"/>
              <a:gd name="connsiteY2" fmla="*/ 38228 h 1041653"/>
              <a:gd name="connsiteX3" fmla="*/ 843973 w 1049434"/>
              <a:gd name="connsiteY3" fmla="*/ 14058 h 1041653"/>
              <a:gd name="connsiteX4" fmla="*/ 1009187 w 1049434"/>
              <a:gd name="connsiteY4" fmla="*/ 37702 h 1041653"/>
              <a:gd name="connsiteX5" fmla="*/ 1044877 w 1049434"/>
              <a:gd name="connsiteY5" fmla="*/ 240269 h 1041653"/>
              <a:gd name="connsiteX6" fmla="*/ 981843 w 1049434"/>
              <a:gd name="connsiteY6" fmla="*/ 520418 h 1041653"/>
              <a:gd name="connsiteX7" fmla="*/ 692569 w 1049434"/>
              <a:gd name="connsiteY7" fmla="*/ 824341 h 1041653"/>
              <a:gd name="connsiteX8" fmla="*/ 642510 w 1049434"/>
              <a:gd name="connsiteY8" fmla="*/ 977077 h 1041653"/>
              <a:gd name="connsiteX9" fmla="*/ 301547 w 1049434"/>
              <a:gd name="connsiteY9" fmla="*/ 1008073 h 1041653"/>
              <a:gd name="connsiteX10" fmla="*/ 22578 w 1049434"/>
              <a:gd name="connsiteY10" fmla="*/ 775599 h 1041653"/>
              <a:gd name="connsiteX11" fmla="*/ 437017 w 1049434"/>
              <a:gd name="connsiteY11" fmla="*/ 434930 h 1041653"/>
              <a:gd name="connsiteX0" fmla="*/ 463377 w 1075794"/>
              <a:gd name="connsiteY0" fmla="*/ 434930 h 988807"/>
              <a:gd name="connsiteX1" fmla="*/ 530711 w 1075794"/>
              <a:gd name="connsiteY1" fmla="*/ 216721 h 988807"/>
              <a:gd name="connsiteX2" fmla="*/ 713368 w 1075794"/>
              <a:gd name="connsiteY2" fmla="*/ 38228 h 988807"/>
              <a:gd name="connsiteX3" fmla="*/ 870333 w 1075794"/>
              <a:gd name="connsiteY3" fmla="*/ 14058 h 988807"/>
              <a:gd name="connsiteX4" fmla="*/ 1035547 w 1075794"/>
              <a:gd name="connsiteY4" fmla="*/ 37702 h 988807"/>
              <a:gd name="connsiteX5" fmla="*/ 1071237 w 1075794"/>
              <a:gd name="connsiteY5" fmla="*/ 240269 h 988807"/>
              <a:gd name="connsiteX6" fmla="*/ 1008203 w 1075794"/>
              <a:gd name="connsiteY6" fmla="*/ 520418 h 988807"/>
              <a:gd name="connsiteX7" fmla="*/ 718929 w 1075794"/>
              <a:gd name="connsiteY7" fmla="*/ 824341 h 988807"/>
              <a:gd name="connsiteX8" fmla="*/ 668870 w 1075794"/>
              <a:gd name="connsiteY8" fmla="*/ 977077 h 988807"/>
              <a:gd name="connsiteX9" fmla="*/ 169746 w 1075794"/>
              <a:gd name="connsiteY9" fmla="*/ 894721 h 988807"/>
              <a:gd name="connsiteX10" fmla="*/ 48938 w 1075794"/>
              <a:gd name="connsiteY10" fmla="*/ 775599 h 988807"/>
              <a:gd name="connsiteX11" fmla="*/ 463377 w 1075794"/>
              <a:gd name="connsiteY11" fmla="*/ 434930 h 988807"/>
              <a:gd name="connsiteX0" fmla="*/ 463377 w 1075794"/>
              <a:gd name="connsiteY0" fmla="*/ 434930 h 915015"/>
              <a:gd name="connsiteX1" fmla="*/ 530711 w 1075794"/>
              <a:gd name="connsiteY1" fmla="*/ 216721 h 915015"/>
              <a:gd name="connsiteX2" fmla="*/ 713368 w 1075794"/>
              <a:gd name="connsiteY2" fmla="*/ 38228 h 915015"/>
              <a:gd name="connsiteX3" fmla="*/ 870333 w 1075794"/>
              <a:gd name="connsiteY3" fmla="*/ 14058 h 915015"/>
              <a:gd name="connsiteX4" fmla="*/ 1035547 w 1075794"/>
              <a:gd name="connsiteY4" fmla="*/ 37702 h 915015"/>
              <a:gd name="connsiteX5" fmla="*/ 1071237 w 1075794"/>
              <a:gd name="connsiteY5" fmla="*/ 240269 h 915015"/>
              <a:gd name="connsiteX6" fmla="*/ 1008203 w 1075794"/>
              <a:gd name="connsiteY6" fmla="*/ 520418 h 915015"/>
              <a:gd name="connsiteX7" fmla="*/ 718929 w 1075794"/>
              <a:gd name="connsiteY7" fmla="*/ 824341 h 915015"/>
              <a:gd name="connsiteX8" fmla="*/ 520173 w 1075794"/>
              <a:gd name="connsiteY8" fmla="*/ 897360 h 915015"/>
              <a:gd name="connsiteX9" fmla="*/ 169746 w 1075794"/>
              <a:gd name="connsiteY9" fmla="*/ 894721 h 915015"/>
              <a:gd name="connsiteX10" fmla="*/ 48938 w 1075794"/>
              <a:gd name="connsiteY10" fmla="*/ 775599 h 915015"/>
              <a:gd name="connsiteX11" fmla="*/ 463377 w 1075794"/>
              <a:gd name="connsiteY11" fmla="*/ 434930 h 91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75794" h="915015">
                <a:moveTo>
                  <a:pt x="463377" y="434930"/>
                </a:moveTo>
                <a:cubicBezTo>
                  <a:pt x="543673" y="341784"/>
                  <a:pt x="489046" y="282838"/>
                  <a:pt x="530711" y="216721"/>
                </a:cubicBezTo>
                <a:cubicBezTo>
                  <a:pt x="572376" y="150604"/>
                  <a:pt x="656764" y="72005"/>
                  <a:pt x="713368" y="38228"/>
                </a:cubicBezTo>
                <a:cubicBezTo>
                  <a:pt x="769972" y="4451"/>
                  <a:pt x="816637" y="14146"/>
                  <a:pt x="870333" y="14058"/>
                </a:cubicBezTo>
                <a:cubicBezTo>
                  <a:pt x="924029" y="13970"/>
                  <a:pt x="1002063" y="0"/>
                  <a:pt x="1035547" y="37702"/>
                </a:cubicBezTo>
                <a:cubicBezTo>
                  <a:pt x="1069031" y="75404"/>
                  <a:pt x="1075794" y="159816"/>
                  <a:pt x="1071237" y="240269"/>
                </a:cubicBezTo>
                <a:cubicBezTo>
                  <a:pt x="1066680" y="320722"/>
                  <a:pt x="1066921" y="423073"/>
                  <a:pt x="1008203" y="520418"/>
                </a:cubicBezTo>
                <a:cubicBezTo>
                  <a:pt x="949485" y="617763"/>
                  <a:pt x="800267" y="761517"/>
                  <a:pt x="718929" y="824341"/>
                </a:cubicBezTo>
                <a:cubicBezTo>
                  <a:pt x="637591" y="887165"/>
                  <a:pt x="611704" y="885630"/>
                  <a:pt x="520173" y="897360"/>
                </a:cubicBezTo>
                <a:cubicBezTo>
                  <a:pt x="428643" y="909090"/>
                  <a:pt x="248285" y="915015"/>
                  <a:pt x="169746" y="894721"/>
                </a:cubicBezTo>
                <a:cubicBezTo>
                  <a:pt x="91207" y="874428"/>
                  <a:pt x="0" y="852231"/>
                  <a:pt x="48938" y="775599"/>
                </a:cubicBezTo>
                <a:cubicBezTo>
                  <a:pt x="97876" y="698967"/>
                  <a:pt x="383081" y="528076"/>
                  <a:pt x="463377" y="434930"/>
                </a:cubicBezTo>
                <a:close/>
              </a:path>
            </a:pathLst>
          </a:custGeom>
          <a:noFill/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907848" y="2575752"/>
            <a:ext cx="142876" cy="142876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907848" y="3004380"/>
            <a:ext cx="142876" cy="142876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622096" y="3504446"/>
            <a:ext cx="142876" cy="142876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336344" y="4004512"/>
            <a:ext cx="142876" cy="142876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979154" y="4361702"/>
            <a:ext cx="142876" cy="142876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621964" y="4647454"/>
            <a:ext cx="142876" cy="142876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121898" y="4576016"/>
            <a:ext cx="142876" cy="142876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479088" y="3933074"/>
            <a:ext cx="142876" cy="142876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050592" y="3433008"/>
            <a:ext cx="142876" cy="142876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407782" y="2932942"/>
            <a:ext cx="142876" cy="142876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34" name="Freeform 33"/>
          <p:cNvSpPr/>
          <p:nvPr/>
        </p:nvSpPr>
        <p:spPr>
          <a:xfrm>
            <a:off x="3478692" y="2647190"/>
            <a:ext cx="5197764" cy="1000132"/>
          </a:xfrm>
          <a:custGeom>
            <a:avLst/>
            <a:gdLst>
              <a:gd name="connsiteX0" fmla="*/ 0 w 4788976"/>
              <a:gd name="connsiteY0" fmla="*/ 1270861 h 1281193"/>
              <a:gd name="connsiteX1" fmla="*/ 557939 w 4788976"/>
              <a:gd name="connsiteY1" fmla="*/ 1270861 h 1281193"/>
              <a:gd name="connsiteX2" fmla="*/ 1053885 w 4788976"/>
              <a:gd name="connsiteY2" fmla="*/ 1208868 h 1281193"/>
              <a:gd name="connsiteX3" fmla="*/ 1797803 w 4788976"/>
              <a:gd name="connsiteY3" fmla="*/ 1038387 h 1281193"/>
              <a:gd name="connsiteX4" fmla="*/ 2836190 w 4788976"/>
              <a:gd name="connsiteY4" fmla="*/ 759417 h 1281193"/>
              <a:gd name="connsiteX5" fmla="*/ 3502617 w 4788976"/>
              <a:gd name="connsiteY5" fmla="*/ 495946 h 1281193"/>
              <a:gd name="connsiteX6" fmla="*/ 4107051 w 4788976"/>
              <a:gd name="connsiteY6" fmla="*/ 263471 h 1281193"/>
              <a:gd name="connsiteX7" fmla="*/ 4788976 w 4788976"/>
              <a:gd name="connsiteY7" fmla="*/ 0 h 1281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88976" h="1281193">
                <a:moveTo>
                  <a:pt x="0" y="1270861"/>
                </a:moveTo>
                <a:cubicBezTo>
                  <a:pt x="191146" y="1276027"/>
                  <a:pt x="382292" y="1281193"/>
                  <a:pt x="557939" y="1270861"/>
                </a:cubicBezTo>
                <a:cubicBezTo>
                  <a:pt x="733586" y="1260529"/>
                  <a:pt x="847241" y="1247614"/>
                  <a:pt x="1053885" y="1208868"/>
                </a:cubicBezTo>
                <a:cubicBezTo>
                  <a:pt x="1260529" y="1170122"/>
                  <a:pt x="1500752" y="1113295"/>
                  <a:pt x="1797803" y="1038387"/>
                </a:cubicBezTo>
                <a:cubicBezTo>
                  <a:pt x="2094854" y="963479"/>
                  <a:pt x="2552054" y="849824"/>
                  <a:pt x="2836190" y="759417"/>
                </a:cubicBezTo>
                <a:cubicBezTo>
                  <a:pt x="3120326" y="669010"/>
                  <a:pt x="3502617" y="495946"/>
                  <a:pt x="3502617" y="495946"/>
                </a:cubicBezTo>
                <a:lnTo>
                  <a:pt x="4107051" y="263471"/>
                </a:lnTo>
                <a:lnTo>
                  <a:pt x="4788976" y="0"/>
                </a:ln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836014" y="4075950"/>
            <a:ext cx="4219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Constantia" pitchFamily="18" charset="0"/>
                <a:cs typeface="Arial" pitchFamily="34" charset="0"/>
              </a:rPr>
              <a:t>C1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050460" y="5076082"/>
            <a:ext cx="9399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Constantia" pitchFamily="18" charset="0"/>
                <a:cs typeface="Arial" pitchFamily="34" charset="0"/>
              </a:rPr>
              <a:t>time t2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550130" y="5004644"/>
            <a:ext cx="9284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Constantia" pitchFamily="18" charset="0"/>
                <a:cs typeface="Arial" pitchFamily="34" charset="0"/>
              </a:rPr>
              <a:t>time t1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693534" y="3147256"/>
            <a:ext cx="4491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Constantia" pitchFamily="18" charset="0"/>
                <a:cs typeface="Arial" pitchFamily="34" charset="0"/>
              </a:rPr>
              <a:t>C2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621964" y="3790198"/>
            <a:ext cx="857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Cyrl-AZ" sz="3200" dirty="0" smtClean="0">
                <a:solidFill>
                  <a:srgbClr val="FF0000"/>
                </a:solidFill>
                <a:latin typeface="Constantia" pitchFamily="18" charset="0"/>
              </a:rPr>
              <a:t>Г</a:t>
            </a:r>
            <a:r>
              <a:rPr lang="en-US" sz="3200" dirty="0" smtClean="0">
                <a:solidFill>
                  <a:srgbClr val="FF0000"/>
                </a:solidFill>
                <a:latin typeface="Constantia" pitchFamily="18" charset="0"/>
              </a:rPr>
              <a:t>2</a:t>
            </a:r>
            <a:endParaRPr lang="en-US" sz="3200" dirty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835882" y="3933074"/>
            <a:ext cx="5389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z-Cyrl-AZ" sz="3200" dirty="0" smtClean="0">
                <a:solidFill>
                  <a:srgbClr val="FF0000"/>
                </a:solidFill>
                <a:latin typeface="Constantia" pitchFamily="18" charset="0"/>
              </a:rPr>
              <a:t>Г</a:t>
            </a:r>
            <a:r>
              <a:rPr lang="en-US" sz="3200" dirty="0" smtClean="0">
                <a:solidFill>
                  <a:srgbClr val="FF0000"/>
                </a:solidFill>
                <a:latin typeface="Constantia" pitchFamily="18" charset="0"/>
              </a:rPr>
              <a:t>1</a:t>
            </a:r>
            <a:endParaRPr lang="en-US" sz="3200" dirty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121766" y="3147256"/>
            <a:ext cx="1292341" cy="584775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az-Cyrl-AZ" sz="3200" dirty="0" smtClean="0">
                <a:solidFill>
                  <a:srgbClr val="FF0000"/>
                </a:solidFill>
                <a:latin typeface="Constantia" pitchFamily="18" charset="0"/>
              </a:rPr>
              <a:t>Г</a:t>
            </a:r>
            <a:r>
              <a:rPr lang="en-US" sz="3200" dirty="0" smtClean="0">
                <a:solidFill>
                  <a:srgbClr val="FF0000"/>
                </a:solidFill>
                <a:latin typeface="Constantia" pitchFamily="18" charset="0"/>
              </a:rPr>
              <a:t>1=</a:t>
            </a:r>
            <a:r>
              <a:rPr lang="az-Cyrl-AZ" sz="3200" dirty="0" smtClean="0">
                <a:solidFill>
                  <a:srgbClr val="FF0000"/>
                </a:solidFill>
                <a:latin typeface="Constantia" pitchFamily="18" charset="0"/>
              </a:rPr>
              <a:t> Г</a:t>
            </a:r>
            <a:r>
              <a:rPr lang="en-US" sz="3200" dirty="0" smtClean="0">
                <a:solidFill>
                  <a:srgbClr val="FF0000"/>
                </a:solidFill>
                <a:latin typeface="Constantia" pitchFamily="18" charset="0"/>
              </a:rPr>
              <a:t>2</a:t>
            </a:r>
            <a:endParaRPr lang="en-US" sz="3200" dirty="0">
              <a:solidFill>
                <a:srgbClr val="FF0000"/>
              </a:solidFill>
              <a:latin typeface="Constantia" pitchFamily="18" charset="0"/>
            </a:endParaRPr>
          </a:p>
        </p:txBody>
      </p:sp>
      <p:pic>
        <p:nvPicPr>
          <p:cNvPr id="43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2793210"/>
            <a:ext cx="1983164" cy="1427878"/>
          </a:xfrm>
          <a:prstGeom prst="rect">
            <a:avLst/>
          </a:prstGeom>
          <a:ln>
            <a:noFill/>
          </a:ln>
          <a:effectLst/>
        </p:spPr>
      </p:pic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3203848" y="5370775"/>
          <a:ext cx="1512168" cy="794529"/>
        </p:xfrm>
        <a:graphic>
          <a:graphicData uri="http://schemas.openxmlformats.org/presentationml/2006/ole">
            <p:oleObj spid="_x0000_s10242" name="Equation" r:id="rId4" imgW="749160" imgH="393480" progId="Equation.DSMT4">
              <p:embed/>
            </p:oleObj>
          </a:graphicData>
        </a:graphic>
      </p:graphicFrame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5914008" y="5419499"/>
          <a:ext cx="1466304" cy="745805"/>
        </p:xfrm>
        <a:graphic>
          <a:graphicData uri="http://schemas.openxmlformats.org/presentationml/2006/ole">
            <p:oleObj spid="_x0000_s10243" name="Equation" r:id="rId5" imgW="774360" imgH="393480" progId="Equation.DSMT4">
              <p:embed/>
            </p:oleObj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1" dur="1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2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4" dur="1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0" dur="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3" dur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6" dur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9" dur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0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2" dur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5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8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8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4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2" dur="1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7" dur="1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/>
      <p:bldP spid="36" grpId="0"/>
      <p:bldP spid="37" grpId="0"/>
      <p:bldP spid="38" grpId="0"/>
      <p:bldP spid="40" grpId="0"/>
      <p:bldP spid="41" grpId="0"/>
      <p:bldP spid="42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10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STARTING VORTEX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794" y="2771238"/>
            <a:ext cx="337185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3056990"/>
            <a:ext cx="928694" cy="54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2" name="Freeform 41"/>
          <p:cNvSpPr/>
          <p:nvPr/>
        </p:nvSpPr>
        <p:spPr>
          <a:xfrm>
            <a:off x="642910" y="1771106"/>
            <a:ext cx="5715041" cy="3013621"/>
          </a:xfrm>
          <a:custGeom>
            <a:avLst/>
            <a:gdLst>
              <a:gd name="connsiteX0" fmla="*/ 38746 w 1340603"/>
              <a:gd name="connsiteY0" fmla="*/ 454618 h 1092631"/>
              <a:gd name="connsiteX1" fmla="*/ 271220 w 1340603"/>
              <a:gd name="connsiteY1" fmla="*/ 237641 h 1092631"/>
              <a:gd name="connsiteX2" fmla="*/ 627681 w 1340603"/>
              <a:gd name="connsiteY2" fmla="*/ 51662 h 1092631"/>
              <a:gd name="connsiteX3" fmla="*/ 1030637 w 1340603"/>
              <a:gd name="connsiteY3" fmla="*/ 36163 h 1092631"/>
              <a:gd name="connsiteX4" fmla="*/ 1278610 w 1340603"/>
              <a:gd name="connsiteY4" fmla="*/ 268638 h 1092631"/>
              <a:gd name="connsiteX5" fmla="*/ 1294108 w 1340603"/>
              <a:gd name="connsiteY5" fmla="*/ 640597 h 1092631"/>
              <a:gd name="connsiteX6" fmla="*/ 999641 w 1340603"/>
              <a:gd name="connsiteY6" fmla="*/ 966062 h 1092631"/>
              <a:gd name="connsiteX7" fmla="*/ 658678 w 1340603"/>
              <a:gd name="connsiteY7" fmla="*/ 1028055 h 1092631"/>
              <a:gd name="connsiteX8" fmla="*/ 317715 w 1340603"/>
              <a:gd name="connsiteY8" fmla="*/ 1059051 h 1092631"/>
              <a:gd name="connsiteX9" fmla="*/ 38746 w 1340603"/>
              <a:gd name="connsiteY9" fmla="*/ 826577 h 1092631"/>
              <a:gd name="connsiteX10" fmla="*/ 38746 w 1340603"/>
              <a:gd name="connsiteY10" fmla="*/ 454618 h 1092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40603" h="1092631">
                <a:moveTo>
                  <a:pt x="38746" y="454618"/>
                </a:moveTo>
                <a:cubicBezTo>
                  <a:pt x="77492" y="356462"/>
                  <a:pt x="173064" y="304800"/>
                  <a:pt x="271220" y="237641"/>
                </a:cubicBezTo>
                <a:cubicBezTo>
                  <a:pt x="369376" y="170482"/>
                  <a:pt x="501112" y="85242"/>
                  <a:pt x="627681" y="51662"/>
                </a:cubicBezTo>
                <a:cubicBezTo>
                  <a:pt x="754251" y="18082"/>
                  <a:pt x="922149" y="0"/>
                  <a:pt x="1030637" y="36163"/>
                </a:cubicBezTo>
                <a:cubicBezTo>
                  <a:pt x="1139125" y="72326"/>
                  <a:pt x="1234698" y="167899"/>
                  <a:pt x="1278610" y="268638"/>
                </a:cubicBezTo>
                <a:cubicBezTo>
                  <a:pt x="1322522" y="369377"/>
                  <a:pt x="1340603" y="524360"/>
                  <a:pt x="1294108" y="640597"/>
                </a:cubicBezTo>
                <a:cubicBezTo>
                  <a:pt x="1247613" y="756834"/>
                  <a:pt x="1105546" y="901486"/>
                  <a:pt x="999641" y="966062"/>
                </a:cubicBezTo>
                <a:cubicBezTo>
                  <a:pt x="893736" y="1030638"/>
                  <a:pt x="772332" y="1012557"/>
                  <a:pt x="658678" y="1028055"/>
                </a:cubicBezTo>
                <a:cubicBezTo>
                  <a:pt x="545024" y="1043553"/>
                  <a:pt x="421037" y="1092631"/>
                  <a:pt x="317715" y="1059051"/>
                </a:cubicBezTo>
                <a:cubicBezTo>
                  <a:pt x="214393" y="1025471"/>
                  <a:pt x="77492" y="924733"/>
                  <a:pt x="38746" y="826577"/>
                </a:cubicBezTo>
                <a:cubicBezTo>
                  <a:pt x="0" y="728421"/>
                  <a:pt x="0" y="552774"/>
                  <a:pt x="38746" y="454618"/>
                </a:cubicBezTo>
                <a:close/>
              </a:path>
            </a:pathLst>
          </a:custGeom>
          <a:noFill/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214546" y="1556792"/>
            <a:ext cx="9861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z-Cyrl-AZ" sz="3200" dirty="0" smtClean="0">
                <a:solidFill>
                  <a:srgbClr val="FF0000"/>
                </a:solidFill>
                <a:latin typeface="Constantia" pitchFamily="18" charset="0"/>
              </a:rPr>
              <a:t>Г</a:t>
            </a:r>
            <a:r>
              <a:rPr lang="en-US" sz="3200" dirty="0" smtClean="0">
                <a:solidFill>
                  <a:srgbClr val="FF0000"/>
                </a:solidFill>
                <a:latin typeface="Constantia" pitchFamily="18" charset="0"/>
              </a:rPr>
              <a:t>1=0</a:t>
            </a:r>
            <a:endParaRPr lang="en-US" sz="3200" dirty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428728" y="4271436"/>
            <a:ext cx="4219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  <a:latin typeface="Constantia" pitchFamily="18" charset="0"/>
                <a:cs typeface="Arial" pitchFamily="34" charset="0"/>
              </a:rPr>
              <a:t>C1</a:t>
            </a:r>
          </a:p>
        </p:txBody>
      </p:sp>
      <p:sp>
        <p:nvSpPr>
          <p:cNvPr id="45" name="Freeform 44"/>
          <p:cNvSpPr/>
          <p:nvPr/>
        </p:nvSpPr>
        <p:spPr>
          <a:xfrm>
            <a:off x="1500167" y="1913983"/>
            <a:ext cx="7358114" cy="2357453"/>
          </a:xfrm>
          <a:custGeom>
            <a:avLst/>
            <a:gdLst>
              <a:gd name="connsiteX0" fmla="*/ 38746 w 1340603"/>
              <a:gd name="connsiteY0" fmla="*/ 454618 h 1092631"/>
              <a:gd name="connsiteX1" fmla="*/ 271220 w 1340603"/>
              <a:gd name="connsiteY1" fmla="*/ 237641 h 1092631"/>
              <a:gd name="connsiteX2" fmla="*/ 627681 w 1340603"/>
              <a:gd name="connsiteY2" fmla="*/ 51662 h 1092631"/>
              <a:gd name="connsiteX3" fmla="*/ 1030637 w 1340603"/>
              <a:gd name="connsiteY3" fmla="*/ 36163 h 1092631"/>
              <a:gd name="connsiteX4" fmla="*/ 1278610 w 1340603"/>
              <a:gd name="connsiteY4" fmla="*/ 268638 h 1092631"/>
              <a:gd name="connsiteX5" fmla="*/ 1294108 w 1340603"/>
              <a:gd name="connsiteY5" fmla="*/ 640597 h 1092631"/>
              <a:gd name="connsiteX6" fmla="*/ 999641 w 1340603"/>
              <a:gd name="connsiteY6" fmla="*/ 966062 h 1092631"/>
              <a:gd name="connsiteX7" fmla="*/ 658678 w 1340603"/>
              <a:gd name="connsiteY7" fmla="*/ 1028055 h 1092631"/>
              <a:gd name="connsiteX8" fmla="*/ 317715 w 1340603"/>
              <a:gd name="connsiteY8" fmla="*/ 1059051 h 1092631"/>
              <a:gd name="connsiteX9" fmla="*/ 38746 w 1340603"/>
              <a:gd name="connsiteY9" fmla="*/ 826577 h 1092631"/>
              <a:gd name="connsiteX10" fmla="*/ 38746 w 1340603"/>
              <a:gd name="connsiteY10" fmla="*/ 454618 h 1092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40603" h="1092631">
                <a:moveTo>
                  <a:pt x="38746" y="454618"/>
                </a:moveTo>
                <a:cubicBezTo>
                  <a:pt x="77492" y="356462"/>
                  <a:pt x="173064" y="304800"/>
                  <a:pt x="271220" y="237641"/>
                </a:cubicBezTo>
                <a:cubicBezTo>
                  <a:pt x="369376" y="170482"/>
                  <a:pt x="501112" y="85242"/>
                  <a:pt x="627681" y="51662"/>
                </a:cubicBezTo>
                <a:cubicBezTo>
                  <a:pt x="754251" y="18082"/>
                  <a:pt x="922149" y="0"/>
                  <a:pt x="1030637" y="36163"/>
                </a:cubicBezTo>
                <a:cubicBezTo>
                  <a:pt x="1139125" y="72326"/>
                  <a:pt x="1234698" y="167899"/>
                  <a:pt x="1278610" y="268638"/>
                </a:cubicBezTo>
                <a:cubicBezTo>
                  <a:pt x="1322522" y="369377"/>
                  <a:pt x="1340603" y="524360"/>
                  <a:pt x="1294108" y="640597"/>
                </a:cubicBezTo>
                <a:cubicBezTo>
                  <a:pt x="1247613" y="756834"/>
                  <a:pt x="1105546" y="901486"/>
                  <a:pt x="999641" y="966062"/>
                </a:cubicBezTo>
                <a:cubicBezTo>
                  <a:pt x="893736" y="1030638"/>
                  <a:pt x="772332" y="1012557"/>
                  <a:pt x="658678" y="1028055"/>
                </a:cubicBezTo>
                <a:cubicBezTo>
                  <a:pt x="545024" y="1043553"/>
                  <a:pt x="421037" y="1092631"/>
                  <a:pt x="317715" y="1059051"/>
                </a:cubicBezTo>
                <a:cubicBezTo>
                  <a:pt x="214393" y="1025471"/>
                  <a:pt x="77492" y="924733"/>
                  <a:pt x="38746" y="826577"/>
                </a:cubicBezTo>
                <a:cubicBezTo>
                  <a:pt x="0" y="728421"/>
                  <a:pt x="0" y="552774"/>
                  <a:pt x="38746" y="454618"/>
                </a:cubicBezTo>
                <a:close/>
              </a:path>
            </a:pathLst>
          </a:custGeom>
          <a:noFill/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8286776" y="2771238"/>
            <a:ext cx="4491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  <a:latin typeface="Constantia" pitchFamily="18" charset="0"/>
                <a:cs typeface="Arial" pitchFamily="34" charset="0"/>
              </a:rPr>
              <a:t>C2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715272" y="1628230"/>
            <a:ext cx="10567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z-Cyrl-AZ" sz="3200" dirty="0" smtClean="0">
                <a:solidFill>
                  <a:srgbClr val="FF0000"/>
                </a:solidFill>
                <a:latin typeface="Constantia" pitchFamily="18" charset="0"/>
              </a:rPr>
              <a:t>Г</a:t>
            </a:r>
            <a:r>
              <a:rPr lang="en-US" sz="3200" dirty="0" smtClean="0">
                <a:solidFill>
                  <a:srgbClr val="FF0000"/>
                </a:solidFill>
                <a:latin typeface="Constantia" pitchFamily="18" charset="0"/>
              </a:rPr>
              <a:t>2=0</a:t>
            </a:r>
            <a:endParaRPr lang="en-US" sz="3200" dirty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48" name="Freeform 47"/>
          <p:cNvSpPr/>
          <p:nvPr/>
        </p:nvSpPr>
        <p:spPr>
          <a:xfrm>
            <a:off x="4835471" y="3274370"/>
            <a:ext cx="687092" cy="485614"/>
          </a:xfrm>
          <a:custGeom>
            <a:avLst/>
            <a:gdLst>
              <a:gd name="connsiteX0" fmla="*/ 0 w 687092"/>
              <a:gd name="connsiteY0" fmla="*/ 485614 h 485614"/>
              <a:gd name="connsiteX1" fmla="*/ 495946 w 687092"/>
              <a:gd name="connsiteY1" fmla="*/ 454617 h 485614"/>
              <a:gd name="connsiteX2" fmla="*/ 619932 w 687092"/>
              <a:gd name="connsiteY2" fmla="*/ 392624 h 485614"/>
              <a:gd name="connsiteX3" fmla="*/ 681926 w 687092"/>
              <a:gd name="connsiteY3" fmla="*/ 284136 h 485614"/>
              <a:gd name="connsiteX4" fmla="*/ 650929 w 687092"/>
              <a:gd name="connsiteY4" fmla="*/ 160150 h 485614"/>
              <a:gd name="connsiteX5" fmla="*/ 588936 w 687092"/>
              <a:gd name="connsiteY5" fmla="*/ 51661 h 485614"/>
              <a:gd name="connsiteX6" fmla="*/ 480448 w 687092"/>
              <a:gd name="connsiteY6" fmla="*/ 5166 h 485614"/>
              <a:gd name="connsiteX7" fmla="*/ 418454 w 687092"/>
              <a:gd name="connsiteY7" fmla="*/ 20665 h 485614"/>
              <a:gd name="connsiteX8" fmla="*/ 356461 w 687092"/>
              <a:gd name="connsiteY8" fmla="*/ 82658 h 485614"/>
              <a:gd name="connsiteX9" fmla="*/ 356461 w 687092"/>
              <a:gd name="connsiteY9" fmla="*/ 82658 h 485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092" h="485614">
                <a:moveTo>
                  <a:pt x="0" y="485614"/>
                </a:moveTo>
                <a:cubicBezTo>
                  <a:pt x="196312" y="477864"/>
                  <a:pt x="392624" y="470115"/>
                  <a:pt x="495946" y="454617"/>
                </a:cubicBezTo>
                <a:cubicBezTo>
                  <a:pt x="599268" y="439119"/>
                  <a:pt x="588935" y="421037"/>
                  <a:pt x="619932" y="392624"/>
                </a:cubicBezTo>
                <a:cubicBezTo>
                  <a:pt x="650929" y="364211"/>
                  <a:pt x="676760" y="322882"/>
                  <a:pt x="681926" y="284136"/>
                </a:cubicBezTo>
                <a:cubicBezTo>
                  <a:pt x="687092" y="245390"/>
                  <a:pt x="666427" y="198896"/>
                  <a:pt x="650929" y="160150"/>
                </a:cubicBezTo>
                <a:cubicBezTo>
                  <a:pt x="635431" y="121404"/>
                  <a:pt x="617350" y="77492"/>
                  <a:pt x="588936" y="51661"/>
                </a:cubicBezTo>
                <a:cubicBezTo>
                  <a:pt x="560523" y="25830"/>
                  <a:pt x="508862" y="10332"/>
                  <a:pt x="480448" y="5166"/>
                </a:cubicBezTo>
                <a:cubicBezTo>
                  <a:pt x="452034" y="0"/>
                  <a:pt x="439118" y="7750"/>
                  <a:pt x="418454" y="20665"/>
                </a:cubicBezTo>
                <a:cubicBezTo>
                  <a:pt x="397790" y="33580"/>
                  <a:pt x="356461" y="82658"/>
                  <a:pt x="356461" y="82658"/>
                </a:cubicBezTo>
                <a:lnTo>
                  <a:pt x="356461" y="82658"/>
                </a:lnTo>
              </a:path>
            </a:pathLst>
          </a:cu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49" name="Freeform 48"/>
          <p:cNvSpPr/>
          <p:nvPr/>
        </p:nvSpPr>
        <p:spPr>
          <a:xfrm>
            <a:off x="5000628" y="3271304"/>
            <a:ext cx="1113295" cy="423620"/>
          </a:xfrm>
          <a:custGeom>
            <a:avLst/>
            <a:gdLst>
              <a:gd name="connsiteX0" fmla="*/ 0 w 1113295"/>
              <a:gd name="connsiteY0" fmla="*/ 402956 h 423620"/>
              <a:gd name="connsiteX1" fmla="*/ 697424 w 1113295"/>
              <a:gd name="connsiteY1" fmla="*/ 418454 h 423620"/>
              <a:gd name="connsiteX2" fmla="*/ 1053885 w 1113295"/>
              <a:gd name="connsiteY2" fmla="*/ 371959 h 423620"/>
              <a:gd name="connsiteX3" fmla="*/ 1053885 w 1113295"/>
              <a:gd name="connsiteY3" fmla="*/ 139484 h 423620"/>
              <a:gd name="connsiteX4" fmla="*/ 945397 w 1113295"/>
              <a:gd name="connsiteY4" fmla="*/ 15498 h 423620"/>
              <a:gd name="connsiteX5" fmla="*/ 836909 w 1113295"/>
              <a:gd name="connsiteY5" fmla="*/ 46495 h 423620"/>
              <a:gd name="connsiteX6" fmla="*/ 743919 w 1113295"/>
              <a:gd name="connsiteY6" fmla="*/ 216976 h 423620"/>
              <a:gd name="connsiteX7" fmla="*/ 790414 w 1113295"/>
              <a:gd name="connsiteY7" fmla="*/ 309966 h 423620"/>
              <a:gd name="connsiteX8" fmla="*/ 914400 w 1113295"/>
              <a:gd name="connsiteY8" fmla="*/ 325464 h 423620"/>
              <a:gd name="connsiteX9" fmla="*/ 991892 w 1113295"/>
              <a:gd name="connsiteY9" fmla="*/ 201478 h 423620"/>
              <a:gd name="connsiteX10" fmla="*/ 991892 w 1113295"/>
              <a:gd name="connsiteY10" fmla="*/ 201478 h 423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13295" h="423620">
                <a:moveTo>
                  <a:pt x="0" y="402956"/>
                </a:moveTo>
                <a:cubicBezTo>
                  <a:pt x="260888" y="413288"/>
                  <a:pt x="521777" y="423620"/>
                  <a:pt x="697424" y="418454"/>
                </a:cubicBezTo>
                <a:cubicBezTo>
                  <a:pt x="873072" y="413288"/>
                  <a:pt x="994475" y="418454"/>
                  <a:pt x="1053885" y="371959"/>
                </a:cubicBezTo>
                <a:cubicBezTo>
                  <a:pt x="1113295" y="325464"/>
                  <a:pt x="1071966" y="198894"/>
                  <a:pt x="1053885" y="139484"/>
                </a:cubicBezTo>
                <a:cubicBezTo>
                  <a:pt x="1035804" y="80074"/>
                  <a:pt x="981560" y="30996"/>
                  <a:pt x="945397" y="15498"/>
                </a:cubicBezTo>
                <a:cubicBezTo>
                  <a:pt x="909234" y="0"/>
                  <a:pt x="870489" y="12915"/>
                  <a:pt x="836909" y="46495"/>
                </a:cubicBezTo>
                <a:cubicBezTo>
                  <a:pt x="803329" y="80075"/>
                  <a:pt x="751668" y="173064"/>
                  <a:pt x="743919" y="216976"/>
                </a:cubicBezTo>
                <a:cubicBezTo>
                  <a:pt x="736170" y="260888"/>
                  <a:pt x="762001" y="291885"/>
                  <a:pt x="790414" y="309966"/>
                </a:cubicBezTo>
                <a:cubicBezTo>
                  <a:pt x="818827" y="328047"/>
                  <a:pt x="880820" y="343545"/>
                  <a:pt x="914400" y="325464"/>
                </a:cubicBezTo>
                <a:cubicBezTo>
                  <a:pt x="947980" y="307383"/>
                  <a:pt x="991892" y="201478"/>
                  <a:pt x="991892" y="201478"/>
                </a:cubicBezTo>
                <a:lnTo>
                  <a:pt x="991892" y="201478"/>
                </a:lnTo>
              </a:path>
            </a:pathLst>
          </a:cu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50" name="Freeform 49"/>
          <p:cNvSpPr/>
          <p:nvPr/>
        </p:nvSpPr>
        <p:spPr>
          <a:xfrm>
            <a:off x="5191932" y="3093556"/>
            <a:ext cx="2502976" cy="609601"/>
          </a:xfrm>
          <a:custGeom>
            <a:avLst/>
            <a:gdLst>
              <a:gd name="connsiteX0" fmla="*/ 0 w 2502976"/>
              <a:gd name="connsiteY0" fmla="*/ 557940 h 609601"/>
              <a:gd name="connsiteX1" fmla="*/ 340963 w 2502976"/>
              <a:gd name="connsiteY1" fmla="*/ 573438 h 609601"/>
              <a:gd name="connsiteX2" fmla="*/ 774915 w 2502976"/>
              <a:gd name="connsiteY2" fmla="*/ 573438 h 609601"/>
              <a:gd name="connsiteX3" fmla="*/ 1456841 w 2502976"/>
              <a:gd name="connsiteY3" fmla="*/ 604435 h 609601"/>
              <a:gd name="connsiteX4" fmla="*/ 2014780 w 2502976"/>
              <a:gd name="connsiteY4" fmla="*/ 542441 h 609601"/>
              <a:gd name="connsiteX5" fmla="*/ 2433234 w 2502976"/>
              <a:gd name="connsiteY5" fmla="*/ 449452 h 609601"/>
              <a:gd name="connsiteX6" fmla="*/ 2433234 w 2502976"/>
              <a:gd name="connsiteY6" fmla="*/ 216977 h 609601"/>
              <a:gd name="connsiteX7" fmla="*/ 2293749 w 2502976"/>
              <a:gd name="connsiteY7" fmla="*/ 30997 h 609601"/>
              <a:gd name="connsiteX8" fmla="*/ 2092271 w 2502976"/>
              <a:gd name="connsiteY8" fmla="*/ 30997 h 609601"/>
              <a:gd name="connsiteX9" fmla="*/ 1983783 w 2502976"/>
              <a:gd name="connsiteY9" fmla="*/ 139486 h 609601"/>
              <a:gd name="connsiteX10" fmla="*/ 1968285 w 2502976"/>
              <a:gd name="connsiteY10" fmla="*/ 263472 h 609601"/>
              <a:gd name="connsiteX11" fmla="*/ 2030278 w 2502976"/>
              <a:gd name="connsiteY11" fmla="*/ 371960 h 609601"/>
              <a:gd name="connsiteX12" fmla="*/ 2154265 w 2502976"/>
              <a:gd name="connsiteY12" fmla="*/ 464950 h 609601"/>
              <a:gd name="connsiteX13" fmla="*/ 2386739 w 2502976"/>
              <a:gd name="connsiteY13" fmla="*/ 418455 h 609601"/>
              <a:gd name="connsiteX14" fmla="*/ 2371241 w 2502976"/>
              <a:gd name="connsiteY14" fmla="*/ 232475 h 609601"/>
              <a:gd name="connsiteX15" fmla="*/ 2324746 w 2502976"/>
              <a:gd name="connsiteY15" fmla="*/ 139486 h 609601"/>
              <a:gd name="connsiteX16" fmla="*/ 2185261 w 2502976"/>
              <a:gd name="connsiteY16" fmla="*/ 92991 h 609601"/>
              <a:gd name="connsiteX17" fmla="*/ 2045776 w 2502976"/>
              <a:gd name="connsiteY17" fmla="*/ 123987 h 609601"/>
              <a:gd name="connsiteX18" fmla="*/ 2045776 w 2502976"/>
              <a:gd name="connsiteY18" fmla="*/ 263472 h 609601"/>
              <a:gd name="connsiteX19" fmla="*/ 2123268 w 2502976"/>
              <a:gd name="connsiteY19" fmla="*/ 294469 h 609601"/>
              <a:gd name="connsiteX20" fmla="*/ 2216258 w 2502976"/>
              <a:gd name="connsiteY20" fmla="*/ 325465 h 609601"/>
              <a:gd name="connsiteX21" fmla="*/ 2216258 w 2502976"/>
              <a:gd name="connsiteY21" fmla="*/ 309967 h 609601"/>
              <a:gd name="connsiteX0" fmla="*/ 0 w 2502976"/>
              <a:gd name="connsiteY0" fmla="*/ 557940 h 609601"/>
              <a:gd name="connsiteX1" fmla="*/ 340963 w 2502976"/>
              <a:gd name="connsiteY1" fmla="*/ 573438 h 609601"/>
              <a:gd name="connsiteX2" fmla="*/ 774915 w 2502976"/>
              <a:gd name="connsiteY2" fmla="*/ 573438 h 609601"/>
              <a:gd name="connsiteX3" fmla="*/ 1456841 w 2502976"/>
              <a:gd name="connsiteY3" fmla="*/ 604435 h 609601"/>
              <a:gd name="connsiteX4" fmla="*/ 2014780 w 2502976"/>
              <a:gd name="connsiteY4" fmla="*/ 542441 h 609601"/>
              <a:gd name="connsiteX5" fmla="*/ 2433234 w 2502976"/>
              <a:gd name="connsiteY5" fmla="*/ 449452 h 609601"/>
              <a:gd name="connsiteX6" fmla="*/ 2433234 w 2502976"/>
              <a:gd name="connsiteY6" fmla="*/ 216977 h 609601"/>
              <a:gd name="connsiteX7" fmla="*/ 2293749 w 2502976"/>
              <a:gd name="connsiteY7" fmla="*/ 30997 h 609601"/>
              <a:gd name="connsiteX8" fmla="*/ 2092271 w 2502976"/>
              <a:gd name="connsiteY8" fmla="*/ 30997 h 609601"/>
              <a:gd name="connsiteX9" fmla="*/ 1983783 w 2502976"/>
              <a:gd name="connsiteY9" fmla="*/ 139486 h 609601"/>
              <a:gd name="connsiteX10" fmla="*/ 1968285 w 2502976"/>
              <a:gd name="connsiteY10" fmla="*/ 263472 h 609601"/>
              <a:gd name="connsiteX11" fmla="*/ 2030278 w 2502976"/>
              <a:gd name="connsiteY11" fmla="*/ 371960 h 609601"/>
              <a:gd name="connsiteX12" fmla="*/ 2154265 w 2502976"/>
              <a:gd name="connsiteY12" fmla="*/ 464950 h 609601"/>
              <a:gd name="connsiteX13" fmla="*/ 2386739 w 2502976"/>
              <a:gd name="connsiteY13" fmla="*/ 418455 h 609601"/>
              <a:gd name="connsiteX14" fmla="*/ 2371241 w 2502976"/>
              <a:gd name="connsiteY14" fmla="*/ 232475 h 609601"/>
              <a:gd name="connsiteX15" fmla="*/ 2324746 w 2502976"/>
              <a:gd name="connsiteY15" fmla="*/ 139486 h 609601"/>
              <a:gd name="connsiteX16" fmla="*/ 2185261 w 2502976"/>
              <a:gd name="connsiteY16" fmla="*/ 92991 h 609601"/>
              <a:gd name="connsiteX17" fmla="*/ 2045776 w 2502976"/>
              <a:gd name="connsiteY17" fmla="*/ 123987 h 609601"/>
              <a:gd name="connsiteX18" fmla="*/ 2045776 w 2502976"/>
              <a:gd name="connsiteY18" fmla="*/ 263472 h 609601"/>
              <a:gd name="connsiteX19" fmla="*/ 2123268 w 2502976"/>
              <a:gd name="connsiteY19" fmla="*/ 294469 h 609601"/>
              <a:gd name="connsiteX20" fmla="*/ 2216258 w 2502976"/>
              <a:gd name="connsiteY20" fmla="*/ 325465 h 609601"/>
              <a:gd name="connsiteX21" fmla="*/ 2216258 w 2502976"/>
              <a:gd name="connsiteY21" fmla="*/ 309967 h 609601"/>
              <a:gd name="connsiteX0" fmla="*/ 0 w 2502976"/>
              <a:gd name="connsiteY0" fmla="*/ 557940 h 609601"/>
              <a:gd name="connsiteX1" fmla="*/ 340963 w 2502976"/>
              <a:gd name="connsiteY1" fmla="*/ 573438 h 609601"/>
              <a:gd name="connsiteX2" fmla="*/ 774915 w 2502976"/>
              <a:gd name="connsiteY2" fmla="*/ 573438 h 609601"/>
              <a:gd name="connsiteX3" fmla="*/ 1456841 w 2502976"/>
              <a:gd name="connsiteY3" fmla="*/ 604435 h 609601"/>
              <a:gd name="connsiteX4" fmla="*/ 2014780 w 2502976"/>
              <a:gd name="connsiteY4" fmla="*/ 542441 h 609601"/>
              <a:gd name="connsiteX5" fmla="*/ 2433234 w 2502976"/>
              <a:gd name="connsiteY5" fmla="*/ 449452 h 609601"/>
              <a:gd name="connsiteX6" fmla="*/ 2433234 w 2502976"/>
              <a:gd name="connsiteY6" fmla="*/ 216977 h 609601"/>
              <a:gd name="connsiteX7" fmla="*/ 2293749 w 2502976"/>
              <a:gd name="connsiteY7" fmla="*/ 30997 h 609601"/>
              <a:gd name="connsiteX8" fmla="*/ 2092271 w 2502976"/>
              <a:gd name="connsiteY8" fmla="*/ 30997 h 609601"/>
              <a:gd name="connsiteX9" fmla="*/ 1983783 w 2502976"/>
              <a:gd name="connsiteY9" fmla="*/ 139486 h 609601"/>
              <a:gd name="connsiteX10" fmla="*/ 1968285 w 2502976"/>
              <a:gd name="connsiteY10" fmla="*/ 263472 h 609601"/>
              <a:gd name="connsiteX11" fmla="*/ 2030278 w 2502976"/>
              <a:gd name="connsiteY11" fmla="*/ 371960 h 609601"/>
              <a:gd name="connsiteX12" fmla="*/ 2154265 w 2502976"/>
              <a:gd name="connsiteY12" fmla="*/ 464950 h 609601"/>
              <a:gd name="connsiteX13" fmla="*/ 2386739 w 2502976"/>
              <a:gd name="connsiteY13" fmla="*/ 418455 h 609601"/>
              <a:gd name="connsiteX14" fmla="*/ 2371241 w 2502976"/>
              <a:gd name="connsiteY14" fmla="*/ 232475 h 609601"/>
              <a:gd name="connsiteX15" fmla="*/ 2324746 w 2502976"/>
              <a:gd name="connsiteY15" fmla="*/ 139486 h 609601"/>
              <a:gd name="connsiteX16" fmla="*/ 2185261 w 2502976"/>
              <a:gd name="connsiteY16" fmla="*/ 92991 h 609601"/>
              <a:gd name="connsiteX17" fmla="*/ 2045776 w 2502976"/>
              <a:gd name="connsiteY17" fmla="*/ 123987 h 609601"/>
              <a:gd name="connsiteX18" fmla="*/ 2045776 w 2502976"/>
              <a:gd name="connsiteY18" fmla="*/ 263472 h 609601"/>
              <a:gd name="connsiteX19" fmla="*/ 2123268 w 2502976"/>
              <a:gd name="connsiteY19" fmla="*/ 294469 h 609601"/>
              <a:gd name="connsiteX20" fmla="*/ 2216258 w 2502976"/>
              <a:gd name="connsiteY20" fmla="*/ 325465 h 609601"/>
              <a:gd name="connsiteX21" fmla="*/ 2216258 w 2502976"/>
              <a:gd name="connsiteY21" fmla="*/ 309967 h 609601"/>
              <a:gd name="connsiteX0" fmla="*/ 0 w 2502976"/>
              <a:gd name="connsiteY0" fmla="*/ 557940 h 609601"/>
              <a:gd name="connsiteX1" fmla="*/ 340963 w 2502976"/>
              <a:gd name="connsiteY1" fmla="*/ 573438 h 609601"/>
              <a:gd name="connsiteX2" fmla="*/ 774915 w 2502976"/>
              <a:gd name="connsiteY2" fmla="*/ 573438 h 609601"/>
              <a:gd name="connsiteX3" fmla="*/ 1456841 w 2502976"/>
              <a:gd name="connsiteY3" fmla="*/ 604435 h 609601"/>
              <a:gd name="connsiteX4" fmla="*/ 2014780 w 2502976"/>
              <a:gd name="connsiteY4" fmla="*/ 542441 h 609601"/>
              <a:gd name="connsiteX5" fmla="*/ 2433234 w 2502976"/>
              <a:gd name="connsiteY5" fmla="*/ 449452 h 609601"/>
              <a:gd name="connsiteX6" fmla="*/ 2433234 w 2502976"/>
              <a:gd name="connsiteY6" fmla="*/ 216977 h 609601"/>
              <a:gd name="connsiteX7" fmla="*/ 2293749 w 2502976"/>
              <a:gd name="connsiteY7" fmla="*/ 30997 h 609601"/>
              <a:gd name="connsiteX8" fmla="*/ 2092271 w 2502976"/>
              <a:gd name="connsiteY8" fmla="*/ 30997 h 609601"/>
              <a:gd name="connsiteX9" fmla="*/ 1983783 w 2502976"/>
              <a:gd name="connsiteY9" fmla="*/ 139486 h 609601"/>
              <a:gd name="connsiteX10" fmla="*/ 1968285 w 2502976"/>
              <a:gd name="connsiteY10" fmla="*/ 263472 h 609601"/>
              <a:gd name="connsiteX11" fmla="*/ 2030278 w 2502976"/>
              <a:gd name="connsiteY11" fmla="*/ 371960 h 609601"/>
              <a:gd name="connsiteX12" fmla="*/ 2154265 w 2502976"/>
              <a:gd name="connsiteY12" fmla="*/ 464950 h 609601"/>
              <a:gd name="connsiteX13" fmla="*/ 2386739 w 2502976"/>
              <a:gd name="connsiteY13" fmla="*/ 418455 h 609601"/>
              <a:gd name="connsiteX14" fmla="*/ 2371241 w 2502976"/>
              <a:gd name="connsiteY14" fmla="*/ 232475 h 609601"/>
              <a:gd name="connsiteX15" fmla="*/ 2324746 w 2502976"/>
              <a:gd name="connsiteY15" fmla="*/ 139486 h 609601"/>
              <a:gd name="connsiteX16" fmla="*/ 2185261 w 2502976"/>
              <a:gd name="connsiteY16" fmla="*/ 92991 h 609601"/>
              <a:gd name="connsiteX17" fmla="*/ 2045776 w 2502976"/>
              <a:gd name="connsiteY17" fmla="*/ 123987 h 609601"/>
              <a:gd name="connsiteX18" fmla="*/ 2045776 w 2502976"/>
              <a:gd name="connsiteY18" fmla="*/ 263472 h 609601"/>
              <a:gd name="connsiteX19" fmla="*/ 2123268 w 2502976"/>
              <a:gd name="connsiteY19" fmla="*/ 294469 h 609601"/>
              <a:gd name="connsiteX20" fmla="*/ 2216258 w 2502976"/>
              <a:gd name="connsiteY20" fmla="*/ 325465 h 609601"/>
              <a:gd name="connsiteX21" fmla="*/ 2216258 w 2502976"/>
              <a:gd name="connsiteY21" fmla="*/ 309967 h 60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502976" h="609601">
                <a:moveTo>
                  <a:pt x="0" y="557940"/>
                </a:moveTo>
                <a:cubicBezTo>
                  <a:pt x="105905" y="564397"/>
                  <a:pt x="211811" y="570855"/>
                  <a:pt x="340963" y="573438"/>
                </a:cubicBezTo>
                <a:cubicBezTo>
                  <a:pt x="470115" y="576021"/>
                  <a:pt x="588935" y="568272"/>
                  <a:pt x="774915" y="573438"/>
                </a:cubicBezTo>
                <a:cubicBezTo>
                  <a:pt x="960895" y="578604"/>
                  <a:pt x="1250197" y="609601"/>
                  <a:pt x="1456841" y="604435"/>
                </a:cubicBezTo>
                <a:cubicBezTo>
                  <a:pt x="1663485" y="599269"/>
                  <a:pt x="1852048" y="568271"/>
                  <a:pt x="2014780" y="542441"/>
                </a:cubicBezTo>
                <a:cubicBezTo>
                  <a:pt x="2177512" y="516611"/>
                  <a:pt x="2363492" y="503696"/>
                  <a:pt x="2433234" y="449452"/>
                </a:cubicBezTo>
                <a:cubicBezTo>
                  <a:pt x="2502976" y="395208"/>
                  <a:pt x="2456481" y="286719"/>
                  <a:pt x="2433234" y="216977"/>
                </a:cubicBezTo>
                <a:cubicBezTo>
                  <a:pt x="2409987" y="147235"/>
                  <a:pt x="2350576" y="61994"/>
                  <a:pt x="2293749" y="30997"/>
                </a:cubicBezTo>
                <a:cubicBezTo>
                  <a:pt x="2236922" y="0"/>
                  <a:pt x="2143932" y="12916"/>
                  <a:pt x="2092271" y="30997"/>
                </a:cubicBezTo>
                <a:cubicBezTo>
                  <a:pt x="2040610" y="49078"/>
                  <a:pt x="2004447" y="100740"/>
                  <a:pt x="1983783" y="139486"/>
                </a:cubicBezTo>
                <a:cubicBezTo>
                  <a:pt x="1963119" y="178232"/>
                  <a:pt x="1960536" y="224726"/>
                  <a:pt x="1968285" y="263472"/>
                </a:cubicBezTo>
                <a:cubicBezTo>
                  <a:pt x="1976034" y="302218"/>
                  <a:pt x="1999281" y="338380"/>
                  <a:pt x="2030278" y="371960"/>
                </a:cubicBezTo>
                <a:cubicBezTo>
                  <a:pt x="2061275" y="405540"/>
                  <a:pt x="2094855" y="457201"/>
                  <a:pt x="2154265" y="464950"/>
                </a:cubicBezTo>
                <a:cubicBezTo>
                  <a:pt x="2213675" y="472699"/>
                  <a:pt x="2350576" y="457201"/>
                  <a:pt x="2386739" y="418455"/>
                </a:cubicBezTo>
                <a:cubicBezTo>
                  <a:pt x="2422902" y="379709"/>
                  <a:pt x="2381573" y="278970"/>
                  <a:pt x="2371241" y="232475"/>
                </a:cubicBezTo>
                <a:cubicBezTo>
                  <a:pt x="2360909" y="185980"/>
                  <a:pt x="2355743" y="162733"/>
                  <a:pt x="2324746" y="139486"/>
                </a:cubicBezTo>
                <a:cubicBezTo>
                  <a:pt x="2293749" y="116239"/>
                  <a:pt x="2231756" y="95574"/>
                  <a:pt x="2185261" y="92991"/>
                </a:cubicBezTo>
                <a:cubicBezTo>
                  <a:pt x="2138766" y="90408"/>
                  <a:pt x="2069023" y="95574"/>
                  <a:pt x="2045776" y="123987"/>
                </a:cubicBezTo>
                <a:cubicBezTo>
                  <a:pt x="2022529" y="152400"/>
                  <a:pt x="2032861" y="235058"/>
                  <a:pt x="2045776" y="263472"/>
                </a:cubicBezTo>
                <a:cubicBezTo>
                  <a:pt x="2058691" y="291886"/>
                  <a:pt x="2094854" y="284137"/>
                  <a:pt x="2123268" y="294469"/>
                </a:cubicBezTo>
                <a:cubicBezTo>
                  <a:pt x="2151682" y="304801"/>
                  <a:pt x="2200760" y="322882"/>
                  <a:pt x="2216258" y="325465"/>
                </a:cubicBezTo>
                <a:cubicBezTo>
                  <a:pt x="2231756" y="328048"/>
                  <a:pt x="2224007" y="319007"/>
                  <a:pt x="2216258" y="309967"/>
                </a:cubicBezTo>
              </a:path>
            </a:pathLst>
          </a:cu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cxnSp>
        <p:nvCxnSpPr>
          <p:cNvPr id="51" name="Straight Connector 50"/>
          <p:cNvCxnSpPr/>
          <p:nvPr/>
        </p:nvCxnSpPr>
        <p:spPr>
          <a:xfrm rot="5400000">
            <a:off x="4786314" y="3056990"/>
            <a:ext cx="214314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2" name="Freeform 51"/>
          <p:cNvSpPr/>
          <p:nvPr/>
        </p:nvSpPr>
        <p:spPr>
          <a:xfrm>
            <a:off x="1560163" y="1977679"/>
            <a:ext cx="4365356" cy="2239505"/>
          </a:xfrm>
          <a:custGeom>
            <a:avLst/>
            <a:gdLst>
              <a:gd name="connsiteX0" fmla="*/ 4298196 w 4365356"/>
              <a:gd name="connsiteY0" fmla="*/ 0 h 2239505"/>
              <a:gd name="connsiteX1" fmla="*/ 4019227 w 4365356"/>
              <a:gd name="connsiteY1" fmla="*/ 30996 h 2239505"/>
              <a:gd name="connsiteX2" fmla="*/ 3569776 w 4365356"/>
              <a:gd name="connsiteY2" fmla="*/ 77491 h 2239505"/>
              <a:gd name="connsiteX3" fmla="*/ 3213315 w 4365356"/>
              <a:gd name="connsiteY3" fmla="*/ 108488 h 2239505"/>
              <a:gd name="connsiteX4" fmla="*/ 2903349 w 4365356"/>
              <a:gd name="connsiteY4" fmla="*/ 154983 h 2239505"/>
              <a:gd name="connsiteX5" fmla="*/ 2531390 w 4365356"/>
              <a:gd name="connsiteY5" fmla="*/ 232474 h 2239505"/>
              <a:gd name="connsiteX6" fmla="*/ 2050942 w 4365356"/>
              <a:gd name="connsiteY6" fmla="*/ 325464 h 2239505"/>
              <a:gd name="connsiteX7" fmla="*/ 1415512 w 4365356"/>
              <a:gd name="connsiteY7" fmla="*/ 495946 h 2239505"/>
              <a:gd name="connsiteX8" fmla="*/ 826576 w 4365356"/>
              <a:gd name="connsiteY8" fmla="*/ 650929 h 2239505"/>
              <a:gd name="connsiteX9" fmla="*/ 408122 w 4365356"/>
              <a:gd name="connsiteY9" fmla="*/ 805912 h 2239505"/>
              <a:gd name="connsiteX10" fmla="*/ 175647 w 4365356"/>
              <a:gd name="connsiteY10" fmla="*/ 914400 h 2239505"/>
              <a:gd name="connsiteX11" fmla="*/ 82657 w 4365356"/>
              <a:gd name="connsiteY11" fmla="*/ 1069383 h 2239505"/>
              <a:gd name="connsiteX12" fmla="*/ 5166 w 4365356"/>
              <a:gd name="connsiteY12" fmla="*/ 1270861 h 2239505"/>
              <a:gd name="connsiteX13" fmla="*/ 113654 w 4365356"/>
              <a:gd name="connsiteY13" fmla="*/ 1596325 h 2239505"/>
              <a:gd name="connsiteX14" fmla="*/ 377125 w 4365356"/>
              <a:gd name="connsiteY14" fmla="*/ 1844298 h 2239505"/>
              <a:gd name="connsiteX15" fmla="*/ 935064 w 4365356"/>
              <a:gd name="connsiteY15" fmla="*/ 2045776 h 2239505"/>
              <a:gd name="connsiteX16" fmla="*/ 1431010 w 4365356"/>
              <a:gd name="connsiteY16" fmla="*/ 2169763 h 2239505"/>
              <a:gd name="connsiteX17" fmla="*/ 1973451 w 4365356"/>
              <a:gd name="connsiteY17" fmla="*/ 2231756 h 2239505"/>
              <a:gd name="connsiteX18" fmla="*/ 2825857 w 4365356"/>
              <a:gd name="connsiteY18" fmla="*/ 2216257 h 2239505"/>
              <a:gd name="connsiteX19" fmla="*/ 3523281 w 4365356"/>
              <a:gd name="connsiteY19" fmla="*/ 2138766 h 2239505"/>
              <a:gd name="connsiteX20" fmla="*/ 3988230 w 4365356"/>
              <a:gd name="connsiteY20" fmla="*/ 2138766 h 2239505"/>
              <a:gd name="connsiteX21" fmla="*/ 4313695 w 4365356"/>
              <a:gd name="connsiteY21" fmla="*/ 2123268 h 2239505"/>
              <a:gd name="connsiteX22" fmla="*/ 4298196 w 4365356"/>
              <a:gd name="connsiteY22" fmla="*/ 2123268 h 2239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365356" h="2239505">
                <a:moveTo>
                  <a:pt x="4298196" y="0"/>
                </a:moveTo>
                <a:lnTo>
                  <a:pt x="4019227" y="30996"/>
                </a:lnTo>
                <a:lnTo>
                  <a:pt x="3569776" y="77491"/>
                </a:lnTo>
                <a:cubicBezTo>
                  <a:pt x="3435457" y="90406"/>
                  <a:pt x="3324386" y="95573"/>
                  <a:pt x="3213315" y="108488"/>
                </a:cubicBezTo>
                <a:cubicBezTo>
                  <a:pt x="3102244" y="121403"/>
                  <a:pt x="3017003" y="134319"/>
                  <a:pt x="2903349" y="154983"/>
                </a:cubicBezTo>
                <a:cubicBezTo>
                  <a:pt x="2789695" y="175647"/>
                  <a:pt x="2531390" y="232474"/>
                  <a:pt x="2531390" y="232474"/>
                </a:cubicBezTo>
                <a:cubicBezTo>
                  <a:pt x="2389322" y="260888"/>
                  <a:pt x="2236922" y="281552"/>
                  <a:pt x="2050942" y="325464"/>
                </a:cubicBezTo>
                <a:cubicBezTo>
                  <a:pt x="1864962" y="369376"/>
                  <a:pt x="1415512" y="495946"/>
                  <a:pt x="1415512" y="495946"/>
                </a:cubicBezTo>
                <a:cubicBezTo>
                  <a:pt x="1211451" y="550190"/>
                  <a:pt x="994474" y="599268"/>
                  <a:pt x="826576" y="650929"/>
                </a:cubicBezTo>
                <a:cubicBezTo>
                  <a:pt x="658678" y="702590"/>
                  <a:pt x="516610" y="762000"/>
                  <a:pt x="408122" y="805912"/>
                </a:cubicBezTo>
                <a:cubicBezTo>
                  <a:pt x="299634" y="849824"/>
                  <a:pt x="229891" y="870488"/>
                  <a:pt x="175647" y="914400"/>
                </a:cubicBezTo>
                <a:cubicBezTo>
                  <a:pt x="121403" y="958312"/>
                  <a:pt x="111070" y="1009973"/>
                  <a:pt x="82657" y="1069383"/>
                </a:cubicBezTo>
                <a:cubicBezTo>
                  <a:pt x="54244" y="1128793"/>
                  <a:pt x="0" y="1183037"/>
                  <a:pt x="5166" y="1270861"/>
                </a:cubicBezTo>
                <a:cubicBezTo>
                  <a:pt x="10332" y="1358685"/>
                  <a:pt x="51661" y="1500752"/>
                  <a:pt x="113654" y="1596325"/>
                </a:cubicBezTo>
                <a:cubicBezTo>
                  <a:pt x="175647" y="1691898"/>
                  <a:pt x="240223" y="1769390"/>
                  <a:pt x="377125" y="1844298"/>
                </a:cubicBezTo>
                <a:cubicBezTo>
                  <a:pt x="514027" y="1919206"/>
                  <a:pt x="759417" y="1991532"/>
                  <a:pt x="935064" y="2045776"/>
                </a:cubicBezTo>
                <a:cubicBezTo>
                  <a:pt x="1110711" y="2100020"/>
                  <a:pt x="1257946" y="2138766"/>
                  <a:pt x="1431010" y="2169763"/>
                </a:cubicBezTo>
                <a:cubicBezTo>
                  <a:pt x="1604074" y="2200760"/>
                  <a:pt x="1740977" y="2224007"/>
                  <a:pt x="1973451" y="2231756"/>
                </a:cubicBezTo>
                <a:cubicBezTo>
                  <a:pt x="2205925" y="2239505"/>
                  <a:pt x="2567552" y="2231755"/>
                  <a:pt x="2825857" y="2216257"/>
                </a:cubicBezTo>
                <a:cubicBezTo>
                  <a:pt x="3084162" y="2200759"/>
                  <a:pt x="3329552" y="2151681"/>
                  <a:pt x="3523281" y="2138766"/>
                </a:cubicBezTo>
                <a:cubicBezTo>
                  <a:pt x="3717010" y="2125851"/>
                  <a:pt x="3856494" y="2141349"/>
                  <a:pt x="3988230" y="2138766"/>
                </a:cubicBezTo>
                <a:cubicBezTo>
                  <a:pt x="4119966" y="2136183"/>
                  <a:pt x="4262034" y="2125851"/>
                  <a:pt x="4313695" y="2123268"/>
                </a:cubicBezTo>
                <a:cubicBezTo>
                  <a:pt x="4365356" y="2120685"/>
                  <a:pt x="4298196" y="2123268"/>
                  <a:pt x="4298196" y="2123268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  <a:latin typeface="Constantia" pitchFamily="18" charset="0"/>
            </a:endParaRPr>
          </a:p>
        </p:txBody>
      </p:sp>
      <p:sp>
        <p:nvSpPr>
          <p:cNvPr id="53" name="Freeform 52"/>
          <p:cNvSpPr/>
          <p:nvPr/>
        </p:nvSpPr>
        <p:spPr>
          <a:xfrm>
            <a:off x="5855776" y="1969929"/>
            <a:ext cx="2890434" cy="2151682"/>
          </a:xfrm>
          <a:custGeom>
            <a:avLst/>
            <a:gdLst>
              <a:gd name="connsiteX0" fmla="*/ 18082 w 2890434"/>
              <a:gd name="connsiteY0" fmla="*/ 23248 h 2151682"/>
              <a:gd name="connsiteX1" fmla="*/ 545024 w 2890434"/>
              <a:gd name="connsiteY1" fmla="*/ 7750 h 2151682"/>
              <a:gd name="connsiteX2" fmla="*/ 1242448 w 2890434"/>
              <a:gd name="connsiteY2" fmla="*/ 23248 h 2151682"/>
              <a:gd name="connsiteX3" fmla="*/ 1815885 w 2890434"/>
              <a:gd name="connsiteY3" fmla="*/ 147235 h 2151682"/>
              <a:gd name="connsiteX4" fmla="*/ 2172346 w 2890434"/>
              <a:gd name="connsiteY4" fmla="*/ 286719 h 2151682"/>
              <a:gd name="connsiteX5" fmla="*/ 2683790 w 2890434"/>
              <a:gd name="connsiteY5" fmla="*/ 612184 h 2151682"/>
              <a:gd name="connsiteX6" fmla="*/ 2885268 w 2890434"/>
              <a:gd name="connsiteY6" fmla="*/ 937648 h 2151682"/>
              <a:gd name="connsiteX7" fmla="*/ 2714787 w 2890434"/>
              <a:gd name="connsiteY7" fmla="*/ 1340604 h 2151682"/>
              <a:gd name="connsiteX8" fmla="*/ 2404821 w 2890434"/>
              <a:gd name="connsiteY8" fmla="*/ 1557580 h 2151682"/>
              <a:gd name="connsiteX9" fmla="*/ 1800387 w 2890434"/>
              <a:gd name="connsiteY9" fmla="*/ 1805553 h 2151682"/>
              <a:gd name="connsiteX10" fmla="*/ 1319939 w 2890434"/>
              <a:gd name="connsiteY10" fmla="*/ 1945038 h 2151682"/>
              <a:gd name="connsiteX11" fmla="*/ 978977 w 2890434"/>
              <a:gd name="connsiteY11" fmla="*/ 2038028 h 2151682"/>
              <a:gd name="connsiteX12" fmla="*/ 514027 w 2890434"/>
              <a:gd name="connsiteY12" fmla="*/ 2084523 h 2151682"/>
              <a:gd name="connsiteX13" fmla="*/ 250556 w 2890434"/>
              <a:gd name="connsiteY13" fmla="*/ 2100021 h 2151682"/>
              <a:gd name="connsiteX14" fmla="*/ 33580 w 2890434"/>
              <a:gd name="connsiteY14" fmla="*/ 2146516 h 2151682"/>
              <a:gd name="connsiteX15" fmla="*/ 49078 w 2890434"/>
              <a:gd name="connsiteY15" fmla="*/ 2131018 h 2151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90434" h="2151682">
                <a:moveTo>
                  <a:pt x="18082" y="23248"/>
                </a:moveTo>
                <a:cubicBezTo>
                  <a:pt x="179522" y="15499"/>
                  <a:pt x="340963" y="7750"/>
                  <a:pt x="545024" y="7750"/>
                </a:cubicBezTo>
                <a:cubicBezTo>
                  <a:pt x="749085" y="7750"/>
                  <a:pt x="1030638" y="0"/>
                  <a:pt x="1242448" y="23248"/>
                </a:cubicBezTo>
                <a:cubicBezTo>
                  <a:pt x="1454258" y="46496"/>
                  <a:pt x="1660902" y="103323"/>
                  <a:pt x="1815885" y="147235"/>
                </a:cubicBezTo>
                <a:cubicBezTo>
                  <a:pt x="1970868" y="191147"/>
                  <a:pt x="2027695" y="209228"/>
                  <a:pt x="2172346" y="286719"/>
                </a:cubicBezTo>
                <a:cubicBezTo>
                  <a:pt x="2316997" y="364210"/>
                  <a:pt x="2564970" y="503696"/>
                  <a:pt x="2683790" y="612184"/>
                </a:cubicBezTo>
                <a:cubicBezTo>
                  <a:pt x="2802610" y="720672"/>
                  <a:pt x="2880102" y="816245"/>
                  <a:pt x="2885268" y="937648"/>
                </a:cubicBezTo>
                <a:cubicBezTo>
                  <a:pt x="2890434" y="1059051"/>
                  <a:pt x="2794861" y="1237282"/>
                  <a:pt x="2714787" y="1340604"/>
                </a:cubicBezTo>
                <a:cubicBezTo>
                  <a:pt x="2634713" y="1443926"/>
                  <a:pt x="2557221" y="1480089"/>
                  <a:pt x="2404821" y="1557580"/>
                </a:cubicBezTo>
                <a:cubicBezTo>
                  <a:pt x="2252421" y="1635071"/>
                  <a:pt x="1981201" y="1740977"/>
                  <a:pt x="1800387" y="1805553"/>
                </a:cubicBezTo>
                <a:cubicBezTo>
                  <a:pt x="1619573" y="1870129"/>
                  <a:pt x="1456841" y="1906292"/>
                  <a:pt x="1319939" y="1945038"/>
                </a:cubicBezTo>
                <a:cubicBezTo>
                  <a:pt x="1183037" y="1983784"/>
                  <a:pt x="1113296" y="2014781"/>
                  <a:pt x="978977" y="2038028"/>
                </a:cubicBezTo>
                <a:cubicBezTo>
                  <a:pt x="844658" y="2061275"/>
                  <a:pt x="635431" y="2074191"/>
                  <a:pt x="514027" y="2084523"/>
                </a:cubicBezTo>
                <a:cubicBezTo>
                  <a:pt x="392624" y="2094855"/>
                  <a:pt x="330630" y="2089689"/>
                  <a:pt x="250556" y="2100021"/>
                </a:cubicBezTo>
                <a:cubicBezTo>
                  <a:pt x="170482" y="2110353"/>
                  <a:pt x="67160" y="2141350"/>
                  <a:pt x="33580" y="2146516"/>
                </a:cubicBezTo>
                <a:cubicBezTo>
                  <a:pt x="0" y="2151682"/>
                  <a:pt x="49078" y="2131018"/>
                  <a:pt x="49078" y="2131018"/>
                </a:cubicBezTo>
              </a:path>
            </a:pathLst>
          </a:custGeom>
          <a:ln>
            <a:solidFill>
              <a:srgbClr val="FF0000"/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cxnSp>
        <p:nvCxnSpPr>
          <p:cNvPr id="54" name="Straight Connector 53"/>
          <p:cNvCxnSpPr>
            <a:stCxn id="53" idx="0"/>
            <a:endCxn id="53" idx="14"/>
          </p:cNvCxnSpPr>
          <p:nvPr/>
        </p:nvCxnSpPr>
        <p:spPr>
          <a:xfrm>
            <a:off x="5873858" y="1993177"/>
            <a:ext cx="15498" cy="2123268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4071934" y="2199734"/>
            <a:ext cx="457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Constantia" pitchFamily="18" charset="0"/>
                <a:cs typeface="Arial" pitchFamily="34" charset="0"/>
              </a:rPr>
              <a:t>C4</a:t>
            </a:r>
          </a:p>
        </p:txBody>
      </p:sp>
      <p:sp>
        <p:nvSpPr>
          <p:cNvPr id="56" name="Rectangle 55"/>
          <p:cNvSpPr/>
          <p:nvPr/>
        </p:nvSpPr>
        <p:spPr>
          <a:xfrm>
            <a:off x="7715272" y="2271172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nstantia" pitchFamily="18" charset="0"/>
                <a:cs typeface="Arial" pitchFamily="34" charset="0"/>
              </a:rPr>
              <a:t>C3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000100" y="5128692"/>
            <a:ext cx="2366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z-Cyrl-AZ" sz="3200" dirty="0" smtClean="0">
                <a:solidFill>
                  <a:srgbClr val="FF0000"/>
                </a:solidFill>
                <a:latin typeface="Constantia" pitchFamily="18" charset="0"/>
              </a:rPr>
              <a:t>Г</a:t>
            </a:r>
            <a:r>
              <a:rPr lang="en-US" sz="3200" dirty="0" smtClean="0">
                <a:solidFill>
                  <a:srgbClr val="FF0000"/>
                </a:solidFill>
                <a:latin typeface="Constantia" pitchFamily="18" charset="0"/>
              </a:rPr>
              <a:t>2=</a:t>
            </a:r>
            <a:r>
              <a:rPr lang="az-Cyrl-AZ" sz="3200" dirty="0" smtClean="0">
                <a:solidFill>
                  <a:srgbClr val="FF0000"/>
                </a:solidFill>
                <a:latin typeface="Constantia" pitchFamily="18" charset="0"/>
              </a:rPr>
              <a:t>Г</a:t>
            </a:r>
            <a:r>
              <a:rPr lang="en-US" sz="3200" dirty="0" smtClean="0">
                <a:solidFill>
                  <a:srgbClr val="FF0000"/>
                </a:solidFill>
                <a:latin typeface="Constantia" pitchFamily="18" charset="0"/>
              </a:rPr>
              <a:t>3+</a:t>
            </a:r>
            <a:r>
              <a:rPr lang="az-Cyrl-AZ" sz="3200" dirty="0" smtClean="0">
                <a:solidFill>
                  <a:srgbClr val="FF0000"/>
                </a:solidFill>
                <a:latin typeface="Constantia" pitchFamily="18" charset="0"/>
              </a:rPr>
              <a:t>Г</a:t>
            </a:r>
            <a:r>
              <a:rPr lang="en-US" sz="3200" dirty="0" smtClean="0">
                <a:solidFill>
                  <a:srgbClr val="FF0000"/>
                </a:solidFill>
                <a:latin typeface="Constantia" pitchFamily="18" charset="0"/>
              </a:rPr>
              <a:t>4=0</a:t>
            </a:r>
            <a:endParaRPr lang="en-US" sz="3200" dirty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58" name="Right Arrow 57"/>
          <p:cNvSpPr/>
          <p:nvPr/>
        </p:nvSpPr>
        <p:spPr>
          <a:xfrm>
            <a:off x="3643306" y="5271568"/>
            <a:ext cx="642942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500562" y="5128692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z-Cyrl-AZ" sz="3200" dirty="0" smtClean="0">
                <a:solidFill>
                  <a:srgbClr val="FF0000"/>
                </a:solidFill>
                <a:latin typeface="Constantia" pitchFamily="18" charset="0"/>
              </a:rPr>
              <a:t>Г</a:t>
            </a:r>
            <a:r>
              <a:rPr lang="en-US" sz="3200" dirty="0" smtClean="0">
                <a:solidFill>
                  <a:srgbClr val="FF0000"/>
                </a:solidFill>
                <a:latin typeface="Constantia" pitchFamily="18" charset="0"/>
              </a:rPr>
              <a:t>4=-</a:t>
            </a:r>
            <a:r>
              <a:rPr lang="az-Cyrl-AZ" sz="3200" dirty="0" smtClean="0">
                <a:solidFill>
                  <a:srgbClr val="FF0000"/>
                </a:solidFill>
                <a:latin typeface="Constantia" pitchFamily="18" charset="0"/>
              </a:rPr>
              <a:t>Г</a:t>
            </a:r>
            <a:r>
              <a:rPr lang="en-US" sz="3200" dirty="0" smtClean="0">
                <a:solidFill>
                  <a:srgbClr val="FF0000"/>
                </a:solidFill>
                <a:latin typeface="Constantia" pitchFamily="18" charset="0"/>
              </a:rPr>
              <a:t>3</a:t>
            </a:r>
            <a:endParaRPr lang="en-US" sz="3200" dirty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60" name="Arc 59"/>
          <p:cNvSpPr/>
          <p:nvPr/>
        </p:nvSpPr>
        <p:spPr>
          <a:xfrm>
            <a:off x="7000892" y="2699800"/>
            <a:ext cx="714380" cy="714380"/>
          </a:xfrm>
          <a:prstGeom prst="arc">
            <a:avLst>
              <a:gd name="adj1" fmla="val 10083102"/>
              <a:gd name="adj2" fmla="val 0"/>
            </a:avLst>
          </a:prstGeom>
          <a:ln w="57150">
            <a:headEnd type="triangle" w="lg" len="lg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6643702" y="2342610"/>
            <a:ext cx="5517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z-Cyrl-AZ" sz="2800" b="1" dirty="0" smtClean="0">
                <a:solidFill>
                  <a:srgbClr val="0070C0"/>
                </a:solidFill>
                <a:latin typeface="Constantia" pitchFamily="18" charset="0"/>
              </a:rPr>
              <a:t>Г</a:t>
            </a:r>
            <a:r>
              <a:rPr lang="en-US" sz="2800" b="1" dirty="0" smtClean="0">
                <a:solidFill>
                  <a:srgbClr val="0070C0"/>
                </a:solidFill>
                <a:latin typeface="Constantia" pitchFamily="18" charset="0"/>
              </a:rPr>
              <a:t>3</a:t>
            </a:r>
            <a:endParaRPr lang="en-US" sz="2800" b="1" dirty="0">
              <a:solidFill>
                <a:srgbClr val="0070C0"/>
              </a:solidFill>
              <a:latin typeface="Constantia" pitchFamily="18" charset="0"/>
            </a:endParaRPr>
          </a:p>
        </p:txBody>
      </p:sp>
      <p:sp>
        <p:nvSpPr>
          <p:cNvPr id="62" name="Arc 61"/>
          <p:cNvSpPr/>
          <p:nvPr/>
        </p:nvSpPr>
        <p:spPr>
          <a:xfrm>
            <a:off x="2928926" y="2699800"/>
            <a:ext cx="714380" cy="714380"/>
          </a:xfrm>
          <a:prstGeom prst="arc">
            <a:avLst>
              <a:gd name="adj1" fmla="val 10083102"/>
              <a:gd name="adj2" fmla="val 0"/>
            </a:avLst>
          </a:prstGeom>
          <a:ln w="57150">
            <a:headEnd type="non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3714744" y="2485486"/>
            <a:ext cx="5757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z-Cyrl-AZ" sz="2800" b="1" dirty="0" smtClean="0">
                <a:solidFill>
                  <a:srgbClr val="0070C0"/>
                </a:solidFill>
                <a:latin typeface="Constantia" pitchFamily="18" charset="0"/>
              </a:rPr>
              <a:t>Г</a:t>
            </a:r>
            <a:r>
              <a:rPr lang="en-US" sz="2800" b="1" dirty="0" smtClean="0">
                <a:solidFill>
                  <a:srgbClr val="0070C0"/>
                </a:solidFill>
                <a:latin typeface="Constantia" pitchFamily="18" charset="0"/>
              </a:rPr>
              <a:t>4</a:t>
            </a:r>
            <a:endParaRPr lang="en-US" sz="2800" b="1" dirty="0">
              <a:solidFill>
                <a:srgbClr val="0070C0"/>
              </a:solidFill>
              <a:latin typeface="Constantia" pitchFamily="18" charset="0"/>
            </a:endParaRPr>
          </a:p>
        </p:txBody>
      </p:sp>
      <p:pic>
        <p:nvPicPr>
          <p:cNvPr id="64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2771238"/>
            <a:ext cx="928694" cy="58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65" name="Group 64"/>
          <p:cNvGrpSpPr/>
          <p:nvPr/>
        </p:nvGrpSpPr>
        <p:grpSpPr>
          <a:xfrm>
            <a:off x="2107769" y="2739678"/>
            <a:ext cx="3535801" cy="1009974"/>
            <a:chOff x="2107769" y="3040250"/>
            <a:chExt cx="3535801" cy="1009974"/>
          </a:xfrm>
        </p:grpSpPr>
        <p:grpSp>
          <p:nvGrpSpPr>
            <p:cNvPr id="66" name="Group 18"/>
            <p:cNvGrpSpPr/>
            <p:nvPr/>
          </p:nvGrpSpPr>
          <p:grpSpPr>
            <a:xfrm>
              <a:off x="4757980" y="3429000"/>
              <a:ext cx="814153" cy="621224"/>
              <a:chOff x="4757980" y="3429000"/>
              <a:chExt cx="814153" cy="621224"/>
            </a:xfrm>
          </p:grpSpPr>
          <p:sp>
            <p:nvSpPr>
              <p:cNvPr id="69" name="Freeform 68"/>
              <p:cNvSpPr/>
              <p:nvPr/>
            </p:nvSpPr>
            <p:spPr>
              <a:xfrm>
                <a:off x="4757980" y="3797085"/>
                <a:ext cx="529525" cy="253139"/>
              </a:xfrm>
              <a:custGeom>
                <a:avLst/>
                <a:gdLst>
                  <a:gd name="connsiteX0" fmla="*/ 0 w 529525"/>
                  <a:gd name="connsiteY0" fmla="*/ 247973 h 253139"/>
                  <a:gd name="connsiteX1" fmla="*/ 309966 w 529525"/>
                  <a:gd name="connsiteY1" fmla="*/ 247973 h 253139"/>
                  <a:gd name="connsiteX2" fmla="*/ 480447 w 529525"/>
                  <a:gd name="connsiteY2" fmla="*/ 216976 h 253139"/>
                  <a:gd name="connsiteX3" fmla="*/ 526942 w 529525"/>
                  <a:gd name="connsiteY3" fmla="*/ 108488 h 253139"/>
                  <a:gd name="connsiteX4" fmla="*/ 464949 w 529525"/>
                  <a:gd name="connsiteY4" fmla="*/ 30996 h 253139"/>
                  <a:gd name="connsiteX5" fmla="*/ 387457 w 529525"/>
                  <a:gd name="connsiteY5" fmla="*/ 0 h 253139"/>
                  <a:gd name="connsiteX6" fmla="*/ 387457 w 529525"/>
                  <a:gd name="connsiteY6" fmla="*/ 0 h 2531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29525" h="253139">
                    <a:moveTo>
                      <a:pt x="0" y="247973"/>
                    </a:moveTo>
                    <a:cubicBezTo>
                      <a:pt x="114945" y="250556"/>
                      <a:pt x="229891" y="253139"/>
                      <a:pt x="309966" y="247973"/>
                    </a:cubicBezTo>
                    <a:cubicBezTo>
                      <a:pt x="390041" y="242807"/>
                      <a:pt x="444284" y="240224"/>
                      <a:pt x="480447" y="216976"/>
                    </a:cubicBezTo>
                    <a:cubicBezTo>
                      <a:pt x="516610" y="193728"/>
                      <a:pt x="529525" y="139485"/>
                      <a:pt x="526942" y="108488"/>
                    </a:cubicBezTo>
                    <a:cubicBezTo>
                      <a:pt x="524359" y="77491"/>
                      <a:pt x="488196" y="49077"/>
                      <a:pt x="464949" y="30996"/>
                    </a:cubicBezTo>
                    <a:cubicBezTo>
                      <a:pt x="441702" y="12915"/>
                      <a:pt x="387457" y="0"/>
                      <a:pt x="387457" y="0"/>
                    </a:cubicBezTo>
                    <a:lnTo>
                      <a:pt x="387457" y="0"/>
                    </a:lnTo>
                  </a:path>
                </a:pathLst>
              </a:custGeom>
              <a:ln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onstantia" pitchFamily="18" charset="0"/>
                </a:endParaRPr>
              </a:p>
            </p:txBody>
          </p:sp>
          <p:sp>
            <p:nvSpPr>
              <p:cNvPr id="70" name="Freeform 69"/>
              <p:cNvSpPr/>
              <p:nvPr/>
            </p:nvSpPr>
            <p:spPr>
              <a:xfrm>
                <a:off x="5034367" y="3429000"/>
                <a:ext cx="537766" cy="368085"/>
              </a:xfrm>
              <a:custGeom>
                <a:avLst/>
                <a:gdLst>
                  <a:gd name="connsiteX0" fmla="*/ 126570 w 715505"/>
                  <a:gd name="connsiteY0" fmla="*/ 340963 h 340963"/>
                  <a:gd name="connsiteX1" fmla="*/ 18081 w 715505"/>
                  <a:gd name="connsiteY1" fmla="*/ 263471 h 340963"/>
                  <a:gd name="connsiteX2" fmla="*/ 33580 w 715505"/>
                  <a:gd name="connsiteY2" fmla="*/ 139485 h 340963"/>
                  <a:gd name="connsiteX3" fmla="*/ 219559 w 715505"/>
                  <a:gd name="connsiteY3" fmla="*/ 77492 h 340963"/>
                  <a:gd name="connsiteX4" fmla="*/ 715505 w 715505"/>
                  <a:gd name="connsiteY4" fmla="*/ 0 h 340963"/>
                  <a:gd name="connsiteX5" fmla="*/ 715505 w 715505"/>
                  <a:gd name="connsiteY5" fmla="*/ 0 h 340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15505" h="340963">
                    <a:moveTo>
                      <a:pt x="126570" y="340963"/>
                    </a:moveTo>
                    <a:cubicBezTo>
                      <a:pt x="80074" y="319007"/>
                      <a:pt x="33579" y="297051"/>
                      <a:pt x="18081" y="263471"/>
                    </a:cubicBezTo>
                    <a:cubicBezTo>
                      <a:pt x="2583" y="229891"/>
                      <a:pt x="0" y="170482"/>
                      <a:pt x="33580" y="139485"/>
                    </a:cubicBezTo>
                    <a:cubicBezTo>
                      <a:pt x="67160" y="108489"/>
                      <a:pt x="105905" y="100739"/>
                      <a:pt x="219559" y="77492"/>
                    </a:cubicBezTo>
                    <a:cubicBezTo>
                      <a:pt x="333213" y="54245"/>
                      <a:pt x="715505" y="0"/>
                      <a:pt x="715505" y="0"/>
                    </a:cubicBezTo>
                    <a:lnTo>
                      <a:pt x="715505" y="0"/>
                    </a:lnTo>
                  </a:path>
                </a:pathLst>
              </a:custGeom>
              <a:ln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onstantia" pitchFamily="18" charset="0"/>
                </a:endParaRPr>
              </a:p>
            </p:txBody>
          </p:sp>
        </p:grpSp>
        <p:sp>
          <p:nvSpPr>
            <p:cNvPr id="67" name="Freeform 66"/>
            <p:cNvSpPr/>
            <p:nvPr/>
          </p:nvSpPr>
          <p:spPr>
            <a:xfrm>
              <a:off x="2107769" y="3040250"/>
              <a:ext cx="3505200" cy="439119"/>
            </a:xfrm>
            <a:custGeom>
              <a:avLst/>
              <a:gdLst>
                <a:gd name="connsiteX0" fmla="*/ 0 w 3505200"/>
                <a:gd name="connsiteY0" fmla="*/ 152401 h 439119"/>
                <a:gd name="connsiteX1" fmla="*/ 340963 w 3505200"/>
                <a:gd name="connsiteY1" fmla="*/ 28414 h 439119"/>
                <a:gd name="connsiteX2" fmla="*/ 945397 w 3505200"/>
                <a:gd name="connsiteY2" fmla="*/ 28414 h 439119"/>
                <a:gd name="connsiteX3" fmla="*/ 1611824 w 3505200"/>
                <a:gd name="connsiteY3" fmla="*/ 198896 h 439119"/>
                <a:gd name="connsiteX4" fmla="*/ 2092272 w 3505200"/>
                <a:gd name="connsiteY4" fmla="*/ 322882 h 439119"/>
                <a:gd name="connsiteX5" fmla="*/ 2433234 w 3505200"/>
                <a:gd name="connsiteY5" fmla="*/ 400374 h 439119"/>
                <a:gd name="connsiteX6" fmla="*/ 2634712 w 3505200"/>
                <a:gd name="connsiteY6" fmla="*/ 415872 h 439119"/>
                <a:gd name="connsiteX7" fmla="*/ 3068665 w 3505200"/>
                <a:gd name="connsiteY7" fmla="*/ 260889 h 439119"/>
                <a:gd name="connsiteX8" fmla="*/ 3440624 w 3505200"/>
                <a:gd name="connsiteY8" fmla="*/ 90408 h 439119"/>
                <a:gd name="connsiteX9" fmla="*/ 3456123 w 3505200"/>
                <a:gd name="connsiteY9" fmla="*/ 90408 h 439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05200" h="439119">
                  <a:moveTo>
                    <a:pt x="0" y="152401"/>
                  </a:moveTo>
                  <a:cubicBezTo>
                    <a:pt x="91698" y="100739"/>
                    <a:pt x="183397" y="49078"/>
                    <a:pt x="340963" y="28414"/>
                  </a:cubicBezTo>
                  <a:cubicBezTo>
                    <a:pt x="498529" y="7750"/>
                    <a:pt x="733587" y="0"/>
                    <a:pt x="945397" y="28414"/>
                  </a:cubicBezTo>
                  <a:cubicBezTo>
                    <a:pt x="1157207" y="56828"/>
                    <a:pt x="1611824" y="198896"/>
                    <a:pt x="1611824" y="198896"/>
                  </a:cubicBezTo>
                  <a:lnTo>
                    <a:pt x="2092272" y="322882"/>
                  </a:lnTo>
                  <a:cubicBezTo>
                    <a:pt x="2229174" y="356462"/>
                    <a:pt x="2342827" y="384876"/>
                    <a:pt x="2433234" y="400374"/>
                  </a:cubicBezTo>
                  <a:cubicBezTo>
                    <a:pt x="2523641" y="415872"/>
                    <a:pt x="2528807" y="439119"/>
                    <a:pt x="2634712" y="415872"/>
                  </a:cubicBezTo>
                  <a:cubicBezTo>
                    <a:pt x="2740617" y="392625"/>
                    <a:pt x="2934346" y="315133"/>
                    <a:pt x="3068665" y="260889"/>
                  </a:cubicBezTo>
                  <a:cubicBezTo>
                    <a:pt x="3202984" y="206645"/>
                    <a:pt x="3376048" y="118821"/>
                    <a:pt x="3440624" y="90408"/>
                  </a:cubicBezTo>
                  <a:cubicBezTo>
                    <a:pt x="3505200" y="61995"/>
                    <a:pt x="3480661" y="76201"/>
                    <a:pt x="3456123" y="90408"/>
                  </a:cubicBezTo>
                </a:path>
              </a:pathLst>
            </a:custGeom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Constantia" pitchFamily="18" charset="0"/>
              </a:endParaRPr>
            </a:p>
          </p:txBody>
        </p:sp>
        <p:cxnSp>
          <p:nvCxnSpPr>
            <p:cNvPr id="68" name="Straight Connector 67"/>
            <p:cNvCxnSpPr/>
            <p:nvPr/>
          </p:nvCxnSpPr>
          <p:spPr>
            <a:xfrm flipV="1">
              <a:off x="4500562" y="3286124"/>
              <a:ext cx="1143008" cy="357190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3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1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9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2" grpId="1" animBg="1"/>
      <p:bldP spid="43" grpId="0"/>
      <p:bldP spid="43" grpId="1"/>
      <p:bldP spid="44" grpId="0"/>
      <p:bldP spid="44" grpId="1"/>
      <p:bldP spid="45" grpId="0" animBg="1"/>
      <p:bldP spid="46" grpId="0"/>
      <p:bldP spid="47" grpId="0"/>
      <p:bldP spid="48" grpId="0" animBg="1"/>
      <p:bldP spid="48" grpId="1" animBg="1"/>
      <p:bldP spid="49" grpId="0" animBg="1"/>
      <p:bldP spid="49" grpId="1" animBg="1"/>
      <p:bldP spid="50" grpId="0" animBg="1"/>
      <p:bldP spid="52" grpId="0" animBg="1"/>
      <p:bldP spid="53" grpId="0" animBg="1"/>
      <p:bldP spid="55" grpId="0"/>
      <p:bldP spid="56" grpId="0"/>
      <p:bldP spid="57" grpId="0"/>
      <p:bldP spid="58" grpId="0" animBg="1"/>
      <p:bldP spid="59" grpId="0"/>
      <p:bldP spid="60" grpId="0" animBg="1"/>
      <p:bldP spid="61" grpId="0"/>
      <p:bldP spid="62" grpId="0" animBg="1"/>
      <p:bldP spid="6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11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-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4244" t="8780" r="2123"/>
          <a:stretch>
            <a:fillRect/>
          </a:stretch>
        </p:blipFill>
        <p:spPr bwMode="auto">
          <a:xfrm>
            <a:off x="107504" y="245021"/>
            <a:ext cx="3960440" cy="1959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 t="2788"/>
          <a:stretch>
            <a:fillRect/>
          </a:stretch>
        </p:blipFill>
        <p:spPr bwMode="auto">
          <a:xfrm>
            <a:off x="1643042" y="2132856"/>
            <a:ext cx="4314304" cy="2152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/>
          <a:srcRect l="1368" t="2900"/>
          <a:stretch>
            <a:fillRect/>
          </a:stretch>
        </p:blipFill>
        <p:spPr bwMode="auto">
          <a:xfrm>
            <a:off x="4067944" y="4149080"/>
            <a:ext cx="4861743" cy="2411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284010" y="1300698"/>
            <a:ext cx="860847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en-US" sz="2400" dirty="0" smtClean="0">
                <a:latin typeface="Constantia" pitchFamily="18" charset="0"/>
              </a:rPr>
              <a:t> Consider  an  airfoil  of  arbitrary  shape and  thickness  in a free stream with velocity V∞</a:t>
            </a:r>
          </a:p>
          <a:p>
            <a:pPr>
              <a:buFont typeface="Courier New" pitchFamily="49" charset="0"/>
              <a:buChar char="o"/>
            </a:pPr>
            <a:r>
              <a:rPr lang="en-US" sz="2400" dirty="0" smtClean="0">
                <a:latin typeface="Constantia" pitchFamily="18" charset="0"/>
              </a:rPr>
              <a:t> Replace the airfoil surface with a vortex sheet of variable strength γ(</a:t>
            </a:r>
            <a:r>
              <a:rPr lang="en-US" sz="2400" dirty="0" err="1" smtClean="0">
                <a:latin typeface="Constantia" pitchFamily="18" charset="0"/>
              </a:rPr>
              <a:t>i</a:t>
            </a:r>
            <a:r>
              <a:rPr lang="en-US" sz="2400" dirty="0" smtClean="0">
                <a:latin typeface="Constantia" pitchFamily="18" charset="0"/>
              </a:rPr>
              <a:t>).</a:t>
            </a:r>
          </a:p>
          <a:p>
            <a:pPr>
              <a:buFont typeface="Courier New" pitchFamily="49" charset="0"/>
              <a:buChar char="o"/>
            </a:pPr>
            <a:endParaRPr lang="en-GB" sz="2400" dirty="0" smtClean="0">
              <a:latin typeface="Constantia" pitchFamily="18" charset="0"/>
            </a:endParaRPr>
          </a:p>
          <a:p>
            <a:pPr>
              <a:buFont typeface="Courier New" pitchFamily="49" charset="0"/>
              <a:buChar char="o"/>
            </a:pPr>
            <a:endParaRPr lang="en-GB" sz="2400" dirty="0" smtClean="0">
              <a:latin typeface="Constantia" pitchFamily="18" charset="0"/>
            </a:endParaRPr>
          </a:p>
          <a:p>
            <a:pPr>
              <a:buFont typeface="Courier New" pitchFamily="49" charset="0"/>
              <a:buChar char="o"/>
            </a:pPr>
            <a:endParaRPr lang="en-GB" sz="2400" dirty="0" smtClean="0">
              <a:latin typeface="Constantia" pitchFamily="18" charset="0"/>
            </a:endParaRPr>
          </a:p>
          <a:p>
            <a:pPr>
              <a:buFont typeface="Courier New" pitchFamily="49" charset="0"/>
              <a:buChar char="o"/>
            </a:pPr>
            <a:endParaRPr lang="en-GB" sz="2400" dirty="0" smtClean="0">
              <a:latin typeface="Constantia" pitchFamily="18" charset="0"/>
            </a:endParaRPr>
          </a:p>
          <a:p>
            <a:pPr>
              <a:buFont typeface="Courier New" pitchFamily="49" charset="0"/>
              <a:buChar char="o"/>
            </a:pPr>
            <a:r>
              <a:rPr lang="en-GB" sz="2400" dirty="0" smtClean="0">
                <a:latin typeface="Constantia" pitchFamily="18" charset="0"/>
              </a:rPr>
              <a:t> </a:t>
            </a:r>
            <a:r>
              <a:rPr lang="en-US" sz="2400" dirty="0" smtClean="0">
                <a:latin typeface="Constantia" pitchFamily="18" charset="0"/>
              </a:rPr>
              <a:t>Calculate the variation of γ as a function of s such that the induced velocity field from the vortex sheet when added to the uniform velocity of magnitude will make the vortex sheet (hence the airfoil surface) a streamline of the flow.</a:t>
            </a:r>
          </a:p>
          <a:p>
            <a:pPr>
              <a:buFont typeface="Courier New" pitchFamily="49" charset="0"/>
              <a:buChar char="o"/>
            </a:pPr>
            <a:endParaRPr lang="en-US" sz="2400" dirty="0" smtClean="0">
              <a:latin typeface="Constanti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12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AIRFOIL APPROXIMATION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32951" y="3378718"/>
            <a:ext cx="4515513" cy="62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5656" y="5563316"/>
            <a:ext cx="2044310" cy="962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78338" y="5850544"/>
            <a:ext cx="1785950" cy="458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Right Arrow 21"/>
          <p:cNvSpPr/>
          <p:nvPr/>
        </p:nvSpPr>
        <p:spPr>
          <a:xfrm>
            <a:off x="3787892" y="5880692"/>
            <a:ext cx="1000132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3041129"/>
            <a:ext cx="34671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uiExpand="1" build="allAtOnce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13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AIRFOIL APPROXIMATION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/>
          <p:cNvSpPr txBox="1">
            <a:spLocks/>
          </p:cNvSpPr>
          <p:nvPr/>
        </p:nvSpPr>
        <p:spPr>
          <a:xfrm>
            <a:off x="214282" y="1052736"/>
            <a:ext cx="8229600" cy="13506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43042" y="3500438"/>
            <a:ext cx="58579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foundation of the vortex panel </a:t>
            </a:r>
            <a:r>
              <a:rPr 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</a:t>
            </a:r>
            <a:endParaRPr lang="en-US" sz="2400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4321967" y="2714050"/>
            <a:ext cx="500066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21769" y="4196008"/>
            <a:ext cx="35004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Analytical solution? </a:t>
            </a:r>
            <a:endParaRPr lang="en-US" sz="28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itle 5"/>
          <p:cNvSpPr txBox="1">
            <a:spLocks/>
          </p:cNvSpPr>
          <p:nvPr/>
        </p:nvSpPr>
        <p:spPr>
          <a:xfrm>
            <a:off x="2811165" y="5443190"/>
            <a:ext cx="3521670" cy="1200329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Thin airfoil approximation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4321967" y="4838950"/>
            <a:ext cx="500066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84010" y="1300698"/>
            <a:ext cx="86084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en-US" sz="2400" dirty="0" smtClean="0">
                <a:latin typeface="Constantia" pitchFamily="18" charset="0"/>
              </a:rPr>
              <a:t> No general analytical solution for γ = γ (s) exists for an airfoil of arbitrary shape and thickness. Rather, the strength of the vortex sheet must be found numerically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14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 THIN AIRFOIL APPROXIMATION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5" y="4077072"/>
            <a:ext cx="9115425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284010" y="1300698"/>
            <a:ext cx="860847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Constantia" pitchFamily="18" charset="0"/>
              </a:rPr>
              <a:t>1) The airfoil is assumed to be thin, with small maximum camber and thickness relative to the chord, and is assumed to operate at a small angle of attack, </a:t>
            </a:r>
            <a:r>
              <a:rPr lang="el-GR" sz="2000" dirty="0" smtClean="0">
                <a:latin typeface="Constantia" pitchFamily="18" charset="0"/>
              </a:rPr>
              <a:t>α ≪ 1.</a:t>
            </a:r>
          </a:p>
          <a:p>
            <a:r>
              <a:rPr lang="el-GR" sz="2000" dirty="0" smtClean="0">
                <a:latin typeface="Constantia" pitchFamily="18" charset="0"/>
              </a:rPr>
              <a:t>2) </a:t>
            </a:r>
            <a:r>
              <a:rPr lang="en-US" sz="2000" dirty="0" smtClean="0">
                <a:latin typeface="Constantia" pitchFamily="18" charset="0"/>
              </a:rPr>
              <a:t>The upper and lower vortex sheets are superimposed together into a single vortex sheet </a:t>
            </a:r>
            <a:r>
              <a:rPr lang="el-GR" sz="2000" dirty="0" smtClean="0">
                <a:latin typeface="Constantia" pitchFamily="18" charset="0"/>
              </a:rPr>
              <a:t>γ = γ</a:t>
            </a:r>
            <a:r>
              <a:rPr lang="en-US" sz="2000" dirty="0" smtClean="0">
                <a:latin typeface="Constantia" pitchFamily="18" charset="0"/>
              </a:rPr>
              <a:t>u + </a:t>
            </a:r>
            <a:r>
              <a:rPr lang="el-GR" sz="2000" dirty="0" smtClean="0">
                <a:latin typeface="Constantia" pitchFamily="18" charset="0"/>
              </a:rPr>
              <a:t>γℓ, </a:t>
            </a:r>
            <a:r>
              <a:rPr lang="en-US" sz="2000" dirty="0" smtClean="0">
                <a:latin typeface="Constantia" pitchFamily="18" charset="0"/>
              </a:rPr>
              <a:t>which is placed on the x axis rather than on the curved mean camber line Z = (</a:t>
            </a:r>
            <a:r>
              <a:rPr lang="en-US" sz="2000" dirty="0" err="1" smtClean="0">
                <a:latin typeface="Constantia" pitchFamily="18" charset="0"/>
              </a:rPr>
              <a:t>Zu</a:t>
            </a:r>
            <a:r>
              <a:rPr lang="en-US" sz="2000" dirty="0" smtClean="0">
                <a:latin typeface="Constantia" pitchFamily="18" charset="0"/>
              </a:rPr>
              <a:t> + </a:t>
            </a:r>
            <a:r>
              <a:rPr lang="en-US" sz="2000" dirty="0" err="1" smtClean="0">
                <a:latin typeface="Constantia" pitchFamily="18" charset="0"/>
              </a:rPr>
              <a:t>Zℓ</a:t>
            </a:r>
            <a:r>
              <a:rPr lang="en-US" sz="2000" dirty="0" smtClean="0">
                <a:latin typeface="Constantia" pitchFamily="18" charset="0"/>
              </a:rPr>
              <a:t>)/2.</a:t>
            </a:r>
          </a:p>
          <a:p>
            <a:r>
              <a:rPr lang="en-US" sz="2000" dirty="0" smtClean="0">
                <a:latin typeface="Constantia" pitchFamily="18" charset="0"/>
              </a:rPr>
              <a:t>3) The flow-tangency condition V ・ n = 0 is applied on the x-axis at z = 0, rather than on the camber line at z = Z. But the normal vector </a:t>
            </a:r>
            <a:r>
              <a:rPr lang="en-US" sz="2000" i="1" dirty="0" smtClean="0">
                <a:latin typeface="Constantia" pitchFamily="18" charset="0"/>
              </a:rPr>
              <a:t>n</a:t>
            </a:r>
            <a:r>
              <a:rPr lang="en-US" sz="2000" dirty="0" smtClean="0">
                <a:latin typeface="Constantia" pitchFamily="18" charset="0"/>
              </a:rPr>
              <a:t> is normal to the actual camber line shape, as shown in the figure.</a:t>
            </a:r>
          </a:p>
          <a:p>
            <a:pPr>
              <a:buFont typeface="Courier New" pitchFamily="49" charset="0"/>
              <a:buChar char="o"/>
            </a:pPr>
            <a:endParaRPr lang="en-US" sz="2000" dirty="0" smtClean="0">
              <a:latin typeface="Constantia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15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CLASSICAL THIN AIRFOIL THEORY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284010" y="1300698"/>
            <a:ext cx="860847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latin typeface="Constantia" pitchFamily="18" charset="0"/>
              </a:rPr>
              <a:t>Thin airfoils can be simulated by a vortex sheet placed along the camber line.</a:t>
            </a:r>
          </a:p>
          <a:p>
            <a:endParaRPr lang="en-GB" sz="2400" dirty="0" smtClean="0">
              <a:latin typeface="Constantia" pitchFamily="18" charset="0"/>
            </a:endParaRPr>
          </a:p>
          <a:p>
            <a:r>
              <a:rPr lang="en-GB" sz="2400" dirty="0" smtClean="0">
                <a:latin typeface="Constantia" pitchFamily="18" charset="0"/>
              </a:rPr>
              <a:t>Our purpose is to calculate the variation of </a:t>
            </a:r>
            <a:r>
              <a:rPr lang="el-GR" sz="2400" i="1" dirty="0" smtClean="0">
                <a:latin typeface="Constantia" pitchFamily="18" charset="0"/>
              </a:rPr>
              <a:t>γ</a:t>
            </a:r>
            <a:r>
              <a:rPr lang="en-GB" sz="2400" i="1" dirty="0" smtClean="0">
                <a:latin typeface="Constantia" pitchFamily="18" charset="0"/>
              </a:rPr>
              <a:t>(s) </a:t>
            </a:r>
            <a:r>
              <a:rPr lang="en-GB" sz="2400" dirty="0" smtClean="0">
                <a:latin typeface="Constantia" pitchFamily="18" charset="0"/>
              </a:rPr>
              <a:t>such that:</a:t>
            </a:r>
          </a:p>
          <a:p>
            <a:r>
              <a:rPr lang="en-GB" sz="2400" dirty="0" smtClean="0">
                <a:latin typeface="Constantia" pitchFamily="18" charset="0"/>
              </a:rPr>
              <a:t>	1) The camber line becomes a streamline of the flow</a:t>
            </a:r>
          </a:p>
          <a:p>
            <a:r>
              <a:rPr lang="en-GB" sz="2400" dirty="0" smtClean="0">
                <a:latin typeface="Constantia" pitchFamily="18" charset="0"/>
              </a:rPr>
              <a:t>	2) The </a:t>
            </a:r>
            <a:r>
              <a:rPr lang="en-GB" sz="2400" dirty="0" err="1" smtClean="0">
                <a:latin typeface="Constantia" pitchFamily="18" charset="0"/>
              </a:rPr>
              <a:t>Kutta</a:t>
            </a:r>
            <a:r>
              <a:rPr lang="en-GB" sz="2400" dirty="0" smtClean="0">
                <a:latin typeface="Constantia" pitchFamily="18" charset="0"/>
              </a:rPr>
              <a:t> condition is satisfied </a:t>
            </a:r>
            <a:r>
              <a:rPr lang="en-GB" sz="2400" i="1" dirty="0" smtClean="0">
                <a:latin typeface="Constantia" pitchFamily="18" charset="0"/>
              </a:rPr>
              <a:t>(</a:t>
            </a:r>
            <a:r>
              <a:rPr lang="el-GR" sz="2400" i="1" dirty="0" smtClean="0">
                <a:latin typeface="Constantia" pitchFamily="18" charset="0"/>
              </a:rPr>
              <a:t>γ</a:t>
            </a:r>
            <a:r>
              <a:rPr lang="en-GB" sz="2400" i="1" dirty="0" smtClean="0">
                <a:latin typeface="Constantia" pitchFamily="18" charset="0"/>
              </a:rPr>
              <a:t>(TE)=0)</a:t>
            </a:r>
            <a:r>
              <a:rPr lang="en-GB" sz="2400" dirty="0" smtClean="0">
                <a:latin typeface="Constantia" pitchFamily="18" charset="0"/>
              </a:rPr>
              <a:t>.</a:t>
            </a:r>
          </a:p>
          <a:p>
            <a:endParaRPr lang="en-GB" sz="2400" dirty="0" smtClean="0">
              <a:latin typeface="Constantia" pitchFamily="18" charset="0"/>
            </a:endParaRPr>
          </a:p>
          <a:p>
            <a:endParaRPr lang="en-GB" sz="2400" dirty="0" smtClean="0">
              <a:latin typeface="Constantia" pitchFamily="18" charset="0"/>
            </a:endParaRPr>
          </a:p>
          <a:p>
            <a:endParaRPr lang="en-GB" sz="2400" dirty="0" smtClean="0">
              <a:latin typeface="Constantia" pitchFamily="18" charset="0"/>
            </a:endParaRPr>
          </a:p>
          <a:p>
            <a:endParaRPr lang="en-GB" sz="2400" dirty="0" smtClean="0">
              <a:latin typeface="Constantia" pitchFamily="18" charset="0"/>
            </a:endParaRPr>
          </a:p>
          <a:p>
            <a:r>
              <a:rPr lang="en-GB" sz="2400" dirty="0" smtClean="0">
                <a:latin typeface="Constantia" pitchFamily="18" charset="0"/>
              </a:rPr>
              <a:t>Once we have found the particular </a:t>
            </a:r>
            <a:r>
              <a:rPr lang="el-GR" sz="2400" i="1" dirty="0" smtClean="0">
                <a:latin typeface="Constantia" pitchFamily="18" charset="0"/>
              </a:rPr>
              <a:t>γ</a:t>
            </a:r>
            <a:r>
              <a:rPr lang="en-GB" sz="2400" dirty="0" smtClean="0">
                <a:latin typeface="Constantia" pitchFamily="18" charset="0"/>
              </a:rPr>
              <a:t>(s) that satisfies above conditions, then the total circulation </a:t>
            </a:r>
            <a:r>
              <a:rPr lang="el-GR" sz="2400" dirty="0" smtClean="0">
                <a:latin typeface="Constantia" pitchFamily="18" charset="0"/>
              </a:rPr>
              <a:t>Γ</a:t>
            </a:r>
            <a:r>
              <a:rPr lang="en-GB" sz="2400" dirty="0" smtClean="0">
                <a:latin typeface="Constantia" pitchFamily="18" charset="0"/>
              </a:rPr>
              <a:t> around the airfoil is found by integrating </a:t>
            </a:r>
            <a:r>
              <a:rPr lang="el-GR" sz="2400" i="1" dirty="0" smtClean="0">
                <a:latin typeface="Constantia" pitchFamily="18" charset="0"/>
              </a:rPr>
              <a:t>γ</a:t>
            </a:r>
            <a:r>
              <a:rPr lang="en-GB" sz="2400" dirty="0" smtClean="0">
                <a:latin typeface="Constantia" pitchFamily="18" charset="0"/>
              </a:rPr>
              <a:t>(s) from the leading edge to the trailing edge.</a:t>
            </a:r>
            <a:endParaRPr lang="en-US" sz="2400" dirty="0" smtClean="0">
              <a:latin typeface="Constantia" pitchFamily="18" charset="0"/>
            </a:endParaRPr>
          </a:p>
          <a:p>
            <a:pPr>
              <a:buFont typeface="Courier New" pitchFamily="49" charset="0"/>
              <a:buChar char="o"/>
            </a:pPr>
            <a:endParaRPr lang="en-US" sz="2400" dirty="0" smtClean="0">
              <a:latin typeface="Constantia" pitchFamily="18" charset="0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66838" y="3573016"/>
            <a:ext cx="641032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3900019" y="6165304"/>
          <a:ext cx="1343963" cy="474340"/>
        </p:xfrm>
        <a:graphic>
          <a:graphicData uri="http://schemas.openxmlformats.org/presentationml/2006/ole">
            <p:oleObj spid="_x0000_s11268" name="Equation" r:id="rId4" imgW="647640" imgH="228600" progId="Equation.DSMT4">
              <p:embed/>
            </p:oleObj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16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CLASSICAL THIN AIRFOIL THEORY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Freeform 5"/>
          <p:cNvSpPr/>
          <p:nvPr/>
        </p:nvSpPr>
        <p:spPr>
          <a:xfrm>
            <a:off x="1963689" y="3408110"/>
            <a:ext cx="5811865" cy="831742"/>
          </a:xfrm>
          <a:custGeom>
            <a:avLst/>
            <a:gdLst>
              <a:gd name="connsiteX0" fmla="*/ 0 w 5811865"/>
              <a:gd name="connsiteY0" fmla="*/ 831742 h 831742"/>
              <a:gd name="connsiteX1" fmla="*/ 294468 w 5811865"/>
              <a:gd name="connsiteY1" fmla="*/ 599268 h 831742"/>
              <a:gd name="connsiteX2" fmla="*/ 650929 w 5811865"/>
              <a:gd name="connsiteY2" fmla="*/ 397790 h 831742"/>
              <a:gd name="connsiteX3" fmla="*/ 1038387 w 5811865"/>
              <a:gd name="connsiteY3" fmla="*/ 196312 h 831742"/>
              <a:gd name="connsiteX4" fmla="*/ 1456841 w 5811865"/>
              <a:gd name="connsiteY4" fmla="*/ 72325 h 831742"/>
              <a:gd name="connsiteX5" fmla="*/ 1937288 w 5811865"/>
              <a:gd name="connsiteY5" fmla="*/ 10332 h 831742"/>
              <a:gd name="connsiteX6" fmla="*/ 2340244 w 5811865"/>
              <a:gd name="connsiteY6" fmla="*/ 10332 h 831742"/>
              <a:gd name="connsiteX7" fmla="*/ 2789695 w 5811865"/>
              <a:gd name="connsiteY7" fmla="*/ 25830 h 831742"/>
              <a:gd name="connsiteX8" fmla="*/ 3533614 w 5811865"/>
              <a:gd name="connsiteY8" fmla="*/ 149817 h 831742"/>
              <a:gd name="connsiteX9" fmla="*/ 4463512 w 5811865"/>
              <a:gd name="connsiteY9" fmla="*/ 351295 h 831742"/>
              <a:gd name="connsiteX10" fmla="*/ 4990454 w 5811865"/>
              <a:gd name="connsiteY10" fmla="*/ 521776 h 831742"/>
              <a:gd name="connsiteX11" fmla="*/ 5656882 w 5811865"/>
              <a:gd name="connsiteY11" fmla="*/ 738752 h 831742"/>
              <a:gd name="connsiteX12" fmla="*/ 5734373 w 5811865"/>
              <a:gd name="connsiteY12" fmla="*/ 754251 h 831742"/>
              <a:gd name="connsiteX13" fmla="*/ 5811865 w 5811865"/>
              <a:gd name="connsiteY13" fmla="*/ 831742 h 831742"/>
              <a:gd name="connsiteX0" fmla="*/ 0 w 5811865"/>
              <a:gd name="connsiteY0" fmla="*/ 831742 h 831742"/>
              <a:gd name="connsiteX1" fmla="*/ 294468 w 5811865"/>
              <a:gd name="connsiteY1" fmla="*/ 599268 h 831742"/>
              <a:gd name="connsiteX2" fmla="*/ 650929 w 5811865"/>
              <a:gd name="connsiteY2" fmla="*/ 397790 h 831742"/>
              <a:gd name="connsiteX3" fmla="*/ 1038387 w 5811865"/>
              <a:gd name="connsiteY3" fmla="*/ 196312 h 831742"/>
              <a:gd name="connsiteX4" fmla="*/ 1456841 w 5811865"/>
              <a:gd name="connsiteY4" fmla="*/ 72325 h 831742"/>
              <a:gd name="connsiteX5" fmla="*/ 1937288 w 5811865"/>
              <a:gd name="connsiteY5" fmla="*/ 10332 h 831742"/>
              <a:gd name="connsiteX6" fmla="*/ 2340244 w 5811865"/>
              <a:gd name="connsiteY6" fmla="*/ 10332 h 831742"/>
              <a:gd name="connsiteX7" fmla="*/ 2789695 w 5811865"/>
              <a:gd name="connsiteY7" fmla="*/ 25830 h 831742"/>
              <a:gd name="connsiteX8" fmla="*/ 3533614 w 5811865"/>
              <a:gd name="connsiteY8" fmla="*/ 149817 h 831742"/>
              <a:gd name="connsiteX9" fmla="*/ 4463512 w 5811865"/>
              <a:gd name="connsiteY9" fmla="*/ 351295 h 831742"/>
              <a:gd name="connsiteX10" fmla="*/ 4990454 w 5811865"/>
              <a:gd name="connsiteY10" fmla="*/ 521776 h 831742"/>
              <a:gd name="connsiteX11" fmla="*/ 5656882 w 5811865"/>
              <a:gd name="connsiteY11" fmla="*/ 738752 h 831742"/>
              <a:gd name="connsiteX12" fmla="*/ 5734373 w 5811865"/>
              <a:gd name="connsiteY12" fmla="*/ 754251 h 831742"/>
              <a:gd name="connsiteX13" fmla="*/ 5811865 w 5811865"/>
              <a:gd name="connsiteY13" fmla="*/ 831742 h 831742"/>
              <a:gd name="connsiteX0" fmla="*/ 0 w 5811865"/>
              <a:gd name="connsiteY0" fmla="*/ 831742 h 831742"/>
              <a:gd name="connsiteX1" fmla="*/ 294468 w 5811865"/>
              <a:gd name="connsiteY1" fmla="*/ 599268 h 831742"/>
              <a:gd name="connsiteX2" fmla="*/ 650929 w 5811865"/>
              <a:gd name="connsiteY2" fmla="*/ 397790 h 831742"/>
              <a:gd name="connsiteX3" fmla="*/ 1038387 w 5811865"/>
              <a:gd name="connsiteY3" fmla="*/ 196312 h 831742"/>
              <a:gd name="connsiteX4" fmla="*/ 1456841 w 5811865"/>
              <a:gd name="connsiteY4" fmla="*/ 72325 h 831742"/>
              <a:gd name="connsiteX5" fmla="*/ 1937288 w 5811865"/>
              <a:gd name="connsiteY5" fmla="*/ 10332 h 831742"/>
              <a:gd name="connsiteX6" fmla="*/ 2340244 w 5811865"/>
              <a:gd name="connsiteY6" fmla="*/ 10332 h 831742"/>
              <a:gd name="connsiteX7" fmla="*/ 2789695 w 5811865"/>
              <a:gd name="connsiteY7" fmla="*/ 25830 h 831742"/>
              <a:gd name="connsiteX8" fmla="*/ 3533614 w 5811865"/>
              <a:gd name="connsiteY8" fmla="*/ 149817 h 831742"/>
              <a:gd name="connsiteX9" fmla="*/ 4463512 w 5811865"/>
              <a:gd name="connsiteY9" fmla="*/ 351295 h 831742"/>
              <a:gd name="connsiteX10" fmla="*/ 4990454 w 5811865"/>
              <a:gd name="connsiteY10" fmla="*/ 521776 h 831742"/>
              <a:gd name="connsiteX11" fmla="*/ 5656882 w 5811865"/>
              <a:gd name="connsiteY11" fmla="*/ 738752 h 831742"/>
              <a:gd name="connsiteX12" fmla="*/ 5734373 w 5811865"/>
              <a:gd name="connsiteY12" fmla="*/ 754251 h 831742"/>
              <a:gd name="connsiteX13" fmla="*/ 5811865 w 5811865"/>
              <a:gd name="connsiteY13" fmla="*/ 831742 h 831742"/>
              <a:gd name="connsiteX0" fmla="*/ 0 w 5811865"/>
              <a:gd name="connsiteY0" fmla="*/ 831742 h 831742"/>
              <a:gd name="connsiteX1" fmla="*/ 294468 w 5811865"/>
              <a:gd name="connsiteY1" fmla="*/ 599268 h 831742"/>
              <a:gd name="connsiteX2" fmla="*/ 650929 w 5811865"/>
              <a:gd name="connsiteY2" fmla="*/ 397790 h 831742"/>
              <a:gd name="connsiteX3" fmla="*/ 1038387 w 5811865"/>
              <a:gd name="connsiteY3" fmla="*/ 196312 h 831742"/>
              <a:gd name="connsiteX4" fmla="*/ 1456841 w 5811865"/>
              <a:gd name="connsiteY4" fmla="*/ 72325 h 831742"/>
              <a:gd name="connsiteX5" fmla="*/ 1937288 w 5811865"/>
              <a:gd name="connsiteY5" fmla="*/ 10332 h 831742"/>
              <a:gd name="connsiteX6" fmla="*/ 2340244 w 5811865"/>
              <a:gd name="connsiteY6" fmla="*/ 10332 h 831742"/>
              <a:gd name="connsiteX7" fmla="*/ 2789695 w 5811865"/>
              <a:gd name="connsiteY7" fmla="*/ 25830 h 831742"/>
              <a:gd name="connsiteX8" fmla="*/ 3533614 w 5811865"/>
              <a:gd name="connsiteY8" fmla="*/ 149817 h 831742"/>
              <a:gd name="connsiteX9" fmla="*/ 4463512 w 5811865"/>
              <a:gd name="connsiteY9" fmla="*/ 351295 h 831742"/>
              <a:gd name="connsiteX10" fmla="*/ 4990454 w 5811865"/>
              <a:gd name="connsiteY10" fmla="*/ 521776 h 831742"/>
              <a:gd name="connsiteX11" fmla="*/ 5656882 w 5811865"/>
              <a:gd name="connsiteY11" fmla="*/ 738752 h 831742"/>
              <a:gd name="connsiteX12" fmla="*/ 5811865 w 5811865"/>
              <a:gd name="connsiteY12" fmla="*/ 831742 h 831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811865" h="831742">
                <a:moveTo>
                  <a:pt x="0" y="831742"/>
                </a:moveTo>
                <a:cubicBezTo>
                  <a:pt x="92990" y="751667"/>
                  <a:pt x="185980" y="671593"/>
                  <a:pt x="294468" y="599268"/>
                </a:cubicBezTo>
                <a:cubicBezTo>
                  <a:pt x="402956" y="526943"/>
                  <a:pt x="526943" y="464949"/>
                  <a:pt x="650929" y="397790"/>
                </a:cubicBezTo>
                <a:cubicBezTo>
                  <a:pt x="774916" y="330631"/>
                  <a:pt x="904068" y="250556"/>
                  <a:pt x="1038387" y="196312"/>
                </a:cubicBezTo>
                <a:cubicBezTo>
                  <a:pt x="1172706" y="142068"/>
                  <a:pt x="1307024" y="103322"/>
                  <a:pt x="1456841" y="72325"/>
                </a:cubicBezTo>
                <a:cubicBezTo>
                  <a:pt x="1606658" y="41328"/>
                  <a:pt x="1790054" y="20664"/>
                  <a:pt x="1937288" y="10332"/>
                </a:cubicBezTo>
                <a:cubicBezTo>
                  <a:pt x="2084522" y="0"/>
                  <a:pt x="2198176" y="7749"/>
                  <a:pt x="2340244" y="10332"/>
                </a:cubicBezTo>
                <a:cubicBezTo>
                  <a:pt x="2482312" y="12915"/>
                  <a:pt x="2590800" y="2583"/>
                  <a:pt x="2789695" y="25830"/>
                </a:cubicBezTo>
                <a:cubicBezTo>
                  <a:pt x="2988590" y="49077"/>
                  <a:pt x="3254645" y="95573"/>
                  <a:pt x="3533614" y="149817"/>
                </a:cubicBezTo>
                <a:cubicBezTo>
                  <a:pt x="3812583" y="204061"/>
                  <a:pt x="4220705" y="289302"/>
                  <a:pt x="4463512" y="351295"/>
                </a:cubicBezTo>
                <a:cubicBezTo>
                  <a:pt x="4706319" y="413288"/>
                  <a:pt x="4990454" y="521776"/>
                  <a:pt x="4990454" y="521776"/>
                </a:cubicBezTo>
                <a:lnTo>
                  <a:pt x="5656882" y="738752"/>
                </a:lnTo>
                <a:cubicBezTo>
                  <a:pt x="5793784" y="790413"/>
                  <a:pt x="5779577" y="812369"/>
                  <a:pt x="5811865" y="831742"/>
                </a:cubicBezTo>
              </a:path>
            </a:pathLst>
          </a:custGeom>
          <a:ln w="57150"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5607851" y="2869100"/>
            <a:ext cx="1143008" cy="3571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357950" y="2476191"/>
            <a:ext cx="1571636" cy="50006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0"/>
          </p:cNvCxnSpPr>
          <p:nvPr/>
        </p:nvCxnSpPr>
        <p:spPr>
          <a:xfrm flipH="1" flipV="1">
            <a:off x="1929589" y="1191102"/>
            <a:ext cx="34100" cy="30487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071670" y="4262141"/>
            <a:ext cx="6821505" cy="32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5643570" y="3547761"/>
            <a:ext cx="357190" cy="523220"/>
            <a:chOff x="5251485" y="4211593"/>
            <a:chExt cx="357190" cy="523220"/>
          </a:xfrm>
        </p:grpSpPr>
        <p:sp>
          <p:nvSpPr>
            <p:cNvPr id="13" name="TextBox 12"/>
            <p:cNvSpPr txBox="1"/>
            <p:nvPr/>
          </p:nvSpPr>
          <p:spPr>
            <a:xfrm>
              <a:off x="5251485" y="4211593"/>
              <a:ext cx="35719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nstantia" pitchFamily="18" charset="0"/>
                </a:rPr>
                <a:t>P</a:t>
              </a:r>
              <a:endPara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537237" y="4283031"/>
              <a:ext cx="71438" cy="7143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nstantia" pitchFamily="18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963689" y="3170469"/>
            <a:ext cx="5823021" cy="1100380"/>
            <a:chOff x="1177871" y="3766088"/>
            <a:chExt cx="5823021" cy="1100380"/>
          </a:xfrm>
        </p:grpSpPr>
        <p:sp>
          <p:nvSpPr>
            <p:cNvPr id="16" name="Freeform 15"/>
            <p:cNvSpPr/>
            <p:nvPr/>
          </p:nvSpPr>
          <p:spPr>
            <a:xfrm>
              <a:off x="1177871" y="3766088"/>
              <a:ext cx="5823021" cy="1084881"/>
            </a:xfrm>
            <a:custGeom>
              <a:avLst/>
              <a:gdLst>
                <a:gd name="connsiteX0" fmla="*/ 0 w 5827363"/>
                <a:gd name="connsiteY0" fmla="*/ 1084881 h 1084881"/>
                <a:gd name="connsiteX1" fmla="*/ 61993 w 5827363"/>
                <a:gd name="connsiteY1" fmla="*/ 867905 h 1084881"/>
                <a:gd name="connsiteX2" fmla="*/ 325465 w 5827363"/>
                <a:gd name="connsiteY2" fmla="*/ 619932 h 1084881"/>
                <a:gd name="connsiteX3" fmla="*/ 929898 w 5827363"/>
                <a:gd name="connsiteY3" fmla="*/ 247973 h 1084881"/>
                <a:gd name="connsiteX4" fmla="*/ 1565329 w 5827363"/>
                <a:gd name="connsiteY4" fmla="*/ 46495 h 1084881"/>
                <a:gd name="connsiteX5" fmla="*/ 2154265 w 5827363"/>
                <a:gd name="connsiteY5" fmla="*/ 0 h 1084881"/>
                <a:gd name="connsiteX6" fmla="*/ 2913682 w 5827363"/>
                <a:gd name="connsiteY6" fmla="*/ 15498 h 1084881"/>
                <a:gd name="connsiteX7" fmla="*/ 3595607 w 5827363"/>
                <a:gd name="connsiteY7" fmla="*/ 185980 h 1084881"/>
                <a:gd name="connsiteX8" fmla="*/ 4541004 w 5827363"/>
                <a:gd name="connsiteY8" fmla="*/ 464949 h 1084881"/>
                <a:gd name="connsiteX9" fmla="*/ 5563892 w 5827363"/>
                <a:gd name="connsiteY9" fmla="*/ 805912 h 1084881"/>
                <a:gd name="connsiteX10" fmla="*/ 5827363 w 5827363"/>
                <a:gd name="connsiteY10" fmla="*/ 1053885 h 1084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827363" h="1084881">
                  <a:moveTo>
                    <a:pt x="0" y="1084881"/>
                  </a:moveTo>
                  <a:cubicBezTo>
                    <a:pt x="3874" y="1015138"/>
                    <a:pt x="7749" y="945396"/>
                    <a:pt x="61993" y="867905"/>
                  </a:cubicBezTo>
                  <a:cubicBezTo>
                    <a:pt x="116237" y="790414"/>
                    <a:pt x="180814" y="723254"/>
                    <a:pt x="325465" y="619932"/>
                  </a:cubicBezTo>
                  <a:cubicBezTo>
                    <a:pt x="470116" y="516610"/>
                    <a:pt x="723254" y="343546"/>
                    <a:pt x="929898" y="247973"/>
                  </a:cubicBezTo>
                  <a:cubicBezTo>
                    <a:pt x="1136542" y="152400"/>
                    <a:pt x="1361268" y="87824"/>
                    <a:pt x="1565329" y="46495"/>
                  </a:cubicBezTo>
                  <a:cubicBezTo>
                    <a:pt x="1769390" y="5166"/>
                    <a:pt x="2154265" y="0"/>
                    <a:pt x="2154265" y="0"/>
                  </a:cubicBezTo>
                  <a:lnTo>
                    <a:pt x="2913682" y="15498"/>
                  </a:lnTo>
                  <a:cubicBezTo>
                    <a:pt x="3153906" y="46495"/>
                    <a:pt x="3324387" y="111072"/>
                    <a:pt x="3595607" y="185980"/>
                  </a:cubicBezTo>
                  <a:cubicBezTo>
                    <a:pt x="3866827" y="260888"/>
                    <a:pt x="4212957" y="361627"/>
                    <a:pt x="4541004" y="464949"/>
                  </a:cubicBezTo>
                  <a:cubicBezTo>
                    <a:pt x="4869051" y="568271"/>
                    <a:pt x="5349499" y="707756"/>
                    <a:pt x="5563892" y="805912"/>
                  </a:cubicBezTo>
                  <a:cubicBezTo>
                    <a:pt x="5778285" y="904068"/>
                    <a:pt x="5802824" y="978976"/>
                    <a:pt x="5827363" y="1053885"/>
                  </a:cubicBezTo>
                </a:path>
              </a:pathLst>
            </a:cu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/>
                </a:solidFill>
                <a:latin typeface="Constantia" pitchFamily="18" charset="0"/>
              </a:endParaRPr>
            </a:p>
          </p:txBody>
        </p:sp>
        <p:sp>
          <p:nvSpPr>
            <p:cNvPr id="17" name="Freeform 16"/>
            <p:cNvSpPr/>
            <p:nvPr/>
          </p:nvSpPr>
          <p:spPr>
            <a:xfrm>
              <a:off x="1193369" y="4329193"/>
              <a:ext cx="5780868" cy="537275"/>
            </a:xfrm>
            <a:custGeom>
              <a:avLst/>
              <a:gdLst>
                <a:gd name="connsiteX0" fmla="*/ 0 w 5780868"/>
                <a:gd name="connsiteY0" fmla="*/ 537275 h 537275"/>
                <a:gd name="connsiteX1" fmla="*/ 309967 w 5780868"/>
                <a:gd name="connsiteY1" fmla="*/ 459783 h 537275"/>
                <a:gd name="connsiteX2" fmla="*/ 883404 w 5780868"/>
                <a:gd name="connsiteY2" fmla="*/ 242807 h 537275"/>
                <a:gd name="connsiteX3" fmla="*/ 1379350 w 5780868"/>
                <a:gd name="connsiteY3" fmla="*/ 72326 h 537275"/>
                <a:gd name="connsiteX4" fmla="*/ 1751309 w 5780868"/>
                <a:gd name="connsiteY4" fmla="*/ 10332 h 537275"/>
                <a:gd name="connsiteX5" fmla="*/ 2216258 w 5780868"/>
                <a:gd name="connsiteY5" fmla="*/ 10332 h 537275"/>
                <a:gd name="connsiteX6" fmla="*/ 2758699 w 5780868"/>
                <a:gd name="connsiteY6" fmla="*/ 10332 h 537275"/>
                <a:gd name="connsiteX7" fmla="*/ 3115160 w 5780868"/>
                <a:gd name="connsiteY7" fmla="*/ 56827 h 537275"/>
                <a:gd name="connsiteX8" fmla="*/ 3595607 w 5780868"/>
                <a:gd name="connsiteY8" fmla="*/ 103322 h 537275"/>
                <a:gd name="connsiteX9" fmla="*/ 4014062 w 5780868"/>
                <a:gd name="connsiteY9" fmla="*/ 165315 h 537275"/>
                <a:gd name="connsiteX10" fmla="*/ 4664990 w 5780868"/>
                <a:gd name="connsiteY10" fmla="*/ 289302 h 537275"/>
                <a:gd name="connsiteX11" fmla="*/ 5067946 w 5780868"/>
                <a:gd name="connsiteY11" fmla="*/ 351295 h 537275"/>
                <a:gd name="connsiteX12" fmla="*/ 5486400 w 5780868"/>
                <a:gd name="connsiteY12" fmla="*/ 444285 h 537275"/>
                <a:gd name="connsiteX13" fmla="*/ 5780868 w 5780868"/>
                <a:gd name="connsiteY13" fmla="*/ 506278 h 53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80868" h="537275">
                  <a:moveTo>
                    <a:pt x="0" y="537275"/>
                  </a:moveTo>
                  <a:cubicBezTo>
                    <a:pt x="81366" y="523068"/>
                    <a:pt x="162733" y="508861"/>
                    <a:pt x="309967" y="459783"/>
                  </a:cubicBezTo>
                  <a:cubicBezTo>
                    <a:pt x="457201" y="410705"/>
                    <a:pt x="705174" y="307383"/>
                    <a:pt x="883404" y="242807"/>
                  </a:cubicBezTo>
                  <a:cubicBezTo>
                    <a:pt x="1061634" y="178231"/>
                    <a:pt x="1234699" y="111072"/>
                    <a:pt x="1379350" y="72326"/>
                  </a:cubicBezTo>
                  <a:cubicBezTo>
                    <a:pt x="1524001" y="33580"/>
                    <a:pt x="1611824" y="20664"/>
                    <a:pt x="1751309" y="10332"/>
                  </a:cubicBezTo>
                  <a:cubicBezTo>
                    <a:pt x="1890794" y="0"/>
                    <a:pt x="2216258" y="10332"/>
                    <a:pt x="2216258" y="10332"/>
                  </a:cubicBezTo>
                  <a:cubicBezTo>
                    <a:pt x="2384156" y="10332"/>
                    <a:pt x="2608882" y="2583"/>
                    <a:pt x="2758699" y="10332"/>
                  </a:cubicBezTo>
                  <a:cubicBezTo>
                    <a:pt x="2908516" y="18081"/>
                    <a:pt x="2975675" y="41329"/>
                    <a:pt x="3115160" y="56827"/>
                  </a:cubicBezTo>
                  <a:cubicBezTo>
                    <a:pt x="3254645" y="72325"/>
                    <a:pt x="3445790" y="85241"/>
                    <a:pt x="3595607" y="103322"/>
                  </a:cubicBezTo>
                  <a:cubicBezTo>
                    <a:pt x="3745424" y="121403"/>
                    <a:pt x="3835832" y="134318"/>
                    <a:pt x="4014062" y="165315"/>
                  </a:cubicBezTo>
                  <a:cubicBezTo>
                    <a:pt x="4192292" y="196312"/>
                    <a:pt x="4489343" y="258305"/>
                    <a:pt x="4664990" y="289302"/>
                  </a:cubicBezTo>
                  <a:cubicBezTo>
                    <a:pt x="4840637" y="320299"/>
                    <a:pt x="4931044" y="325465"/>
                    <a:pt x="5067946" y="351295"/>
                  </a:cubicBezTo>
                  <a:cubicBezTo>
                    <a:pt x="5204848" y="377125"/>
                    <a:pt x="5486400" y="444285"/>
                    <a:pt x="5486400" y="444285"/>
                  </a:cubicBezTo>
                  <a:lnTo>
                    <a:pt x="5780868" y="506278"/>
                  </a:lnTo>
                </a:path>
              </a:pathLst>
            </a:cu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/>
                </a:solidFill>
                <a:latin typeface="Constantia" pitchFamily="18" charset="0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 rot="20444195">
            <a:off x="1731536" y="2591718"/>
            <a:ext cx="3357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onstantia" pitchFamily="18" charset="0"/>
              </a:rPr>
              <a:t> Chamber line, z=z(x)</a:t>
            </a:r>
            <a:endParaRPr lang="en-US" sz="2400" dirty="0">
              <a:latin typeface="Constantia" pitchFamily="18" charset="0"/>
            </a:endParaRPr>
          </a:p>
        </p:txBody>
      </p:sp>
      <p:cxnSp>
        <p:nvCxnSpPr>
          <p:cNvPr id="19" name="Straight Arrow Connector 18"/>
          <p:cNvCxnSpPr>
            <a:endCxn id="6" idx="3"/>
          </p:cNvCxnSpPr>
          <p:nvPr/>
        </p:nvCxnSpPr>
        <p:spPr>
          <a:xfrm rot="10800000" flipV="1">
            <a:off x="3002077" y="2765168"/>
            <a:ext cx="961883" cy="8392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392085" y="4336804"/>
            <a:ext cx="1357290" cy="5715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10800000">
            <a:off x="892119" y="4265366"/>
            <a:ext cx="85725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034995" y="4193928"/>
            <a:ext cx="285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>
                <a:solidFill>
                  <a:schemeClr val="accent1"/>
                </a:solidFill>
                <a:latin typeface="Constantia" pitchFamily="18" charset="0"/>
              </a:rPr>
              <a:t>α</a:t>
            </a:r>
            <a:endParaRPr lang="en-US" sz="2400" dirty="0">
              <a:solidFill>
                <a:schemeClr val="accent1"/>
              </a:solidFill>
              <a:latin typeface="Constantia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177871" y="4622556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V</a:t>
            </a:r>
            <a:r>
              <a:rPr lang="en-US" b="1" baseline="-250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∞</a:t>
            </a:r>
            <a:endParaRPr lang="en-US" b="1" baseline="-25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6000760" y="2976257"/>
            <a:ext cx="1928826" cy="64294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>
            <a:off x="4572000" y="3262009"/>
            <a:ext cx="3775085" cy="1392240"/>
            <a:chOff x="4751419" y="4000504"/>
            <a:chExt cx="3775085" cy="1392240"/>
          </a:xfrm>
        </p:grpSpPr>
        <p:cxnSp>
          <p:nvCxnSpPr>
            <p:cNvPr id="27" name="Straight Connector 26"/>
            <p:cNvCxnSpPr/>
            <p:nvPr/>
          </p:nvCxnSpPr>
          <p:spPr>
            <a:xfrm>
              <a:off x="4751419" y="4000504"/>
              <a:ext cx="2928958" cy="7143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8" name="Object 5"/>
            <p:cNvGraphicFramePr>
              <a:graphicFrameLocks noChangeAspect="1"/>
            </p:cNvGraphicFramePr>
            <p:nvPr/>
          </p:nvGraphicFramePr>
          <p:xfrm>
            <a:off x="6180179" y="4357694"/>
            <a:ext cx="2346325" cy="1035050"/>
          </p:xfrm>
          <a:graphic>
            <a:graphicData uri="http://schemas.openxmlformats.org/presentationml/2006/ole">
              <p:oleObj spid="_x0000_s1026" name="Document" r:id="rId3" imgW="2452984" imgH="1098493" progId="Word.Document.12">
                <p:embed/>
              </p:oleObj>
            </a:graphicData>
          </a:graphic>
        </p:graphicFrame>
        <p:cxnSp>
          <p:nvCxnSpPr>
            <p:cNvPr id="29" name="Straight Connector 28"/>
            <p:cNvCxnSpPr/>
            <p:nvPr/>
          </p:nvCxnSpPr>
          <p:spPr>
            <a:xfrm>
              <a:off x="6251617" y="4357694"/>
              <a:ext cx="214314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6786578" y="3190571"/>
            <a:ext cx="285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>
                <a:solidFill>
                  <a:schemeClr val="accent1"/>
                </a:solidFill>
                <a:latin typeface="Constantia" pitchFamily="18" charset="0"/>
              </a:rPr>
              <a:t>α</a:t>
            </a:r>
            <a:endParaRPr lang="en-US" sz="2400" dirty="0">
              <a:solidFill>
                <a:schemeClr val="accent1"/>
              </a:solidFill>
              <a:latin typeface="Constantia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964481" y="2622292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V</a:t>
            </a:r>
            <a:r>
              <a:rPr lang="en-US" b="1" baseline="-250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∞</a:t>
            </a:r>
            <a:endParaRPr lang="en-US" b="1" baseline="-25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547664" y="1187460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tantia" pitchFamily="18" charset="0"/>
              </a:rPr>
              <a:t>z</a:t>
            </a:r>
            <a:endParaRPr lang="en-US" dirty="0">
              <a:latin typeface="Constantia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822545" y="4047827"/>
            <a:ext cx="642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tantia" pitchFamily="18" charset="0"/>
              </a:rPr>
              <a:t>x</a:t>
            </a:r>
            <a:endParaRPr lang="en-US" dirty="0">
              <a:latin typeface="Constantia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 rot="17387408">
            <a:off x="5640157" y="233195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V</a:t>
            </a:r>
            <a:r>
              <a:rPr lang="en-US" b="1" baseline="-25000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∞,n</a:t>
            </a:r>
            <a:endParaRPr lang="en-US" b="1" baseline="-25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pic>
        <p:nvPicPr>
          <p:cNvPr id="36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7620" y="1261745"/>
            <a:ext cx="5007145" cy="1038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" name="Rectangle 36"/>
          <p:cNvSpPr/>
          <p:nvPr/>
        </p:nvSpPr>
        <p:spPr>
          <a:xfrm>
            <a:off x="467544" y="5271591"/>
            <a:ext cx="52332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For the camber line to be a streamline: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0152" y="5301208"/>
            <a:ext cx="1911812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0" grpId="0"/>
      <p:bldP spid="31" grpId="0"/>
      <p:bldP spid="34" grpId="0"/>
      <p:bldP spid="3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17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CLASSICAL THIN AIRFOIL THEORY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1340768"/>
            <a:ext cx="4714908" cy="977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50987" y="2348880"/>
            <a:ext cx="28289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ight Arrow 8"/>
          <p:cNvSpPr/>
          <p:nvPr/>
        </p:nvSpPr>
        <p:spPr>
          <a:xfrm>
            <a:off x="4786314" y="2000240"/>
            <a:ext cx="928694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46" y="1785926"/>
            <a:ext cx="311467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8884" y="2855618"/>
            <a:ext cx="3059396" cy="744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ight Arrow Callout 11"/>
          <p:cNvSpPr/>
          <p:nvPr/>
        </p:nvSpPr>
        <p:spPr>
          <a:xfrm rot="5400000">
            <a:off x="5643570" y="1643050"/>
            <a:ext cx="3429024" cy="3143272"/>
          </a:xfrm>
          <a:prstGeom prst="rightArrowCallout">
            <a:avLst>
              <a:gd name="adj1" fmla="val 27066"/>
              <a:gd name="adj2" fmla="val 25000"/>
              <a:gd name="adj3" fmla="val 24483"/>
              <a:gd name="adj4" fmla="val 69949"/>
            </a:avLst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71176" y="4994583"/>
            <a:ext cx="3257574" cy="92368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18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CLASSICAL THIN AIRFOIL THEORY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64711" y="1154397"/>
            <a:ext cx="2214578" cy="690427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</p:pic>
      <p:sp>
        <p:nvSpPr>
          <p:cNvPr id="10" name="Rectangle 9"/>
          <p:cNvSpPr/>
          <p:nvPr/>
        </p:nvSpPr>
        <p:spPr>
          <a:xfrm>
            <a:off x="251520" y="1909422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Let w(x) denote the component of  velocity normal to the chord line induced by the vortex sheet,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2686845"/>
            <a:ext cx="5603372" cy="2254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285720" y="5052694"/>
            <a:ext cx="86439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If the airfoil is thin, the camber line is close to the chord line, and it is consistent with thin airfoil theory to make the approximation that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21406" y="5805264"/>
            <a:ext cx="1701189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19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CLASSICAL THIN AIRFOIL THEORY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1428728" y="2169930"/>
            <a:ext cx="557216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428728" y="2169930"/>
            <a:ext cx="471490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Arc 9"/>
          <p:cNvSpPr/>
          <p:nvPr/>
        </p:nvSpPr>
        <p:spPr>
          <a:xfrm>
            <a:off x="1285852" y="2027054"/>
            <a:ext cx="285752" cy="285752"/>
          </a:xfrm>
          <a:prstGeom prst="arc">
            <a:avLst>
              <a:gd name="adj1" fmla="val 3183916"/>
              <a:gd name="adj2" fmla="val 0"/>
            </a:avLst>
          </a:prstGeom>
          <a:ln w="50800">
            <a:headEnd type="non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c 10"/>
          <p:cNvSpPr/>
          <p:nvPr/>
        </p:nvSpPr>
        <p:spPr>
          <a:xfrm>
            <a:off x="1909984" y="2027054"/>
            <a:ext cx="285752" cy="285752"/>
          </a:xfrm>
          <a:prstGeom prst="arc">
            <a:avLst>
              <a:gd name="adj1" fmla="val 3183916"/>
              <a:gd name="adj2" fmla="val 0"/>
            </a:avLst>
          </a:prstGeom>
          <a:ln w="50800">
            <a:headEnd type="non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c 11"/>
          <p:cNvSpPr/>
          <p:nvPr/>
        </p:nvSpPr>
        <p:spPr>
          <a:xfrm>
            <a:off x="2627784" y="2027054"/>
            <a:ext cx="285752" cy="285752"/>
          </a:xfrm>
          <a:prstGeom prst="arc">
            <a:avLst>
              <a:gd name="adj1" fmla="val 3183916"/>
              <a:gd name="adj2" fmla="val 0"/>
            </a:avLst>
          </a:prstGeom>
          <a:ln w="50800">
            <a:headEnd type="non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c 12"/>
          <p:cNvSpPr/>
          <p:nvPr/>
        </p:nvSpPr>
        <p:spPr>
          <a:xfrm>
            <a:off x="3347864" y="2027054"/>
            <a:ext cx="285752" cy="285752"/>
          </a:xfrm>
          <a:prstGeom prst="arc">
            <a:avLst>
              <a:gd name="adj1" fmla="val 3183916"/>
              <a:gd name="adj2" fmla="val 0"/>
            </a:avLst>
          </a:prstGeom>
          <a:ln w="50800">
            <a:headEnd type="non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c 13"/>
          <p:cNvSpPr/>
          <p:nvPr/>
        </p:nvSpPr>
        <p:spPr>
          <a:xfrm>
            <a:off x="4067944" y="2027054"/>
            <a:ext cx="285752" cy="285752"/>
          </a:xfrm>
          <a:prstGeom prst="arc">
            <a:avLst>
              <a:gd name="adj1" fmla="val 3183916"/>
              <a:gd name="adj2" fmla="val 0"/>
            </a:avLst>
          </a:prstGeom>
          <a:ln w="50800">
            <a:headEnd type="non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c 14"/>
          <p:cNvSpPr/>
          <p:nvPr/>
        </p:nvSpPr>
        <p:spPr>
          <a:xfrm>
            <a:off x="4860032" y="2027054"/>
            <a:ext cx="285752" cy="285752"/>
          </a:xfrm>
          <a:prstGeom prst="arc">
            <a:avLst>
              <a:gd name="adj1" fmla="val 3183916"/>
              <a:gd name="adj2" fmla="val 0"/>
            </a:avLst>
          </a:prstGeom>
          <a:ln w="50800">
            <a:headEnd type="non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c 15"/>
          <p:cNvSpPr/>
          <p:nvPr/>
        </p:nvSpPr>
        <p:spPr>
          <a:xfrm>
            <a:off x="5715008" y="2027054"/>
            <a:ext cx="285752" cy="285752"/>
          </a:xfrm>
          <a:prstGeom prst="arc">
            <a:avLst>
              <a:gd name="adj1" fmla="val 3183916"/>
              <a:gd name="adj2" fmla="val 0"/>
            </a:avLst>
          </a:prstGeom>
          <a:ln w="50800">
            <a:headEnd type="non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/>
          <p:cNvCxnSpPr>
            <a:stCxn id="11" idx="2"/>
          </p:cNvCxnSpPr>
          <p:nvPr/>
        </p:nvCxnSpPr>
        <p:spPr>
          <a:xfrm rot="16200000" flipH="1">
            <a:off x="2338612" y="2027054"/>
            <a:ext cx="1588" cy="285752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794" y="1412776"/>
            <a:ext cx="757860" cy="581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290" y="2384244"/>
            <a:ext cx="114300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290" y="2955748"/>
            <a:ext cx="3929090" cy="428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1" name="Straight Arrow Connector 20"/>
          <p:cNvCxnSpPr/>
          <p:nvPr/>
        </p:nvCxnSpPr>
        <p:spPr>
          <a:xfrm rot="5400000">
            <a:off x="4822033" y="2062773"/>
            <a:ext cx="786612" cy="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000628" y="1241236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W(x)</a:t>
            </a:r>
            <a:endParaRPr 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072330" y="1955616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047028" y="1187460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z</a:t>
            </a:r>
            <a:endParaRPr lang="en-US" dirty="0"/>
          </a:p>
        </p:txBody>
      </p:sp>
      <p:pic>
        <p:nvPicPr>
          <p:cNvPr id="26" name="Picture 8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2996952"/>
            <a:ext cx="2878123" cy="1038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81291" y="3140968"/>
            <a:ext cx="3359061" cy="852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60132" y="4005064"/>
            <a:ext cx="4056284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48763" y="4869160"/>
            <a:ext cx="4446474" cy="92869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1" name="Rectangle 30"/>
          <p:cNvSpPr/>
          <p:nvPr/>
        </p:nvSpPr>
        <p:spPr>
          <a:xfrm>
            <a:off x="2279642" y="5805264"/>
            <a:ext cx="45847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Fundamental equation of thin airfoil theory</a:t>
            </a:r>
          </a:p>
        </p:txBody>
      </p:sp>
      <p:sp>
        <p:nvSpPr>
          <p:cNvPr id="32" name="Right Arrow 31"/>
          <p:cNvSpPr/>
          <p:nvPr/>
        </p:nvSpPr>
        <p:spPr>
          <a:xfrm>
            <a:off x="3640456" y="3429000"/>
            <a:ext cx="571504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Arrow 32"/>
          <p:cNvSpPr/>
          <p:nvPr/>
        </p:nvSpPr>
        <p:spPr>
          <a:xfrm>
            <a:off x="3428992" y="4293096"/>
            <a:ext cx="642942" cy="3423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/>
          <p:cNvCxnSpPr/>
          <p:nvPr/>
        </p:nvCxnSpPr>
        <p:spPr>
          <a:xfrm rot="5400000" flipH="1" flipV="1">
            <a:off x="935596" y="1736812"/>
            <a:ext cx="9361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4221088"/>
            <a:ext cx="231593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2" grpId="0"/>
      <p:bldP spid="31" grpId="0"/>
      <p:bldP spid="32" grpId="0" animBg="1"/>
      <p:bldP spid="3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20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CLASSICAL THIN AIRFOIL </a:t>
            </a:r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THEORY</a:t>
            </a:r>
          </a:p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</a:t>
            </a:r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THE SAYMMETRICAL AIRFOIL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251520" y="2071678"/>
            <a:ext cx="88924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The central problem of thin airfoil theory is to solve the above equation for  </a:t>
            </a:r>
            <a:r>
              <a:rPr lang="el-G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γ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(</a:t>
            </a:r>
            <a:r>
              <a:rPr lang="el-G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ξ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), subject to the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Kutta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 condition, namely, </a:t>
            </a:r>
            <a:r>
              <a:rPr lang="el-GR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γ</a:t>
            </a:r>
            <a:r>
              <a:rPr lang="en-US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(c) = 0.</a:t>
            </a:r>
          </a:p>
        </p:txBody>
      </p:sp>
      <p:sp>
        <p:nvSpPr>
          <p:cNvPr id="9" name="Rectangle 8"/>
          <p:cNvSpPr/>
          <p:nvPr/>
        </p:nvSpPr>
        <p:spPr>
          <a:xfrm>
            <a:off x="251520" y="3643314"/>
            <a:ext cx="8640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Special Case: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A symmetric airfoil has no camber; the camber line is coincident with the chord line. For this case: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868923" y="4572008"/>
            <a:ext cx="14061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dz</a:t>
            </a:r>
            <a:r>
              <a:rPr lang="en-US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/</a:t>
            </a:r>
            <a:r>
              <a:rPr lang="en-US" sz="2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dx</a:t>
            </a:r>
            <a:r>
              <a:rPr lang="en-US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 = 0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69113" y="1196752"/>
            <a:ext cx="360577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09193" y="5085184"/>
            <a:ext cx="2925615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21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CLASSICAL THIN AIRFOIL THEORY</a:t>
            </a:r>
          </a:p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THE SAYMMETRICAL AIRFOIL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544" y="2209994"/>
            <a:ext cx="2211720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1288024"/>
            <a:ext cx="2857520" cy="844832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2213" y="2939032"/>
            <a:ext cx="2209587" cy="56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528" y="3573016"/>
            <a:ext cx="2649700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22244" y="2348880"/>
            <a:ext cx="4286260" cy="857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Pentagon 11"/>
          <p:cNvSpPr/>
          <p:nvPr/>
        </p:nvSpPr>
        <p:spPr>
          <a:xfrm>
            <a:off x="467544" y="1300680"/>
            <a:ext cx="4500594" cy="3208440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04048" y="3717032"/>
            <a:ext cx="3810848" cy="928694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22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VERIFICATION OF THE SOLUTION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79512" y="1628800"/>
            <a:ext cx="8568952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I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</a:rPr>
              <a:t>s 		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</a:rPr>
              <a:t>        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</a:rPr>
              <a:t>the solution of			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</a:rPr>
              <a:t>       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</a:rPr>
              <a:t>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onstantia" pitchFamily="18" charset="0"/>
            </a:endParaRPr>
          </a:p>
        </p:txBody>
      </p:sp>
      <p:graphicFrame>
        <p:nvGraphicFramePr>
          <p:cNvPr id="11" name="Object 6"/>
          <p:cNvGraphicFramePr>
            <a:graphicFrameLocks noChangeAspect="1"/>
          </p:cNvGraphicFramePr>
          <p:nvPr/>
        </p:nvGraphicFramePr>
        <p:xfrm>
          <a:off x="1187624" y="2527022"/>
          <a:ext cx="6122988" cy="3009900"/>
        </p:xfrm>
        <a:graphic>
          <a:graphicData uri="http://schemas.openxmlformats.org/presentationml/2006/ole">
            <p:oleObj spid="_x0000_s2052" name="Equation" r:id="rId3" imgW="3974760" imgH="1955520" progId="Equation.3">
              <p:embed/>
            </p:oleObj>
          </a:graphicData>
        </a:graphic>
      </p:graphicFrame>
      <p:graphicFrame>
        <p:nvGraphicFramePr>
          <p:cNvPr id="12" name="Object 7"/>
          <p:cNvGraphicFramePr>
            <a:graphicFrameLocks noChangeAspect="1"/>
          </p:cNvGraphicFramePr>
          <p:nvPr/>
        </p:nvGraphicFramePr>
        <p:xfrm>
          <a:off x="4495778" y="3862110"/>
          <a:ext cx="112713" cy="214313"/>
        </p:xfrm>
        <a:graphic>
          <a:graphicData uri="http://schemas.openxmlformats.org/presentationml/2006/ole">
            <p:oleObj spid="_x0000_s2053" name="Equation" r:id="rId4" imgW="114120" imgH="215640" progId="Equation.3">
              <p:embed/>
            </p:oleObj>
          </a:graphicData>
        </a:graphic>
      </p:graphicFrame>
      <p:graphicFrame>
        <p:nvGraphicFramePr>
          <p:cNvPr id="13" name="Object 8"/>
          <p:cNvGraphicFramePr>
            <a:graphicFrameLocks noChangeAspect="1"/>
          </p:cNvGraphicFramePr>
          <p:nvPr/>
        </p:nvGraphicFramePr>
        <p:xfrm>
          <a:off x="4286248" y="5741732"/>
          <a:ext cx="2554288" cy="696913"/>
        </p:xfrm>
        <a:graphic>
          <a:graphicData uri="http://schemas.openxmlformats.org/presentationml/2006/ole">
            <p:oleObj spid="_x0000_s2054" name="Equation" r:id="rId5" imgW="1993680" imgH="545760" progId="Equation.3">
              <p:embed/>
            </p:oleObj>
          </a:graphicData>
        </a:graphic>
      </p:graphicFrame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6229328" y="4960660"/>
            <a:ext cx="2057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buFontTx/>
              <a:buNone/>
            </a:pPr>
            <a:r>
              <a:rPr lang="en-US" sz="1800" dirty="0">
                <a:solidFill>
                  <a:schemeClr val="accent2"/>
                </a:solidFill>
                <a:latin typeface="Constantia" pitchFamily="18" charset="0"/>
              </a:rPr>
              <a:t>Standard integrals:</a:t>
            </a:r>
          </a:p>
          <a:p>
            <a:pPr marL="342900" indent="-342900">
              <a:buFontTx/>
              <a:buNone/>
            </a:pPr>
            <a:r>
              <a:rPr lang="en-US" sz="1800" dirty="0">
                <a:solidFill>
                  <a:schemeClr val="accent2"/>
                </a:solidFill>
                <a:latin typeface="Constantia" pitchFamily="18" charset="0"/>
              </a:rPr>
              <a:t>(n=0,1,2…)</a:t>
            </a:r>
          </a:p>
        </p:txBody>
      </p:sp>
      <p:sp>
        <p:nvSpPr>
          <p:cNvPr id="15" name="Line 11"/>
          <p:cNvSpPr>
            <a:spLocks noChangeShapeType="1"/>
          </p:cNvSpPr>
          <p:nvPr/>
        </p:nvSpPr>
        <p:spPr bwMode="auto">
          <a:xfrm flipH="1">
            <a:off x="5619728" y="5417860"/>
            <a:ext cx="533400" cy="4572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2"/>
          <p:cNvSpPr>
            <a:spLocks noChangeShapeType="1"/>
          </p:cNvSpPr>
          <p:nvPr/>
        </p:nvSpPr>
        <p:spPr bwMode="auto">
          <a:xfrm flipH="1" flipV="1">
            <a:off x="5508104" y="4581128"/>
            <a:ext cx="721224" cy="455732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AutoShape 14"/>
          <p:cNvSpPr>
            <a:spLocks/>
          </p:cNvSpPr>
          <p:nvPr/>
        </p:nvSpPr>
        <p:spPr bwMode="auto">
          <a:xfrm rot="16200000">
            <a:off x="5219106" y="3532482"/>
            <a:ext cx="342900" cy="1675256"/>
          </a:xfrm>
          <a:prstGeom prst="leftBrace">
            <a:avLst>
              <a:gd name="adj1" fmla="val 46296"/>
              <a:gd name="adj2" fmla="val 50000"/>
            </a:avLst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AutoShape 15"/>
          <p:cNvSpPr>
            <a:spLocks/>
          </p:cNvSpPr>
          <p:nvPr/>
        </p:nvSpPr>
        <p:spPr bwMode="auto">
          <a:xfrm rot="5400000">
            <a:off x="4821560" y="1912660"/>
            <a:ext cx="228600" cy="1447800"/>
          </a:xfrm>
          <a:prstGeom prst="leftBrace">
            <a:avLst>
              <a:gd name="adj1" fmla="val 52778"/>
              <a:gd name="adj2" fmla="val 50000"/>
            </a:avLst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21"/>
          <p:cNvSpPr>
            <a:spLocks noChangeShapeType="1"/>
          </p:cNvSpPr>
          <p:nvPr/>
        </p:nvSpPr>
        <p:spPr bwMode="auto">
          <a:xfrm flipV="1">
            <a:off x="4932040" y="2428379"/>
            <a:ext cx="0" cy="136525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23"/>
          <p:cNvSpPr>
            <a:spLocks noChangeShapeType="1"/>
          </p:cNvSpPr>
          <p:nvPr/>
        </p:nvSpPr>
        <p:spPr bwMode="auto">
          <a:xfrm flipH="1" flipV="1">
            <a:off x="2195736" y="2420888"/>
            <a:ext cx="2716860" cy="136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Line 24"/>
          <p:cNvSpPr>
            <a:spLocks noChangeShapeType="1"/>
          </p:cNvSpPr>
          <p:nvPr/>
        </p:nvSpPr>
        <p:spPr bwMode="auto">
          <a:xfrm flipV="1">
            <a:off x="2195736" y="2204864"/>
            <a:ext cx="0" cy="223838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1556792"/>
            <a:ext cx="21907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6016" y="1556792"/>
            <a:ext cx="25336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23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VERIFICATION OF THE SOLUTION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251520" y="2093947"/>
            <a:ext cx="8568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Note that at the trailing edge, where </a:t>
            </a:r>
            <a:r>
              <a:rPr lang="el-GR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θ=π</a:t>
            </a:r>
            <a:r>
              <a:rPr lang="en-US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, 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the above equation yields: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51520" y="3687415"/>
            <a:ext cx="76438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However, using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L'Hospital's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 rule on Equation</a:t>
            </a: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28185" y="3645024"/>
            <a:ext cx="747776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Rectangle 14"/>
          <p:cNvSpPr/>
          <p:nvPr/>
        </p:nvSpPr>
        <p:spPr>
          <a:xfrm>
            <a:off x="251520" y="5055567"/>
            <a:ext cx="89297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Thus, the equation also satisfies the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Kutta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 condition.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64303" y="4293096"/>
            <a:ext cx="2815395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50174" y="2852936"/>
            <a:ext cx="184365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65757" y="1340768"/>
            <a:ext cx="281248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24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THIN </a:t>
            </a:r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SYMMETRICAL AIRFOILS </a:t>
            </a:r>
          </a:p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</a:t>
            </a:r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LIFT </a:t>
            </a:r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SLOPE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98405" y="1097678"/>
            <a:ext cx="2347191" cy="819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90"/>
          <a:stretch>
            <a:fillRect/>
          </a:stretch>
        </p:blipFill>
        <p:spPr bwMode="auto">
          <a:xfrm>
            <a:off x="2974140" y="1952819"/>
            <a:ext cx="3195720" cy="90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4869" y="2930644"/>
            <a:ext cx="4894263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98078" y="3713311"/>
            <a:ext cx="3347845" cy="651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ight Arrow 13"/>
          <p:cNvSpPr/>
          <p:nvPr/>
        </p:nvSpPr>
        <p:spPr>
          <a:xfrm>
            <a:off x="1979712" y="4941168"/>
            <a:ext cx="720080" cy="288032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4716016" y="4941168"/>
            <a:ext cx="720080" cy="288032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65326" y="4903975"/>
            <a:ext cx="139065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34955" y="4649920"/>
            <a:ext cx="305752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3121" y="4319364"/>
            <a:ext cx="1552575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25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THIN SYMMETRICAL AIRFOILS</a:t>
            </a:r>
          </a:p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MOMENT </a:t>
            </a:r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ABOUT THE LEADING EDGE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214282" y="1301859"/>
            <a:ext cx="86781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The moment about the leading edge can be calculated as follows: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714612" y="3701642"/>
            <a:ext cx="557216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1964513" y="2951543"/>
            <a:ext cx="150019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714612" y="3701642"/>
            <a:ext cx="471490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6200000" flipH="1">
            <a:off x="6785784" y="3559560"/>
            <a:ext cx="1588" cy="285752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388" y="3844518"/>
            <a:ext cx="757860" cy="581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8358214" y="3487328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500298" y="1772816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z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 rot="5400000" flipH="1" flipV="1">
            <a:off x="6285718" y="3201576"/>
            <a:ext cx="1000926" cy="79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572264" y="2272882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dL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60" y="4416022"/>
            <a:ext cx="4857784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Oval 17"/>
          <p:cNvSpPr/>
          <p:nvPr/>
        </p:nvSpPr>
        <p:spPr>
          <a:xfrm>
            <a:off x="2643174" y="3630204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2643174" y="3701642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L.E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Arc 19"/>
          <p:cNvSpPr/>
          <p:nvPr/>
        </p:nvSpPr>
        <p:spPr>
          <a:xfrm>
            <a:off x="6429388" y="3273014"/>
            <a:ext cx="785818" cy="785818"/>
          </a:xfrm>
          <a:prstGeom prst="arc">
            <a:avLst>
              <a:gd name="adj1" fmla="val 2993238"/>
              <a:gd name="adj2" fmla="val 21446293"/>
            </a:avLst>
          </a:prstGeom>
          <a:ln>
            <a:headEnd type="none" w="med" len="med"/>
            <a:tailEnd type="triangle" w="lg" len="lg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72330" y="2844386"/>
            <a:ext cx="1551923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159872">
            <a:off x="961992" y="3339466"/>
            <a:ext cx="1870995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Arc 22"/>
          <p:cNvSpPr/>
          <p:nvPr/>
        </p:nvSpPr>
        <p:spPr>
          <a:xfrm>
            <a:off x="2285984" y="3344452"/>
            <a:ext cx="785818" cy="714380"/>
          </a:xfrm>
          <a:prstGeom prst="arc">
            <a:avLst>
              <a:gd name="adj1" fmla="val 2993238"/>
              <a:gd name="adj2" fmla="val 21446293"/>
            </a:avLst>
          </a:prstGeom>
          <a:ln w="57150">
            <a:solidFill>
              <a:srgbClr val="C00000"/>
            </a:solidFill>
            <a:headEnd type="stealth" w="lg" len="lg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18092" y="5236610"/>
            <a:ext cx="5107817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/>
      <p:bldP spid="18" grpId="0" animBg="1"/>
      <p:bldP spid="19" grpId="0"/>
      <p:bldP spid="20" grpId="0" animBg="1"/>
      <p:bldP spid="2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26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THIN </a:t>
            </a:r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SYMMETRICAL AIRFOILS</a:t>
            </a:r>
          </a:p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MOMENT </a:t>
            </a:r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ABOUT THE LEADING EDGE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251520" y="1225550"/>
          <a:ext cx="8728075" cy="3571875"/>
        </p:xfrm>
        <a:graphic>
          <a:graphicData uri="http://schemas.openxmlformats.org/presentationml/2006/ole">
            <p:oleObj spid="_x0000_s3074" name="Equation" r:id="rId3" imgW="3848040" imgH="1574640" progId="Equation.3">
              <p:embed/>
            </p:oleObj>
          </a:graphicData>
        </a:graphic>
      </p:graphicFrame>
      <p:graphicFrame>
        <p:nvGraphicFramePr>
          <p:cNvPr id="3075" name="Object 8"/>
          <p:cNvGraphicFramePr>
            <a:graphicFrameLocks noChangeAspect="1"/>
          </p:cNvGraphicFramePr>
          <p:nvPr/>
        </p:nvGraphicFramePr>
        <p:xfrm>
          <a:off x="1625600" y="4857750"/>
          <a:ext cx="5895975" cy="1214438"/>
        </p:xfrm>
        <a:graphic>
          <a:graphicData uri="http://schemas.openxmlformats.org/presentationml/2006/ole">
            <p:oleObj spid="_x0000_s3075" name="Equation" r:id="rId4" imgW="1765080" imgH="444240" progId="Equation.3">
              <p:embed/>
            </p:oleObj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27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13849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THIN </a:t>
            </a:r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SYMMETRICAL </a:t>
            </a:r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AIRFOILS - </a:t>
            </a:r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THE </a:t>
            </a:r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CENTER OF </a:t>
            </a:r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PRESSURE </a:t>
            </a:r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AND </a:t>
            </a:r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THE </a:t>
            </a:r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AERODYNAMIC CENTER</a:t>
            </a:r>
          </a:p>
          <a:p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Object 9"/>
          <p:cNvGraphicFramePr>
            <a:graphicFrameLocks noChangeAspect="1"/>
          </p:cNvGraphicFramePr>
          <p:nvPr/>
        </p:nvGraphicFramePr>
        <p:xfrm>
          <a:off x="4889177" y="1966987"/>
          <a:ext cx="3403600" cy="669925"/>
        </p:xfrm>
        <a:graphic>
          <a:graphicData uri="http://schemas.openxmlformats.org/presentationml/2006/ole">
            <p:oleObj spid="_x0000_s4098" name="Equation" r:id="rId3" imgW="1701720" imgH="444240" progId="Equation.3">
              <p:embed/>
            </p:oleObj>
          </a:graphicData>
        </a:graphic>
      </p:graphicFrame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4418757" y="1498675"/>
            <a:ext cx="4306068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buFontTx/>
              <a:buNone/>
            </a:pPr>
            <a:r>
              <a:rPr lang="en-US" sz="1800" dirty="0">
                <a:latin typeface="Constantia" pitchFamily="18" charset="0"/>
              </a:rPr>
              <a:t>Moment coefficient about leading edge:</a:t>
            </a:r>
            <a:endParaRPr lang="en-US" sz="2000" dirty="0">
              <a:latin typeface="Constantia" pitchFamily="18" charset="0"/>
            </a:endParaRP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668338" y="1423045"/>
            <a:ext cx="8040687" cy="1285875"/>
          </a:xfrm>
          <a:prstGeom prst="rect">
            <a:avLst/>
          </a:prstGeom>
          <a:noFill/>
          <a:ln w="5715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1" name="Line 12"/>
          <p:cNvSpPr>
            <a:spLocks noChangeShapeType="1"/>
          </p:cNvSpPr>
          <p:nvPr/>
        </p:nvSpPr>
        <p:spPr bwMode="auto">
          <a:xfrm>
            <a:off x="1214414" y="3786190"/>
            <a:ext cx="2127250" cy="1588"/>
          </a:xfrm>
          <a:prstGeom prst="line">
            <a:avLst/>
          </a:prstGeom>
          <a:ln>
            <a:solidFill>
              <a:srgbClr val="FF0000"/>
            </a:solidFill>
            <a:headEnd/>
            <a:tailEnd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2" name="Line 13"/>
          <p:cNvSpPr>
            <a:spLocks noChangeShapeType="1"/>
          </p:cNvSpPr>
          <p:nvPr/>
        </p:nvSpPr>
        <p:spPr bwMode="auto">
          <a:xfrm flipV="1">
            <a:off x="2014538" y="3049265"/>
            <a:ext cx="1587" cy="739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785786" y="3500438"/>
            <a:ext cx="703262" cy="33655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1600" dirty="0">
                <a:latin typeface="Constantia" pitchFamily="18" charset="0"/>
              </a:rPr>
              <a:t>LE</a:t>
            </a:r>
            <a:endParaRPr lang="en-US" dirty="0">
              <a:latin typeface="Constantia" pitchFamily="18" charset="0"/>
            </a:endParaRPr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1601788" y="3765550"/>
            <a:ext cx="827087" cy="39687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000" i="1" dirty="0" err="1">
                <a:latin typeface="Constantia" pitchFamily="18" charset="0"/>
              </a:rPr>
              <a:t>x</a:t>
            </a:r>
            <a:r>
              <a:rPr lang="en-US" sz="2000" i="1" baseline="-10000" dirty="0" err="1">
                <a:latin typeface="Constantia" pitchFamily="18" charset="0"/>
              </a:rPr>
              <a:t>CP</a:t>
            </a:r>
            <a:endParaRPr lang="en-US" dirty="0">
              <a:latin typeface="Constantia" pitchFamily="18" charset="0"/>
            </a:endParaRPr>
          </a:p>
        </p:txBody>
      </p:sp>
      <p:sp>
        <p:nvSpPr>
          <p:cNvPr id="15" name="Rectangle 16"/>
          <p:cNvSpPr>
            <a:spLocks noChangeArrowheads="1"/>
          </p:cNvSpPr>
          <p:nvPr/>
        </p:nvSpPr>
        <p:spPr bwMode="auto">
          <a:xfrm>
            <a:off x="1536700" y="2888109"/>
            <a:ext cx="325438" cy="39687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000" i="1" dirty="0">
                <a:latin typeface="Constantia" pitchFamily="18" charset="0"/>
              </a:rPr>
              <a:t>L</a:t>
            </a:r>
            <a:endParaRPr lang="en-US" sz="2000" i="1" baseline="-10000" dirty="0">
              <a:latin typeface="Constantia" pitchFamily="18" charset="0"/>
            </a:endParaRPr>
          </a:p>
        </p:txBody>
      </p:sp>
      <p:graphicFrame>
        <p:nvGraphicFramePr>
          <p:cNvPr id="16" name="Object 17"/>
          <p:cNvGraphicFramePr>
            <a:graphicFrameLocks noChangeAspect="1"/>
          </p:cNvGraphicFramePr>
          <p:nvPr/>
        </p:nvGraphicFramePr>
        <p:xfrm>
          <a:off x="5959475" y="2908300"/>
          <a:ext cx="2359025" cy="714375"/>
        </p:xfrm>
        <a:graphic>
          <a:graphicData uri="http://schemas.openxmlformats.org/presentationml/2006/ole">
            <p:oleObj spid="_x0000_s4099" name="Equation" r:id="rId4" imgW="1104840" imgH="444240" progId="Equation.3">
              <p:embed/>
            </p:oleObj>
          </a:graphicData>
        </a:graphic>
      </p:graphicFrame>
      <p:graphicFrame>
        <p:nvGraphicFramePr>
          <p:cNvPr id="17" name="Object 18"/>
          <p:cNvGraphicFramePr>
            <a:graphicFrameLocks noChangeAspect="1"/>
          </p:cNvGraphicFramePr>
          <p:nvPr/>
        </p:nvGraphicFramePr>
        <p:xfrm>
          <a:off x="2285984" y="3071810"/>
          <a:ext cx="1952625" cy="369888"/>
        </p:xfrm>
        <a:graphic>
          <a:graphicData uri="http://schemas.openxmlformats.org/presentationml/2006/ole">
            <p:oleObj spid="_x0000_s4100" name="Equation" r:id="rId5" imgW="914400" imgH="228600" progId="Equation.3">
              <p:embed/>
            </p:oleObj>
          </a:graphicData>
        </a:graphic>
      </p:graphicFrame>
      <p:sp>
        <p:nvSpPr>
          <p:cNvPr id="18" name="Rectangle 19"/>
          <p:cNvSpPr>
            <a:spLocks noChangeArrowheads="1"/>
          </p:cNvSpPr>
          <p:nvPr/>
        </p:nvSpPr>
        <p:spPr bwMode="auto">
          <a:xfrm>
            <a:off x="4804073" y="2922588"/>
            <a:ext cx="12080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0"/>
              </a:spcBef>
              <a:buFontTx/>
              <a:buNone/>
            </a:pPr>
            <a:r>
              <a:rPr lang="en-US" sz="1800" dirty="0">
                <a:latin typeface="Constantia" pitchFamily="18" charset="0"/>
              </a:rPr>
              <a:t>Center of</a:t>
            </a:r>
          </a:p>
          <a:p>
            <a:pPr marL="342900" indent="-342900">
              <a:spcBef>
                <a:spcPct val="0"/>
              </a:spcBef>
              <a:buFontTx/>
              <a:buNone/>
            </a:pPr>
            <a:r>
              <a:rPr lang="en-US" sz="1800" dirty="0">
                <a:latin typeface="Constantia" pitchFamily="18" charset="0"/>
              </a:rPr>
              <a:t>pressure:</a:t>
            </a:r>
            <a:endParaRPr lang="en-US" sz="2000" dirty="0">
              <a:latin typeface="Constantia" pitchFamily="18" charset="0"/>
            </a:endParaRPr>
          </a:p>
        </p:txBody>
      </p:sp>
      <p:graphicFrame>
        <p:nvGraphicFramePr>
          <p:cNvPr id="19" name="Object 20"/>
          <p:cNvGraphicFramePr>
            <a:graphicFrameLocks noChangeAspect="1"/>
          </p:cNvGraphicFramePr>
          <p:nvPr/>
        </p:nvGraphicFramePr>
        <p:xfrm>
          <a:off x="1115616" y="1946350"/>
          <a:ext cx="2308225" cy="668337"/>
        </p:xfrm>
        <a:graphic>
          <a:graphicData uri="http://schemas.openxmlformats.org/presentationml/2006/ole">
            <p:oleObj spid="_x0000_s4101" name="Equation" r:id="rId6" imgW="1409400" imgH="444240" progId="Equation.3">
              <p:embed/>
            </p:oleObj>
          </a:graphicData>
        </a:graphic>
      </p:graphicFrame>
      <p:sp>
        <p:nvSpPr>
          <p:cNvPr id="20" name="Rectangle 21"/>
          <p:cNvSpPr>
            <a:spLocks noChangeArrowheads="1"/>
          </p:cNvSpPr>
          <p:nvPr/>
        </p:nvSpPr>
        <p:spPr bwMode="auto">
          <a:xfrm>
            <a:off x="1402953" y="1522487"/>
            <a:ext cx="176371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buFontTx/>
              <a:buNone/>
            </a:pPr>
            <a:r>
              <a:rPr lang="en-US" sz="1800" dirty="0">
                <a:latin typeface="Constantia" pitchFamily="18" charset="0"/>
              </a:rPr>
              <a:t>Lift coefficient:</a:t>
            </a:r>
          </a:p>
        </p:txBody>
      </p:sp>
      <p:graphicFrame>
        <p:nvGraphicFramePr>
          <p:cNvPr id="21" name="Object 22"/>
          <p:cNvGraphicFramePr>
            <a:graphicFrameLocks noChangeAspect="1"/>
          </p:cNvGraphicFramePr>
          <p:nvPr/>
        </p:nvGraphicFramePr>
        <p:xfrm>
          <a:off x="6416179" y="4786322"/>
          <a:ext cx="1900237" cy="592138"/>
        </p:xfrm>
        <a:graphic>
          <a:graphicData uri="http://schemas.openxmlformats.org/presentationml/2006/ole">
            <p:oleObj spid="_x0000_s4102" name="Equation" r:id="rId7" imgW="583920" imgH="241200" progId="Equation.3">
              <p:embed/>
            </p:oleObj>
          </a:graphicData>
        </a:graphic>
      </p:graphicFrame>
      <p:sp>
        <p:nvSpPr>
          <p:cNvPr id="22" name="Rectangle 23"/>
          <p:cNvSpPr>
            <a:spLocks noChangeArrowheads="1"/>
          </p:cNvSpPr>
          <p:nvPr/>
        </p:nvSpPr>
        <p:spPr bwMode="auto">
          <a:xfrm>
            <a:off x="857224" y="4703401"/>
            <a:ext cx="3571900" cy="885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buFontTx/>
              <a:buNone/>
            </a:pP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Moment coefficient </a:t>
            </a:r>
          </a:p>
          <a:p>
            <a:pPr marL="342900" indent="-342900" algn="l">
              <a:buFontTx/>
              <a:buNone/>
            </a:pP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about quarter-chord point:</a:t>
            </a:r>
            <a:endParaRPr lang="en-US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23" name="Rectangle 24"/>
          <p:cNvSpPr>
            <a:spLocks noChangeArrowheads="1"/>
          </p:cNvSpPr>
          <p:nvPr/>
        </p:nvSpPr>
        <p:spPr bwMode="auto">
          <a:xfrm>
            <a:off x="695312" y="4643446"/>
            <a:ext cx="7753376" cy="850892"/>
          </a:xfrm>
          <a:prstGeom prst="rect">
            <a:avLst/>
          </a:prstGeom>
          <a:noFill/>
          <a:ln w="5715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24" name="Rectangle 25"/>
          <p:cNvSpPr>
            <a:spLocks noChangeArrowheads="1"/>
          </p:cNvSpPr>
          <p:nvPr/>
        </p:nvSpPr>
        <p:spPr bwMode="auto">
          <a:xfrm>
            <a:off x="642910" y="5589240"/>
            <a:ext cx="7923240" cy="858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buFontTx/>
              <a:buNone/>
            </a:pPr>
            <a:r>
              <a:rPr lang="en-US" sz="2400" dirty="0">
                <a:latin typeface="Constantia" pitchFamily="18" charset="0"/>
              </a:rPr>
              <a:t>quarter-chord point is also the aerodynamic center:              </a:t>
            </a:r>
            <a:endParaRPr lang="en-US" sz="2400" dirty="0" smtClean="0">
              <a:latin typeface="Constantia" pitchFamily="18" charset="0"/>
            </a:endParaRPr>
          </a:p>
          <a:p>
            <a:pPr marL="342900" indent="-342900" algn="l">
              <a:buFontTx/>
              <a:buNone/>
            </a:pPr>
            <a:r>
              <a:rPr lang="en-US" sz="2400" dirty="0" smtClean="0">
                <a:latin typeface="Constantia" pitchFamily="18" charset="0"/>
              </a:rPr>
              <a:t>                is </a:t>
            </a:r>
            <a:r>
              <a:rPr lang="en-US" sz="2400" dirty="0">
                <a:latin typeface="Constantia" pitchFamily="18" charset="0"/>
              </a:rPr>
              <a:t>independent of </a:t>
            </a:r>
            <a:r>
              <a:rPr lang="en-US" sz="2400" dirty="0">
                <a:latin typeface="Constantia" pitchFamily="18" charset="0"/>
                <a:sym typeface="Symbol" pitchFamily="18" charset="2"/>
              </a:rPr>
              <a:t>!</a:t>
            </a:r>
            <a:endParaRPr lang="en-US" sz="2800" dirty="0">
              <a:latin typeface="Constantia" pitchFamily="18" charset="0"/>
            </a:endParaRPr>
          </a:p>
        </p:txBody>
      </p:sp>
      <p:graphicFrame>
        <p:nvGraphicFramePr>
          <p:cNvPr id="26" name="Object 26"/>
          <p:cNvGraphicFramePr>
            <a:graphicFrameLocks noChangeAspect="1"/>
          </p:cNvGraphicFramePr>
          <p:nvPr/>
        </p:nvGraphicFramePr>
        <p:xfrm>
          <a:off x="785786" y="5884938"/>
          <a:ext cx="1071570" cy="568398"/>
        </p:xfrm>
        <a:graphic>
          <a:graphicData uri="http://schemas.openxmlformats.org/presentationml/2006/ole">
            <p:oleObj spid="_x0000_s4103" name="Equation" r:id="rId8" imgW="342720" imgH="241200" progId="Equation.3">
              <p:embed/>
            </p:oleObj>
          </a:graphicData>
        </a:graphic>
      </p:graphicFrame>
      <p:sp>
        <p:nvSpPr>
          <p:cNvPr id="27" name="Rectangle 27"/>
          <p:cNvSpPr>
            <a:spLocks noChangeArrowheads="1"/>
          </p:cNvSpPr>
          <p:nvPr/>
        </p:nvSpPr>
        <p:spPr bwMode="auto">
          <a:xfrm>
            <a:off x="2508250" y="3776663"/>
            <a:ext cx="296863" cy="39687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sz="2000" i="1">
                <a:latin typeface="Constantia" pitchFamily="18" charset="0"/>
              </a:rPr>
              <a:t>x</a:t>
            </a:r>
            <a:endParaRPr lang="en-US" sz="2000" i="1" baseline="-10000">
              <a:latin typeface="Constantia" pitchFamily="18" charset="0"/>
            </a:endParaRPr>
          </a:p>
        </p:txBody>
      </p:sp>
      <p:graphicFrame>
        <p:nvGraphicFramePr>
          <p:cNvPr id="28" name="Object 28"/>
          <p:cNvGraphicFramePr>
            <a:graphicFrameLocks noChangeAspect="1"/>
          </p:cNvGraphicFramePr>
          <p:nvPr/>
        </p:nvGraphicFramePr>
        <p:xfrm>
          <a:off x="3595687" y="3844924"/>
          <a:ext cx="4452341" cy="727084"/>
        </p:xfrm>
        <a:graphic>
          <a:graphicData uri="http://schemas.openxmlformats.org/presentationml/2006/ole">
            <p:oleObj spid="_x0000_s4104" name="Equation" r:id="rId9" imgW="1815840" imgH="393480" progId="Equation.3">
              <p:embed/>
            </p:oleObj>
          </a:graphicData>
        </a:graphic>
      </p:graphicFrame>
      <p:sp>
        <p:nvSpPr>
          <p:cNvPr id="29" name="Oval 28"/>
          <p:cNvSpPr/>
          <p:nvPr/>
        </p:nvSpPr>
        <p:spPr>
          <a:xfrm>
            <a:off x="1142976" y="3714752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2" grpId="0" animBg="1"/>
      <p:bldP spid="13" grpId="0"/>
      <p:bldP spid="14" grpId="0"/>
      <p:bldP spid="15" grpId="0"/>
      <p:bldP spid="18" grpId="0"/>
      <p:bldP spid="20" grpId="0"/>
      <p:bldP spid="22" grpId="0"/>
      <p:bldP spid="23" grpId="0" animBg="1"/>
      <p:bldP spid="24" grpId="0"/>
      <p:bldP spid="27" grpId="0"/>
      <p:bldP spid="2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28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THIN </a:t>
            </a:r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SYMMETRICAL AIRFOILS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02639" y="1069945"/>
            <a:ext cx="4938722" cy="5167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29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THE SYMMETRICAL </a:t>
            </a:r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AIRFOIL</a:t>
            </a:r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: SUMMARY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Object 4"/>
          <p:cNvGraphicFramePr>
            <a:graphicFrameLocks noChangeAspect="1"/>
          </p:cNvGraphicFramePr>
          <p:nvPr/>
        </p:nvGraphicFramePr>
        <p:xfrm>
          <a:off x="4967665" y="2325688"/>
          <a:ext cx="2849563" cy="895350"/>
        </p:xfrm>
        <a:graphic>
          <a:graphicData uri="http://schemas.openxmlformats.org/presentationml/2006/ole">
            <p:oleObj spid="_x0000_s5122" name="Equation" r:id="rId3" imgW="1409400" imgH="444240" progId="Equation.3">
              <p:embed/>
            </p:oleObj>
          </a:graphicData>
        </a:graphic>
      </p:graphicFrame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260003" y="2571750"/>
            <a:ext cx="1863725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buFontTx/>
              <a:buNone/>
            </a:pPr>
            <a:r>
              <a:rPr lang="en-US" sz="2000" dirty="0">
                <a:latin typeface="Constantia" pitchFamily="18" charset="0"/>
              </a:rPr>
              <a:t>Lift coefficient:</a:t>
            </a: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51520" y="3559175"/>
            <a:ext cx="157797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buFontTx/>
              <a:buNone/>
            </a:pPr>
            <a:r>
              <a:rPr lang="en-US" sz="2000" dirty="0">
                <a:latin typeface="Constantia" pitchFamily="18" charset="0"/>
              </a:rPr>
              <a:t>Lift slope:</a:t>
            </a:r>
          </a:p>
        </p:txBody>
      </p:sp>
      <p:graphicFrame>
        <p:nvGraphicFramePr>
          <p:cNvPr id="11" name="Object 7"/>
          <p:cNvGraphicFramePr>
            <a:graphicFrameLocks noChangeAspect="1"/>
          </p:cNvGraphicFramePr>
          <p:nvPr/>
        </p:nvGraphicFramePr>
        <p:xfrm>
          <a:off x="4950501" y="3373438"/>
          <a:ext cx="1193800" cy="804862"/>
        </p:xfrm>
        <a:graphic>
          <a:graphicData uri="http://schemas.openxmlformats.org/presentationml/2006/ole">
            <p:oleObj spid="_x0000_s5123" name="Equation" r:id="rId4" imgW="583920" imgH="393480" progId="Equation.3">
              <p:embed/>
            </p:oleObj>
          </a:graphicData>
        </a:graphic>
      </p:graphicFrame>
      <p:sp>
        <p:nvSpPr>
          <p:cNvPr id="12" name="Rectangle 9"/>
          <p:cNvSpPr txBox="1">
            <a:spLocks noChangeArrowheads="1"/>
          </p:cNvSpPr>
          <p:nvPr/>
        </p:nvSpPr>
        <p:spPr>
          <a:xfrm>
            <a:off x="251520" y="1557908"/>
            <a:ext cx="4572000" cy="502940"/>
          </a:xfrm>
          <a:prstGeom prst="rect">
            <a:avLst/>
          </a:prstGeom>
          <a:noFill/>
          <a:ln/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</a:rPr>
              <a:t>Vorticity distribution (=lift distribution)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onstantia" pitchFamily="18" charset="0"/>
            </a:endParaRPr>
          </a:p>
        </p:txBody>
      </p:sp>
      <p:graphicFrame>
        <p:nvGraphicFramePr>
          <p:cNvPr id="13" name="Object 10"/>
          <p:cNvGraphicFramePr>
            <a:graphicFrameLocks noChangeAspect="1"/>
          </p:cNvGraphicFramePr>
          <p:nvPr/>
        </p:nvGraphicFramePr>
        <p:xfrm>
          <a:off x="4966593" y="1363663"/>
          <a:ext cx="3925887" cy="771525"/>
        </p:xfrm>
        <a:graphic>
          <a:graphicData uri="http://schemas.openxmlformats.org/presentationml/2006/ole">
            <p:oleObj spid="_x0000_s5124" name="Equation" r:id="rId5" imgW="2247840" imgH="444240" progId="Equation.3">
              <p:embed/>
            </p:oleObj>
          </a:graphicData>
        </a:graphic>
      </p:graphicFrame>
      <p:graphicFrame>
        <p:nvGraphicFramePr>
          <p:cNvPr id="14" name="Object 11"/>
          <p:cNvGraphicFramePr>
            <a:graphicFrameLocks noChangeAspect="1"/>
          </p:cNvGraphicFramePr>
          <p:nvPr/>
        </p:nvGraphicFramePr>
        <p:xfrm>
          <a:off x="4932040" y="4284663"/>
          <a:ext cx="3117850" cy="774700"/>
        </p:xfrm>
        <a:graphic>
          <a:graphicData uri="http://schemas.openxmlformats.org/presentationml/2006/ole">
            <p:oleObj spid="_x0000_s5125" name="Equation" r:id="rId6" imgW="1295280" imgH="393480" progId="Equation.3">
              <p:embed/>
            </p:oleObj>
          </a:graphicData>
        </a:graphic>
      </p:graphicFrame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251520" y="4240213"/>
            <a:ext cx="3136900" cy="79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buFontTx/>
              <a:buNone/>
            </a:pPr>
            <a:r>
              <a:rPr lang="en-US" sz="2000" dirty="0">
                <a:latin typeface="Constantia" pitchFamily="18" charset="0"/>
              </a:rPr>
              <a:t>Moment coefficient </a:t>
            </a:r>
          </a:p>
          <a:p>
            <a:pPr marL="342900" indent="-342900" algn="l">
              <a:buFontTx/>
              <a:buNone/>
            </a:pPr>
            <a:r>
              <a:rPr lang="en-US" sz="2000" dirty="0">
                <a:latin typeface="Constantia" pitchFamily="18" charset="0"/>
              </a:rPr>
              <a:t>about quarter-chord point:</a:t>
            </a:r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251520" y="5357826"/>
            <a:ext cx="8640960" cy="1500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buFontTx/>
              <a:buNone/>
            </a:pPr>
            <a:r>
              <a:rPr lang="en-US" sz="2400" dirty="0">
                <a:latin typeface="Constantia" pitchFamily="18" charset="0"/>
              </a:rPr>
              <a:t>quarter-chord point is both the </a:t>
            </a:r>
            <a:r>
              <a:rPr lang="en-US" sz="2400" u="sng" dirty="0">
                <a:latin typeface="Constantia" pitchFamily="18" charset="0"/>
              </a:rPr>
              <a:t>center of pressure</a:t>
            </a:r>
            <a:r>
              <a:rPr lang="en-US" sz="2400" dirty="0" smtClean="0">
                <a:latin typeface="Constantia" pitchFamily="18" charset="0"/>
              </a:rPr>
              <a:t>: (		)</a:t>
            </a:r>
            <a:endParaRPr lang="en-US" sz="2400" dirty="0">
              <a:latin typeface="Constantia" pitchFamily="18" charset="0"/>
            </a:endParaRPr>
          </a:p>
          <a:p>
            <a:pPr marL="342900" indent="-342900" algn="l">
              <a:buFontTx/>
              <a:buNone/>
            </a:pPr>
            <a:r>
              <a:rPr lang="en-US" sz="2400" dirty="0" smtClean="0">
                <a:latin typeface="Constantia" pitchFamily="18" charset="0"/>
              </a:rPr>
              <a:t>and </a:t>
            </a:r>
            <a:r>
              <a:rPr lang="en-US" sz="2400" dirty="0">
                <a:latin typeface="Constantia" pitchFamily="18" charset="0"/>
              </a:rPr>
              <a:t>the </a:t>
            </a:r>
            <a:r>
              <a:rPr lang="en-US" sz="2400" u="sng" dirty="0">
                <a:latin typeface="Constantia" pitchFamily="18" charset="0"/>
              </a:rPr>
              <a:t>aerodynamic center</a:t>
            </a:r>
            <a:r>
              <a:rPr lang="en-US" sz="2400" dirty="0">
                <a:latin typeface="Constantia" pitchFamily="18" charset="0"/>
              </a:rPr>
              <a:t>: </a:t>
            </a:r>
            <a:r>
              <a:rPr lang="en-US" sz="2400" dirty="0" smtClean="0">
                <a:latin typeface="Constantia" pitchFamily="18" charset="0"/>
              </a:rPr>
              <a:t>(               is </a:t>
            </a:r>
            <a:r>
              <a:rPr lang="en-US" sz="2400" dirty="0">
                <a:latin typeface="Constantia" pitchFamily="18" charset="0"/>
              </a:rPr>
              <a:t>independent of </a:t>
            </a:r>
            <a:r>
              <a:rPr lang="en-US" sz="2400" dirty="0" smtClean="0">
                <a:latin typeface="Constantia" pitchFamily="18" charset="0"/>
                <a:sym typeface="Symbol" pitchFamily="18" charset="2"/>
              </a:rPr>
              <a:t>)</a:t>
            </a:r>
            <a:endParaRPr lang="en-US" sz="2800" dirty="0">
              <a:latin typeface="Constantia" pitchFamily="18" charset="0"/>
            </a:endParaRPr>
          </a:p>
        </p:txBody>
      </p:sp>
      <p:graphicFrame>
        <p:nvGraphicFramePr>
          <p:cNvPr id="17" name="Object 14"/>
          <p:cNvGraphicFramePr>
            <a:graphicFrameLocks noChangeAspect="1"/>
          </p:cNvGraphicFramePr>
          <p:nvPr/>
        </p:nvGraphicFramePr>
        <p:xfrm>
          <a:off x="7067638" y="5357826"/>
          <a:ext cx="1608818" cy="500066"/>
        </p:xfrm>
        <a:graphic>
          <a:graphicData uri="http://schemas.openxmlformats.org/presentationml/2006/ole">
            <p:oleObj spid="_x0000_s5126" name="Equation" r:id="rId7" imgW="583920" imgH="241200" progId="Equation.3">
              <p:embed/>
            </p:oleObj>
          </a:graphicData>
        </a:graphic>
      </p:graphicFrame>
      <p:graphicFrame>
        <p:nvGraphicFramePr>
          <p:cNvPr id="18" name="Object 15"/>
          <p:cNvGraphicFramePr>
            <a:graphicFrameLocks noChangeAspect="1"/>
          </p:cNvGraphicFramePr>
          <p:nvPr/>
        </p:nvGraphicFramePr>
        <p:xfrm>
          <a:off x="4223993" y="5666378"/>
          <a:ext cx="1212103" cy="642942"/>
        </p:xfrm>
        <a:graphic>
          <a:graphicData uri="http://schemas.openxmlformats.org/presentationml/2006/ole">
            <p:oleObj spid="_x0000_s5127" name="Equation" r:id="rId8" imgW="342720" imgH="241200" progId="Equation.3">
              <p:embed/>
            </p:oleObj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30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THIN AIRFOILS – EXAMPLE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251520" y="1052736"/>
            <a:ext cx="864399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Constantia" pitchFamily="18" charset="0"/>
              </a:rPr>
              <a:t>Consider a thin flat plate at 5 deg. angle of attack. </a:t>
            </a:r>
          </a:p>
          <a:p>
            <a:r>
              <a:rPr lang="en-US" sz="2400" dirty="0" smtClean="0">
                <a:latin typeface="Constantia" pitchFamily="18" charset="0"/>
              </a:rPr>
              <a:t>Calculate the: </a:t>
            </a:r>
          </a:p>
          <a:p>
            <a:pPr lvl="1"/>
            <a:r>
              <a:rPr lang="en-US" sz="2400" dirty="0" smtClean="0">
                <a:latin typeface="Constantia" pitchFamily="18" charset="0"/>
              </a:rPr>
              <a:t>(a) Lift coefficient,</a:t>
            </a:r>
          </a:p>
          <a:p>
            <a:pPr lvl="1"/>
            <a:r>
              <a:rPr lang="en-US" sz="2400" dirty="0" smtClean="0">
                <a:latin typeface="Constantia" pitchFamily="18" charset="0"/>
              </a:rPr>
              <a:t>(b) Moment coefficient about the leading edge,</a:t>
            </a:r>
          </a:p>
          <a:p>
            <a:pPr lvl="1"/>
            <a:r>
              <a:rPr lang="en-US" sz="2400" dirty="0" smtClean="0">
                <a:latin typeface="Constantia" pitchFamily="18" charset="0"/>
              </a:rPr>
              <a:t>(c) Moment coefficient about the quarter chord point,</a:t>
            </a:r>
          </a:p>
          <a:p>
            <a:pPr lvl="1"/>
            <a:r>
              <a:rPr lang="en-US" sz="2400" dirty="0" smtClean="0">
                <a:latin typeface="Constantia" pitchFamily="18" charset="0"/>
              </a:rPr>
              <a:t>(d) Moment coefficient about the trailing edge.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59632" y="3284984"/>
            <a:ext cx="5930110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31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THIN AIRFOILS – EXAMPLE </a:t>
            </a:r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(CONT.)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528" y="3360412"/>
            <a:ext cx="3228995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1173" y="3503288"/>
            <a:ext cx="938899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72200" y="3356992"/>
            <a:ext cx="1296144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144180" y="3950156"/>
            <a:ext cx="5292244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2" name="Straight Connector 11"/>
          <p:cNvCxnSpPr/>
          <p:nvPr/>
        </p:nvCxnSpPr>
        <p:spPr>
          <a:xfrm rot="5400000">
            <a:off x="1874835" y="5628379"/>
            <a:ext cx="428628" cy="35719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2699792" y="5664098"/>
            <a:ext cx="500066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5856" y="5400705"/>
            <a:ext cx="1643074" cy="764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9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59077" y="5412311"/>
            <a:ext cx="3649427" cy="714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Right Arrow 15"/>
          <p:cNvSpPr/>
          <p:nvPr/>
        </p:nvSpPr>
        <p:spPr>
          <a:xfrm>
            <a:off x="4932040" y="5625461"/>
            <a:ext cx="500066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1052736"/>
            <a:ext cx="1736278" cy="690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3728" y="908720"/>
            <a:ext cx="3219084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64088" y="1029864"/>
            <a:ext cx="3776673" cy="742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1772816"/>
            <a:ext cx="4796765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6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2420888"/>
            <a:ext cx="2053786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32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THE CAMBERED AIRFOIL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852234"/>
            <a:ext cx="3643338" cy="795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9992" y="1852234"/>
            <a:ext cx="4614895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6224" y="3078080"/>
            <a:ext cx="5288317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79512" y="2771636"/>
            <a:ext cx="8786842" cy="369332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The solution for this more general problem can be written as a Fourier series:</a:t>
            </a:r>
          </a:p>
        </p:txBody>
      </p:sp>
      <p:sp>
        <p:nvSpPr>
          <p:cNvPr id="12" name="AutoShape 8"/>
          <p:cNvSpPr>
            <a:spLocks/>
          </p:cNvSpPr>
          <p:nvPr/>
        </p:nvSpPr>
        <p:spPr bwMode="auto">
          <a:xfrm rot="16200000" flipV="1">
            <a:off x="4010811" y="3442990"/>
            <a:ext cx="339725" cy="1360487"/>
          </a:xfrm>
          <a:prstGeom prst="leftBrace">
            <a:avLst>
              <a:gd name="adj1" fmla="val 33372"/>
              <a:gd name="adj2" fmla="val 50000"/>
            </a:avLst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chemeClr val="tx1">
                  <a:lumMod val="95000"/>
                  <a:lumOff val="5000"/>
                </a:schemeClr>
              </a:solidFill>
              <a:latin typeface="Constantia" pitchFamily="18" charset="0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2815580" y="4307960"/>
            <a:ext cx="2476500" cy="84023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“Basic solution”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for the symmetrical airfoil: A</a:t>
            </a:r>
            <a:r>
              <a:rPr lang="en-US" b="1" baseline="-250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0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 =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sym typeface="Symbol" pitchFamily="18" charset="2"/>
              </a:rPr>
              <a:t>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14" name="AutoShape 9"/>
          <p:cNvSpPr>
            <a:spLocks/>
          </p:cNvSpPr>
          <p:nvPr/>
        </p:nvSpPr>
        <p:spPr bwMode="auto">
          <a:xfrm rot="16200000" flipV="1">
            <a:off x="5657067" y="3440388"/>
            <a:ext cx="339725" cy="1360488"/>
          </a:xfrm>
          <a:prstGeom prst="leftBrace">
            <a:avLst>
              <a:gd name="adj1" fmla="val 33372"/>
              <a:gd name="adj2" fmla="val 50000"/>
            </a:avLst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chemeClr val="tx1">
                  <a:lumMod val="95000"/>
                  <a:lumOff val="5000"/>
                </a:schemeClr>
              </a:solidFill>
              <a:latin typeface="Constantia" pitchFamily="18" charset="0"/>
            </a:endParaRPr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5064136" y="4334944"/>
            <a:ext cx="2105025" cy="341632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Additional terms</a:t>
            </a: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251520" y="5185856"/>
            <a:ext cx="8640960" cy="118801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The coefficients A</a:t>
            </a:r>
            <a:r>
              <a:rPr lang="en-US" sz="2000" baseline="-25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n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 (n=0,1,2,...) depend on the shape of the camber line z(x).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The coefficient A</a:t>
            </a:r>
            <a:r>
              <a:rPr lang="en-US" sz="2000" baseline="-25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0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 depends also on 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  <a:sym typeface="Symbol" pitchFamily="18" charset="2"/>
              </a:rPr>
              <a:t>.</a:t>
            </a:r>
            <a:endParaRPr lang="en-US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Constantia" pitchFamily="18" charset="0"/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 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3642166" y="2114806"/>
            <a:ext cx="785818" cy="354340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95000"/>
                  <a:lumOff val="5000"/>
                </a:schemeClr>
              </a:solidFill>
              <a:latin typeface="Constantia" pitchFamily="18" charset="0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179512" y="1412776"/>
            <a:ext cx="8786842" cy="369332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For a cambered airfoil, 	        is finite.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Constantia" pitchFamily="18" charset="0"/>
            </a:endParaRPr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2748050" y="1388088"/>
          <a:ext cx="792088" cy="384728"/>
        </p:xfrm>
        <a:graphic>
          <a:graphicData uri="http://schemas.openxmlformats.org/presentationml/2006/ole">
            <p:oleObj spid="_x0000_s17410" name="Equation" r:id="rId6" imgW="444240" imgH="215640" progId="Equation.DSMT4">
              <p:embed/>
            </p:oleObj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/>
      <p:bldP spid="14" grpId="0" animBg="1"/>
      <p:bldP spid="15" grpId="0"/>
      <p:bldP spid="16" grpId="0"/>
      <p:bldP spid="1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33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THE CAMBERED AIRFOIL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251520" y="1340768"/>
            <a:ext cx="83582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The coefficients A</a:t>
            </a:r>
            <a:r>
              <a:rPr lang="en-US" baseline="-25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0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 and </a:t>
            </a:r>
            <a:r>
              <a:rPr lang="en-US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A„(n = 1, 2, 3 , . . . )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in the above  equation must be specific values in order that the camber line be a streamline of the flow.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20" y="2340900"/>
            <a:ext cx="4178477" cy="711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8" y="2340900"/>
            <a:ext cx="3772821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Pentagon 9"/>
          <p:cNvSpPr/>
          <p:nvPr/>
        </p:nvSpPr>
        <p:spPr>
          <a:xfrm rot="5400000">
            <a:off x="3750461" y="-1123842"/>
            <a:ext cx="1714511" cy="8358245"/>
          </a:xfrm>
          <a:prstGeom prst="homePlat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3983974"/>
            <a:ext cx="8507500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Left Brace 11"/>
          <p:cNvSpPr/>
          <p:nvPr/>
        </p:nvSpPr>
        <p:spPr>
          <a:xfrm rot="16200000">
            <a:off x="8108181" y="4448321"/>
            <a:ext cx="428628" cy="1071570"/>
          </a:xfrm>
          <a:prstGeom prst="leftBrace">
            <a:avLst>
              <a:gd name="adj1" fmla="val 43529"/>
              <a:gd name="adj2" fmla="val 4768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929586" y="5341296"/>
            <a:ext cx="928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chemeClr val="accent2"/>
                </a:solidFill>
              </a:rPr>
              <a:t>f (x)</a:t>
            </a:r>
            <a:endParaRPr lang="en-US" sz="2800" b="1" i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34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THE CAMBERED AIRFOIL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64645" y="1407426"/>
            <a:ext cx="3214710" cy="1949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22652" y="3573016"/>
            <a:ext cx="1928826" cy="1052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80040" y="3980554"/>
            <a:ext cx="2762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65792" y="3574868"/>
            <a:ext cx="1643074" cy="1078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37494" y="3534417"/>
            <a:ext cx="1928826" cy="111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80304" y="3980554"/>
            <a:ext cx="352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52006" y="4051992"/>
            <a:ext cx="219075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37726" y="3909116"/>
            <a:ext cx="571504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10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5052124"/>
            <a:ext cx="4000528" cy="935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12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4064496"/>
            <a:ext cx="4191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13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25574" y="5085184"/>
            <a:ext cx="4083656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Right Arrow 17"/>
          <p:cNvSpPr/>
          <p:nvPr/>
        </p:nvSpPr>
        <p:spPr>
          <a:xfrm>
            <a:off x="4322916" y="5337876"/>
            <a:ext cx="571504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23930" y="1671191"/>
            <a:ext cx="1500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chemeClr val="accent2"/>
                </a:solidFill>
                <a:latin typeface="Constantia" pitchFamily="18" charset="0"/>
              </a:rPr>
              <a:t>Z=f (x)</a:t>
            </a:r>
            <a:endParaRPr lang="en-US" sz="2400" b="1" i="1" dirty="0">
              <a:solidFill>
                <a:schemeClr val="accent2"/>
              </a:solidFill>
              <a:latin typeface="Constantia" pitchFamily="18" charset="0"/>
            </a:endParaRPr>
          </a:p>
        </p:txBody>
      </p:sp>
      <p:pic>
        <p:nvPicPr>
          <p:cNvPr id="20" name="Picture 14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5264" y="3571475"/>
            <a:ext cx="1754479" cy="1009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79776" y="4051992"/>
            <a:ext cx="2762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TextBox 21"/>
          <p:cNvSpPr txBox="1"/>
          <p:nvPr/>
        </p:nvSpPr>
        <p:spPr>
          <a:xfrm>
            <a:off x="1036768" y="3266174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  <a:latin typeface="Constantia" pitchFamily="18" charset="0"/>
              </a:rPr>
              <a:t>A</a:t>
            </a:r>
            <a:r>
              <a:rPr lang="en-US" baseline="-25000" dirty="0" smtClean="0">
                <a:solidFill>
                  <a:schemeClr val="accent2"/>
                </a:solidFill>
                <a:latin typeface="Constantia" pitchFamily="18" charset="0"/>
              </a:rPr>
              <a:t>0</a:t>
            </a:r>
            <a:endParaRPr lang="en-US" baseline="-25000" dirty="0">
              <a:solidFill>
                <a:schemeClr val="accent2"/>
              </a:solidFill>
              <a:latin typeface="Constantia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822718" y="3194736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  <a:latin typeface="Constantia" pitchFamily="18" charset="0"/>
              </a:rPr>
              <a:t>A</a:t>
            </a:r>
            <a:r>
              <a:rPr lang="en-US" baseline="-25000" dirty="0" smtClean="0">
                <a:solidFill>
                  <a:schemeClr val="accent2"/>
                </a:solidFill>
                <a:latin typeface="Constantia" pitchFamily="18" charset="0"/>
              </a:rPr>
              <a:t>1 </a:t>
            </a:r>
            <a:r>
              <a:rPr lang="en-US" dirty="0" smtClean="0">
                <a:solidFill>
                  <a:schemeClr val="accent2"/>
                </a:solidFill>
                <a:latin typeface="Constantia" pitchFamily="18" charset="0"/>
              </a:rPr>
              <a:t> sin x</a:t>
            </a:r>
            <a:endParaRPr lang="en-US" baseline="-25000" dirty="0">
              <a:solidFill>
                <a:schemeClr val="accent2"/>
              </a:solidFill>
              <a:latin typeface="Constantia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51544" y="3194736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  <a:latin typeface="Constantia" pitchFamily="18" charset="0"/>
              </a:rPr>
              <a:t>A</a:t>
            </a:r>
            <a:r>
              <a:rPr lang="en-US" baseline="-25000" dirty="0" smtClean="0">
                <a:solidFill>
                  <a:schemeClr val="accent2"/>
                </a:solidFill>
                <a:latin typeface="Constantia" pitchFamily="18" charset="0"/>
              </a:rPr>
              <a:t>2</a:t>
            </a:r>
            <a:r>
              <a:rPr lang="en-US" dirty="0" smtClean="0">
                <a:solidFill>
                  <a:schemeClr val="accent2"/>
                </a:solidFill>
                <a:latin typeface="Constantia" pitchFamily="18" charset="0"/>
              </a:rPr>
              <a:t> sin(2 x)</a:t>
            </a:r>
            <a:endParaRPr lang="en-US" baseline="-25000" dirty="0">
              <a:solidFill>
                <a:schemeClr val="accent2"/>
              </a:solidFill>
              <a:latin typeface="Constantia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823246" y="3266174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  <a:latin typeface="Constantia" pitchFamily="18" charset="0"/>
              </a:rPr>
              <a:t>A</a:t>
            </a:r>
            <a:r>
              <a:rPr lang="en-US" baseline="-25000" dirty="0" smtClean="0">
                <a:solidFill>
                  <a:schemeClr val="accent2"/>
                </a:solidFill>
                <a:latin typeface="Constantia" pitchFamily="18" charset="0"/>
              </a:rPr>
              <a:t>3</a:t>
            </a:r>
            <a:r>
              <a:rPr lang="en-US" dirty="0" smtClean="0">
                <a:solidFill>
                  <a:schemeClr val="accent2"/>
                </a:solidFill>
                <a:latin typeface="Constantia" pitchFamily="18" charset="0"/>
              </a:rPr>
              <a:t> sin(3x)</a:t>
            </a:r>
            <a:endParaRPr lang="en-US" baseline="-25000" dirty="0">
              <a:solidFill>
                <a:schemeClr val="accent2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2" grpId="0"/>
      <p:bldP spid="23" grpId="0"/>
      <p:bldP spid="24" grpId="0"/>
      <p:bldP spid="2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35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THE CAMBERED AIRFOIL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251520" y="1085835"/>
            <a:ext cx="86409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Constantia" pitchFamily="18" charset="0"/>
              </a:rPr>
              <a:t>In general, the Fourier cosine series representation of a function </a:t>
            </a:r>
            <a:r>
              <a:rPr lang="en-US" sz="2400" i="1" dirty="0" smtClean="0">
                <a:latin typeface="Constantia" pitchFamily="18" charset="0"/>
              </a:rPr>
              <a:t>f(</a:t>
            </a:r>
            <a:r>
              <a:rPr lang="el-GR" sz="2400" i="1" dirty="0" smtClean="0">
                <a:latin typeface="Constantia" pitchFamily="18" charset="0"/>
              </a:rPr>
              <a:t>θ</a:t>
            </a:r>
            <a:r>
              <a:rPr lang="en-US" sz="2400" i="1" dirty="0" smtClean="0">
                <a:latin typeface="Constantia" pitchFamily="18" charset="0"/>
              </a:rPr>
              <a:t>) </a:t>
            </a:r>
            <a:r>
              <a:rPr lang="en-US" sz="2400" dirty="0" smtClean="0">
                <a:latin typeface="Constantia" pitchFamily="18" charset="0"/>
              </a:rPr>
              <a:t>over an interval 0&lt;</a:t>
            </a:r>
            <a:r>
              <a:rPr lang="el-GR" sz="2400" i="1" dirty="0" smtClean="0">
                <a:latin typeface="Constantia" pitchFamily="18" charset="0"/>
              </a:rPr>
              <a:t> θ </a:t>
            </a:r>
            <a:r>
              <a:rPr lang="en-US" sz="2400" dirty="0" smtClean="0">
                <a:latin typeface="Constantia" pitchFamily="18" charset="0"/>
              </a:rPr>
              <a:t>&lt;</a:t>
            </a:r>
            <a:r>
              <a:rPr lang="el-GR" sz="2400" dirty="0" smtClean="0">
                <a:latin typeface="Constantia" pitchFamily="18" charset="0"/>
              </a:rPr>
              <a:t>π</a:t>
            </a:r>
            <a:r>
              <a:rPr lang="en-US" sz="2400" dirty="0" smtClean="0">
                <a:latin typeface="Constantia" pitchFamily="18" charset="0"/>
              </a:rPr>
              <a:t> is given by: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94895" y="1997161"/>
            <a:ext cx="3286148" cy="927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66135" y="2644322"/>
            <a:ext cx="2603388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3721" y="2772914"/>
            <a:ext cx="3393025" cy="800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23457" y="3508988"/>
            <a:ext cx="4156799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4631" y="4365104"/>
            <a:ext cx="3306823" cy="938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4008" y="4482056"/>
            <a:ext cx="3071820" cy="819152"/>
          </a:xfrm>
          <a:prstGeom prst="rect">
            <a:avLst/>
          </a:prstGeom>
          <a:ln>
            <a:solidFill>
              <a:srgbClr val="00B0F0"/>
            </a:solidFill>
          </a:ln>
          <a:effectLst/>
        </p:spPr>
      </p:pic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38035" y="5380080"/>
            <a:ext cx="3750389" cy="857232"/>
          </a:xfrm>
          <a:prstGeom prst="rect">
            <a:avLst/>
          </a:prstGeom>
          <a:ln>
            <a:solidFill>
              <a:srgbClr val="00B0F0"/>
            </a:solidFill>
          </a:ln>
          <a:effectLst/>
        </p:spPr>
      </p:pic>
      <p:sp>
        <p:nvSpPr>
          <p:cNvPr id="15" name="Right Arrow 14"/>
          <p:cNvSpPr/>
          <p:nvPr/>
        </p:nvSpPr>
        <p:spPr>
          <a:xfrm>
            <a:off x="3779912" y="4797152"/>
            <a:ext cx="648072" cy="216024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36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THE CAMBERED AIRFOIL – AERODYNAMIC COEFFICIENTS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2056327"/>
            <a:ext cx="4394628" cy="796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9123" y="2060075"/>
            <a:ext cx="4626661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2852936"/>
            <a:ext cx="7737365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85674" y="4210258"/>
            <a:ext cx="382270" cy="324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AutoShape 8"/>
          <p:cNvSpPr>
            <a:spLocks/>
          </p:cNvSpPr>
          <p:nvPr/>
        </p:nvSpPr>
        <p:spPr bwMode="auto">
          <a:xfrm rot="16200000" flipV="1">
            <a:off x="3756541" y="3210126"/>
            <a:ext cx="285752" cy="1571636"/>
          </a:xfrm>
          <a:prstGeom prst="leftBrace">
            <a:avLst>
              <a:gd name="adj1" fmla="val 33372"/>
              <a:gd name="adj2" fmla="val 50000"/>
            </a:avLst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AutoShape 8"/>
          <p:cNvSpPr>
            <a:spLocks/>
          </p:cNvSpPr>
          <p:nvPr/>
        </p:nvSpPr>
        <p:spPr bwMode="auto">
          <a:xfrm rot="16200000" flipV="1">
            <a:off x="6971252" y="2995812"/>
            <a:ext cx="285752" cy="1857388"/>
          </a:xfrm>
          <a:prstGeom prst="leftBrace">
            <a:avLst>
              <a:gd name="adj1" fmla="val 33372"/>
              <a:gd name="adj2" fmla="val 50000"/>
            </a:avLst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12732" y="4077072"/>
            <a:ext cx="1571636" cy="697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46786" y="4653136"/>
            <a:ext cx="3250429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8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45311" y="5445224"/>
            <a:ext cx="5453378" cy="804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Rectangle 15"/>
          <p:cNvSpPr/>
          <p:nvPr/>
        </p:nvSpPr>
        <p:spPr>
          <a:xfrm>
            <a:off x="251520" y="1229851"/>
            <a:ext cx="86409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latin typeface="Constantia" pitchFamily="18" charset="0"/>
              </a:rPr>
              <a:t>The total circulation due to the entire vortex sheet from the leading edge to the trailing edge is:</a:t>
            </a:r>
            <a:endParaRPr lang="en-US" sz="2400" dirty="0" smtClean="0">
              <a:latin typeface="Constantia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37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13849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THE CAMBERED AIRFOIL – AERODYNAMIC COEFFICIENTS</a:t>
            </a:r>
          </a:p>
          <a:p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18213" y="1162364"/>
            <a:ext cx="4907574" cy="1128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237" y="2495936"/>
            <a:ext cx="4896859" cy="823916"/>
          </a:xfrm>
          <a:prstGeom prst="rect">
            <a:avLst/>
          </a:prstGeom>
          <a:ln>
            <a:solidFill>
              <a:srgbClr val="00B0F0"/>
            </a:solidFill>
          </a:ln>
          <a:effectLst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2487290"/>
            <a:ext cx="3029167" cy="827737"/>
          </a:xfrm>
          <a:prstGeom prst="rect">
            <a:avLst/>
          </a:prstGeom>
          <a:ln>
            <a:solidFill>
              <a:srgbClr val="00B0F0"/>
            </a:solidFill>
          </a:ln>
          <a:effectLst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2976" y="3789040"/>
            <a:ext cx="2783106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2" y="3857928"/>
            <a:ext cx="2928958" cy="72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54675" y="4941168"/>
            <a:ext cx="4434651" cy="857256"/>
          </a:xfrm>
          <a:prstGeom prst="rect">
            <a:avLst/>
          </a:prstGeom>
          <a:ln>
            <a:solidFill>
              <a:srgbClr val="00B0F0"/>
            </a:solidFill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38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13849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THE CAMBERED AIRFOIL – AERODYNAMIC COEFFICIENTS</a:t>
            </a:r>
          </a:p>
          <a:p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18092" y="3861048"/>
            <a:ext cx="5107817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61" y="4653136"/>
            <a:ext cx="4286279" cy="962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786" y="5524642"/>
            <a:ext cx="3714776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67238" y="3759992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064" y="5589240"/>
            <a:ext cx="2875759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2" name="Straight Arrow Connector 11"/>
          <p:cNvCxnSpPr/>
          <p:nvPr/>
        </p:nvCxnSpPr>
        <p:spPr>
          <a:xfrm>
            <a:off x="2072464" y="2549514"/>
            <a:ext cx="557216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6200000" flipV="1">
            <a:off x="1564937" y="2043575"/>
            <a:ext cx="993516" cy="199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072464" y="2549514"/>
            <a:ext cx="471490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>
            <a:off x="6143636" y="2407432"/>
            <a:ext cx="1588" cy="285752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7240" y="2692390"/>
            <a:ext cx="757860" cy="581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TextBox 16"/>
          <p:cNvSpPr txBox="1"/>
          <p:nvPr/>
        </p:nvSpPr>
        <p:spPr>
          <a:xfrm>
            <a:off x="7716066" y="2335200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tantia" pitchFamily="18" charset="0"/>
              </a:rPr>
              <a:t>x</a:t>
            </a:r>
            <a:endParaRPr lang="en-US" dirty="0">
              <a:latin typeface="Constantia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55140" y="1403484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nstantia" pitchFamily="18" charset="0"/>
              </a:rPr>
              <a:t>z</a:t>
            </a:r>
            <a:endParaRPr lang="en-US" dirty="0">
              <a:latin typeface="Constantia" pitchFamily="18" charset="0"/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rot="5400000" flipH="1" flipV="1">
            <a:off x="5643570" y="2049448"/>
            <a:ext cx="1000926" cy="79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930116" y="1120754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dL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86712" y="3140968"/>
            <a:ext cx="4857784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Oval 21"/>
          <p:cNvSpPr/>
          <p:nvPr/>
        </p:nvSpPr>
        <p:spPr>
          <a:xfrm>
            <a:off x="2001026" y="2478076"/>
            <a:ext cx="142876" cy="1428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001026" y="2549514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L.E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24" name="Arc 23"/>
          <p:cNvSpPr/>
          <p:nvPr/>
        </p:nvSpPr>
        <p:spPr>
          <a:xfrm>
            <a:off x="5787240" y="2120886"/>
            <a:ext cx="785818" cy="785818"/>
          </a:xfrm>
          <a:prstGeom prst="arc">
            <a:avLst>
              <a:gd name="adj1" fmla="val 2993238"/>
              <a:gd name="adj2" fmla="val 21446293"/>
            </a:avLst>
          </a:prstGeom>
          <a:ln>
            <a:headEnd type="none" w="med" len="med"/>
            <a:tailEnd type="triangle" w="lg" len="lg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30182" y="1692258"/>
            <a:ext cx="1551923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159872">
            <a:off x="319844" y="2187338"/>
            <a:ext cx="1870995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Arc 27"/>
          <p:cNvSpPr/>
          <p:nvPr/>
        </p:nvSpPr>
        <p:spPr>
          <a:xfrm>
            <a:off x="1643836" y="2192324"/>
            <a:ext cx="785818" cy="714380"/>
          </a:xfrm>
          <a:prstGeom prst="arc">
            <a:avLst>
              <a:gd name="adj1" fmla="val 2993238"/>
              <a:gd name="adj2" fmla="val 21446293"/>
            </a:avLst>
          </a:prstGeom>
          <a:ln w="57150">
            <a:solidFill>
              <a:srgbClr val="C00000"/>
            </a:solidFill>
            <a:headEnd type="stealth" w="lg" len="lg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Constantia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0" grpId="0"/>
      <p:bldP spid="22" grpId="0" animBg="1"/>
      <p:bldP spid="23" grpId="0"/>
      <p:bldP spid="24" grpId="0" animBg="1"/>
      <p:bldP spid="2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39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THE CAMBERED AIRFOIL – CENTER OF PRESSURE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1628800"/>
            <a:ext cx="3433310" cy="845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2" y="1671191"/>
            <a:ext cx="3571900" cy="821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323528" y="2636912"/>
            <a:ext cx="84296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Constantia" pitchFamily="18" charset="0"/>
              </a:rPr>
              <a:t>As the lift approaches zero, </a:t>
            </a:r>
            <a:r>
              <a:rPr lang="en-US" sz="2400" i="1" dirty="0" err="1" smtClean="0">
                <a:latin typeface="Constantia" pitchFamily="18" charset="0"/>
              </a:rPr>
              <a:t>x</a:t>
            </a:r>
            <a:r>
              <a:rPr lang="en-US" sz="2400" i="1" baseline="-25000" dirty="0" err="1" smtClean="0">
                <a:latin typeface="Constantia" pitchFamily="18" charset="0"/>
              </a:rPr>
              <a:t>cp</a:t>
            </a:r>
            <a:r>
              <a:rPr lang="en-US" sz="2400" baseline="-25000" dirty="0" smtClean="0">
                <a:latin typeface="Constantia" pitchFamily="18" charset="0"/>
              </a:rPr>
              <a:t> </a:t>
            </a:r>
            <a:r>
              <a:rPr lang="en-US" sz="2400" dirty="0" smtClean="0">
                <a:latin typeface="Constantia" pitchFamily="18" charset="0"/>
              </a:rPr>
              <a:t>moves toward infinity; that is, it leaves the airfoil. For this reason, the center of pressure is not always a convenient point at which to draw the force system on an airfoil.</a:t>
            </a:r>
          </a:p>
          <a:p>
            <a:pPr algn="just"/>
            <a:endParaRPr lang="en-US" sz="2400" dirty="0" smtClean="0">
              <a:latin typeface="Constantia" pitchFamily="18" charset="0"/>
            </a:endParaRPr>
          </a:p>
          <a:p>
            <a:pPr algn="just"/>
            <a:r>
              <a:rPr lang="en-US" sz="2400" dirty="0" smtClean="0">
                <a:latin typeface="Constantia" pitchFamily="18" charset="0"/>
              </a:rPr>
              <a:t>the force-and-moment system on an airfoil is more conveniently considered at the </a:t>
            </a:r>
            <a:r>
              <a:rPr lang="en-US" sz="2400" i="1" dirty="0" smtClean="0">
                <a:solidFill>
                  <a:srgbClr val="0070C0"/>
                </a:solidFill>
                <a:latin typeface="Constantia" pitchFamily="18" charset="0"/>
              </a:rPr>
              <a:t>aerodynamic center</a:t>
            </a:r>
            <a:r>
              <a:rPr lang="en-US" sz="2400" dirty="0" smtClean="0">
                <a:latin typeface="Constantia" pitchFamily="18" charset="0"/>
              </a:rPr>
              <a:t>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40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THE CAMBERED AIRFOIL </a:t>
            </a:r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– </a:t>
            </a:r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EXAMPLE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78786" y="1268760"/>
            <a:ext cx="892971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  <a:cs typeface="Arial" pitchFamily="34" charset="0"/>
              </a:rPr>
              <a:t>Consider an NACA 23012 airfoil. The mean camber line for this airfoil is given by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2071024"/>
            <a:ext cx="7643866" cy="781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2921465"/>
            <a:ext cx="5286412" cy="72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214282" y="3732128"/>
            <a:ext cx="892971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  <a:cs typeface="Arial" pitchFamily="34" charset="0"/>
              </a:rPr>
              <a:t>Calculate:</a:t>
            </a:r>
          </a:p>
          <a:p>
            <a:endParaRPr lang="en-US" sz="2200" dirty="0" smtClean="0">
              <a:solidFill>
                <a:schemeClr val="tx1">
                  <a:lumMod val="95000"/>
                  <a:lumOff val="5000"/>
                </a:schemeClr>
              </a:solidFill>
              <a:latin typeface="Constantia" pitchFamily="18" charset="0"/>
              <a:cs typeface="Arial" pitchFamily="34" charset="0"/>
            </a:endParaRPr>
          </a:p>
          <a:p>
            <a:pPr marL="457200" indent="-457200">
              <a:buFont typeface="+mj-lt"/>
              <a:buAutoNum type="alphaLcParenR"/>
            </a:pPr>
            <a:r>
              <a:rPr lang="en-US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  <a:cs typeface="Arial" pitchFamily="34" charset="0"/>
              </a:rPr>
              <a:t>the angle of attack at zero lift, 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  <a:cs typeface="Arial" pitchFamily="34" charset="0"/>
              </a:rPr>
              <a:t>the lift coefficient when </a:t>
            </a:r>
            <a:r>
              <a:rPr lang="el-GR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  <a:cs typeface="Arial" pitchFamily="34" charset="0"/>
              </a:rPr>
              <a:t>α</a:t>
            </a:r>
            <a:r>
              <a:rPr lang="en-US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  <a:cs typeface="Arial" pitchFamily="34" charset="0"/>
              </a:rPr>
              <a:t> = 4°, 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  <a:cs typeface="Arial" pitchFamily="34" charset="0"/>
              </a:rPr>
              <a:t>the moment coefficient about c/4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  <a:cs typeface="Arial" pitchFamily="34" charset="0"/>
              </a:rPr>
              <a:t>the location of the center of pressure in terms of x</a:t>
            </a:r>
            <a:r>
              <a:rPr lang="en-US" sz="2200" baseline="-25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  <a:cs typeface="Arial" pitchFamily="34" charset="0"/>
              </a:rPr>
              <a:t>cp</a:t>
            </a:r>
            <a:r>
              <a:rPr lang="en-US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  <a:cs typeface="Arial" pitchFamily="34" charset="0"/>
              </a:rPr>
              <a:t>/c, when </a:t>
            </a:r>
            <a:r>
              <a:rPr lang="el-GR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  <a:cs typeface="Arial" pitchFamily="34" charset="0"/>
              </a:rPr>
              <a:t>α</a:t>
            </a:r>
            <a:r>
              <a:rPr lang="en-US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  <a:cs typeface="Arial" pitchFamily="34" charset="0"/>
              </a:rPr>
              <a:t> = 4°.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41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THE CAMBERED AIRFOIL – EXAMPLE (CONT.)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504" y="1354448"/>
            <a:ext cx="8853385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3135434"/>
            <a:ext cx="2309080" cy="509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496" y="3587836"/>
            <a:ext cx="8495266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0298" y="5500702"/>
            <a:ext cx="4643470" cy="890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42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THE CAMBERED AIRFOIL – EXAMPLE (CONT.)</a:t>
            </a:r>
          </a:p>
          <a:p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56530" y="3010062"/>
            <a:ext cx="5695990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2232" y="1352738"/>
            <a:ext cx="7397528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52536" y="2939194"/>
            <a:ext cx="3402348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ight Arrow 9"/>
          <p:cNvSpPr/>
          <p:nvPr/>
        </p:nvSpPr>
        <p:spPr>
          <a:xfrm>
            <a:off x="3131840" y="3504998"/>
            <a:ext cx="785818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945" r="5088"/>
          <a:stretch>
            <a:fillRect/>
          </a:stretch>
        </p:blipFill>
        <p:spPr bwMode="auto">
          <a:xfrm>
            <a:off x="1835696" y="4738831"/>
            <a:ext cx="5472608" cy="1714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43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THE CAMBERED AIRFOIL – EXAMPLE (CONT.)</a:t>
            </a:r>
          </a:p>
          <a:p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636210"/>
            <a:ext cx="6397670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528" y="1300013"/>
            <a:ext cx="2571769" cy="400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6" y="2576337"/>
            <a:ext cx="2405079" cy="636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0" name="Straight Connector 9"/>
          <p:cNvCxnSpPr/>
          <p:nvPr/>
        </p:nvCxnSpPr>
        <p:spPr>
          <a:xfrm>
            <a:off x="539552" y="2563316"/>
            <a:ext cx="860444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2852936"/>
            <a:ext cx="3006119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225"/>
          <a:stretch>
            <a:fillRect/>
          </a:stretch>
        </p:blipFill>
        <p:spPr bwMode="auto">
          <a:xfrm>
            <a:off x="683568" y="3531641"/>
            <a:ext cx="5832648" cy="1409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6874" y="4797152"/>
            <a:ext cx="7769542" cy="1928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79512" y="2267580"/>
            <a:ext cx="460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(c)</a:t>
            </a:r>
            <a:endParaRPr lang="en-US" i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539552" y="1339180"/>
            <a:ext cx="860444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79512" y="1043444"/>
            <a:ext cx="47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(b)</a:t>
            </a:r>
            <a:endParaRPr lang="en-US" i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44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THE CAMBERED AIRFOIL – EXAMPLE (CONT.)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36512" y="950739"/>
            <a:ext cx="5976664" cy="2694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8115" y="3573016"/>
            <a:ext cx="4610109" cy="523876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52536" y="4005064"/>
            <a:ext cx="8323662" cy="2566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45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324544" y="1208152"/>
            <a:ext cx="5684641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290" y="2843748"/>
            <a:ext cx="6649229" cy="1593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9925"/>
          <a:stretch>
            <a:fillRect/>
          </a:stretch>
        </p:blipFill>
        <p:spPr bwMode="auto">
          <a:xfrm>
            <a:off x="2178827" y="5153112"/>
            <a:ext cx="4786346" cy="868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2302100" y="4724484"/>
          <a:ext cx="4463511" cy="371960"/>
        </p:xfrm>
        <a:graphic>
          <a:graphicData uri="http://schemas.openxmlformats.org/drawingml/2006/table">
            <a:tbl>
              <a:tblPr/>
              <a:tblGrid>
                <a:gridCol w="4463511"/>
              </a:tblGrid>
              <a:tr h="37196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onstantia" pitchFamily="18" charset="0"/>
                        </a:rPr>
                        <a:t>                        Experiment          Thin airfoil </a:t>
                      </a:r>
                      <a:endParaRPr lang="en-US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cxnSp>
        <p:nvCxnSpPr>
          <p:cNvPr id="13" name="Straight Connector 12"/>
          <p:cNvCxnSpPr/>
          <p:nvPr/>
        </p:nvCxnSpPr>
        <p:spPr>
          <a:xfrm>
            <a:off x="539552" y="2779340"/>
            <a:ext cx="860444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79512" y="2483604"/>
            <a:ext cx="474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</a:rPr>
              <a:t>(d)</a:t>
            </a:r>
            <a:endParaRPr lang="en-US" i="1" dirty="0">
              <a:solidFill>
                <a:schemeClr val="accent2">
                  <a:lumMod val="75000"/>
                </a:schemeClr>
              </a:solidFill>
              <a:latin typeface="Constantia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THE CAMBERED AIRFOIL – EXAMPLE (CONT.)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46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THE AERODYNAMIC CENTER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/>
          <p:cNvSpPr txBox="1">
            <a:spLocks/>
          </p:cNvSpPr>
          <p:nvPr/>
        </p:nvSpPr>
        <p:spPr>
          <a:xfrm>
            <a:off x="179512" y="1285860"/>
            <a:ext cx="8712968" cy="1428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tantia" pitchFamily="18" charset="0"/>
              </a:rPr>
              <a:t>The 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tantia" pitchFamily="18" charset="0"/>
              </a:rPr>
              <a:t>aerodynamic center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tantia" pitchFamily="18" charset="0"/>
              </a:rPr>
              <a:t>is a point on a body about which the aerodynamically generated moment is 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tantia" pitchFamily="18" charset="0"/>
              </a:rPr>
              <a:t>independent of angle of attack.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nstantia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51520" y="2828836"/>
            <a:ext cx="86409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For most conventional airfoils, the aerodynamic center is close to, but not necessarily exactly at, the quarter-chord point.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07405" y="3645024"/>
            <a:ext cx="4929190" cy="2758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47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THE AERODYNAMIC CENTER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504" y="1340768"/>
            <a:ext cx="3157095" cy="3032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07904" y="1484784"/>
            <a:ext cx="3857652" cy="683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69221" y="2276872"/>
            <a:ext cx="4403179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4633" y="3429000"/>
            <a:ext cx="4141743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35896" y="4221088"/>
            <a:ext cx="5000660" cy="83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1880" y="5156622"/>
            <a:ext cx="4471714" cy="995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Oval 12"/>
          <p:cNvSpPr/>
          <p:nvPr/>
        </p:nvSpPr>
        <p:spPr>
          <a:xfrm>
            <a:off x="4396919" y="5157192"/>
            <a:ext cx="571504" cy="10001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6896206" y="5085184"/>
            <a:ext cx="1071570" cy="107157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cxnSp>
        <p:nvCxnSpPr>
          <p:cNvPr id="15" name="Straight Connector 14"/>
          <p:cNvCxnSpPr>
            <a:stCxn id="14" idx="6"/>
          </p:cNvCxnSpPr>
          <p:nvPr/>
        </p:nvCxnSpPr>
        <p:spPr>
          <a:xfrm flipV="1">
            <a:off x="7967776" y="5442374"/>
            <a:ext cx="571504" cy="1785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539280" y="5228060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  <a:latin typeface="Constantia" pitchFamily="18" charset="0"/>
              </a:rPr>
              <a:t>m</a:t>
            </a:r>
            <a:r>
              <a:rPr lang="en-US" baseline="-25000" dirty="0" smtClean="0">
                <a:solidFill>
                  <a:srgbClr val="C00000"/>
                </a:solidFill>
                <a:latin typeface="Constantia" pitchFamily="18" charset="0"/>
              </a:rPr>
              <a:t>0</a:t>
            </a:r>
            <a:endParaRPr lang="en-US" baseline="-25000" dirty="0">
              <a:solidFill>
                <a:srgbClr val="C00000"/>
              </a:solidFill>
              <a:latin typeface="Constantia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38554" y="5085184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  <a:latin typeface="Constantia" pitchFamily="18" charset="0"/>
              </a:rPr>
              <a:t>a</a:t>
            </a:r>
            <a:r>
              <a:rPr lang="en-US" baseline="-25000" dirty="0" smtClean="0">
                <a:solidFill>
                  <a:srgbClr val="C00000"/>
                </a:solidFill>
                <a:latin typeface="Constantia" pitchFamily="18" charset="0"/>
              </a:rPr>
              <a:t>0</a:t>
            </a:r>
            <a:endParaRPr lang="en-US" baseline="-25000" dirty="0">
              <a:solidFill>
                <a:srgbClr val="C00000"/>
              </a:solidFill>
              <a:latin typeface="Constantia" pitchFamily="18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3395744" y="5299498"/>
            <a:ext cx="1000132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/>
      <p:bldP spid="1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48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THE AERODYNAMIC CENTER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1418476"/>
            <a:ext cx="3074385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2500876"/>
            <a:ext cx="2984000" cy="1000132"/>
          </a:xfrm>
          <a:prstGeom prst="rect">
            <a:avLst/>
          </a:prstGeom>
          <a:ln>
            <a:solidFill>
              <a:srgbClr val="00B0F0"/>
            </a:solidFill>
          </a:ln>
          <a:effectLst/>
        </p:spPr>
      </p:pic>
      <p:sp>
        <p:nvSpPr>
          <p:cNvPr id="9" name="Rectangle 8"/>
          <p:cNvSpPr/>
          <p:nvPr/>
        </p:nvSpPr>
        <p:spPr>
          <a:xfrm>
            <a:off x="251520" y="3933056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The equation proves that, for a body with linear lift and moment curves, that is, where a</a:t>
            </a:r>
            <a:r>
              <a:rPr lang="en-US" sz="2400" baseline="-25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 and m</a:t>
            </a:r>
            <a:r>
              <a:rPr lang="en-US" sz="2400" baseline="-25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o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 are fixed values, the aerodynamic center exists as a fixed point on the airfoil.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49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THE AERODYNAMIC CENTER - EXAMPLE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355" r="13266"/>
          <a:stretch>
            <a:fillRect/>
          </a:stretch>
        </p:blipFill>
        <p:spPr bwMode="auto">
          <a:xfrm>
            <a:off x="4355976" y="1124744"/>
            <a:ext cx="4464496" cy="4853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179512" y="1198493"/>
            <a:ext cx="46085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  <a:cs typeface="Arial" pitchFamily="34" charset="0"/>
              </a:rPr>
              <a:t>Consider the NACA 23012 airfoil. Where is it’s 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  <a:cs typeface="Arial" pitchFamily="34" charset="0"/>
              </a:rPr>
              <a:t>aerodynamic center?</a:t>
            </a:r>
            <a:endParaRPr lang="en-US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Constantia" pitchFamily="18" charset="0"/>
              <a:cs typeface="Arial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6200000" flipH="1">
            <a:off x="5809054" y="4532584"/>
            <a:ext cx="2207168" cy="1"/>
          </a:xfrm>
          <a:prstGeom prst="line">
            <a:avLst/>
          </a:prstGeom>
          <a:ln w="19050">
            <a:prstDash val="sys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44208" y="5289772"/>
            <a:ext cx="449202" cy="299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1677169"/>
            <a:ext cx="312420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5722" y="2754435"/>
            <a:ext cx="3512182" cy="890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1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5778" y="3608436"/>
            <a:ext cx="4592246" cy="828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1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496" y="4228498"/>
            <a:ext cx="2375021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15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5718" y="4941168"/>
            <a:ext cx="2718529" cy="98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16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5823597"/>
            <a:ext cx="1370443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3633</TotalTime>
  <Words>1789</Words>
  <Application>Microsoft Office PowerPoint</Application>
  <PresentationFormat>On-screen Show (4:3)</PresentationFormat>
  <Paragraphs>336</Paragraphs>
  <Slides>49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49</vt:i4>
      </vt:variant>
    </vt:vector>
  </HeadingPairs>
  <TitlesOfParts>
    <vt:vector size="52" baseType="lpstr">
      <vt:lpstr>Office Theme</vt:lpstr>
      <vt:lpstr>Equation</vt:lpstr>
      <vt:lpstr>Document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SabeR</dc:creator>
  <cp:lastModifiedBy>Aero</cp:lastModifiedBy>
  <cp:revision>194</cp:revision>
  <dcterms:created xsi:type="dcterms:W3CDTF">2010-09-08T12:28:06Z</dcterms:created>
  <dcterms:modified xsi:type="dcterms:W3CDTF">2010-11-02T07:08:31Z</dcterms:modified>
</cp:coreProperties>
</file>