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64" r:id="rId2"/>
    <p:sldId id="365" r:id="rId3"/>
    <p:sldId id="366" r:id="rId4"/>
    <p:sldId id="367" r:id="rId5"/>
    <p:sldId id="368" r:id="rId6"/>
    <p:sldId id="369" r:id="rId7"/>
    <p:sldId id="331" r:id="rId8"/>
    <p:sldId id="330" r:id="rId9"/>
    <p:sldId id="333" r:id="rId10"/>
    <p:sldId id="351" r:id="rId11"/>
    <p:sldId id="352" r:id="rId12"/>
    <p:sldId id="353" r:id="rId13"/>
    <p:sldId id="354" r:id="rId14"/>
    <p:sldId id="355" r:id="rId15"/>
    <p:sldId id="356" r:id="rId16"/>
    <p:sldId id="359" r:id="rId17"/>
    <p:sldId id="360" r:id="rId18"/>
    <p:sldId id="332" r:id="rId19"/>
    <p:sldId id="344" r:id="rId20"/>
    <p:sldId id="343" r:id="rId21"/>
    <p:sldId id="342" r:id="rId22"/>
    <p:sldId id="341" r:id="rId23"/>
    <p:sldId id="340" r:id="rId24"/>
    <p:sldId id="339" r:id="rId25"/>
    <p:sldId id="338" r:id="rId26"/>
    <p:sldId id="337" r:id="rId27"/>
    <p:sldId id="336" r:id="rId28"/>
    <p:sldId id="345" r:id="rId29"/>
    <p:sldId id="346" r:id="rId30"/>
    <p:sldId id="347" r:id="rId31"/>
    <p:sldId id="348" r:id="rId32"/>
    <p:sldId id="36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BB1F"/>
    <a:srgbClr val="BF7F0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42" autoAdjust="0"/>
    <p:restoredTop sz="94660"/>
  </p:normalViewPr>
  <p:slideViewPr>
    <p:cSldViewPr>
      <p:cViewPr varScale="1">
        <p:scale>
          <a:sx n="63" d="100"/>
          <a:sy n="63" d="100"/>
        </p:scale>
        <p:origin x="-5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4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wmf"/><Relationship Id="rId1" Type="http://schemas.openxmlformats.org/officeDocument/2006/relationships/image" Target="../media/image64.wmf"/><Relationship Id="rId4" Type="http://schemas.openxmlformats.org/officeDocument/2006/relationships/image" Target="../media/image67.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image" Target="../media/image69.wmf"/><Relationship Id="rId1" Type="http://schemas.openxmlformats.org/officeDocument/2006/relationships/image" Target="../media/image68.wmf"/><Relationship Id="rId4" Type="http://schemas.openxmlformats.org/officeDocument/2006/relationships/image" Target="../media/image71.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image" Target="../media/image72.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image" Target="../media/image7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AB8E0D-037C-4B17-9A20-2FF2D9C865B5}" type="datetimeFigureOut">
              <a:rPr lang="en-US" smtClean="0"/>
              <a:pPr/>
              <a:t>11/14/2010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3B9C8-F95B-43DD-96A1-12FD1B27BE3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1</a:t>
            </a:fld>
            <a:endParaRPr lang="fa-I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2</a:t>
            </a:fld>
            <a:endParaRPr lang="fa-I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3</a:t>
            </a:fld>
            <a:endParaRPr lang="fa-I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4</a:t>
            </a:fld>
            <a:endParaRPr lang="fa-I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5</a:t>
            </a:fld>
            <a:endParaRPr lang="fa-I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C63D303-9CC0-40DC-85E6-E100FA1EAB2F}" type="slidenum">
              <a:rPr lang="fa-IR" smtClean="0"/>
              <a:pPr/>
              <a:t>6</a:t>
            </a:fld>
            <a:endParaRPr 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CAC672-0563-44AF-B836-8A12F49E32E3}" type="datetime1">
              <a:rPr lang="en-US" smtClean="0"/>
              <a:pPr/>
              <a:t>11/14/2010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4AAD5F-0A83-457E-9C99-4012F4602FAF}" type="datetime1">
              <a:rPr lang="en-US" smtClean="0"/>
              <a:pPr/>
              <a:t>11/14/2010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EA1EC9-9E20-48C7-9453-0F84BE1FACB9}" type="datetime1">
              <a:rPr lang="en-US" smtClean="0"/>
              <a:pPr/>
              <a:t>11/14/2010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025265-DF05-472B-981A-56093F0729F0}" type="datetime1">
              <a:rPr lang="en-US" smtClean="0"/>
              <a:pPr/>
              <a:t>11/14/2010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75C580-D4D2-4C6C-AB4B-DFCE376EC0CD}" type="datetime1">
              <a:rPr lang="en-US" smtClean="0"/>
              <a:pPr/>
              <a:t>11/14/2010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55C74-7B5B-45F0-84FC-0FD880A39CF2}" type="datetime1">
              <a:rPr lang="en-US" smtClean="0"/>
              <a:pPr/>
              <a:t>11/14/2010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DA6001-3C67-4521-BFA6-DBCD7EF873AD}" type="datetime1">
              <a:rPr lang="en-US" smtClean="0"/>
              <a:pPr/>
              <a:t>11/14/2010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279DB5-0892-4519-B0F2-B63F202E998C}" type="datetime1">
              <a:rPr lang="en-US" smtClean="0"/>
              <a:pPr/>
              <a:t>11/14/2010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E8AE38-ED5C-4A61-BCA9-35BDF5C9827A}" type="datetime1">
              <a:rPr lang="en-US" smtClean="0"/>
              <a:pPr/>
              <a:t>11/14/2010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201287-6D0F-4211-90A5-1CEADBED578B}" type="datetime1">
              <a:rPr lang="en-US" smtClean="0"/>
              <a:pPr/>
              <a:t>11/14/2010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0B72D2-9033-4840-A93A-2C9144BF0962}" type="datetime1">
              <a:rPr lang="en-US" smtClean="0"/>
              <a:pPr/>
              <a:t>11/14/2010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81B30-7330-422E-8F26-6A4690DE4558}" type="datetime1">
              <a:rPr lang="en-US" smtClean="0"/>
              <a:pPr/>
              <a:t>11/14/2010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7A9E4-C7B3-400F-9120-A23606BE4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r"/>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oleObject" Target="../embeddings/oleObject8.bin"/><Relationship Id="rId7"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11.bin"/><Relationship Id="rId11" Type="http://schemas.openxmlformats.org/officeDocument/2006/relationships/image" Target="../media/image53.jpeg"/><Relationship Id="rId5" Type="http://schemas.openxmlformats.org/officeDocument/2006/relationships/oleObject" Target="../embeddings/oleObject10.bin"/><Relationship Id="rId10" Type="http://schemas.openxmlformats.org/officeDocument/2006/relationships/image" Target="../media/image52.jpeg"/><Relationship Id="rId4" Type="http://schemas.openxmlformats.org/officeDocument/2006/relationships/oleObject" Target="../embeddings/oleObject9.bin"/><Relationship Id="rId9" Type="http://schemas.openxmlformats.org/officeDocument/2006/relationships/image" Target="../media/image5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xml"/><Relationship Id="rId1" Type="http://schemas.openxmlformats.org/officeDocument/2006/relationships/vmlDrawing" Target="../drawings/vmlDrawing7.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8.vml"/><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xml"/><Relationship Id="rId1" Type="http://schemas.openxmlformats.org/officeDocument/2006/relationships/vmlDrawing" Target="../drawings/vmlDrawing10.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xml"/><Relationship Id="rId1" Type="http://schemas.openxmlformats.org/officeDocument/2006/relationships/vmlDrawing" Target="../drawings/vmlDrawing11.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1.xml"/><Relationship Id="rId1" Type="http://schemas.openxmlformats.org/officeDocument/2006/relationships/vmlDrawing" Target="../drawings/vmlDrawing12.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1.xml"/><Relationship Id="rId1" Type="http://schemas.openxmlformats.org/officeDocument/2006/relationships/vmlDrawing" Target="../drawings/vmlDrawing13.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1.xml"/><Relationship Id="rId1" Type="http://schemas.openxmlformats.org/officeDocument/2006/relationships/vmlDrawing" Target="../drawings/vmlDrawing14.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oleObject" Target="../embeddings/oleObject30.bin"/><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xml"/><Relationship Id="rId1" Type="http://schemas.openxmlformats.org/officeDocument/2006/relationships/vmlDrawing" Target="../drawings/vmlDrawing17.vml"/><Relationship Id="rId4" Type="http://schemas.openxmlformats.org/officeDocument/2006/relationships/oleObject" Target="../embeddings/oleObject36.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xml"/><Relationship Id="rId1" Type="http://schemas.openxmlformats.org/officeDocument/2006/relationships/vmlDrawing" Target="../drawings/vmlDrawing18.vml"/><Relationship Id="rId4" Type="http://schemas.openxmlformats.org/officeDocument/2006/relationships/oleObject" Target="../embeddings/oleObject38.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E776D0F-7D94-4DFA-B3DA-3F8B4CA7C1F7}" type="slidenum">
              <a:rPr lang="en-US" smtClean="0"/>
              <a:pPr/>
              <a:t>1</a:t>
            </a:fld>
            <a:endParaRPr lang="en-US"/>
          </a:p>
        </p:txBody>
      </p:sp>
      <p:sp>
        <p:nvSpPr>
          <p:cNvPr id="7" name="Rectangle 6"/>
          <p:cNvSpPr/>
          <p:nvPr/>
        </p:nvSpPr>
        <p:spPr>
          <a:xfrm>
            <a:off x="214282" y="2000240"/>
            <a:ext cx="8715436" cy="646331"/>
          </a:xfrm>
          <a:prstGeom prst="rect">
            <a:avLst/>
          </a:prstGeom>
        </p:spPr>
        <p:txBody>
          <a:bodyPr wrap="square">
            <a:spAutoFit/>
          </a:bodyPr>
          <a:lstStyle/>
          <a:p>
            <a:r>
              <a:rPr lang="en-US" dirty="0" smtClean="0"/>
              <a:t>Consider a thin airfoil with a simple parabolic-arc camber line, with a maximum camber  height</a:t>
            </a:r>
          </a:p>
        </p:txBody>
      </p:sp>
      <p:pic>
        <p:nvPicPr>
          <p:cNvPr id="18434" name="Picture 2"/>
          <p:cNvPicPr>
            <a:picLocks noChangeAspect="1" noChangeArrowheads="1"/>
          </p:cNvPicPr>
          <p:nvPr/>
        </p:nvPicPr>
        <p:blipFill>
          <a:blip r:embed="rId3"/>
          <a:srcRect/>
          <a:stretch>
            <a:fillRect/>
          </a:stretch>
        </p:blipFill>
        <p:spPr bwMode="auto">
          <a:xfrm>
            <a:off x="1785918" y="2285992"/>
            <a:ext cx="428628" cy="389662"/>
          </a:xfrm>
          <a:prstGeom prst="rect">
            <a:avLst/>
          </a:prstGeom>
          <a:noFill/>
          <a:ln w="9525">
            <a:noFill/>
            <a:miter lim="800000"/>
            <a:headEnd/>
            <a:tailEnd/>
          </a:ln>
          <a:effectLst/>
        </p:spPr>
      </p:pic>
      <p:pic>
        <p:nvPicPr>
          <p:cNvPr id="18435" name="Picture 3"/>
          <p:cNvPicPr>
            <a:picLocks noChangeAspect="1" noChangeArrowheads="1"/>
          </p:cNvPicPr>
          <p:nvPr/>
        </p:nvPicPr>
        <p:blipFill>
          <a:blip r:embed="rId4"/>
          <a:srcRect/>
          <a:stretch>
            <a:fillRect/>
          </a:stretch>
        </p:blipFill>
        <p:spPr bwMode="auto">
          <a:xfrm>
            <a:off x="2857488" y="2500306"/>
            <a:ext cx="3000395" cy="807799"/>
          </a:xfrm>
          <a:prstGeom prst="rect">
            <a:avLst/>
          </a:prstGeom>
          <a:noFill/>
          <a:ln w="9525">
            <a:noFill/>
            <a:miter lim="800000"/>
            <a:headEnd/>
            <a:tailEnd/>
          </a:ln>
          <a:effectLst/>
        </p:spPr>
      </p:pic>
      <p:pic>
        <p:nvPicPr>
          <p:cNvPr id="18436" name="Picture 4"/>
          <p:cNvPicPr>
            <a:picLocks noChangeAspect="1" noChangeArrowheads="1"/>
          </p:cNvPicPr>
          <p:nvPr/>
        </p:nvPicPr>
        <p:blipFill>
          <a:blip r:embed="rId5"/>
          <a:srcRect/>
          <a:stretch>
            <a:fillRect/>
          </a:stretch>
        </p:blipFill>
        <p:spPr bwMode="auto">
          <a:xfrm>
            <a:off x="2285984" y="3429000"/>
            <a:ext cx="3897836" cy="857256"/>
          </a:xfrm>
          <a:prstGeom prst="rect">
            <a:avLst/>
          </a:prstGeom>
          <a:noFill/>
          <a:ln w="9525">
            <a:noFill/>
            <a:miter lim="800000"/>
            <a:headEnd/>
            <a:tailEnd/>
          </a:ln>
          <a:effectLst/>
        </p:spPr>
      </p:pic>
      <p:pic>
        <p:nvPicPr>
          <p:cNvPr id="18437" name="Picture 5"/>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0" y="4643446"/>
            <a:ext cx="8866113" cy="1490664"/>
          </a:xfrm>
          <a:prstGeom prst="rect">
            <a:avLst/>
          </a:prstGeom>
          <a:noFill/>
          <a:ln w="9525">
            <a:noFill/>
            <a:miter lim="800000"/>
            <a:headEnd/>
            <a:tailEnd/>
          </a:ln>
          <a:effectLst/>
        </p:spPr>
      </p:pic>
      <p:sp>
        <p:nvSpPr>
          <p:cNvPr id="10" name="TextBox 9"/>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THIN AIRFOIL THEORY APPLICATION: ANALYSIS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err="1"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Tihn</a:t>
            </a: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 </a:t>
            </a:r>
            <a:r>
              <a:rPr lang="en-US"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Airfoil Theory Applications</a:t>
            </a:r>
            <a:endPar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13"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18434"/>
                                        </p:tgtEl>
                                        <p:attrNameLst>
                                          <p:attrName>style.visibility</p:attrName>
                                        </p:attrNameLst>
                                      </p:cBhvr>
                                      <p:to>
                                        <p:strVal val="visible"/>
                                      </p:to>
                                    </p:set>
                                    <p:animEffect transition="in" filter="blinds(horizontal)">
                                      <p:cBhvr>
                                        <p:cTn id="10" dur="500"/>
                                        <p:tgtEl>
                                          <p:spTgt spid="1843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8435"/>
                                        </p:tgtEl>
                                        <p:attrNameLst>
                                          <p:attrName>style.visibility</p:attrName>
                                        </p:attrNameLst>
                                      </p:cBhvr>
                                      <p:to>
                                        <p:strVal val="visible"/>
                                      </p:to>
                                    </p:set>
                                    <p:animEffect transition="in" filter="blinds(horizontal)">
                                      <p:cBhvr>
                                        <p:cTn id="15" dur="500"/>
                                        <p:tgtEl>
                                          <p:spTgt spid="1843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8436"/>
                                        </p:tgtEl>
                                        <p:attrNameLst>
                                          <p:attrName>style.visibility</p:attrName>
                                        </p:attrNameLst>
                                      </p:cBhvr>
                                      <p:to>
                                        <p:strVal val="visible"/>
                                      </p:to>
                                    </p:set>
                                    <p:animEffect transition="in" filter="blinds(horizontal)">
                                      <p:cBhvr>
                                        <p:cTn id="20" dur="500"/>
                                        <p:tgtEl>
                                          <p:spTgt spid="1843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8437"/>
                                        </p:tgtEl>
                                        <p:attrNameLst>
                                          <p:attrName>style.visibility</p:attrName>
                                        </p:attrNameLst>
                                      </p:cBhvr>
                                      <p:to>
                                        <p:strVal val="visible"/>
                                      </p:to>
                                    </p:set>
                                    <p:animEffect transition="in" filter="blinds(horizontal)">
                                      <p:cBhvr>
                                        <p:cTn id="25" dur="5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FOURIER  COEFFICIENT  CALCULATION</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3" name="Slide Number Placeholder 2"/>
          <p:cNvSpPr>
            <a:spLocks noGrp="1"/>
          </p:cNvSpPr>
          <p:nvPr>
            <p:ph type="sldNum" sz="quarter" idx="12"/>
          </p:nvPr>
        </p:nvSpPr>
        <p:spPr/>
        <p:txBody>
          <a:bodyPr/>
          <a:lstStyle/>
          <a:p>
            <a:fld id="{4E776D0F-7D94-4DFA-B3DA-3F8B4CA7C1F7}" type="slidenum">
              <a:rPr lang="en-US" smtClean="0"/>
              <a:pPr/>
              <a:t>2</a:t>
            </a:fld>
            <a:endParaRPr lang="en-US"/>
          </a:p>
        </p:txBody>
      </p:sp>
      <p:pic>
        <p:nvPicPr>
          <p:cNvPr id="19458"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857224" y="1142984"/>
            <a:ext cx="6617650" cy="852492"/>
          </a:xfrm>
          <a:prstGeom prst="rect">
            <a:avLst/>
          </a:prstGeom>
          <a:noFill/>
          <a:ln w="9525">
            <a:noFill/>
            <a:miter lim="800000"/>
            <a:headEnd/>
            <a:tailEnd/>
          </a:ln>
          <a:effectLst/>
        </p:spPr>
      </p:pic>
      <p:pic>
        <p:nvPicPr>
          <p:cNvPr id="19459"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857224" y="2428868"/>
            <a:ext cx="7475971" cy="928692"/>
          </a:xfrm>
          <a:prstGeom prst="rect">
            <a:avLst/>
          </a:prstGeom>
          <a:noFill/>
          <a:ln w="9525">
            <a:noFill/>
            <a:miter lim="800000"/>
            <a:headEnd/>
            <a:tailEnd/>
          </a:ln>
          <a:effectLst/>
        </p:spPr>
      </p:pic>
      <p:sp>
        <p:nvSpPr>
          <p:cNvPr id="7" name="Rectangle 6"/>
          <p:cNvSpPr/>
          <p:nvPr/>
        </p:nvSpPr>
        <p:spPr>
          <a:xfrm>
            <a:off x="428596" y="3500438"/>
            <a:ext cx="8286808" cy="646331"/>
          </a:xfrm>
          <a:prstGeom prst="rect">
            <a:avLst/>
          </a:prstGeom>
        </p:spPr>
        <p:txBody>
          <a:bodyPr wrap="square">
            <a:spAutoFit/>
          </a:bodyPr>
          <a:lstStyle/>
          <a:p>
            <a:r>
              <a:rPr lang="en-US" dirty="0" smtClean="0"/>
              <a:t>The integral in the An expression  can be evaluated by using the orthogonality property of the cosine functions.</a:t>
            </a:r>
          </a:p>
        </p:txBody>
      </p:sp>
      <p:pic>
        <p:nvPicPr>
          <p:cNvPr id="19460" name="Picture 4"/>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28596" y="4786322"/>
            <a:ext cx="5072098" cy="908607"/>
          </a:xfrm>
          <a:prstGeom prst="rect">
            <a:avLst/>
          </a:prstGeom>
          <a:noFill/>
          <a:ln w="9525">
            <a:noFill/>
            <a:miter lim="800000"/>
            <a:headEnd/>
            <a:tailEnd/>
          </a:ln>
          <a:effectLst/>
        </p:spPr>
      </p:pic>
      <p:pic>
        <p:nvPicPr>
          <p:cNvPr id="19461" name="Picture 5"/>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6572264" y="4000504"/>
            <a:ext cx="2214578" cy="2214578"/>
          </a:xfrm>
          <a:prstGeom prst="rect">
            <a:avLst/>
          </a:prstGeom>
          <a:noFill/>
          <a:ln w="9525">
            <a:noFill/>
            <a:miter lim="800000"/>
            <a:headEnd/>
            <a:tailEnd/>
          </a:ln>
          <a:effectLst/>
        </p:spPr>
      </p:pic>
      <p:sp>
        <p:nvSpPr>
          <p:cNvPr id="10" name="Right Arrow 9"/>
          <p:cNvSpPr/>
          <p:nvPr/>
        </p:nvSpPr>
        <p:spPr>
          <a:xfrm>
            <a:off x="5857884" y="5072074"/>
            <a:ext cx="571504"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err="1"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Tihn</a:t>
            </a: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 </a:t>
            </a:r>
            <a:r>
              <a:rPr lang="en-US"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Airfoil Theory Applications</a:t>
            </a:r>
            <a:endPar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14"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linds(horizontal)">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459"/>
                                        </p:tgtEl>
                                        <p:attrNameLst>
                                          <p:attrName>style.visibility</p:attrName>
                                        </p:attrNameLst>
                                      </p:cBhvr>
                                      <p:to>
                                        <p:strVal val="visible"/>
                                      </p:to>
                                    </p:set>
                                    <p:animEffect transition="in" filter="blinds(horizontal)">
                                      <p:cBhvr>
                                        <p:cTn id="12" dur="500"/>
                                        <p:tgtEl>
                                          <p:spTgt spid="1945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460"/>
                                        </p:tgtEl>
                                        <p:attrNameLst>
                                          <p:attrName>style.visibility</p:attrName>
                                        </p:attrNameLst>
                                      </p:cBhvr>
                                      <p:to>
                                        <p:strVal val="visible"/>
                                      </p:to>
                                    </p:set>
                                    <p:animEffect transition="in" filter="blinds(horizontal)">
                                      <p:cBhvr>
                                        <p:cTn id="22" dur="500"/>
                                        <p:tgtEl>
                                          <p:spTgt spid="1946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par>
                                <p:cTn id="28" presetID="3" presetClass="entr" presetSubtype="10" fill="hold" nodeType="withEffect">
                                  <p:stCondLst>
                                    <p:cond delay="0"/>
                                  </p:stCondLst>
                                  <p:childTnLst>
                                    <p:set>
                                      <p:cBhvr>
                                        <p:cTn id="29" dur="1" fill="hold">
                                          <p:stCondLst>
                                            <p:cond delay="0"/>
                                          </p:stCondLst>
                                        </p:cTn>
                                        <p:tgtEl>
                                          <p:spTgt spid="19461"/>
                                        </p:tgtEl>
                                        <p:attrNameLst>
                                          <p:attrName>style.visibility</p:attrName>
                                        </p:attrNameLst>
                                      </p:cBhvr>
                                      <p:to>
                                        <p:strVal val="visible"/>
                                      </p:to>
                                    </p:set>
                                    <p:animEffect transition="in" filter="blinds(horizontal)">
                                      <p:cBhvr>
                                        <p:cTn id="30" dur="5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LIFT AND MOMENT COEFFICIENTS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3" name="Slide Number Placeholder 2"/>
          <p:cNvSpPr>
            <a:spLocks noGrp="1"/>
          </p:cNvSpPr>
          <p:nvPr>
            <p:ph type="sldNum" sz="quarter" idx="12"/>
          </p:nvPr>
        </p:nvSpPr>
        <p:spPr/>
        <p:txBody>
          <a:bodyPr/>
          <a:lstStyle/>
          <a:p>
            <a:fld id="{4E776D0F-7D94-4DFA-B3DA-3F8B4CA7C1F7}" type="slidenum">
              <a:rPr lang="en-US" smtClean="0"/>
              <a:pPr/>
              <a:t>3</a:t>
            </a:fld>
            <a:endParaRPr lang="en-US"/>
          </a:p>
        </p:txBody>
      </p:sp>
      <p:pic>
        <p:nvPicPr>
          <p:cNvPr id="20483"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42910" y="1500174"/>
            <a:ext cx="5000660" cy="1222987"/>
          </a:xfrm>
          <a:prstGeom prst="rect">
            <a:avLst/>
          </a:prstGeom>
          <a:noFill/>
          <a:ln w="9525">
            <a:noFill/>
            <a:miter lim="800000"/>
            <a:headEnd/>
            <a:tailEnd/>
          </a:ln>
          <a:effectLst/>
        </p:spPr>
      </p:pic>
      <p:pic>
        <p:nvPicPr>
          <p:cNvPr id="20484" name="Picture 4"/>
          <p:cNvPicPr>
            <a:picLocks noChangeAspect="1" noChangeArrowheads="1"/>
          </p:cNvPicPr>
          <p:nvPr/>
        </p:nvPicPr>
        <p:blipFill>
          <a:blip r:embed="rId4"/>
          <a:srcRect/>
          <a:stretch>
            <a:fillRect/>
          </a:stretch>
        </p:blipFill>
        <p:spPr bwMode="auto">
          <a:xfrm>
            <a:off x="6357950" y="1357298"/>
            <a:ext cx="1925720" cy="714380"/>
          </a:xfrm>
          <a:prstGeom prst="rect">
            <a:avLst/>
          </a:prstGeom>
          <a:noFill/>
          <a:ln w="9525">
            <a:noFill/>
            <a:miter lim="800000"/>
            <a:headEnd/>
            <a:tailEnd/>
          </a:ln>
          <a:effectLst/>
        </p:spPr>
      </p:pic>
      <p:sp>
        <p:nvSpPr>
          <p:cNvPr id="8" name="Right Arrow 7"/>
          <p:cNvSpPr/>
          <p:nvPr/>
        </p:nvSpPr>
        <p:spPr>
          <a:xfrm>
            <a:off x="5643570" y="1643050"/>
            <a:ext cx="571504"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5" name="Picture 5"/>
          <p:cNvPicPr>
            <a:picLocks noChangeAspect="1" noChangeArrowheads="1"/>
          </p:cNvPicPr>
          <p:nvPr/>
        </p:nvPicPr>
        <p:blipFill>
          <a:blip r:embed="rId5"/>
          <a:srcRect/>
          <a:stretch>
            <a:fillRect/>
          </a:stretch>
        </p:blipFill>
        <p:spPr bwMode="auto">
          <a:xfrm>
            <a:off x="1071538" y="2786058"/>
            <a:ext cx="7402492" cy="1447806"/>
          </a:xfrm>
          <a:prstGeom prst="rect">
            <a:avLst/>
          </a:prstGeom>
          <a:noFill/>
          <a:ln w="9525">
            <a:noFill/>
            <a:miter lim="800000"/>
            <a:headEnd/>
            <a:tailEnd/>
          </a:ln>
          <a:effectLst/>
        </p:spPr>
      </p:pic>
      <p:pic>
        <p:nvPicPr>
          <p:cNvPr id="20486" name="Picture 6"/>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85720" y="4857760"/>
            <a:ext cx="8403183" cy="785818"/>
          </a:xfrm>
          <a:prstGeom prst="rect">
            <a:avLst/>
          </a:prstGeom>
          <a:noFill/>
          <a:ln w="9525">
            <a:noFill/>
            <a:miter lim="800000"/>
            <a:headEnd/>
            <a:tailEnd/>
          </a:ln>
          <a:effectLst/>
        </p:spPr>
      </p:pic>
      <p:cxnSp>
        <p:nvCxnSpPr>
          <p:cNvPr id="12" name="Straight Connector 11"/>
          <p:cNvCxnSpPr/>
          <p:nvPr/>
        </p:nvCxnSpPr>
        <p:spPr>
          <a:xfrm>
            <a:off x="4214810" y="3214686"/>
            <a:ext cx="2071702" cy="35719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err="1"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Tihn</a:t>
            </a: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 </a:t>
            </a:r>
            <a:r>
              <a:rPr lang="en-US"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Airfoil Theory Applications</a:t>
            </a:r>
            <a:endPar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15"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blinds(horizontal)">
                                      <p:cBhvr>
                                        <p:cTn id="7" dur="500"/>
                                        <p:tgtEl>
                                          <p:spTgt spid="2048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484"/>
                                        </p:tgtEl>
                                        <p:attrNameLst>
                                          <p:attrName>style.visibility</p:attrName>
                                        </p:attrNameLst>
                                      </p:cBhvr>
                                      <p:to>
                                        <p:strVal val="visible"/>
                                      </p:to>
                                    </p:set>
                                    <p:animEffect transition="in" filter="blinds(horizontal)">
                                      <p:cBhvr>
                                        <p:cTn id="12" dur="500"/>
                                        <p:tgtEl>
                                          <p:spTgt spid="20484"/>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0485"/>
                                        </p:tgtEl>
                                        <p:attrNameLst>
                                          <p:attrName>style.visibility</p:attrName>
                                        </p:attrNameLst>
                                      </p:cBhvr>
                                      <p:to>
                                        <p:strVal val="visible"/>
                                      </p:to>
                                    </p:set>
                                    <p:animEffect transition="in" filter="blinds(horizontal)">
                                      <p:cBhvr>
                                        <p:cTn id="20" dur="500"/>
                                        <p:tgtEl>
                                          <p:spTgt spid="20485"/>
                                        </p:tgtEl>
                                      </p:cBhvr>
                                    </p:animEffect>
                                  </p:childTnLst>
                                </p:cTn>
                              </p:par>
                              <p:par>
                                <p:cTn id="21" presetID="3" presetClass="entr" presetSubtype="1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0486"/>
                                        </p:tgtEl>
                                        <p:attrNameLst>
                                          <p:attrName>style.visibility</p:attrName>
                                        </p:attrNameLst>
                                      </p:cBhvr>
                                      <p:to>
                                        <p:strVal val="visible"/>
                                      </p:to>
                                    </p:set>
                                    <p:animEffect transition="in" filter="blinds(horizontal)">
                                      <p:cBhvr>
                                        <p:cTn id="28" dur="5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SURFACE LOADING (FURTHER DETAILS)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3" name="Slide Number Placeholder 2"/>
          <p:cNvSpPr>
            <a:spLocks noGrp="1"/>
          </p:cNvSpPr>
          <p:nvPr>
            <p:ph type="sldNum" sz="quarter" idx="12"/>
          </p:nvPr>
        </p:nvSpPr>
        <p:spPr/>
        <p:txBody>
          <a:bodyPr/>
          <a:lstStyle/>
          <a:p>
            <a:fld id="{4E776D0F-7D94-4DFA-B3DA-3F8B4CA7C1F7}" type="slidenum">
              <a:rPr lang="en-US" smtClean="0">
                <a:latin typeface="Constantia" pitchFamily="18" charset="0"/>
              </a:rPr>
              <a:pPr/>
              <a:t>4</a:t>
            </a:fld>
            <a:endParaRPr lang="en-US">
              <a:latin typeface="Constantia" pitchFamily="18" charset="0"/>
            </a:endParaRPr>
          </a:p>
        </p:txBody>
      </p:sp>
      <p:sp>
        <p:nvSpPr>
          <p:cNvPr id="5" name="Rectangle 4"/>
          <p:cNvSpPr/>
          <p:nvPr/>
        </p:nvSpPr>
        <p:spPr>
          <a:xfrm>
            <a:off x="285720" y="1357298"/>
            <a:ext cx="8715436" cy="1754326"/>
          </a:xfrm>
          <a:prstGeom prst="rect">
            <a:avLst/>
          </a:prstGeom>
        </p:spPr>
        <p:txBody>
          <a:bodyPr wrap="square">
            <a:spAutoFit/>
          </a:bodyPr>
          <a:lstStyle/>
          <a:p>
            <a:r>
              <a:rPr lang="en-US" dirty="0" smtClean="0">
                <a:latin typeface="Constantia" pitchFamily="18" charset="0"/>
              </a:rPr>
              <a:t>In many applications, obtaining just the </a:t>
            </a:r>
            <a:r>
              <a:rPr lang="en-US" dirty="0" err="1" smtClean="0">
                <a:latin typeface="Constantia" pitchFamily="18" charset="0"/>
              </a:rPr>
              <a:t>cℓ</a:t>
            </a:r>
            <a:r>
              <a:rPr lang="en-US" dirty="0" smtClean="0">
                <a:latin typeface="Constantia" pitchFamily="18" charset="0"/>
              </a:rPr>
              <a:t> and </a:t>
            </a:r>
            <a:r>
              <a:rPr lang="en-US" i="1" dirty="0" smtClean="0">
                <a:latin typeface="Constantia" pitchFamily="18" charset="0"/>
              </a:rPr>
              <a:t>cm </a:t>
            </a:r>
            <a:r>
              <a:rPr lang="en-US" dirty="0" smtClean="0">
                <a:latin typeface="Constantia" pitchFamily="18" charset="0"/>
              </a:rPr>
              <a:t>of the entire airfoil is sufficient. But in some cases, we may also want to know the force and moment on only a portion of the airfoil. For example, the force and moment on a flap are of considerable interest, since the flap hinge and flap control linkage must be designed to withstand these loads. We therefore need to know how the loading  ∆p(x) is distributed over the chord, and over the flap in particular.</a:t>
            </a:r>
          </a:p>
        </p:txBody>
      </p:sp>
      <p:pic>
        <p:nvPicPr>
          <p:cNvPr id="21506" name="Picture 2"/>
          <p:cNvPicPr>
            <a:picLocks noChangeAspect="1" noChangeArrowheads="1"/>
          </p:cNvPicPr>
          <p:nvPr/>
        </p:nvPicPr>
        <p:blipFill>
          <a:blip r:embed="rId3"/>
          <a:srcRect/>
          <a:stretch>
            <a:fillRect/>
          </a:stretch>
        </p:blipFill>
        <p:spPr bwMode="auto">
          <a:xfrm>
            <a:off x="3428960" y="3143248"/>
            <a:ext cx="5715040" cy="3113619"/>
          </a:xfrm>
          <a:prstGeom prst="rect">
            <a:avLst/>
          </a:prstGeom>
          <a:noFill/>
          <a:ln w="9525">
            <a:noFill/>
            <a:miter lim="800000"/>
            <a:headEnd/>
            <a:tailEnd/>
          </a:ln>
          <a:effectLst/>
        </p:spPr>
      </p:pic>
      <p:pic>
        <p:nvPicPr>
          <p:cNvPr id="21507"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0" y="5419384"/>
            <a:ext cx="3714744" cy="576617"/>
          </a:xfrm>
          <a:prstGeom prst="rect">
            <a:avLst/>
          </a:prstGeom>
          <a:noFill/>
          <a:ln w="9525">
            <a:noFill/>
            <a:miter lim="800000"/>
            <a:headEnd/>
            <a:tailEnd/>
          </a:ln>
          <a:effectLst/>
        </p:spPr>
      </p:pic>
      <p:cxnSp>
        <p:nvCxnSpPr>
          <p:cNvPr id="11" name="Straight Connector 10"/>
          <p:cNvCxnSpPr/>
          <p:nvPr/>
        </p:nvCxnSpPr>
        <p:spPr>
          <a:xfrm>
            <a:off x="1071538" y="4143380"/>
            <a:ext cx="928694" cy="1588"/>
          </a:xfrm>
          <a:prstGeom prst="line">
            <a:avLst/>
          </a:prstGeom>
        </p:spPr>
        <p:style>
          <a:lnRef idx="3">
            <a:schemeClr val="accent1"/>
          </a:lnRef>
          <a:fillRef idx="0">
            <a:schemeClr val="accent1"/>
          </a:fillRef>
          <a:effectRef idx="2">
            <a:schemeClr val="accent1"/>
          </a:effectRef>
          <a:fontRef idx="minor">
            <a:schemeClr val="tx1"/>
          </a:fontRef>
        </p:style>
      </p:cxnSp>
      <p:cxnSp>
        <p:nvCxnSpPr>
          <p:cNvPr id="15" name="Straight Arrow Connector 14"/>
          <p:cNvCxnSpPr/>
          <p:nvPr/>
        </p:nvCxnSpPr>
        <p:spPr>
          <a:xfrm rot="5400000" flipH="1" flipV="1">
            <a:off x="1179489" y="3821115"/>
            <a:ext cx="642942" cy="1588"/>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sp>
        <p:nvSpPr>
          <p:cNvPr id="16" name="TextBox 15"/>
          <p:cNvSpPr txBox="1"/>
          <p:nvPr/>
        </p:nvSpPr>
        <p:spPr>
          <a:xfrm>
            <a:off x="1285852" y="3143248"/>
            <a:ext cx="1071570" cy="369332"/>
          </a:xfrm>
          <a:prstGeom prst="rect">
            <a:avLst/>
          </a:prstGeom>
          <a:noFill/>
        </p:spPr>
        <p:txBody>
          <a:bodyPr wrap="square" rtlCol="0">
            <a:spAutoFit/>
          </a:bodyPr>
          <a:lstStyle/>
          <a:p>
            <a:r>
              <a:rPr lang="en-US" b="1" dirty="0" err="1" smtClean="0">
                <a:solidFill>
                  <a:srgbClr val="FF0000"/>
                </a:solidFill>
                <a:effectLst>
                  <a:outerShdw blurRad="38100" dist="38100" dir="2700000" algn="tl">
                    <a:srgbClr val="000000">
                      <a:alpha val="43137"/>
                    </a:srgbClr>
                  </a:outerShdw>
                </a:effectLst>
                <a:latin typeface="Constantia" pitchFamily="18" charset="0"/>
              </a:rPr>
              <a:t>dL</a:t>
            </a:r>
            <a:r>
              <a:rPr lang="en-US" b="1" dirty="0" smtClean="0">
                <a:solidFill>
                  <a:srgbClr val="FF0000"/>
                </a:solidFill>
                <a:effectLst>
                  <a:outerShdw blurRad="38100" dist="38100" dir="2700000" algn="tl">
                    <a:srgbClr val="000000">
                      <a:alpha val="43137"/>
                    </a:srgbClr>
                  </a:outerShdw>
                </a:effectLst>
                <a:latin typeface="Constantia" pitchFamily="18" charset="0"/>
              </a:rPr>
              <a:t>’</a:t>
            </a:r>
            <a:endParaRPr lang="en-US" b="1" dirty="0">
              <a:solidFill>
                <a:srgbClr val="FF0000"/>
              </a:solidFill>
              <a:effectLst>
                <a:outerShdw blurRad="38100" dist="38100" dir="2700000" algn="tl">
                  <a:srgbClr val="000000">
                    <a:alpha val="43137"/>
                  </a:srgbClr>
                </a:outerShdw>
              </a:effectLst>
              <a:latin typeface="Constantia" pitchFamily="18" charset="0"/>
            </a:endParaRPr>
          </a:p>
        </p:txBody>
      </p:sp>
      <p:sp>
        <p:nvSpPr>
          <p:cNvPr id="17" name="TextBox 16"/>
          <p:cNvSpPr txBox="1"/>
          <p:nvPr/>
        </p:nvSpPr>
        <p:spPr>
          <a:xfrm>
            <a:off x="1285852" y="4143380"/>
            <a:ext cx="571504" cy="369332"/>
          </a:xfrm>
          <a:prstGeom prst="rect">
            <a:avLst/>
          </a:prstGeom>
          <a:noFill/>
        </p:spPr>
        <p:txBody>
          <a:bodyPr wrap="square" rtlCol="0">
            <a:spAutoFit/>
          </a:bodyPr>
          <a:lstStyle/>
          <a:p>
            <a:r>
              <a:rPr lang="en-US" dirty="0" err="1" smtClean="0">
                <a:latin typeface="Constantia" pitchFamily="18" charset="0"/>
              </a:rPr>
              <a:t>ds</a:t>
            </a:r>
            <a:endParaRPr lang="en-US" dirty="0">
              <a:latin typeface="Constantia" pitchFamily="18" charset="0"/>
            </a:endParaRPr>
          </a:p>
        </p:txBody>
      </p:sp>
      <p:sp>
        <p:nvSpPr>
          <p:cNvPr id="18" name="TextBox 17"/>
          <p:cNvSpPr txBox="1"/>
          <p:nvPr/>
        </p:nvSpPr>
        <p:spPr>
          <a:xfrm>
            <a:off x="428596" y="4714884"/>
            <a:ext cx="3071834" cy="369332"/>
          </a:xfrm>
          <a:prstGeom prst="rect">
            <a:avLst/>
          </a:prstGeom>
          <a:noFill/>
        </p:spPr>
        <p:txBody>
          <a:bodyPr wrap="square" rtlCol="0">
            <a:spAutoFit/>
          </a:bodyPr>
          <a:lstStyle/>
          <a:p>
            <a:r>
              <a:rPr lang="en-US" dirty="0" err="1" smtClean="0">
                <a:latin typeface="Constantia" pitchFamily="18" charset="0"/>
              </a:rPr>
              <a:t>dL</a:t>
            </a:r>
            <a:r>
              <a:rPr lang="en-US" dirty="0" smtClean="0">
                <a:latin typeface="Constantia" pitchFamily="18" charset="0"/>
              </a:rPr>
              <a:t>’= ∆p(x) </a:t>
            </a:r>
            <a:r>
              <a:rPr lang="en-US" dirty="0" err="1" smtClean="0">
                <a:latin typeface="Constantia" pitchFamily="18" charset="0"/>
              </a:rPr>
              <a:t>ds</a:t>
            </a:r>
            <a:r>
              <a:rPr lang="en-US" dirty="0" smtClean="0">
                <a:latin typeface="Constantia" pitchFamily="18" charset="0"/>
              </a:rPr>
              <a:t>=</a:t>
            </a:r>
            <a:r>
              <a:rPr lang="el-GR" dirty="0" smtClean="0">
                <a:latin typeface="Constantia" pitchFamily="18" charset="0"/>
              </a:rPr>
              <a:t>ρ</a:t>
            </a:r>
            <a:r>
              <a:rPr lang="en-US" dirty="0" smtClean="0">
                <a:latin typeface="Constantia" pitchFamily="18" charset="0"/>
              </a:rPr>
              <a:t>V</a:t>
            </a:r>
            <a:r>
              <a:rPr lang="en-US" baseline="-25000" dirty="0" smtClean="0">
                <a:latin typeface="Constantia" pitchFamily="18" charset="0"/>
              </a:rPr>
              <a:t>∞</a:t>
            </a:r>
            <a:r>
              <a:rPr lang="el-GR" dirty="0" smtClean="0">
                <a:latin typeface="Constantia" pitchFamily="18" charset="0"/>
              </a:rPr>
              <a:t>γ</a:t>
            </a:r>
            <a:r>
              <a:rPr lang="en-US" dirty="0" err="1" smtClean="0">
                <a:latin typeface="Constantia" pitchFamily="18" charset="0"/>
              </a:rPr>
              <a:t>ds</a:t>
            </a:r>
            <a:endParaRPr lang="en-US" dirty="0" smtClean="0">
              <a:latin typeface="Constantia" pitchFamily="18" charset="0"/>
            </a:endParaRPr>
          </a:p>
        </p:txBody>
      </p:sp>
      <p:cxnSp>
        <p:nvCxnSpPr>
          <p:cNvPr id="14" name="Straight Connector 13"/>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err="1"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Tihn</a:t>
            </a: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 </a:t>
            </a:r>
            <a:r>
              <a:rPr lang="en-US"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Airfoil Theory Applications</a:t>
            </a:r>
            <a:endPar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20"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506"/>
                                        </p:tgtEl>
                                        <p:attrNameLst>
                                          <p:attrName>style.visibility</p:attrName>
                                        </p:attrNameLst>
                                      </p:cBhvr>
                                      <p:to>
                                        <p:strVal val="visible"/>
                                      </p:to>
                                    </p:set>
                                    <p:animEffect transition="in" filter="blinds(horizontal)">
                                      <p:cBhvr>
                                        <p:cTn id="12" dur="500"/>
                                        <p:tgtEl>
                                          <p:spTgt spid="2150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linds(horizont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linds(horizontal)">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1507"/>
                                        </p:tgtEl>
                                        <p:attrNameLst>
                                          <p:attrName>style.visibility</p:attrName>
                                        </p:attrNameLst>
                                      </p:cBhvr>
                                      <p:to>
                                        <p:strVal val="visible"/>
                                      </p:to>
                                    </p:set>
                                    <p:animEffect transition="in" filter="blinds(horizontal)">
                                      <p:cBhvr>
                                        <p:cTn id="30" dur="5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E776D0F-7D94-4DFA-B3DA-3F8B4CA7C1F7}" type="slidenum">
              <a:rPr lang="en-US" smtClean="0"/>
              <a:pPr/>
              <a:t>5</a:t>
            </a:fld>
            <a:endParaRPr lang="en-US"/>
          </a:p>
        </p:txBody>
      </p:sp>
      <p:pic>
        <p:nvPicPr>
          <p:cNvPr id="22531"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571604" y="1500174"/>
            <a:ext cx="4788867" cy="1000132"/>
          </a:xfrm>
          <a:prstGeom prst="rect">
            <a:avLst/>
          </a:prstGeom>
          <a:noFill/>
          <a:ln w="9525">
            <a:noFill/>
            <a:miter lim="800000"/>
            <a:headEnd/>
            <a:tailEnd/>
          </a:ln>
          <a:effectLst/>
        </p:spPr>
      </p:pic>
      <p:pic>
        <p:nvPicPr>
          <p:cNvPr id="22532" name="Picture 4"/>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571604" y="2714620"/>
            <a:ext cx="4461418" cy="785818"/>
          </a:xfrm>
          <a:prstGeom prst="rect">
            <a:avLst/>
          </a:prstGeom>
          <a:noFill/>
          <a:ln w="9525">
            <a:noFill/>
            <a:miter lim="800000"/>
            <a:headEnd/>
            <a:tailEnd/>
          </a:ln>
          <a:effectLst/>
        </p:spPr>
      </p:pic>
      <p:pic>
        <p:nvPicPr>
          <p:cNvPr id="22533" name="Picture 5"/>
          <p:cNvPicPr>
            <a:picLocks noChangeAspect="1" noChangeArrowheads="1"/>
          </p:cNvPicPr>
          <p:nvPr/>
        </p:nvPicPr>
        <p:blipFill>
          <a:blip r:embed="rId5"/>
          <a:srcRect/>
          <a:stretch>
            <a:fillRect/>
          </a:stretch>
        </p:blipFill>
        <p:spPr bwMode="auto">
          <a:xfrm>
            <a:off x="1928794" y="3857628"/>
            <a:ext cx="5668125" cy="857256"/>
          </a:xfrm>
          <a:prstGeom prst="rect">
            <a:avLst/>
          </a:prstGeom>
          <a:noFill/>
          <a:ln w="9525">
            <a:noFill/>
            <a:miter lim="800000"/>
            <a:headEnd/>
            <a:tailEnd/>
          </a:ln>
          <a:effectLst/>
        </p:spPr>
      </p:pic>
      <p:pic>
        <p:nvPicPr>
          <p:cNvPr id="22534" name="Picture 6"/>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14282" y="5026717"/>
            <a:ext cx="2643206" cy="321660"/>
          </a:xfrm>
          <a:prstGeom prst="rect">
            <a:avLst/>
          </a:prstGeom>
          <a:noFill/>
          <a:ln w="9525">
            <a:noFill/>
            <a:miter lim="800000"/>
            <a:headEnd/>
            <a:tailEnd/>
          </a:ln>
          <a:effectLst/>
        </p:spPr>
      </p:pic>
      <p:pic>
        <p:nvPicPr>
          <p:cNvPr id="22535" name="Picture 7"/>
          <p:cNvPicPr>
            <a:picLocks noChangeAspect="1" noChangeArrowheads="1"/>
          </p:cNvPicPr>
          <p:nvPr/>
        </p:nvPicPr>
        <p:blipFill>
          <a:blip r:embed="rId7"/>
          <a:srcRect/>
          <a:stretch>
            <a:fillRect/>
          </a:stretch>
        </p:blipFill>
        <p:spPr bwMode="auto">
          <a:xfrm>
            <a:off x="3176546" y="4929198"/>
            <a:ext cx="5967454" cy="500066"/>
          </a:xfrm>
          <a:prstGeom prst="rect">
            <a:avLst/>
          </a:prstGeom>
          <a:noFill/>
          <a:ln w="9525">
            <a:noFill/>
            <a:miter lim="800000"/>
            <a:headEnd/>
            <a:tailEnd/>
          </a:ln>
          <a:effectLst/>
        </p:spPr>
      </p:pic>
      <p:pic>
        <p:nvPicPr>
          <p:cNvPr id="22536" name="Picture 8"/>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2571736" y="5643578"/>
            <a:ext cx="5130741" cy="857256"/>
          </a:xfrm>
          <a:prstGeom prst="rect">
            <a:avLst/>
          </a:prstGeom>
          <a:noFill/>
          <a:ln w="9525">
            <a:noFill/>
            <a:miter lim="800000"/>
            <a:headEnd/>
            <a:tailEnd/>
          </a:ln>
          <a:effectLst/>
        </p:spPr>
      </p:pic>
      <p:sp>
        <p:nvSpPr>
          <p:cNvPr id="10" name="TextBox 9"/>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THIN AIRFOIL THEORY APPLICATION: ANALYSIS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11" name="Straight Connector 10"/>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err="1"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Tihn</a:t>
            </a: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 </a:t>
            </a:r>
            <a:r>
              <a:rPr lang="en-US"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Airfoil Theory Applications</a:t>
            </a:r>
            <a:endPar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13"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blinds(horizontal)">
                                      <p:cBhvr>
                                        <p:cTn id="7" dur="500"/>
                                        <p:tgtEl>
                                          <p:spTgt spid="225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533"/>
                                        </p:tgtEl>
                                        <p:attrNameLst>
                                          <p:attrName>style.visibility</p:attrName>
                                        </p:attrNameLst>
                                      </p:cBhvr>
                                      <p:to>
                                        <p:strVal val="visible"/>
                                      </p:to>
                                    </p:set>
                                    <p:animEffect transition="in" filter="blinds(horizontal)">
                                      <p:cBhvr>
                                        <p:cTn id="12" dur="500"/>
                                        <p:tgtEl>
                                          <p:spTgt spid="2253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534"/>
                                        </p:tgtEl>
                                        <p:attrNameLst>
                                          <p:attrName>style.visibility</p:attrName>
                                        </p:attrNameLst>
                                      </p:cBhvr>
                                      <p:to>
                                        <p:strVal val="visible"/>
                                      </p:to>
                                    </p:set>
                                    <p:animEffect transition="in" filter="blinds(horizontal)">
                                      <p:cBhvr>
                                        <p:cTn id="17" dur="500"/>
                                        <p:tgtEl>
                                          <p:spTgt spid="2253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535"/>
                                        </p:tgtEl>
                                        <p:attrNameLst>
                                          <p:attrName>style.visibility</p:attrName>
                                        </p:attrNameLst>
                                      </p:cBhvr>
                                      <p:to>
                                        <p:strVal val="visible"/>
                                      </p:to>
                                    </p:set>
                                    <p:animEffect transition="in" filter="blinds(horizontal)">
                                      <p:cBhvr>
                                        <p:cTn id="22" dur="500"/>
                                        <p:tgtEl>
                                          <p:spTgt spid="2253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2536"/>
                                        </p:tgtEl>
                                        <p:attrNameLst>
                                          <p:attrName>style.visibility</p:attrName>
                                        </p:attrNameLst>
                                      </p:cBhvr>
                                      <p:to>
                                        <p:strVal val="visible"/>
                                      </p:to>
                                    </p:set>
                                    <p:animEffect transition="in" filter="blinds(horizontal)">
                                      <p:cBhvr>
                                        <p:cTn id="27" dur="500"/>
                                        <p:tgtEl>
                                          <p:spTgt spid="22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E776D0F-7D94-4DFA-B3DA-3F8B4CA7C1F7}" type="slidenum">
              <a:rPr lang="en-US" smtClean="0">
                <a:latin typeface="Constantia" pitchFamily="18" charset="0"/>
              </a:rPr>
              <a:pPr/>
              <a:t>6</a:t>
            </a:fld>
            <a:endParaRPr lang="en-US">
              <a:latin typeface="Constantia" pitchFamily="18" charset="0"/>
            </a:endParaRPr>
          </a:p>
        </p:txBody>
      </p:sp>
      <p:pic>
        <p:nvPicPr>
          <p:cNvPr id="23554"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428728" y="990588"/>
            <a:ext cx="5147832" cy="938214"/>
          </a:xfrm>
          <a:prstGeom prst="rect">
            <a:avLst/>
          </a:prstGeom>
          <a:noFill/>
          <a:ln w="9525">
            <a:noFill/>
            <a:miter lim="800000"/>
            <a:headEnd/>
            <a:tailEnd/>
          </a:ln>
          <a:effectLst/>
        </p:spPr>
      </p:pic>
      <p:pic>
        <p:nvPicPr>
          <p:cNvPr id="23556" name="Picture 4"/>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85720" y="1609719"/>
            <a:ext cx="7891060" cy="2105033"/>
          </a:xfrm>
          <a:prstGeom prst="rect">
            <a:avLst/>
          </a:prstGeom>
          <a:noFill/>
          <a:ln w="9525">
            <a:noFill/>
            <a:miter lim="800000"/>
            <a:headEnd/>
            <a:tailEnd/>
          </a:ln>
          <a:effectLst/>
        </p:spPr>
      </p:pic>
      <p:sp>
        <p:nvSpPr>
          <p:cNvPr id="7" name="Rectangle 6"/>
          <p:cNvSpPr/>
          <p:nvPr/>
        </p:nvSpPr>
        <p:spPr>
          <a:xfrm>
            <a:off x="285720" y="3429000"/>
            <a:ext cx="8643998" cy="646331"/>
          </a:xfrm>
          <a:prstGeom prst="rect">
            <a:avLst/>
          </a:prstGeom>
        </p:spPr>
        <p:txBody>
          <a:bodyPr wrap="square">
            <a:spAutoFit/>
          </a:bodyPr>
          <a:lstStyle/>
          <a:p>
            <a:r>
              <a:rPr lang="en-US" dirty="0" smtClean="0">
                <a:latin typeface="Constantia" pitchFamily="18" charset="0"/>
              </a:rPr>
              <a:t>Define x</a:t>
            </a:r>
            <a:r>
              <a:rPr lang="en-US" baseline="-25000" dirty="0" smtClean="0">
                <a:latin typeface="Constantia" pitchFamily="18" charset="0"/>
              </a:rPr>
              <a:t>h</a:t>
            </a:r>
            <a:r>
              <a:rPr lang="en-US" dirty="0" smtClean="0">
                <a:latin typeface="Constantia" pitchFamily="18" charset="0"/>
              </a:rPr>
              <a:t> as the location of the flap hinge, so the flap extends from x = x</a:t>
            </a:r>
            <a:r>
              <a:rPr lang="en-US" baseline="-25000" dirty="0" smtClean="0">
                <a:latin typeface="Constantia" pitchFamily="18" charset="0"/>
              </a:rPr>
              <a:t>h</a:t>
            </a:r>
            <a:r>
              <a:rPr lang="en-US" dirty="0" smtClean="0">
                <a:latin typeface="Constantia" pitchFamily="18" charset="0"/>
              </a:rPr>
              <a:t>, to the trailing  edge at x = c.</a:t>
            </a:r>
          </a:p>
        </p:txBody>
      </p:sp>
      <p:sp>
        <p:nvSpPr>
          <p:cNvPr id="8" name="Rectangle 7"/>
          <p:cNvSpPr/>
          <p:nvPr/>
        </p:nvSpPr>
        <p:spPr>
          <a:xfrm>
            <a:off x="357126" y="4000504"/>
            <a:ext cx="8786874" cy="923330"/>
          </a:xfrm>
          <a:prstGeom prst="rect">
            <a:avLst/>
          </a:prstGeom>
        </p:spPr>
        <p:txBody>
          <a:bodyPr wrap="square">
            <a:spAutoFit/>
          </a:bodyPr>
          <a:lstStyle/>
          <a:p>
            <a:r>
              <a:rPr lang="en-US" dirty="0" smtClean="0">
                <a:latin typeface="Constantia" pitchFamily="18" charset="0"/>
              </a:rPr>
              <a:t>The corresponding       locations  </a:t>
            </a:r>
          </a:p>
          <a:p>
            <a:r>
              <a:rPr lang="en-US" dirty="0" smtClean="0">
                <a:latin typeface="Constantia" pitchFamily="18" charset="0"/>
              </a:rPr>
              <a:t>respectively. The load/span and moment/span coefficients on the flap hinge can now be</a:t>
            </a:r>
          </a:p>
          <a:p>
            <a:r>
              <a:rPr lang="en-US" dirty="0" smtClean="0">
                <a:latin typeface="Constantia" pitchFamily="18" charset="0"/>
              </a:rPr>
              <a:t>computed by integrating the pressure loading.</a:t>
            </a:r>
          </a:p>
        </p:txBody>
      </p:sp>
      <p:pic>
        <p:nvPicPr>
          <p:cNvPr id="23557" name="Picture 5"/>
          <p:cNvPicPr>
            <a:picLocks noChangeAspect="1" noChangeArrowheads="1"/>
          </p:cNvPicPr>
          <p:nvPr/>
        </p:nvPicPr>
        <p:blipFill>
          <a:blip r:embed="rId5"/>
          <a:srcRect/>
          <a:stretch>
            <a:fillRect/>
          </a:stretch>
        </p:blipFill>
        <p:spPr bwMode="auto">
          <a:xfrm>
            <a:off x="2357422" y="4071942"/>
            <a:ext cx="226738" cy="274472"/>
          </a:xfrm>
          <a:prstGeom prst="rect">
            <a:avLst/>
          </a:prstGeom>
          <a:noFill/>
          <a:ln w="9525">
            <a:noFill/>
            <a:miter lim="800000"/>
            <a:headEnd/>
            <a:tailEnd/>
          </a:ln>
          <a:effectLst/>
        </p:spPr>
      </p:pic>
      <p:pic>
        <p:nvPicPr>
          <p:cNvPr id="23558" name="Picture 6"/>
          <p:cNvPicPr>
            <a:picLocks noChangeAspect="1" noChangeArrowheads="1"/>
          </p:cNvPicPr>
          <p:nvPr/>
        </p:nvPicPr>
        <p:blipFill>
          <a:blip r:embed="rId6"/>
          <a:srcRect/>
          <a:stretch>
            <a:fillRect/>
          </a:stretch>
        </p:blipFill>
        <p:spPr bwMode="auto">
          <a:xfrm>
            <a:off x="3714744" y="4071942"/>
            <a:ext cx="4304225" cy="280988"/>
          </a:xfrm>
          <a:prstGeom prst="rect">
            <a:avLst/>
          </a:prstGeom>
          <a:noFill/>
          <a:ln w="9525">
            <a:noFill/>
            <a:miter lim="800000"/>
            <a:headEnd/>
            <a:tailEnd/>
          </a:ln>
          <a:effectLst/>
        </p:spPr>
      </p:pic>
      <p:pic>
        <p:nvPicPr>
          <p:cNvPr id="23559" name="Picture 7"/>
          <p:cNvPicPr>
            <a:picLocks noChangeAspect="1" noChangeArrowheads="1"/>
          </p:cNvPicPr>
          <p:nvPr/>
        </p:nvPicPr>
        <p:blipFill>
          <a:blip r:embed="rId7"/>
          <a:srcRect/>
          <a:stretch>
            <a:fillRect/>
          </a:stretch>
        </p:blipFill>
        <p:spPr bwMode="auto">
          <a:xfrm>
            <a:off x="1571604" y="4929198"/>
            <a:ext cx="5643602" cy="785818"/>
          </a:xfrm>
          <a:prstGeom prst="rect">
            <a:avLst/>
          </a:prstGeom>
          <a:noFill/>
          <a:ln w="9525">
            <a:noFill/>
            <a:miter lim="800000"/>
            <a:headEnd/>
            <a:tailEnd/>
          </a:ln>
          <a:effectLst/>
        </p:spPr>
      </p:pic>
      <p:pic>
        <p:nvPicPr>
          <p:cNvPr id="23560" name="Picture 8"/>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0" y="5572140"/>
            <a:ext cx="8743609" cy="785818"/>
          </a:xfrm>
          <a:prstGeom prst="rect">
            <a:avLst/>
          </a:prstGeom>
          <a:noFill/>
          <a:ln w="9525">
            <a:noFill/>
            <a:miter lim="800000"/>
            <a:headEnd/>
            <a:tailEnd/>
          </a:ln>
          <a:effectLst/>
        </p:spPr>
      </p:pic>
      <p:sp>
        <p:nvSpPr>
          <p:cNvPr id="12" name="TextBox 11"/>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THIN AIRFOIL THEORY APPLICATION: ANALYSIS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13" name="Straight Connector 12"/>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err="1"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Tihn</a:t>
            </a: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 </a:t>
            </a:r>
            <a:r>
              <a:rPr lang="en-US"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Airfoil Theory Applications</a:t>
            </a:r>
            <a:endPar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15" name="Slide Number Placeholder 3"/>
          <p:cNvSpPr txBox="1">
            <a:spLocks/>
          </p:cNvSpPr>
          <p:nvPr/>
        </p:nvSpPr>
        <p:spPr>
          <a:xfrm>
            <a:off x="8551490" y="6389122"/>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blinds(horizontal)">
                                      <p:cBhvr>
                                        <p:cTn id="7" dur="500"/>
                                        <p:tgtEl>
                                          <p:spTgt spid="235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par>
                                <p:cTn id="18" presetID="3" presetClass="entr" presetSubtype="10" fill="hold" nodeType="withEffect">
                                  <p:stCondLst>
                                    <p:cond delay="0"/>
                                  </p:stCondLst>
                                  <p:childTnLst>
                                    <p:set>
                                      <p:cBhvr>
                                        <p:cTn id="19" dur="1" fill="hold">
                                          <p:stCondLst>
                                            <p:cond delay="0"/>
                                          </p:stCondLst>
                                        </p:cTn>
                                        <p:tgtEl>
                                          <p:spTgt spid="23558"/>
                                        </p:tgtEl>
                                        <p:attrNameLst>
                                          <p:attrName>style.visibility</p:attrName>
                                        </p:attrNameLst>
                                      </p:cBhvr>
                                      <p:to>
                                        <p:strVal val="visible"/>
                                      </p:to>
                                    </p:set>
                                    <p:animEffect transition="in" filter="blinds(horizontal)">
                                      <p:cBhvr>
                                        <p:cTn id="20" dur="500"/>
                                        <p:tgtEl>
                                          <p:spTgt spid="23558"/>
                                        </p:tgtEl>
                                      </p:cBhvr>
                                    </p:animEffect>
                                  </p:childTnLst>
                                </p:cTn>
                              </p:par>
                              <p:par>
                                <p:cTn id="21" presetID="3" presetClass="entr" presetSubtype="10" fill="hold" nodeType="withEffect">
                                  <p:stCondLst>
                                    <p:cond delay="0"/>
                                  </p:stCondLst>
                                  <p:childTnLst>
                                    <p:set>
                                      <p:cBhvr>
                                        <p:cTn id="22" dur="1" fill="hold">
                                          <p:stCondLst>
                                            <p:cond delay="0"/>
                                          </p:stCondLst>
                                        </p:cTn>
                                        <p:tgtEl>
                                          <p:spTgt spid="23557"/>
                                        </p:tgtEl>
                                        <p:attrNameLst>
                                          <p:attrName>style.visibility</p:attrName>
                                        </p:attrNameLst>
                                      </p:cBhvr>
                                      <p:to>
                                        <p:strVal val="visible"/>
                                      </p:to>
                                    </p:set>
                                    <p:animEffect transition="in" filter="blinds(horizontal)">
                                      <p:cBhvr>
                                        <p:cTn id="23" dur="500"/>
                                        <p:tgtEl>
                                          <p:spTgt spid="23557"/>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3559"/>
                                        </p:tgtEl>
                                        <p:attrNameLst>
                                          <p:attrName>style.visibility</p:attrName>
                                        </p:attrNameLst>
                                      </p:cBhvr>
                                      <p:to>
                                        <p:strVal val="visible"/>
                                      </p:to>
                                    </p:set>
                                    <p:animEffect transition="in" filter="blinds(horizontal)">
                                      <p:cBhvr>
                                        <p:cTn id="28" dur="500"/>
                                        <p:tgtEl>
                                          <p:spTgt spid="23559"/>
                                        </p:tgtEl>
                                      </p:cBhvr>
                                    </p:animEffect>
                                  </p:childTnLst>
                                </p:cTn>
                              </p:par>
                              <p:par>
                                <p:cTn id="29" presetID="3" presetClass="entr" presetSubtype="10" fill="hold" nodeType="withEffect">
                                  <p:stCondLst>
                                    <p:cond delay="0"/>
                                  </p:stCondLst>
                                  <p:childTnLst>
                                    <p:set>
                                      <p:cBhvr>
                                        <p:cTn id="30" dur="1" fill="hold">
                                          <p:stCondLst>
                                            <p:cond delay="0"/>
                                          </p:stCondLst>
                                        </p:cTn>
                                        <p:tgtEl>
                                          <p:spTgt spid="23560"/>
                                        </p:tgtEl>
                                        <p:attrNameLst>
                                          <p:attrName>style.visibility</p:attrName>
                                        </p:attrNameLst>
                                      </p:cBhvr>
                                      <p:to>
                                        <p:strVal val="visible"/>
                                      </p:to>
                                    </p:set>
                                    <p:animEffect transition="in" filter="blinds(horizontal)">
                                      <p:cBhvr>
                                        <p:cTn id="31" dur="500"/>
                                        <p:tgtEl>
                                          <p:spTgt spid="23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INTRODUCTION TO CONFORMAL MAPPING IN AERODYNAMICS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7" name="Picture 4"/>
          <p:cNvPicPr>
            <a:picLocks noChangeAspect="1" noChangeArrowheads="1"/>
          </p:cNvPicPr>
          <p:nvPr/>
        </p:nvPicPr>
        <p:blipFill>
          <a:blip r:embed="rId2" cstate="print"/>
          <a:srcRect t="3273"/>
          <a:stretch>
            <a:fillRect/>
          </a:stretch>
        </p:blipFill>
        <p:spPr bwMode="auto">
          <a:xfrm>
            <a:off x="1228725" y="1692746"/>
            <a:ext cx="6686550" cy="4256534"/>
          </a:xfrm>
          <a:prstGeom prst="rect">
            <a:avLst/>
          </a:prstGeom>
          <a:noFill/>
          <a:ln w="9525">
            <a:noFill/>
            <a:miter lim="800000"/>
            <a:headEnd/>
            <a:tailEnd/>
          </a:ln>
          <a:effectLst/>
        </p:spPr>
      </p:pic>
      <p:sp>
        <p:nvSpPr>
          <p:cNvPr id="10" name="TextBox 9"/>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COMPLEX ANALYSIS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1520" y="1268760"/>
            <a:ext cx="8568952" cy="3554819"/>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We have shown that in a two-dimensional, incompressible, </a:t>
            </a:r>
            <a:r>
              <a:rPr lang="en-GB" sz="2500" dirty="0" err="1" smtClean="0">
                <a:latin typeface="Constantia" pitchFamily="18" charset="0"/>
              </a:rPr>
              <a:t>irrotational</a:t>
            </a:r>
            <a:r>
              <a:rPr lang="en-GB" sz="2500" dirty="0" smtClean="0">
                <a:latin typeface="Constantia" pitchFamily="18" charset="0"/>
              </a:rPr>
              <a:t> flow, both velocity potential (</a:t>
            </a:r>
            <a:r>
              <a:rPr lang="el-GR" sz="2500" i="1" dirty="0" smtClean="0">
                <a:latin typeface="Times New Roman" pitchFamily="18" charset="0"/>
                <a:cs typeface="Times New Roman" pitchFamily="18" charset="0"/>
              </a:rPr>
              <a:t>ϕ</a:t>
            </a:r>
            <a:r>
              <a:rPr lang="en-GB" sz="2500" dirty="0" smtClean="0">
                <a:latin typeface="Constantia" pitchFamily="18" charset="0"/>
              </a:rPr>
              <a:t>) and stream function (</a:t>
            </a:r>
            <a:r>
              <a:rPr lang="el-GR" sz="2500" i="1" dirty="0" smtClean="0">
                <a:latin typeface="Times New Roman" pitchFamily="18" charset="0"/>
                <a:cs typeface="Times New Roman" pitchFamily="18" charset="0"/>
              </a:rPr>
              <a:t>ψ</a:t>
            </a:r>
            <a:r>
              <a:rPr lang="en-GB" sz="2500" dirty="0" smtClean="0">
                <a:latin typeface="Constantia" pitchFamily="18" charset="0"/>
              </a:rPr>
              <a:t>), satisfy </a:t>
            </a:r>
            <a:r>
              <a:rPr lang="en-GB" sz="2500" dirty="0" err="1" smtClean="0">
                <a:latin typeface="Constantia" pitchFamily="18" charset="0"/>
              </a:rPr>
              <a:t>Laplace’s</a:t>
            </a:r>
            <a:r>
              <a:rPr lang="en-GB" sz="2500" dirty="0" smtClean="0">
                <a:latin typeface="Constantia" pitchFamily="18" charset="0"/>
              </a:rPr>
              <a:t> equation.</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This fact gives rise to a particularly powerful method of analysing such flows, based on the properties of functions of a </a:t>
            </a:r>
            <a:r>
              <a:rPr lang="en-GB" sz="2500" b="1" dirty="0" smtClean="0">
                <a:latin typeface="Constantia" pitchFamily="18" charset="0"/>
              </a:rPr>
              <a:t>Complex Variable</a:t>
            </a:r>
            <a:r>
              <a:rPr lang="en-GB" sz="2500" dirty="0" smtClean="0">
                <a:latin typeface="Constantia" pitchFamily="18" charset="0"/>
              </a:rPr>
              <a:t>.</a:t>
            </a:r>
          </a:p>
        </p:txBody>
      </p:sp>
      <p:sp>
        <p:nvSpPr>
          <p:cNvPr id="10" name="TextBox 9"/>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graphicFrame>
        <p:nvGraphicFramePr>
          <p:cNvPr id="29697" name="Object 1"/>
          <p:cNvGraphicFramePr>
            <a:graphicFrameLocks noChangeAspect="1"/>
          </p:cNvGraphicFramePr>
          <p:nvPr/>
        </p:nvGraphicFramePr>
        <p:xfrm>
          <a:off x="3101975" y="2882900"/>
          <a:ext cx="3375025" cy="401638"/>
        </p:xfrm>
        <a:graphic>
          <a:graphicData uri="http://schemas.openxmlformats.org/presentationml/2006/ole">
            <p:oleObj spid="_x0000_s29697" name="Equation" r:id="rId3" imgW="1917360" imgH="228600" progId="Equation.DSMT4">
              <p:embed/>
            </p:oleObj>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9697"/>
                                        </p:tgtEl>
                                        <p:attrNameLst>
                                          <p:attrName>style.visibility</p:attrName>
                                        </p:attrNameLst>
                                      </p:cBhvr>
                                      <p:to>
                                        <p:strVal val="visible"/>
                                      </p:to>
                                    </p:set>
                                    <p:animEffect transition="in" filter="slide(fromBottom)">
                                      <p:cBhvr>
                                        <p:cTn id="11" dur="500"/>
                                        <p:tgtEl>
                                          <p:spTgt spid="29697"/>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9">
                                            <p:txEl>
                                              <p:pRg st="4" end="4"/>
                                            </p:txEl>
                                          </p:spTgt>
                                        </p:tgtEl>
                                        <p:attrNameLst>
                                          <p:attrName>style.visibility</p:attrName>
                                        </p:attrNameLst>
                                      </p:cBhvr>
                                      <p:to>
                                        <p:strVal val="visible"/>
                                      </p:to>
                                    </p:set>
                                    <p:animEffect transition="in" filter="randombar(horizontal)">
                                      <p:cBhvr>
                                        <p:cTn id="16"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INTRODUCTION TO CONFORMAL MAPPING IN AERODYNAMICS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6" name="Rectangle 1"/>
          <p:cNvSpPr>
            <a:spLocks noChangeArrowheads="1"/>
          </p:cNvSpPr>
          <p:nvPr/>
        </p:nvSpPr>
        <p:spPr bwMode="auto">
          <a:xfrm>
            <a:off x="214282" y="1368093"/>
            <a:ext cx="798058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A complex number can be written in polar form using Euler's equation:</a:t>
            </a:r>
            <a:endParaRPr kumimoji="0" lang="en-US" sz="3200" i="0" u="none" strike="noStrike" cap="none" normalizeH="0" baseline="0" dirty="0" smtClean="0">
              <a:ln>
                <a:noFill/>
              </a:ln>
              <a:solidFill>
                <a:schemeClr val="tx1"/>
              </a:solidFill>
              <a:effectLst/>
              <a:latin typeface="Constantia" pitchFamily="18" charset="0"/>
              <a:cs typeface="Arial" pitchFamily="34" charset="0"/>
            </a:endParaRPr>
          </a:p>
        </p:txBody>
      </p:sp>
      <p:sp>
        <p:nvSpPr>
          <p:cNvPr id="7" name="Rectangle 2"/>
          <p:cNvSpPr>
            <a:spLocks noChangeArrowheads="1"/>
          </p:cNvSpPr>
          <p:nvPr/>
        </p:nvSpPr>
        <p:spPr bwMode="auto">
          <a:xfrm>
            <a:off x="-180528" y="2679303"/>
            <a:ext cx="1451103"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defTabSz="914400" rtl="0" eaLnBrk="0" fontAlgn="base" latinLnBrk="0" hangingPunct="0">
              <a:lnSpc>
                <a:spcPct val="100000"/>
              </a:lnSpc>
              <a:spcBef>
                <a:spcPct val="0"/>
              </a:spcBef>
              <a:spcAft>
                <a:spcPct val="0"/>
              </a:spcAft>
              <a:buClrTx/>
              <a:buSzTx/>
              <a:buFontTx/>
              <a:buNone/>
              <a:tabLst/>
            </a:pPr>
            <a:r>
              <a:rPr kumimoji="0" lang="en-US" sz="2000" b="0" i="1" u="none" strike="noStrike" cap="none" normalizeH="0" dirty="0" smtClean="0">
                <a:ln>
                  <a:noFill/>
                </a:ln>
                <a:solidFill>
                  <a:schemeClr val="tx1"/>
                </a:solidFill>
                <a:effectLst/>
                <a:latin typeface="Constantia" pitchFamily="18" charset="0"/>
                <a:ea typeface="Times New Roman" pitchFamily="18" charset="0"/>
                <a:cs typeface="Arial" pitchFamily="34" charset="0"/>
                <a:sym typeface="Symbol" pitchFamily="18" charset="2"/>
              </a:rPr>
              <a:t>Where</a:t>
            </a:r>
            <a:r>
              <a:rPr kumimoji="0" lang="en-US" sz="2400" b="0" i="1" u="none" strike="noStrike" cap="none" normalizeH="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endParaRPr kumimoji="0" lang="en-US" sz="2400" b="0" i="1"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sym typeface="Symbol" pitchFamily="18" charset="2"/>
            </a:endParaRPr>
          </a:p>
        </p:txBody>
      </p:sp>
      <p:grpSp>
        <p:nvGrpSpPr>
          <p:cNvPr id="9" name="Group 3"/>
          <p:cNvGrpSpPr>
            <a:grpSpLocks/>
          </p:cNvGrpSpPr>
          <p:nvPr/>
        </p:nvGrpSpPr>
        <p:grpSpPr bwMode="auto">
          <a:xfrm>
            <a:off x="5357818" y="1740672"/>
            <a:ext cx="3568687" cy="2857737"/>
            <a:chOff x="6480" y="11405"/>
            <a:chExt cx="3284" cy="2491"/>
          </a:xfrm>
        </p:grpSpPr>
        <p:sp>
          <p:nvSpPr>
            <p:cNvPr id="10" name="Line 4"/>
            <p:cNvSpPr>
              <a:spLocks noChangeShapeType="1"/>
            </p:cNvSpPr>
            <p:nvPr/>
          </p:nvSpPr>
          <p:spPr bwMode="auto">
            <a:xfrm flipV="1">
              <a:off x="7848" y="11592"/>
              <a:ext cx="0" cy="2304"/>
            </a:xfrm>
            <a:prstGeom prst="line">
              <a:avLst/>
            </a:prstGeom>
            <a:noFill/>
            <a:ln w="9525">
              <a:solidFill>
                <a:srgbClr val="000000"/>
              </a:solidFill>
              <a:round/>
              <a:headEnd/>
              <a:tailEnd type="triangle" w="sm" len="lg"/>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1" name="Line 5"/>
            <p:cNvSpPr>
              <a:spLocks noChangeShapeType="1"/>
            </p:cNvSpPr>
            <p:nvPr/>
          </p:nvSpPr>
          <p:spPr bwMode="auto">
            <a:xfrm>
              <a:off x="6480" y="12672"/>
              <a:ext cx="2880" cy="0"/>
            </a:xfrm>
            <a:prstGeom prst="line">
              <a:avLst/>
            </a:prstGeom>
            <a:noFill/>
            <a:ln w="9525">
              <a:solidFill>
                <a:srgbClr val="000000"/>
              </a:solidFill>
              <a:round/>
              <a:headEnd/>
              <a:tailEnd type="triangle" w="sm" len="lg"/>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2" name="Text Box 6"/>
            <p:cNvSpPr txBox="1">
              <a:spLocks noChangeArrowheads="1"/>
            </p:cNvSpPr>
            <p:nvPr/>
          </p:nvSpPr>
          <p:spPr bwMode="auto">
            <a:xfrm>
              <a:off x="7400" y="11405"/>
              <a:ext cx="1296" cy="2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onstantia" pitchFamily="18" charset="0"/>
                  <a:ea typeface="Arial" pitchFamily="34" charset="0"/>
                  <a:cs typeface="Arial" pitchFamily="34" charset="0"/>
                </a:rPr>
                <a:t>y, imaginary</a:t>
              </a:r>
              <a:endParaRPr kumimoji="0" lang="en-US"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13" name="Text Box 7"/>
            <p:cNvSpPr txBox="1">
              <a:spLocks noChangeArrowheads="1"/>
            </p:cNvSpPr>
            <p:nvPr/>
          </p:nvSpPr>
          <p:spPr bwMode="auto">
            <a:xfrm>
              <a:off x="9044" y="12713"/>
              <a:ext cx="720" cy="2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onstantia" pitchFamily="18" charset="0"/>
                  <a:ea typeface="Arial" pitchFamily="34" charset="0"/>
                  <a:cs typeface="Arial" pitchFamily="34" charset="0"/>
                </a:rPr>
                <a:t>x, real</a:t>
              </a:r>
              <a:endParaRPr kumimoji="0" lang="en-US" sz="1800" b="0" i="0" u="none" strike="noStrike" cap="none" normalizeH="0" baseline="0" dirty="0" smtClean="0">
                <a:ln>
                  <a:noFill/>
                </a:ln>
                <a:solidFill>
                  <a:schemeClr val="tx1"/>
                </a:solidFill>
                <a:effectLst/>
                <a:latin typeface="Constantia" pitchFamily="18" charset="0"/>
                <a:cs typeface="Arial" pitchFamily="34" charset="0"/>
              </a:endParaRPr>
            </a:p>
          </p:txBody>
        </p:sp>
      </p:grpSp>
      <p:cxnSp>
        <p:nvCxnSpPr>
          <p:cNvPr id="14" name="Straight Arrow Connector 13"/>
          <p:cNvCxnSpPr/>
          <p:nvPr/>
        </p:nvCxnSpPr>
        <p:spPr>
          <a:xfrm rot="5400000" flipH="1" flipV="1">
            <a:off x="6822297" y="2419333"/>
            <a:ext cx="785818" cy="7143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929454" y="2883680"/>
            <a:ext cx="369012" cy="369332"/>
          </a:xfrm>
          <a:prstGeom prst="rect">
            <a:avLst/>
          </a:prstGeom>
        </p:spPr>
        <p:txBody>
          <a:bodyPr wrap="none">
            <a:spAutoFit/>
          </a:bodyPr>
          <a:lstStyle/>
          <a:p>
            <a:r>
              <a:rPr lang="en-US" i="1" dirty="0" smtClean="0">
                <a:latin typeface="Constantia" pitchFamily="18" charset="0"/>
                <a:ea typeface="Times New Roman" pitchFamily="18" charset="0"/>
                <a:cs typeface="Arial" pitchFamily="34" charset="0"/>
                <a:sym typeface="Symbol" pitchFamily="18" charset="2"/>
              </a:rPr>
              <a:t></a:t>
            </a:r>
            <a:r>
              <a:rPr lang="en-US" i="1" dirty="0" smtClean="0">
                <a:latin typeface="Constantia" pitchFamily="18" charset="0"/>
                <a:ea typeface="Times New Roman" pitchFamily="18" charset="0"/>
                <a:cs typeface="Arial" pitchFamily="34" charset="0"/>
              </a:rPr>
              <a:t> </a:t>
            </a:r>
            <a:endParaRPr lang="en-US" dirty="0">
              <a:latin typeface="Constantia" pitchFamily="18" charset="0"/>
            </a:endParaRPr>
          </a:p>
        </p:txBody>
      </p:sp>
      <p:sp>
        <p:nvSpPr>
          <p:cNvPr id="16" name="Rectangle 15"/>
          <p:cNvSpPr/>
          <p:nvPr/>
        </p:nvSpPr>
        <p:spPr>
          <a:xfrm>
            <a:off x="7000892" y="2455052"/>
            <a:ext cx="274434" cy="369332"/>
          </a:xfrm>
          <a:prstGeom prst="rect">
            <a:avLst/>
          </a:prstGeom>
        </p:spPr>
        <p:txBody>
          <a:bodyPr wrap="none">
            <a:spAutoFit/>
          </a:bodyPr>
          <a:lstStyle/>
          <a:p>
            <a:r>
              <a:rPr lang="en-US" i="1" dirty="0" smtClean="0">
                <a:latin typeface="Constantia" pitchFamily="18" charset="0"/>
                <a:ea typeface="Times New Roman" pitchFamily="18" charset="0"/>
                <a:cs typeface="Arial" pitchFamily="34" charset="0"/>
                <a:sym typeface="Symbol" pitchFamily="18" charset="2"/>
              </a:rPr>
              <a:t>r</a:t>
            </a:r>
            <a:endParaRPr lang="en-US" dirty="0">
              <a:latin typeface="Constantia" pitchFamily="18" charset="0"/>
            </a:endParaRPr>
          </a:p>
        </p:txBody>
      </p:sp>
      <p:sp>
        <p:nvSpPr>
          <p:cNvPr id="17" name="Rectangle 16"/>
          <p:cNvSpPr/>
          <p:nvPr/>
        </p:nvSpPr>
        <p:spPr>
          <a:xfrm>
            <a:off x="7500958" y="2097862"/>
            <a:ext cx="1112805" cy="369332"/>
          </a:xfrm>
          <a:prstGeom prst="rect">
            <a:avLst/>
          </a:prstGeom>
        </p:spPr>
        <p:txBody>
          <a:bodyPr wrap="none">
            <a:spAutoFit/>
          </a:bodyPr>
          <a:lstStyle/>
          <a:p>
            <a:r>
              <a:rPr lang="en-US" i="1" dirty="0" smtClean="0">
                <a:latin typeface="Constantia" pitchFamily="18" charset="0"/>
                <a:ea typeface="Times New Roman" pitchFamily="18" charset="0"/>
                <a:cs typeface="Arial" pitchFamily="34" charset="0"/>
              </a:rPr>
              <a:t>z = x + </a:t>
            </a:r>
            <a:r>
              <a:rPr lang="en-US" i="1" dirty="0" err="1" smtClean="0">
                <a:latin typeface="Constantia" pitchFamily="18" charset="0"/>
                <a:ea typeface="Times New Roman" pitchFamily="18" charset="0"/>
                <a:cs typeface="Arial" pitchFamily="34" charset="0"/>
              </a:rPr>
              <a:t>i</a:t>
            </a:r>
            <a:r>
              <a:rPr lang="en-US" i="1" dirty="0" err="1" smtClean="0">
                <a:latin typeface="Constantia" pitchFamily="18" charset="0"/>
                <a:ea typeface="Times New Roman" pitchFamily="18" charset="0"/>
                <a:cs typeface="Arial" pitchFamily="34" charset="0"/>
                <a:sym typeface="Symbol" pitchFamily="18" charset="2"/>
              </a:rPr>
              <a:t></a:t>
            </a:r>
            <a:r>
              <a:rPr lang="en-US" i="1" dirty="0" err="1" smtClean="0">
                <a:latin typeface="Constantia" pitchFamily="18" charset="0"/>
                <a:ea typeface="Times New Roman" pitchFamily="18" charset="0"/>
                <a:cs typeface="Arial" pitchFamily="34" charset="0"/>
              </a:rPr>
              <a:t>y</a:t>
            </a:r>
            <a:endParaRPr lang="en-US" dirty="0">
              <a:latin typeface="Constantia" pitchFamily="18" charset="0"/>
            </a:endParaRPr>
          </a:p>
        </p:txBody>
      </p:sp>
      <p:sp>
        <p:nvSpPr>
          <p:cNvPr id="19" name="Rectangle 10"/>
          <p:cNvSpPr>
            <a:spLocks noChangeArrowheads="1"/>
          </p:cNvSpPr>
          <p:nvPr/>
        </p:nvSpPr>
        <p:spPr bwMode="auto">
          <a:xfrm>
            <a:off x="251520" y="4354214"/>
            <a:ext cx="2943306" cy="53860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a:r>
            <a:br>
              <a:rPr kumimoji="0" lang="en-US" sz="9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br>
            <a:r>
              <a:rPr kumimoji="0" lang="en-US" sz="200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Complex multiplication: </a:t>
            </a:r>
            <a:endParaRPr kumimoji="0" lang="en-US"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endParaRPr>
          </a:p>
        </p:txBody>
      </p:sp>
      <p:graphicFrame>
        <p:nvGraphicFramePr>
          <p:cNvPr id="49155" name="Object 3"/>
          <p:cNvGraphicFramePr>
            <a:graphicFrameLocks noChangeAspect="1"/>
          </p:cNvGraphicFramePr>
          <p:nvPr/>
        </p:nvGraphicFramePr>
        <p:xfrm>
          <a:off x="395536" y="1988840"/>
          <a:ext cx="4611639" cy="474340"/>
        </p:xfrm>
        <a:graphic>
          <a:graphicData uri="http://schemas.openxmlformats.org/presentationml/2006/ole">
            <p:oleObj spid="_x0000_s49155" name="Equation" r:id="rId3" imgW="2222280" imgH="228600" progId="Equation.DSMT4">
              <p:embed/>
            </p:oleObj>
          </a:graphicData>
        </a:graphic>
      </p:graphicFrame>
      <p:graphicFrame>
        <p:nvGraphicFramePr>
          <p:cNvPr id="49156" name="Object 4"/>
          <p:cNvGraphicFramePr>
            <a:graphicFrameLocks noChangeAspect="1"/>
          </p:cNvGraphicFramePr>
          <p:nvPr/>
        </p:nvGraphicFramePr>
        <p:xfrm>
          <a:off x="1547813" y="2726234"/>
          <a:ext cx="2663825" cy="1566862"/>
        </p:xfrm>
        <a:graphic>
          <a:graphicData uri="http://schemas.openxmlformats.org/presentationml/2006/ole">
            <p:oleObj spid="_x0000_s49156" name="Equation" r:id="rId4" imgW="1600200" imgH="939600" progId="Equation.DSMT4">
              <p:embed/>
            </p:oleObj>
          </a:graphicData>
        </a:graphic>
      </p:graphicFrame>
      <p:graphicFrame>
        <p:nvGraphicFramePr>
          <p:cNvPr id="49157" name="Object 5"/>
          <p:cNvGraphicFramePr>
            <a:graphicFrameLocks noChangeAspect="1"/>
          </p:cNvGraphicFramePr>
          <p:nvPr/>
        </p:nvGraphicFramePr>
        <p:xfrm>
          <a:off x="1259632" y="5085184"/>
          <a:ext cx="6130230" cy="817364"/>
        </p:xfrm>
        <a:graphic>
          <a:graphicData uri="http://schemas.openxmlformats.org/presentationml/2006/ole">
            <p:oleObj spid="_x0000_s49157" name="Equation" r:id="rId5" imgW="3619440" imgH="482400" progId="Equation.DSMT4">
              <p:embed/>
            </p:oleObj>
          </a:graphicData>
        </a:graphic>
      </p:graphicFrame>
      <p:sp>
        <p:nvSpPr>
          <p:cNvPr id="22" name="TextBox 21"/>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9155"/>
                                        </p:tgtEl>
                                        <p:attrNameLst>
                                          <p:attrName>style.visibility</p:attrName>
                                        </p:attrNameLst>
                                      </p:cBhvr>
                                      <p:to>
                                        <p:strVal val="visible"/>
                                      </p:to>
                                    </p:set>
                                    <p:animEffect transition="in" filter="randombar(horizontal)">
                                      <p:cBhvr>
                                        <p:cTn id="11" dur="500"/>
                                        <p:tgtEl>
                                          <p:spTgt spid="4915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linds(horizontal)">
                                      <p:cBhvr>
                                        <p:cTn id="16" dur="500"/>
                                        <p:tgtEl>
                                          <p:spTgt spid="17"/>
                                        </p:tgtEl>
                                      </p:cBhvr>
                                    </p:animEffect>
                                  </p:childTnLst>
                                </p:cTn>
                              </p:par>
                              <p:par>
                                <p:cTn id="17" presetID="3"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500"/>
                                        <p:tgtEl>
                                          <p:spTgt spid="9"/>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par>
                                <p:cTn id="23" presetID="3" presetClass="entr" presetSubtype="1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linds(horizontal)">
                                      <p:cBhvr>
                                        <p:cTn id="25" dur="500"/>
                                        <p:tgtEl>
                                          <p:spTgt spid="1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linds(horizontal)">
                                      <p:cBhvr>
                                        <p:cTn id="28" dur="500"/>
                                        <p:tgtEl>
                                          <p:spTgt spid="16"/>
                                        </p:tgtEl>
                                      </p:cBhvr>
                                    </p:animEffect>
                                  </p:childTnLst>
                                </p:cTn>
                              </p:par>
                            </p:childTnLst>
                          </p:cTn>
                        </p:par>
                        <p:par>
                          <p:cTn id="29" fill="hold">
                            <p:stCondLst>
                              <p:cond delay="5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par>
                          <p:cTn id="33" fill="hold">
                            <p:stCondLst>
                              <p:cond delay="1000"/>
                            </p:stCondLst>
                            <p:childTnLst>
                              <p:par>
                                <p:cTn id="34" presetID="14" presetClass="entr" presetSubtype="10" fill="hold" nodeType="afterEffect">
                                  <p:stCondLst>
                                    <p:cond delay="0"/>
                                  </p:stCondLst>
                                  <p:childTnLst>
                                    <p:set>
                                      <p:cBhvr>
                                        <p:cTn id="35" dur="1" fill="hold">
                                          <p:stCondLst>
                                            <p:cond delay="0"/>
                                          </p:stCondLst>
                                        </p:cTn>
                                        <p:tgtEl>
                                          <p:spTgt spid="49156"/>
                                        </p:tgtEl>
                                        <p:attrNameLst>
                                          <p:attrName>style.visibility</p:attrName>
                                        </p:attrNameLst>
                                      </p:cBhvr>
                                      <p:to>
                                        <p:strVal val="visible"/>
                                      </p:to>
                                    </p:set>
                                    <p:animEffect transition="in" filter="randombar(horizontal)">
                                      <p:cBhvr>
                                        <p:cTn id="36" dur="500"/>
                                        <p:tgtEl>
                                          <p:spTgt spid="49156"/>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linds(horizontal)">
                                      <p:cBhvr>
                                        <p:cTn id="41" dur="500"/>
                                        <p:tgtEl>
                                          <p:spTgt spid="19"/>
                                        </p:tgtEl>
                                      </p:cBhvr>
                                    </p:animEffect>
                                  </p:childTnLst>
                                </p:cTn>
                              </p:par>
                            </p:childTnLst>
                          </p:cTn>
                        </p:par>
                        <p:par>
                          <p:cTn id="42" fill="hold">
                            <p:stCondLst>
                              <p:cond delay="500"/>
                            </p:stCondLst>
                            <p:childTnLst>
                              <p:par>
                                <p:cTn id="43" presetID="14" presetClass="entr" presetSubtype="10" fill="hold" nodeType="afterEffect">
                                  <p:stCondLst>
                                    <p:cond delay="0"/>
                                  </p:stCondLst>
                                  <p:childTnLst>
                                    <p:set>
                                      <p:cBhvr>
                                        <p:cTn id="44" dur="1" fill="hold">
                                          <p:stCondLst>
                                            <p:cond delay="0"/>
                                          </p:stCondLst>
                                        </p:cTn>
                                        <p:tgtEl>
                                          <p:spTgt spid="49157"/>
                                        </p:tgtEl>
                                        <p:attrNameLst>
                                          <p:attrName>style.visibility</p:attrName>
                                        </p:attrNameLst>
                                      </p:cBhvr>
                                      <p:to>
                                        <p:strVal val="visible"/>
                                      </p:to>
                                    </p:set>
                                    <p:animEffect transition="in" filter="randombar(horizontal)">
                                      <p:cBhvr>
                                        <p:cTn id="45" dur="500"/>
                                        <p:tgtEl>
                                          <p:spTgt spid="49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5" grpId="0"/>
      <p:bldP spid="16" grpId="0"/>
      <p:bldP spid="17"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COMPLEX ANALYSIS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1520" y="1268760"/>
            <a:ext cx="8568952" cy="4493538"/>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Consider the function </a:t>
            </a:r>
            <a:r>
              <a:rPr lang="en-GB" sz="2500" i="1" dirty="0" smtClean="0">
                <a:latin typeface="Constantia" pitchFamily="18" charset="0"/>
              </a:rPr>
              <a:t>f(z)</a:t>
            </a:r>
            <a:r>
              <a:rPr lang="en-GB" sz="2500" dirty="0" smtClean="0">
                <a:latin typeface="Constantia" pitchFamily="18" charset="0"/>
              </a:rPr>
              <a:t> of the complex variable:</a:t>
            </a:r>
          </a:p>
          <a:p>
            <a:pPr algn="just">
              <a:buSzPct val="85000"/>
            </a:pPr>
            <a:endParaRPr lang="en-GB" sz="1100" dirty="0" smtClean="0">
              <a:latin typeface="Constantia" pitchFamily="18" charset="0"/>
            </a:endParaRPr>
          </a:p>
          <a:p>
            <a:pPr algn="ctr">
              <a:buSzPct val="85000"/>
            </a:pPr>
            <a:r>
              <a:rPr lang="en-GB" sz="2500" i="1" dirty="0" smtClean="0">
                <a:latin typeface="Constantia" pitchFamily="18" charset="0"/>
              </a:rPr>
              <a:t>z=</a:t>
            </a:r>
            <a:r>
              <a:rPr lang="en-GB" sz="2500" i="1" dirty="0" err="1" smtClean="0">
                <a:latin typeface="Constantia" pitchFamily="18" charset="0"/>
              </a:rPr>
              <a:t>x+iy</a:t>
            </a:r>
            <a:endParaRPr lang="en-GB" sz="2500" i="1" dirty="0" smtClean="0">
              <a:latin typeface="Constantia" pitchFamily="18" charset="0"/>
            </a:endParaRPr>
          </a:p>
          <a:p>
            <a:pPr algn="ctr">
              <a:buSzPct val="85000"/>
            </a:pPr>
            <a:endParaRPr lang="en-GB" sz="2500" i="1"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GB" sz="2500" i="1" dirty="0" smtClean="0">
                <a:latin typeface="Constantia" pitchFamily="18" charset="0"/>
              </a:rPr>
              <a:t>f(</a:t>
            </a:r>
            <a:r>
              <a:rPr lang="en-GB" sz="2500" i="1" dirty="0" err="1" smtClean="0">
                <a:latin typeface="Constantia" pitchFamily="18" charset="0"/>
              </a:rPr>
              <a:t>x+iy</a:t>
            </a:r>
            <a:r>
              <a:rPr lang="en-GB" sz="2500" i="1" dirty="0" smtClean="0">
                <a:latin typeface="Constantia" pitchFamily="18" charset="0"/>
              </a:rPr>
              <a:t>)</a:t>
            </a:r>
            <a:r>
              <a:rPr lang="en-GB" sz="2500" dirty="0" smtClean="0">
                <a:latin typeface="Constantia" pitchFamily="18" charset="0"/>
              </a:rPr>
              <a:t> has real and imaginary parts given by:</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pPr>
            <a:r>
              <a:rPr lang="en-GB" sz="2500" dirty="0" smtClean="0">
                <a:latin typeface="Constantia" pitchFamily="18" charset="0"/>
              </a:rPr>
              <a:t>  Where </a:t>
            </a:r>
            <a:r>
              <a:rPr lang="el-GR" sz="2500" i="1" dirty="0" smtClean="0">
                <a:latin typeface="Constantia" pitchFamily="18" charset="0"/>
              </a:rPr>
              <a:t>α</a:t>
            </a:r>
            <a:r>
              <a:rPr lang="en-GB" sz="2500" dirty="0" smtClean="0">
                <a:latin typeface="Constantia" pitchFamily="18" charset="0"/>
              </a:rPr>
              <a:t> (real part) and </a:t>
            </a:r>
            <a:r>
              <a:rPr lang="el-GR" sz="2500" i="1" dirty="0" smtClean="0">
                <a:latin typeface="Constantia" pitchFamily="18" charset="0"/>
              </a:rPr>
              <a:t>β</a:t>
            </a:r>
            <a:r>
              <a:rPr lang="en-GB" sz="2500" dirty="0" smtClean="0">
                <a:latin typeface="Constantia" pitchFamily="18" charset="0"/>
              </a:rPr>
              <a:t> (imaginary part) are called </a:t>
            </a:r>
            <a:r>
              <a:rPr lang="en-GB" sz="2500" i="1" dirty="0" smtClean="0">
                <a:latin typeface="Constantia" pitchFamily="18" charset="0"/>
              </a:rPr>
              <a:t>conjugate functions</a:t>
            </a:r>
            <a:r>
              <a:rPr lang="en-GB" sz="2500" dirty="0" smtClean="0">
                <a:latin typeface="Constantia" pitchFamily="18" charset="0"/>
              </a:rPr>
              <a:t>.</a:t>
            </a:r>
          </a:p>
          <a:p>
            <a:pPr algn="just">
              <a:buSzPct val="85000"/>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p:txBody>
      </p:sp>
      <p:graphicFrame>
        <p:nvGraphicFramePr>
          <p:cNvPr id="65538" name="Object 2"/>
          <p:cNvGraphicFramePr>
            <a:graphicFrameLocks noChangeAspect="1"/>
          </p:cNvGraphicFramePr>
          <p:nvPr/>
        </p:nvGraphicFramePr>
        <p:xfrm>
          <a:off x="2910024" y="3183384"/>
          <a:ext cx="3750208" cy="389632"/>
        </p:xfrm>
        <a:graphic>
          <a:graphicData uri="http://schemas.openxmlformats.org/presentationml/2006/ole">
            <p:oleObj spid="_x0000_s65538" name="Equation" r:id="rId3" imgW="1955520" imgH="203040" progId="Equation.DSMT4">
              <p:embed/>
            </p:oleObj>
          </a:graphicData>
        </a:graphic>
      </p:graphicFrame>
      <p:sp>
        <p:nvSpPr>
          <p:cNvPr id="10" name="TextBox 9"/>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1" dur="500"/>
                                        <p:tgtEl>
                                          <p:spTgt spid="9">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9">
                                            <p:txEl>
                                              <p:pRg st="4" end="4"/>
                                            </p:txEl>
                                          </p:spTgt>
                                        </p:tgtEl>
                                        <p:attrNameLst>
                                          <p:attrName>style.visibility</p:attrName>
                                        </p:attrNameLst>
                                      </p:cBhvr>
                                      <p:to>
                                        <p:strVal val="visible"/>
                                      </p:to>
                                    </p:set>
                                    <p:animEffect transition="in" filter="randombar(horizontal)">
                                      <p:cBhvr>
                                        <p:cTn id="16" dur="500"/>
                                        <p:tgtEl>
                                          <p:spTgt spid="9">
                                            <p:txEl>
                                              <p:pRg st="4" end="4"/>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65538"/>
                                        </p:tgtEl>
                                        <p:attrNameLst>
                                          <p:attrName>style.visibility</p:attrName>
                                        </p:attrNameLst>
                                      </p:cBhvr>
                                      <p:to>
                                        <p:strVal val="visible"/>
                                      </p:to>
                                    </p:set>
                                    <p:animEffect transition="in" filter="randombar(horizontal)">
                                      <p:cBhvr>
                                        <p:cTn id="20" dur="500"/>
                                        <p:tgtEl>
                                          <p:spTgt spid="65538"/>
                                        </p:tgtEl>
                                      </p:cBhvr>
                                    </p:animEffect>
                                  </p:childTnLst>
                                </p:cTn>
                              </p:par>
                            </p:childTnLst>
                          </p:cTn>
                        </p:par>
                        <p:par>
                          <p:cTn id="21" fill="hold">
                            <p:stCondLst>
                              <p:cond delay="1000"/>
                            </p:stCondLst>
                            <p:childTnLst>
                              <p:par>
                                <p:cTn id="22" presetID="14" presetClass="entr" presetSubtype="10" fill="hold" nodeType="afterEffect">
                                  <p:stCondLst>
                                    <p:cond delay="0"/>
                                  </p:stCondLst>
                                  <p:childTnLst>
                                    <p:set>
                                      <p:cBhvr>
                                        <p:cTn id="23" dur="1" fill="hold">
                                          <p:stCondLst>
                                            <p:cond delay="0"/>
                                          </p:stCondLst>
                                        </p:cTn>
                                        <p:tgtEl>
                                          <p:spTgt spid="9">
                                            <p:txEl>
                                              <p:pRg st="7" end="7"/>
                                            </p:txEl>
                                          </p:spTgt>
                                        </p:tgtEl>
                                        <p:attrNameLst>
                                          <p:attrName>style.visibility</p:attrName>
                                        </p:attrNameLst>
                                      </p:cBhvr>
                                      <p:to>
                                        <p:strVal val="visible"/>
                                      </p:to>
                                    </p:set>
                                    <p:animEffect transition="in" filter="randombar(horizontal)">
                                      <p:cBhvr>
                                        <p:cTn id="24"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COMPLEX ANALYSIS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1520" y="1268760"/>
            <a:ext cx="8568952" cy="4308872"/>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Partial differentiation of </a:t>
            </a:r>
            <a:r>
              <a:rPr lang="en-GB" sz="2500" i="1" dirty="0" smtClean="0">
                <a:latin typeface="Constantia" pitchFamily="18" charset="0"/>
              </a:rPr>
              <a:t>f</a:t>
            </a:r>
            <a:r>
              <a:rPr lang="en-GB" sz="2500" dirty="0" smtClean="0">
                <a:latin typeface="Constantia" pitchFamily="18" charset="0"/>
              </a:rPr>
              <a:t> with respect to </a:t>
            </a:r>
            <a:r>
              <a:rPr lang="en-GB" sz="2500" i="1" dirty="0" smtClean="0">
                <a:latin typeface="Constantia" pitchFamily="18" charset="0"/>
              </a:rPr>
              <a:t>x</a:t>
            </a:r>
            <a:r>
              <a:rPr lang="en-GB" sz="2500" dirty="0" smtClean="0">
                <a:latin typeface="Constantia" pitchFamily="18" charset="0"/>
              </a:rPr>
              <a:t> and </a:t>
            </a:r>
            <a:r>
              <a:rPr lang="en-GB" sz="2500" i="1" dirty="0" smtClean="0">
                <a:latin typeface="Constantia" pitchFamily="18" charset="0"/>
              </a:rPr>
              <a:t>y</a:t>
            </a:r>
            <a:r>
              <a:rPr lang="en-GB" sz="2500" dirty="0" smtClean="0">
                <a:latin typeface="Constantia" pitchFamily="18" charset="0"/>
              </a:rPr>
              <a:t> yields:</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pPr>
            <a:endParaRPr lang="en-GB" sz="12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Hence:</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pPr>
            <a:endParaRPr lang="en-GB" sz="12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Thus</a:t>
            </a:r>
          </a:p>
          <a:p>
            <a:pPr algn="just">
              <a:buSzPct val="85000"/>
              <a:buFont typeface="Courier New" pitchFamily="49" charset="0"/>
              <a:buChar char="o"/>
            </a:pPr>
            <a:endParaRPr lang="en-GB" sz="2500" dirty="0" smtClean="0">
              <a:latin typeface="Constantia" pitchFamily="18" charset="0"/>
            </a:endParaRPr>
          </a:p>
        </p:txBody>
      </p:sp>
      <p:pic>
        <p:nvPicPr>
          <p:cNvPr id="66564"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771800" y="1844824"/>
            <a:ext cx="3771900" cy="733425"/>
          </a:xfrm>
          <a:prstGeom prst="rect">
            <a:avLst/>
          </a:prstGeom>
          <a:noFill/>
          <a:ln w="9525">
            <a:noFill/>
            <a:miter lim="800000"/>
            <a:headEnd/>
            <a:tailEnd/>
          </a:ln>
        </p:spPr>
      </p:pic>
      <p:pic>
        <p:nvPicPr>
          <p:cNvPr id="66565"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740124" y="2636912"/>
            <a:ext cx="3848100" cy="771525"/>
          </a:xfrm>
          <a:prstGeom prst="rect">
            <a:avLst/>
          </a:prstGeom>
          <a:noFill/>
          <a:ln w="9525">
            <a:noFill/>
            <a:miter lim="800000"/>
            <a:headEnd/>
            <a:tailEnd/>
          </a:ln>
        </p:spPr>
      </p:pic>
      <p:pic>
        <p:nvPicPr>
          <p:cNvPr id="66567"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771800" y="3861048"/>
            <a:ext cx="3590925" cy="790575"/>
          </a:xfrm>
          <a:prstGeom prst="rect">
            <a:avLst/>
          </a:prstGeom>
          <a:noFill/>
          <a:ln w="9525">
            <a:noFill/>
            <a:miter lim="800000"/>
            <a:headEnd/>
            <a:tailEnd/>
          </a:ln>
        </p:spPr>
      </p:pic>
      <p:pic>
        <p:nvPicPr>
          <p:cNvPr id="66568" name="Picture 8"/>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819400" y="5085184"/>
            <a:ext cx="3505200" cy="704850"/>
          </a:xfrm>
          <a:prstGeom prst="rect">
            <a:avLst/>
          </a:prstGeom>
          <a:noFill/>
          <a:ln w="9525">
            <a:noFill/>
            <a:miter lim="800000"/>
            <a:headEnd/>
            <a:tailEnd/>
          </a:ln>
        </p:spPr>
      </p:pic>
      <p:sp>
        <p:nvSpPr>
          <p:cNvPr id="14" name="TextBox 13"/>
          <p:cNvSpPr txBox="1"/>
          <p:nvPr/>
        </p:nvSpPr>
        <p:spPr>
          <a:xfrm>
            <a:off x="2987824" y="5877272"/>
            <a:ext cx="3168352" cy="369332"/>
          </a:xfrm>
          <a:prstGeom prst="rect">
            <a:avLst/>
          </a:prstGeom>
          <a:noFill/>
        </p:spPr>
        <p:txBody>
          <a:bodyPr wrap="square" rtlCol="0">
            <a:spAutoFit/>
          </a:bodyPr>
          <a:lstStyle/>
          <a:p>
            <a:pPr algn="ctr"/>
            <a:r>
              <a:rPr lang="en-GB" dirty="0" smtClean="0">
                <a:solidFill>
                  <a:srgbClr val="0070C0"/>
                </a:solidFill>
                <a:latin typeface="Constantia" pitchFamily="18" charset="0"/>
              </a:rPr>
              <a:t>Cauchy-Riemann Equations</a:t>
            </a:r>
            <a:endParaRPr lang="en-US" dirty="0">
              <a:solidFill>
                <a:srgbClr val="0070C0"/>
              </a:solidFill>
              <a:latin typeface="Constantia" pitchFamily="18" charset="0"/>
            </a:endParaRPr>
          </a:p>
        </p:txBody>
      </p:sp>
      <p:cxnSp>
        <p:nvCxnSpPr>
          <p:cNvPr id="16" name="Straight Connector 15"/>
          <p:cNvCxnSpPr/>
          <p:nvPr/>
        </p:nvCxnSpPr>
        <p:spPr>
          <a:xfrm rot="10800000">
            <a:off x="2771800" y="5877272"/>
            <a:ext cx="36004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6564"/>
                                        </p:tgtEl>
                                        <p:attrNameLst>
                                          <p:attrName>style.visibility</p:attrName>
                                        </p:attrNameLst>
                                      </p:cBhvr>
                                      <p:to>
                                        <p:strVal val="visible"/>
                                      </p:to>
                                    </p:set>
                                    <p:animEffect transition="in" filter="randombar(horizontal)">
                                      <p:cBhvr>
                                        <p:cTn id="11" dur="500"/>
                                        <p:tgtEl>
                                          <p:spTgt spid="66564"/>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66565"/>
                                        </p:tgtEl>
                                        <p:attrNameLst>
                                          <p:attrName>style.visibility</p:attrName>
                                        </p:attrNameLst>
                                      </p:cBhvr>
                                      <p:to>
                                        <p:strVal val="visible"/>
                                      </p:to>
                                    </p:set>
                                    <p:animEffect transition="in" filter="randombar(horizontal)">
                                      <p:cBhvr>
                                        <p:cTn id="15" dur="500"/>
                                        <p:tgtEl>
                                          <p:spTgt spid="6656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9">
                                            <p:txEl>
                                              <p:pRg st="6" end="6"/>
                                            </p:txEl>
                                          </p:spTgt>
                                        </p:tgtEl>
                                        <p:attrNameLst>
                                          <p:attrName>style.visibility</p:attrName>
                                        </p:attrNameLst>
                                      </p:cBhvr>
                                      <p:to>
                                        <p:strVal val="visible"/>
                                      </p:to>
                                    </p:set>
                                    <p:animEffect transition="in" filter="randombar(horizontal)">
                                      <p:cBhvr>
                                        <p:cTn id="20" dur="500"/>
                                        <p:tgtEl>
                                          <p:spTgt spid="9">
                                            <p:txEl>
                                              <p:pRg st="6" end="6"/>
                                            </p:txEl>
                                          </p:spTgt>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66567"/>
                                        </p:tgtEl>
                                        <p:attrNameLst>
                                          <p:attrName>style.visibility</p:attrName>
                                        </p:attrNameLst>
                                      </p:cBhvr>
                                      <p:to>
                                        <p:strVal val="visible"/>
                                      </p:to>
                                    </p:set>
                                    <p:animEffect transition="in" filter="randombar(horizontal)">
                                      <p:cBhvr>
                                        <p:cTn id="24" dur="500"/>
                                        <p:tgtEl>
                                          <p:spTgt spid="66567"/>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9">
                                            <p:txEl>
                                              <p:pRg st="10" end="10"/>
                                            </p:txEl>
                                          </p:spTgt>
                                        </p:tgtEl>
                                        <p:attrNameLst>
                                          <p:attrName>style.visibility</p:attrName>
                                        </p:attrNameLst>
                                      </p:cBhvr>
                                      <p:to>
                                        <p:strVal val="visible"/>
                                      </p:to>
                                    </p:set>
                                    <p:animEffect transition="in" filter="randombar(horizontal)">
                                      <p:cBhvr>
                                        <p:cTn id="29" dur="500"/>
                                        <p:tgtEl>
                                          <p:spTgt spid="9">
                                            <p:txEl>
                                              <p:pRg st="10" end="10"/>
                                            </p:txEl>
                                          </p:spTgt>
                                        </p:tgtEl>
                                      </p:cBhvr>
                                    </p:animEffect>
                                  </p:childTnLst>
                                </p:cTn>
                              </p:par>
                            </p:childTnLst>
                          </p:cTn>
                        </p:par>
                        <p:par>
                          <p:cTn id="30" fill="hold">
                            <p:stCondLst>
                              <p:cond delay="500"/>
                            </p:stCondLst>
                            <p:childTnLst>
                              <p:par>
                                <p:cTn id="31" presetID="14" presetClass="entr" presetSubtype="10" fill="hold" nodeType="afterEffect">
                                  <p:stCondLst>
                                    <p:cond delay="0"/>
                                  </p:stCondLst>
                                  <p:childTnLst>
                                    <p:set>
                                      <p:cBhvr>
                                        <p:cTn id="32" dur="1" fill="hold">
                                          <p:stCondLst>
                                            <p:cond delay="0"/>
                                          </p:stCondLst>
                                        </p:cTn>
                                        <p:tgtEl>
                                          <p:spTgt spid="66568"/>
                                        </p:tgtEl>
                                        <p:attrNameLst>
                                          <p:attrName>style.visibility</p:attrName>
                                        </p:attrNameLst>
                                      </p:cBhvr>
                                      <p:to>
                                        <p:strVal val="visible"/>
                                      </p:to>
                                    </p:set>
                                    <p:animEffect transition="in" filter="randombar(horizontal)">
                                      <p:cBhvr>
                                        <p:cTn id="33" dur="500"/>
                                        <p:tgtEl>
                                          <p:spTgt spid="66568"/>
                                        </p:tgtEl>
                                      </p:cBhvr>
                                    </p:animEffect>
                                  </p:childTnLst>
                                </p:cTn>
                              </p:par>
                            </p:childTnLst>
                          </p:cTn>
                        </p:par>
                        <p:par>
                          <p:cTn id="34" fill="hold">
                            <p:stCondLst>
                              <p:cond delay="1000"/>
                            </p:stCondLst>
                            <p:childTnLst>
                              <p:par>
                                <p:cTn id="35" presetID="18" presetClass="entr" presetSubtype="12"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strips(downLeft)">
                                      <p:cBhvr>
                                        <p:cTn id="37" dur="500"/>
                                        <p:tgtEl>
                                          <p:spTgt spid="16"/>
                                        </p:tgtEl>
                                      </p:cBhvr>
                                    </p:animEffect>
                                  </p:childTnLst>
                                </p:cTn>
                              </p:par>
                            </p:childTnLst>
                          </p:cTn>
                        </p:par>
                        <p:par>
                          <p:cTn id="38" fill="hold">
                            <p:stCondLst>
                              <p:cond delay="1500"/>
                            </p:stCondLst>
                            <p:childTnLst>
                              <p:par>
                                <p:cTn id="39" presetID="3" presetClass="entr" presetSubtype="1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linds(horizontal)">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COMPLEX ANALYSIS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1520" y="1268760"/>
            <a:ext cx="8568952" cy="1631216"/>
          </a:xfrm>
          <a:prstGeom prst="rect">
            <a:avLst/>
          </a:prstGeom>
          <a:noFill/>
        </p:spPr>
        <p:txBody>
          <a:bodyPr wrap="square" rtlCol="0">
            <a:spAutoFit/>
          </a:bodyPr>
          <a:lstStyle/>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Partial differentiation of Cauchy-Riemann equations with respect to </a:t>
            </a:r>
            <a:r>
              <a:rPr lang="en-GB" sz="2500" i="1" dirty="0" smtClean="0">
                <a:latin typeface="Constantia" pitchFamily="18" charset="0"/>
              </a:rPr>
              <a:t>x</a:t>
            </a:r>
            <a:r>
              <a:rPr lang="en-GB" sz="2500" dirty="0" smtClean="0">
                <a:latin typeface="Constantia" pitchFamily="18" charset="0"/>
              </a:rPr>
              <a:t> and </a:t>
            </a:r>
            <a:r>
              <a:rPr lang="en-GB" sz="2500" i="1" dirty="0" smtClean="0">
                <a:latin typeface="Constantia" pitchFamily="18" charset="0"/>
              </a:rPr>
              <a:t>y</a:t>
            </a:r>
            <a:r>
              <a:rPr lang="en-GB" sz="2500" dirty="0" smtClean="0">
                <a:latin typeface="Constantia" pitchFamily="18" charset="0"/>
              </a:rPr>
              <a:t> gives:</a:t>
            </a:r>
          </a:p>
        </p:txBody>
      </p:sp>
      <p:pic>
        <p:nvPicPr>
          <p:cNvPr id="10" name="Picture 8"/>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699792" y="1268760"/>
            <a:ext cx="3505200" cy="704850"/>
          </a:xfrm>
          <a:prstGeom prst="rect">
            <a:avLst/>
          </a:prstGeom>
          <a:noFill/>
          <a:ln w="9525">
            <a:noFill/>
            <a:miter lim="800000"/>
            <a:headEnd/>
            <a:tailEnd/>
          </a:ln>
        </p:spPr>
      </p:pic>
      <p:pic>
        <p:nvPicPr>
          <p:cNvPr id="6758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20688" y="2996952"/>
            <a:ext cx="2743200" cy="819150"/>
          </a:xfrm>
          <a:prstGeom prst="rect">
            <a:avLst/>
          </a:prstGeom>
          <a:noFill/>
          <a:ln w="9525">
            <a:noFill/>
            <a:miter lim="800000"/>
            <a:headEnd/>
            <a:tailEnd/>
          </a:ln>
        </p:spPr>
      </p:pic>
      <p:pic>
        <p:nvPicPr>
          <p:cNvPr id="67588"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580112" y="2996952"/>
            <a:ext cx="2695575" cy="847725"/>
          </a:xfrm>
          <a:prstGeom prst="rect">
            <a:avLst/>
          </a:prstGeom>
          <a:noFill/>
          <a:ln w="9525">
            <a:noFill/>
            <a:miter lim="800000"/>
            <a:headEnd/>
            <a:tailEnd/>
          </a:ln>
        </p:spPr>
      </p:pic>
      <p:sp>
        <p:nvSpPr>
          <p:cNvPr id="11" name="Left Brace 10"/>
          <p:cNvSpPr/>
          <p:nvPr/>
        </p:nvSpPr>
        <p:spPr>
          <a:xfrm rot="16200000">
            <a:off x="4427984" y="296652"/>
            <a:ext cx="288032" cy="741682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67589"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051720" y="4221088"/>
            <a:ext cx="1876425" cy="790575"/>
          </a:xfrm>
          <a:prstGeom prst="rect">
            <a:avLst/>
          </a:prstGeom>
          <a:noFill/>
          <a:ln w="9525">
            <a:noFill/>
            <a:miter lim="800000"/>
            <a:headEnd/>
            <a:tailEnd/>
          </a:ln>
        </p:spPr>
      </p:pic>
      <p:pic>
        <p:nvPicPr>
          <p:cNvPr id="67590"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024214" y="4221088"/>
            <a:ext cx="1924050" cy="809625"/>
          </a:xfrm>
          <a:prstGeom prst="rect">
            <a:avLst/>
          </a:prstGeom>
          <a:noFill/>
          <a:ln w="9525">
            <a:noFill/>
            <a:miter lim="800000"/>
            <a:headEnd/>
            <a:tailEnd/>
          </a:ln>
        </p:spPr>
      </p:pic>
      <p:sp>
        <p:nvSpPr>
          <p:cNvPr id="14" name="Left Brace 13"/>
          <p:cNvSpPr/>
          <p:nvPr/>
        </p:nvSpPr>
        <p:spPr>
          <a:xfrm rot="16200000">
            <a:off x="4427984" y="2708920"/>
            <a:ext cx="288032" cy="489654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2375756" y="5579948"/>
            <a:ext cx="4392488" cy="369332"/>
          </a:xfrm>
          <a:prstGeom prst="rect">
            <a:avLst/>
          </a:prstGeom>
          <a:solidFill>
            <a:schemeClr val="bg1">
              <a:lumMod val="95000"/>
            </a:schemeClr>
          </a:solidFill>
          <a:ln>
            <a:solidFill>
              <a:schemeClr val="accent1"/>
            </a:solidFill>
          </a:ln>
        </p:spPr>
        <p:txBody>
          <a:bodyPr wrap="square" rtlCol="0">
            <a:spAutoFit/>
          </a:bodyPr>
          <a:lstStyle/>
          <a:p>
            <a:pPr algn="ctr"/>
            <a:r>
              <a:rPr lang="el-GR" i="1" dirty="0" smtClean="0">
                <a:latin typeface="Constantia" pitchFamily="18" charset="0"/>
              </a:rPr>
              <a:t>α</a:t>
            </a:r>
            <a:r>
              <a:rPr lang="en-GB" dirty="0" smtClean="0">
                <a:latin typeface="Constantia" pitchFamily="18" charset="0"/>
              </a:rPr>
              <a:t> and </a:t>
            </a:r>
            <a:r>
              <a:rPr lang="el-GR" i="1" dirty="0" smtClean="0">
                <a:latin typeface="Constantia" pitchFamily="18" charset="0"/>
              </a:rPr>
              <a:t>β</a:t>
            </a:r>
            <a:r>
              <a:rPr lang="en-GB" dirty="0" smtClean="0">
                <a:latin typeface="Constantia" pitchFamily="18" charset="0"/>
              </a:rPr>
              <a:t> both satisfy </a:t>
            </a:r>
            <a:r>
              <a:rPr lang="en-GB" dirty="0" err="1" smtClean="0">
                <a:latin typeface="Constantia" pitchFamily="18" charset="0"/>
              </a:rPr>
              <a:t>Laplace’s</a:t>
            </a:r>
            <a:r>
              <a:rPr lang="en-GB" dirty="0" smtClean="0">
                <a:latin typeface="Constantia" pitchFamily="18" charset="0"/>
              </a:rPr>
              <a:t> Equation</a:t>
            </a:r>
            <a:endParaRPr lang="en-US" dirty="0" smtClean="0">
              <a:latin typeface="Constantia" pitchFamily="18" charset="0"/>
            </a:endParaRPr>
          </a:p>
        </p:txBody>
      </p:sp>
      <p:sp>
        <p:nvSpPr>
          <p:cNvPr id="16" name="TextBox 15"/>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7" dur="500"/>
                                        <p:tgtEl>
                                          <p:spTgt spid="9">
                                            <p:txEl>
                                              <p:pRg st="2" end="2"/>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7587"/>
                                        </p:tgtEl>
                                        <p:attrNameLst>
                                          <p:attrName>style.visibility</p:attrName>
                                        </p:attrNameLst>
                                      </p:cBhvr>
                                      <p:to>
                                        <p:strVal val="visible"/>
                                      </p:to>
                                    </p:set>
                                    <p:animEffect transition="in" filter="randombar(horizontal)">
                                      <p:cBhvr>
                                        <p:cTn id="11" dur="500"/>
                                        <p:tgtEl>
                                          <p:spTgt spid="67587"/>
                                        </p:tgtEl>
                                      </p:cBhvr>
                                    </p:animEffect>
                                  </p:childTnLst>
                                </p:cTn>
                              </p:par>
                              <p:par>
                                <p:cTn id="12" presetID="14" presetClass="entr" presetSubtype="10" fill="hold" nodeType="withEffect">
                                  <p:stCondLst>
                                    <p:cond delay="0"/>
                                  </p:stCondLst>
                                  <p:childTnLst>
                                    <p:set>
                                      <p:cBhvr>
                                        <p:cTn id="13" dur="1" fill="hold">
                                          <p:stCondLst>
                                            <p:cond delay="0"/>
                                          </p:stCondLst>
                                        </p:cTn>
                                        <p:tgtEl>
                                          <p:spTgt spid="67588"/>
                                        </p:tgtEl>
                                        <p:attrNameLst>
                                          <p:attrName>style.visibility</p:attrName>
                                        </p:attrNameLst>
                                      </p:cBhvr>
                                      <p:to>
                                        <p:strVal val="visible"/>
                                      </p:to>
                                    </p:set>
                                    <p:animEffect transition="in" filter="randombar(horizontal)">
                                      <p:cBhvr>
                                        <p:cTn id="14" dur="500"/>
                                        <p:tgtEl>
                                          <p:spTgt spid="67588"/>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12"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trips(downLeft)">
                                      <p:cBhvr>
                                        <p:cTn id="19" dur="500"/>
                                        <p:tgtEl>
                                          <p:spTgt spid="11"/>
                                        </p:tgtEl>
                                      </p:cBhvr>
                                    </p:animEffect>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67589"/>
                                        </p:tgtEl>
                                        <p:attrNameLst>
                                          <p:attrName>style.visibility</p:attrName>
                                        </p:attrNameLst>
                                      </p:cBhvr>
                                      <p:to>
                                        <p:strVal val="visible"/>
                                      </p:to>
                                    </p:set>
                                    <p:animEffect transition="in" filter="randombar(horizontal)">
                                      <p:cBhvr>
                                        <p:cTn id="23" dur="500"/>
                                        <p:tgtEl>
                                          <p:spTgt spid="67589"/>
                                        </p:tgtEl>
                                      </p:cBhvr>
                                    </p:animEffect>
                                  </p:childTnLst>
                                </p:cTn>
                              </p:par>
                              <p:par>
                                <p:cTn id="24" presetID="14" presetClass="entr" presetSubtype="10" fill="hold" nodeType="withEffect">
                                  <p:stCondLst>
                                    <p:cond delay="0"/>
                                  </p:stCondLst>
                                  <p:childTnLst>
                                    <p:set>
                                      <p:cBhvr>
                                        <p:cTn id="25" dur="1" fill="hold">
                                          <p:stCondLst>
                                            <p:cond delay="0"/>
                                          </p:stCondLst>
                                        </p:cTn>
                                        <p:tgtEl>
                                          <p:spTgt spid="67590"/>
                                        </p:tgtEl>
                                        <p:attrNameLst>
                                          <p:attrName>style.visibility</p:attrName>
                                        </p:attrNameLst>
                                      </p:cBhvr>
                                      <p:to>
                                        <p:strVal val="visible"/>
                                      </p:to>
                                    </p:set>
                                    <p:animEffect transition="in" filter="randombar(horizontal)">
                                      <p:cBhvr>
                                        <p:cTn id="26" dur="500"/>
                                        <p:tgtEl>
                                          <p:spTgt spid="67590"/>
                                        </p:tgtEl>
                                      </p:cBhvr>
                                    </p:animEffect>
                                  </p:childTnLst>
                                </p:cTn>
                              </p:par>
                            </p:childTnLst>
                          </p:cTn>
                        </p:par>
                        <p:par>
                          <p:cTn id="27" fill="hold">
                            <p:stCondLst>
                              <p:cond delay="1000"/>
                            </p:stCondLst>
                            <p:childTnLst>
                              <p:par>
                                <p:cTn id="28" presetID="18" presetClass="entr" presetSubtype="12"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strips(downLeft)">
                                      <p:cBhvr>
                                        <p:cTn id="30" dur="500"/>
                                        <p:tgtEl>
                                          <p:spTgt spid="14"/>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slide(fromBottom)">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COMPLEX ANALYSIS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1520" y="1268760"/>
            <a:ext cx="8568952" cy="3170099"/>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We can </a:t>
            </a:r>
            <a:r>
              <a:rPr lang="en-GB" sz="2500" dirty="0" err="1" smtClean="0">
                <a:latin typeface="Constantia" pitchFamily="18" charset="0"/>
              </a:rPr>
              <a:t>substitude</a:t>
            </a:r>
            <a:r>
              <a:rPr lang="en-GB" sz="2500" dirty="0" smtClean="0">
                <a:latin typeface="Constantia" pitchFamily="18" charset="0"/>
              </a:rPr>
              <a:t> </a:t>
            </a:r>
            <a:r>
              <a:rPr lang="el-GR" sz="2500" i="1" dirty="0" smtClean="0">
                <a:latin typeface="Constantia" pitchFamily="18" charset="0"/>
              </a:rPr>
              <a:t>α</a:t>
            </a:r>
            <a:r>
              <a:rPr lang="en-GB" sz="2500" dirty="0" smtClean="0">
                <a:latin typeface="Constantia" pitchFamily="18" charset="0"/>
              </a:rPr>
              <a:t>=</a:t>
            </a:r>
            <a:r>
              <a:rPr lang="el-GR" sz="2500" i="1" dirty="0" smtClean="0">
                <a:latin typeface="Constantia" pitchFamily="18" charset="0"/>
                <a:cs typeface="Arial"/>
              </a:rPr>
              <a:t>ϕ</a:t>
            </a:r>
            <a:r>
              <a:rPr lang="en-GB" sz="2500" dirty="0" smtClean="0">
                <a:latin typeface="Constantia" pitchFamily="18" charset="0"/>
                <a:cs typeface="Arial"/>
              </a:rPr>
              <a:t>, </a:t>
            </a:r>
            <a:r>
              <a:rPr lang="el-GR" sz="2500" i="1" dirty="0" smtClean="0">
                <a:latin typeface="Constantia" pitchFamily="18" charset="0"/>
                <a:cs typeface="Arial"/>
              </a:rPr>
              <a:t>β</a:t>
            </a:r>
            <a:r>
              <a:rPr lang="en-GB" sz="2500" i="1" dirty="0" smtClean="0">
                <a:latin typeface="Constantia" pitchFamily="18" charset="0"/>
                <a:cs typeface="Arial"/>
              </a:rPr>
              <a:t>=</a:t>
            </a:r>
            <a:r>
              <a:rPr lang="el-GR" sz="2500" i="1" dirty="0" smtClean="0">
                <a:latin typeface="Constantia" pitchFamily="18" charset="0"/>
                <a:cs typeface="Arial"/>
              </a:rPr>
              <a:t>ψ</a:t>
            </a:r>
            <a:r>
              <a:rPr lang="en-GB" sz="2500" dirty="0" smtClean="0">
                <a:latin typeface="Constantia" pitchFamily="18" charset="0"/>
                <a:cs typeface="Arial"/>
              </a:rPr>
              <a:t> and we can replace </a:t>
            </a:r>
            <a:r>
              <a:rPr lang="en-GB" sz="2500" i="1" dirty="0" smtClean="0">
                <a:latin typeface="Constantia" pitchFamily="18" charset="0"/>
                <a:cs typeface="Arial"/>
              </a:rPr>
              <a:t>f(z)</a:t>
            </a:r>
            <a:r>
              <a:rPr lang="en-GB" sz="2500" dirty="0" smtClean="0">
                <a:latin typeface="Constantia" pitchFamily="18" charset="0"/>
                <a:cs typeface="Arial"/>
              </a:rPr>
              <a:t> by </a:t>
            </a:r>
            <a:r>
              <a:rPr lang="en-GB" sz="2500" i="1" dirty="0" smtClean="0">
                <a:latin typeface="Constantia" pitchFamily="18" charset="0"/>
                <a:cs typeface="Arial"/>
              </a:rPr>
              <a:t>w</a:t>
            </a:r>
            <a:r>
              <a:rPr lang="en-GB" sz="2500" dirty="0" smtClean="0">
                <a:latin typeface="Constantia" pitchFamily="18" charset="0"/>
                <a:cs typeface="Arial"/>
              </a:rPr>
              <a:t>:</a:t>
            </a: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GB" sz="2500" i="1" dirty="0" smtClean="0">
                <a:latin typeface="Constantia" pitchFamily="18" charset="0"/>
              </a:rPr>
              <a:t>w</a:t>
            </a:r>
            <a:r>
              <a:rPr lang="en-GB" sz="2500" dirty="0" smtClean="0">
                <a:latin typeface="Constantia" pitchFamily="18" charset="0"/>
              </a:rPr>
              <a:t> is known as the </a:t>
            </a:r>
            <a:r>
              <a:rPr lang="en-GB" sz="2500" i="1" dirty="0" smtClean="0">
                <a:latin typeface="Constantia" pitchFamily="18" charset="0"/>
              </a:rPr>
              <a:t>complex potential </a:t>
            </a:r>
            <a:r>
              <a:rPr lang="en-GB" sz="2500" dirty="0" smtClean="0">
                <a:latin typeface="Constantia" pitchFamily="18" charset="0"/>
              </a:rPr>
              <a:t>of the motion and is a function of the single complex variable </a:t>
            </a:r>
            <a:r>
              <a:rPr lang="en-GB" sz="2500" i="1" dirty="0" smtClean="0">
                <a:latin typeface="Constantia" pitchFamily="18" charset="0"/>
              </a:rPr>
              <a:t>z</a:t>
            </a:r>
            <a:r>
              <a:rPr lang="en-GB" sz="2500" dirty="0" smtClean="0">
                <a:latin typeface="Constantia" pitchFamily="18" charset="0"/>
              </a:rPr>
              <a:t>.</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Both components of the velocity can be obtained directly by differentiation of the complex potential </a:t>
            </a:r>
            <a:r>
              <a:rPr lang="en-GB" sz="2500" i="1" dirty="0" smtClean="0">
                <a:latin typeface="Constantia" pitchFamily="18" charset="0"/>
              </a:rPr>
              <a:t>w</a:t>
            </a:r>
            <a:r>
              <a:rPr lang="en-GB" sz="2500" dirty="0" smtClean="0">
                <a:latin typeface="Constantia" pitchFamily="18" charset="0"/>
              </a:rPr>
              <a:t>:</a:t>
            </a:r>
          </a:p>
        </p:txBody>
      </p:sp>
      <p:pic>
        <p:nvPicPr>
          <p:cNvPr id="6861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833813" y="1988840"/>
            <a:ext cx="1476375" cy="276225"/>
          </a:xfrm>
          <a:prstGeom prst="rect">
            <a:avLst/>
          </a:prstGeom>
          <a:noFill/>
          <a:ln w="9525">
            <a:noFill/>
            <a:miter lim="800000"/>
            <a:headEnd/>
            <a:tailEnd/>
          </a:ln>
        </p:spPr>
      </p:pic>
      <p:graphicFrame>
        <p:nvGraphicFramePr>
          <p:cNvPr id="68613" name="Object 5"/>
          <p:cNvGraphicFramePr>
            <a:graphicFrameLocks noChangeAspect="1"/>
          </p:cNvGraphicFramePr>
          <p:nvPr/>
        </p:nvGraphicFramePr>
        <p:xfrm>
          <a:off x="755650" y="4437112"/>
          <a:ext cx="7580313" cy="800100"/>
        </p:xfrm>
        <a:graphic>
          <a:graphicData uri="http://schemas.openxmlformats.org/presentationml/2006/ole">
            <p:oleObj spid="_x0000_s68613" name="Equation" r:id="rId4" imgW="4089240" imgH="431640" progId="Equation.DSMT4">
              <p:embed/>
            </p:oleObj>
          </a:graphicData>
        </a:graphic>
      </p:graphicFrame>
      <p:graphicFrame>
        <p:nvGraphicFramePr>
          <p:cNvPr id="68614" name="Object 6"/>
          <p:cNvGraphicFramePr>
            <a:graphicFrameLocks noChangeAspect="1"/>
          </p:cNvGraphicFramePr>
          <p:nvPr/>
        </p:nvGraphicFramePr>
        <p:xfrm>
          <a:off x="3851811" y="5320382"/>
          <a:ext cx="1440379" cy="628898"/>
        </p:xfrm>
        <a:graphic>
          <a:graphicData uri="http://schemas.openxmlformats.org/presentationml/2006/ole">
            <p:oleObj spid="_x0000_s68614" name="Equation" r:id="rId5" imgW="901440" imgH="393480" progId="Equation.DSMT4">
              <p:embed/>
            </p:oleObj>
          </a:graphicData>
        </a:graphic>
      </p:graphicFrame>
      <p:sp>
        <p:nvSpPr>
          <p:cNvPr id="12" name="Right Arrow 11"/>
          <p:cNvSpPr/>
          <p:nvPr/>
        </p:nvSpPr>
        <p:spPr>
          <a:xfrm>
            <a:off x="2843808" y="5478595"/>
            <a:ext cx="576064" cy="288032"/>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TextBox 12"/>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68611"/>
                                        </p:tgtEl>
                                        <p:attrNameLst>
                                          <p:attrName>style.visibility</p:attrName>
                                        </p:attrNameLst>
                                      </p:cBhvr>
                                      <p:to>
                                        <p:strVal val="visible"/>
                                      </p:to>
                                    </p:set>
                                    <p:animEffect transition="in" filter="slide(fromBottom)">
                                      <p:cBhvr>
                                        <p:cTn id="11" dur="500"/>
                                        <p:tgtEl>
                                          <p:spTgt spid="6861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randombar(horizontal)">
                                      <p:cBhvr>
                                        <p:cTn id="16" dur="500"/>
                                        <p:tgtEl>
                                          <p:spTgt spid="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randombar(horizontal)">
                                      <p:cBhvr>
                                        <p:cTn id="21" dur="500"/>
                                        <p:tgtEl>
                                          <p:spTgt spid="9">
                                            <p:txEl>
                                              <p:pRg st="5" end="5"/>
                                            </p:txEl>
                                          </p:spTgt>
                                        </p:tgtEl>
                                      </p:cBhvr>
                                    </p:animEffect>
                                  </p:childTnLst>
                                </p:cTn>
                              </p:par>
                            </p:childTnLst>
                          </p:cTn>
                        </p:par>
                        <p:par>
                          <p:cTn id="22" fill="hold">
                            <p:stCondLst>
                              <p:cond delay="500"/>
                            </p:stCondLst>
                            <p:childTnLst>
                              <p:par>
                                <p:cTn id="23" presetID="14" presetClass="entr" presetSubtype="10" fill="hold" nodeType="afterEffect">
                                  <p:stCondLst>
                                    <p:cond delay="0"/>
                                  </p:stCondLst>
                                  <p:childTnLst>
                                    <p:set>
                                      <p:cBhvr>
                                        <p:cTn id="24" dur="1" fill="hold">
                                          <p:stCondLst>
                                            <p:cond delay="0"/>
                                          </p:stCondLst>
                                        </p:cTn>
                                        <p:tgtEl>
                                          <p:spTgt spid="68613"/>
                                        </p:tgtEl>
                                        <p:attrNameLst>
                                          <p:attrName>style.visibility</p:attrName>
                                        </p:attrNameLst>
                                      </p:cBhvr>
                                      <p:to>
                                        <p:strVal val="visible"/>
                                      </p:to>
                                    </p:set>
                                    <p:animEffect transition="in" filter="randombar(horizontal)">
                                      <p:cBhvr>
                                        <p:cTn id="25" dur="500"/>
                                        <p:tgtEl>
                                          <p:spTgt spid="68613"/>
                                        </p:tgtEl>
                                      </p:cBhvr>
                                    </p:animEffect>
                                  </p:childTnLst>
                                </p:cTn>
                              </p:par>
                            </p:childTnLst>
                          </p:cTn>
                        </p:par>
                        <p:par>
                          <p:cTn id="26" fill="hold">
                            <p:stCondLst>
                              <p:cond delay="1000"/>
                            </p:stCondLst>
                            <p:childTnLst>
                              <p:par>
                                <p:cTn id="27" presetID="18" presetClass="entr" presetSubtype="3"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upRight)">
                                      <p:cBhvr>
                                        <p:cTn id="29" dur="500"/>
                                        <p:tgtEl>
                                          <p:spTgt spid="12"/>
                                        </p:tgtEl>
                                      </p:cBhvr>
                                    </p:animEffect>
                                  </p:childTnLst>
                                </p:cTn>
                              </p:par>
                            </p:childTnLst>
                          </p:cTn>
                        </p:par>
                        <p:par>
                          <p:cTn id="30" fill="hold">
                            <p:stCondLst>
                              <p:cond delay="1500"/>
                            </p:stCondLst>
                            <p:childTnLst>
                              <p:par>
                                <p:cTn id="31" presetID="14" presetClass="entr" presetSubtype="10" fill="hold" nodeType="afterEffect">
                                  <p:stCondLst>
                                    <p:cond delay="0"/>
                                  </p:stCondLst>
                                  <p:childTnLst>
                                    <p:set>
                                      <p:cBhvr>
                                        <p:cTn id="32" dur="1" fill="hold">
                                          <p:stCondLst>
                                            <p:cond delay="0"/>
                                          </p:stCondLst>
                                        </p:cTn>
                                        <p:tgtEl>
                                          <p:spTgt spid="68614"/>
                                        </p:tgtEl>
                                        <p:attrNameLst>
                                          <p:attrName>style.visibility</p:attrName>
                                        </p:attrNameLst>
                                      </p:cBhvr>
                                      <p:to>
                                        <p:strVal val="visible"/>
                                      </p:to>
                                    </p:set>
                                    <p:animEffect transition="in" filter="randombar(horizontal)">
                                      <p:cBhvr>
                                        <p:cTn id="33" dur="500"/>
                                        <p:tgtEl>
                                          <p:spTgt spid="68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COMPLEX ANALYSIS – ELEMENTARY PLANE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1520" y="1268760"/>
            <a:ext cx="8568952" cy="1246495"/>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basic flows used in potential flow theory such as </a:t>
            </a:r>
            <a:r>
              <a:rPr lang="en-US" sz="2500" i="1" dirty="0" smtClean="0">
                <a:latin typeface="Constantia" pitchFamily="18" charset="0"/>
              </a:rPr>
              <a:t>uniform flow</a:t>
            </a:r>
            <a:r>
              <a:rPr lang="en-US" sz="2500" dirty="0" smtClean="0">
                <a:latin typeface="Constantia" pitchFamily="18" charset="0"/>
              </a:rPr>
              <a:t>, </a:t>
            </a:r>
            <a:r>
              <a:rPr lang="en-US" sz="2500" i="1" dirty="0" smtClean="0">
                <a:latin typeface="Constantia" pitchFamily="18" charset="0"/>
              </a:rPr>
              <a:t>source</a:t>
            </a:r>
            <a:r>
              <a:rPr lang="en-US" sz="2500" dirty="0" smtClean="0">
                <a:latin typeface="Constantia" pitchFamily="18" charset="0"/>
              </a:rPr>
              <a:t>, </a:t>
            </a:r>
            <a:r>
              <a:rPr lang="en-US" sz="2500" i="1" dirty="0" smtClean="0">
                <a:latin typeface="Constantia" pitchFamily="18" charset="0"/>
              </a:rPr>
              <a:t>sink</a:t>
            </a:r>
            <a:r>
              <a:rPr lang="en-US" sz="2500" dirty="0" smtClean="0">
                <a:latin typeface="Constantia" pitchFamily="18" charset="0"/>
              </a:rPr>
              <a:t>, </a:t>
            </a:r>
            <a:r>
              <a:rPr lang="en-US" sz="2500" i="1" dirty="0" smtClean="0">
                <a:latin typeface="Constantia" pitchFamily="18" charset="0"/>
              </a:rPr>
              <a:t>doublet</a:t>
            </a:r>
            <a:r>
              <a:rPr lang="en-US" sz="2500" dirty="0" smtClean="0">
                <a:latin typeface="Constantia" pitchFamily="18" charset="0"/>
              </a:rPr>
              <a:t> and </a:t>
            </a:r>
            <a:r>
              <a:rPr lang="en-US" sz="2500" i="1" dirty="0" smtClean="0">
                <a:latin typeface="Constantia" pitchFamily="18" charset="0"/>
              </a:rPr>
              <a:t>vortex</a:t>
            </a:r>
            <a:r>
              <a:rPr lang="en-US" sz="2500" dirty="0" smtClean="0">
                <a:latin typeface="Constantia" pitchFamily="18" charset="0"/>
              </a:rPr>
              <a:t>, can all be represented using complex numbers. </a:t>
            </a:r>
            <a:endParaRPr lang="en-GB" sz="2500" dirty="0" smtClean="0">
              <a:latin typeface="Constantia" pitchFamily="18" charset="0"/>
            </a:endParaRPr>
          </a:p>
        </p:txBody>
      </p:sp>
      <p:sp>
        <p:nvSpPr>
          <p:cNvPr id="10" name="TextBox 9"/>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COMPLEX ANALYSIS – ELEMENTARY PLANE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1520" y="1268760"/>
            <a:ext cx="8568952" cy="3939540"/>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U</a:t>
            </a:r>
            <a:r>
              <a:rPr lang="en-US" sz="2500" dirty="0" err="1" smtClean="0">
                <a:latin typeface="Constantia" pitchFamily="18" charset="0"/>
              </a:rPr>
              <a:t>niform</a:t>
            </a:r>
            <a:r>
              <a:rPr lang="en-US" sz="2500" dirty="0" smtClean="0">
                <a:latin typeface="Constantia" pitchFamily="18" charset="0"/>
              </a:rPr>
              <a:t> flow</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Source flow</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Vortex</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Doublet</a:t>
            </a:r>
          </a:p>
        </p:txBody>
      </p:sp>
      <p:graphicFrame>
        <p:nvGraphicFramePr>
          <p:cNvPr id="69634" name="Object 2"/>
          <p:cNvGraphicFramePr>
            <a:graphicFrameLocks noChangeAspect="1"/>
          </p:cNvGraphicFramePr>
          <p:nvPr/>
        </p:nvGraphicFramePr>
        <p:xfrm>
          <a:off x="2279650" y="1916113"/>
          <a:ext cx="4152900" cy="433387"/>
        </p:xfrm>
        <a:graphic>
          <a:graphicData uri="http://schemas.openxmlformats.org/presentationml/2006/ole">
            <p:oleObj spid="_x0000_s69634" name="Equation" r:id="rId3" imgW="2197080" imgH="228600" progId="Equation.DSMT4">
              <p:embed/>
            </p:oleObj>
          </a:graphicData>
        </a:graphic>
      </p:graphicFrame>
      <p:grpSp>
        <p:nvGrpSpPr>
          <p:cNvPr id="16" name="Group 15"/>
          <p:cNvGrpSpPr/>
          <p:nvPr/>
        </p:nvGrpSpPr>
        <p:grpSpPr>
          <a:xfrm>
            <a:off x="7092280" y="764704"/>
            <a:ext cx="1152128" cy="1080120"/>
            <a:chOff x="3419872" y="980728"/>
            <a:chExt cx="1440160" cy="1584176"/>
          </a:xfrm>
        </p:grpSpPr>
        <p:cxnSp>
          <p:nvCxnSpPr>
            <p:cNvPr id="11" name="Straight Arrow Connector 10"/>
            <p:cNvCxnSpPr/>
            <p:nvPr/>
          </p:nvCxnSpPr>
          <p:spPr>
            <a:xfrm flipV="1">
              <a:off x="3419872" y="1700808"/>
              <a:ext cx="1440160"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419872" y="1340768"/>
              <a:ext cx="1440160"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3419872" y="980728"/>
              <a:ext cx="1440160"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419872" y="2564904"/>
              <a:ext cx="1440160" cy="0"/>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69635" name="Object 3"/>
            <p:cNvGraphicFramePr>
              <a:graphicFrameLocks noChangeAspect="1"/>
            </p:cNvGraphicFramePr>
            <p:nvPr/>
          </p:nvGraphicFramePr>
          <p:xfrm>
            <a:off x="3923928" y="2297032"/>
            <a:ext cx="292224" cy="267872"/>
          </p:xfrm>
          <a:graphic>
            <a:graphicData uri="http://schemas.openxmlformats.org/presentationml/2006/ole">
              <p:oleObj spid="_x0000_s69635" name="Equation" r:id="rId4" imgW="152280" imgH="139680" progId="Equation.DSMT4">
                <p:embed/>
              </p:oleObj>
            </a:graphicData>
          </a:graphic>
        </p:graphicFrame>
        <p:graphicFrame>
          <p:nvGraphicFramePr>
            <p:cNvPr id="69636" name="Object 4"/>
            <p:cNvGraphicFramePr>
              <a:graphicFrameLocks noChangeAspect="1"/>
            </p:cNvGraphicFramePr>
            <p:nvPr/>
          </p:nvGraphicFramePr>
          <p:xfrm>
            <a:off x="3923928" y="1163243"/>
            <a:ext cx="298574" cy="321542"/>
          </p:xfrm>
          <a:graphic>
            <a:graphicData uri="http://schemas.openxmlformats.org/presentationml/2006/ole">
              <p:oleObj spid="_x0000_s69636" name="Equation" r:id="rId5" imgW="164880" imgH="177480" progId="Equation.DSMT4">
                <p:embed/>
              </p:oleObj>
            </a:graphicData>
          </a:graphic>
        </p:graphicFrame>
      </p:grpSp>
      <p:graphicFrame>
        <p:nvGraphicFramePr>
          <p:cNvPr id="69638" name="Object 6"/>
          <p:cNvGraphicFramePr>
            <a:graphicFrameLocks noChangeAspect="1"/>
          </p:cNvGraphicFramePr>
          <p:nvPr/>
        </p:nvGraphicFramePr>
        <p:xfrm>
          <a:off x="2232000" y="2924945"/>
          <a:ext cx="4680000" cy="674791"/>
        </p:xfrm>
        <a:graphic>
          <a:graphicData uri="http://schemas.openxmlformats.org/presentationml/2006/ole">
            <p:oleObj spid="_x0000_s69638" name="Equation" r:id="rId6" imgW="2730240" imgH="393480" progId="Equation.DSMT4">
              <p:embed/>
            </p:oleObj>
          </a:graphicData>
        </a:graphic>
      </p:graphicFrame>
      <p:graphicFrame>
        <p:nvGraphicFramePr>
          <p:cNvPr id="69639" name="Object 7"/>
          <p:cNvGraphicFramePr>
            <a:graphicFrameLocks noChangeAspect="1"/>
          </p:cNvGraphicFramePr>
          <p:nvPr/>
        </p:nvGraphicFramePr>
        <p:xfrm>
          <a:off x="2706686" y="4077072"/>
          <a:ext cx="3730629" cy="700906"/>
        </p:xfrm>
        <a:graphic>
          <a:graphicData uri="http://schemas.openxmlformats.org/presentationml/2006/ole">
            <p:oleObj spid="_x0000_s69639" name="Equation" r:id="rId7" imgW="2095200" imgH="393480" progId="Equation.DSMT4">
              <p:embed/>
            </p:oleObj>
          </a:graphicData>
        </a:graphic>
      </p:graphicFrame>
      <p:graphicFrame>
        <p:nvGraphicFramePr>
          <p:cNvPr id="69640" name="Object 8"/>
          <p:cNvGraphicFramePr>
            <a:graphicFrameLocks noChangeAspect="1"/>
          </p:cNvGraphicFramePr>
          <p:nvPr/>
        </p:nvGraphicFramePr>
        <p:xfrm>
          <a:off x="2591780" y="5229200"/>
          <a:ext cx="3960440" cy="778352"/>
        </p:xfrm>
        <a:graphic>
          <a:graphicData uri="http://schemas.openxmlformats.org/presentationml/2006/ole">
            <p:oleObj spid="_x0000_s69640" name="Equation" r:id="rId8" imgW="2197080" imgH="431640" progId="Equation.DSMT4">
              <p:embed/>
            </p:oleObj>
          </a:graphicData>
        </a:graphic>
      </p:graphicFrame>
      <p:pic>
        <p:nvPicPr>
          <p:cNvPr id="21" name="Picture 6" descr="6-17"/>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7020272" y="1916832"/>
            <a:ext cx="1703585" cy="1540822"/>
          </a:xfrm>
          <a:prstGeom prst="rect">
            <a:avLst/>
          </a:prstGeom>
          <a:noFill/>
        </p:spPr>
      </p:pic>
      <p:pic>
        <p:nvPicPr>
          <p:cNvPr id="22" name="Picture 21" descr="6-18"/>
          <p:cNvPicPr>
            <a:picLocks noChangeAspect="1" noChangeArrowheads="1"/>
          </p:cNvPicPr>
          <p:nvPr/>
        </p:nvPicPr>
        <p:blipFill>
          <a:blip r:embed="rId10" cstate="print">
            <a:clrChange>
              <a:clrFrom>
                <a:srgbClr val="FEFEFE"/>
              </a:clrFrom>
              <a:clrTo>
                <a:srgbClr val="FEFEFE">
                  <a:alpha val="0"/>
                </a:srgbClr>
              </a:clrTo>
            </a:clrChange>
          </a:blip>
          <a:srcRect/>
          <a:stretch>
            <a:fillRect/>
          </a:stretch>
        </p:blipFill>
        <p:spPr bwMode="auto">
          <a:xfrm>
            <a:off x="6948264" y="3501008"/>
            <a:ext cx="1669008" cy="1457014"/>
          </a:xfrm>
          <a:prstGeom prst="rect">
            <a:avLst/>
          </a:prstGeom>
          <a:noFill/>
        </p:spPr>
      </p:pic>
      <p:pic>
        <p:nvPicPr>
          <p:cNvPr id="23" name="Picture 24" descr="6-23"/>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7092280" y="4941169"/>
            <a:ext cx="1584176" cy="1377030"/>
          </a:xfrm>
          <a:prstGeom prst="rect">
            <a:avLst/>
          </a:prstGeom>
          <a:noFill/>
        </p:spPr>
      </p:pic>
      <p:sp>
        <p:nvSpPr>
          <p:cNvPr id="24" name="TextBox 23"/>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slide(fromBottom)">
                                      <p:cBhvr>
                                        <p:cTn id="11" dur="500"/>
                                        <p:tgtEl>
                                          <p:spTgt spid="16"/>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69634"/>
                                        </p:tgtEl>
                                        <p:attrNameLst>
                                          <p:attrName>style.visibility</p:attrName>
                                        </p:attrNameLst>
                                      </p:cBhvr>
                                      <p:to>
                                        <p:strVal val="visible"/>
                                      </p:to>
                                    </p:set>
                                    <p:animEffect transition="in" filter="slide(fromBottom)">
                                      <p:cBhvr>
                                        <p:cTn id="15" dur="500"/>
                                        <p:tgtEl>
                                          <p:spTgt spid="6963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randombar(horizontal)">
                                      <p:cBhvr>
                                        <p:cTn id="20" dur="500"/>
                                        <p:tgtEl>
                                          <p:spTgt spid="9">
                                            <p:txEl>
                                              <p:pRg st="3" end="3"/>
                                            </p:txEl>
                                          </p:spTgt>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randombar(horizontal)">
                                      <p:cBhvr>
                                        <p:cTn id="24" dur="500"/>
                                        <p:tgtEl>
                                          <p:spTgt spid="21"/>
                                        </p:tgtEl>
                                      </p:cBhvr>
                                    </p:animEffect>
                                  </p:childTnLst>
                                </p:cTn>
                              </p:par>
                            </p:childTnLst>
                          </p:cTn>
                        </p:par>
                        <p:par>
                          <p:cTn id="25" fill="hold">
                            <p:stCondLst>
                              <p:cond delay="1000"/>
                            </p:stCondLst>
                            <p:childTnLst>
                              <p:par>
                                <p:cTn id="26" presetID="12" presetClass="entr" presetSubtype="4" fill="hold" nodeType="afterEffect">
                                  <p:stCondLst>
                                    <p:cond delay="0"/>
                                  </p:stCondLst>
                                  <p:childTnLst>
                                    <p:set>
                                      <p:cBhvr>
                                        <p:cTn id="27" dur="1" fill="hold">
                                          <p:stCondLst>
                                            <p:cond delay="0"/>
                                          </p:stCondLst>
                                        </p:cTn>
                                        <p:tgtEl>
                                          <p:spTgt spid="69638"/>
                                        </p:tgtEl>
                                        <p:attrNameLst>
                                          <p:attrName>style.visibility</p:attrName>
                                        </p:attrNameLst>
                                      </p:cBhvr>
                                      <p:to>
                                        <p:strVal val="visible"/>
                                      </p:to>
                                    </p:set>
                                    <p:animEffect transition="in" filter="slide(fromBottom)">
                                      <p:cBhvr>
                                        <p:cTn id="28" dur="500"/>
                                        <p:tgtEl>
                                          <p:spTgt spid="69638"/>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9">
                                            <p:txEl>
                                              <p:pRg st="6" end="6"/>
                                            </p:txEl>
                                          </p:spTgt>
                                        </p:tgtEl>
                                        <p:attrNameLst>
                                          <p:attrName>style.visibility</p:attrName>
                                        </p:attrNameLst>
                                      </p:cBhvr>
                                      <p:to>
                                        <p:strVal val="visible"/>
                                      </p:to>
                                    </p:set>
                                    <p:animEffect transition="in" filter="randombar(horizontal)">
                                      <p:cBhvr>
                                        <p:cTn id="33" dur="500"/>
                                        <p:tgtEl>
                                          <p:spTgt spid="9">
                                            <p:txEl>
                                              <p:pRg st="6" end="6"/>
                                            </p:txEl>
                                          </p:spTgt>
                                        </p:tgtEl>
                                      </p:cBhvr>
                                    </p:animEffect>
                                  </p:childTnLst>
                                </p:cTn>
                              </p:par>
                            </p:childTnLst>
                          </p:cTn>
                        </p:par>
                        <p:par>
                          <p:cTn id="34" fill="hold">
                            <p:stCondLst>
                              <p:cond delay="500"/>
                            </p:stCondLst>
                            <p:childTnLst>
                              <p:par>
                                <p:cTn id="35" presetID="14" presetClass="entr" presetSubtype="1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randombar(horizontal)">
                                      <p:cBhvr>
                                        <p:cTn id="37" dur="500"/>
                                        <p:tgtEl>
                                          <p:spTgt spid="22"/>
                                        </p:tgtEl>
                                      </p:cBhvr>
                                    </p:animEffect>
                                  </p:childTnLst>
                                </p:cTn>
                              </p:par>
                            </p:childTnLst>
                          </p:cTn>
                        </p:par>
                        <p:par>
                          <p:cTn id="38" fill="hold">
                            <p:stCondLst>
                              <p:cond delay="1000"/>
                            </p:stCondLst>
                            <p:childTnLst>
                              <p:par>
                                <p:cTn id="39" presetID="12" presetClass="entr" presetSubtype="4" fill="hold" nodeType="afterEffect">
                                  <p:stCondLst>
                                    <p:cond delay="0"/>
                                  </p:stCondLst>
                                  <p:childTnLst>
                                    <p:set>
                                      <p:cBhvr>
                                        <p:cTn id="40" dur="1" fill="hold">
                                          <p:stCondLst>
                                            <p:cond delay="0"/>
                                          </p:stCondLst>
                                        </p:cTn>
                                        <p:tgtEl>
                                          <p:spTgt spid="69639"/>
                                        </p:tgtEl>
                                        <p:attrNameLst>
                                          <p:attrName>style.visibility</p:attrName>
                                        </p:attrNameLst>
                                      </p:cBhvr>
                                      <p:to>
                                        <p:strVal val="visible"/>
                                      </p:to>
                                    </p:set>
                                    <p:animEffect transition="in" filter="slide(fromBottom)">
                                      <p:cBhvr>
                                        <p:cTn id="41" dur="500"/>
                                        <p:tgtEl>
                                          <p:spTgt spid="69639"/>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9">
                                            <p:txEl>
                                              <p:pRg st="9" end="9"/>
                                            </p:txEl>
                                          </p:spTgt>
                                        </p:tgtEl>
                                        <p:attrNameLst>
                                          <p:attrName>style.visibility</p:attrName>
                                        </p:attrNameLst>
                                      </p:cBhvr>
                                      <p:to>
                                        <p:strVal val="visible"/>
                                      </p:to>
                                    </p:set>
                                    <p:animEffect transition="in" filter="randombar(horizontal)">
                                      <p:cBhvr>
                                        <p:cTn id="46" dur="500"/>
                                        <p:tgtEl>
                                          <p:spTgt spid="9">
                                            <p:txEl>
                                              <p:pRg st="9" end="9"/>
                                            </p:txEl>
                                          </p:spTgt>
                                        </p:tgtEl>
                                      </p:cBhvr>
                                    </p:animEffect>
                                  </p:childTnLst>
                                </p:cTn>
                              </p:par>
                            </p:childTnLst>
                          </p:cTn>
                        </p:par>
                        <p:par>
                          <p:cTn id="47" fill="hold">
                            <p:stCondLst>
                              <p:cond delay="500"/>
                            </p:stCondLst>
                            <p:childTnLst>
                              <p:par>
                                <p:cTn id="48" presetID="14" presetClass="entr" presetSubtype="1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childTnLst>
                          </p:cTn>
                        </p:par>
                        <p:par>
                          <p:cTn id="51" fill="hold">
                            <p:stCondLst>
                              <p:cond delay="1000"/>
                            </p:stCondLst>
                            <p:childTnLst>
                              <p:par>
                                <p:cTn id="52" presetID="12" presetClass="entr" presetSubtype="4" fill="hold" nodeType="afterEffect">
                                  <p:stCondLst>
                                    <p:cond delay="0"/>
                                  </p:stCondLst>
                                  <p:childTnLst>
                                    <p:set>
                                      <p:cBhvr>
                                        <p:cTn id="53" dur="1" fill="hold">
                                          <p:stCondLst>
                                            <p:cond delay="0"/>
                                          </p:stCondLst>
                                        </p:cTn>
                                        <p:tgtEl>
                                          <p:spTgt spid="69640"/>
                                        </p:tgtEl>
                                        <p:attrNameLst>
                                          <p:attrName>style.visibility</p:attrName>
                                        </p:attrNameLst>
                                      </p:cBhvr>
                                      <p:to>
                                        <p:strVal val="visible"/>
                                      </p:to>
                                    </p:set>
                                    <p:animEffect transition="in" filter="slide(fromBottom)">
                                      <p:cBhvr>
                                        <p:cTn id="54" dur="500"/>
                                        <p:tgtEl>
                                          <p:spTgt spid="69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CONFORMAL MAPPING</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1520" y="1268760"/>
            <a:ext cx="8568952" cy="3170099"/>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In the study of airfoils, we are interested in finding the flow pattern and pressure distribution.</a:t>
            </a:r>
          </a:p>
          <a:p>
            <a:pPr algn="just">
              <a:buSzPct val="85000"/>
              <a:buFont typeface="Courier New" pitchFamily="49" charset="0"/>
              <a:buChar char="o"/>
            </a:pPr>
            <a:endParaRPr lang="en-GB" sz="2500" dirty="0" smtClean="0">
              <a:latin typeface="Constantia" pitchFamily="18" charset="0"/>
            </a:endParaRPr>
          </a:p>
          <a:p>
            <a:pPr lvl="1" algn="just">
              <a:buSzPct val="85000"/>
              <a:buFont typeface="Courier New" pitchFamily="49" charset="0"/>
              <a:buChar char="o"/>
            </a:pPr>
            <a:r>
              <a:rPr lang="en-GB" sz="2500" dirty="0" smtClean="0">
                <a:latin typeface="Constantia" pitchFamily="18" charset="0"/>
              </a:rPr>
              <a:t> </a:t>
            </a:r>
            <a:r>
              <a:rPr lang="en-GB" sz="2500" b="1" dirty="0" smtClean="0">
                <a:latin typeface="Constantia" pitchFamily="18" charset="0"/>
              </a:rPr>
              <a:t>Direct</a:t>
            </a:r>
            <a:r>
              <a:rPr lang="en-GB" sz="2500" dirty="0" smtClean="0">
                <a:latin typeface="Constantia" pitchFamily="18" charset="0"/>
              </a:rPr>
              <a:t> solution of the </a:t>
            </a:r>
            <a:r>
              <a:rPr lang="en-GB" sz="2500" dirty="0" err="1" smtClean="0">
                <a:latin typeface="Constantia" pitchFamily="18" charset="0"/>
              </a:rPr>
              <a:t>Laplace</a:t>
            </a:r>
            <a:r>
              <a:rPr lang="en-GB" sz="2500" dirty="0" smtClean="0">
                <a:latin typeface="Constantia" pitchFamily="18" charset="0"/>
              </a:rPr>
              <a:t> equation for the prescribed boundary shape of the airfoil is quite straightforward using a computer, but analytically difficult. In general, analytical solutions are possible only when the airfoil is assumed thin </a:t>
            </a:r>
            <a:r>
              <a:rPr lang="en-GB" sz="2400" i="1" dirty="0" smtClean="0">
                <a:latin typeface="Constantia" pitchFamily="18" charset="0"/>
              </a:rPr>
              <a:t>(thin airfoil theory).</a:t>
            </a:r>
            <a:endParaRPr lang="en-GB" sz="2500" i="1" dirty="0" smtClean="0">
              <a:latin typeface="Constantia" pitchFamily="18" charset="0"/>
            </a:endParaRPr>
          </a:p>
        </p:txBody>
      </p:sp>
      <p:sp>
        <p:nvSpPr>
          <p:cNvPr id="7" name="TextBox 6"/>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CONFORMAL MAPPING</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51520" y="1268760"/>
            <a:ext cx="8568952" cy="3554819"/>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In the study of airfoils, we are interested in finding the flow pattern and pressure distribution.</a:t>
            </a:r>
          </a:p>
          <a:p>
            <a:pPr algn="just">
              <a:buSzPct val="85000"/>
              <a:buFont typeface="Courier New" pitchFamily="49" charset="0"/>
              <a:buChar char="o"/>
            </a:pPr>
            <a:endParaRPr lang="en-GB" sz="2500" dirty="0" smtClean="0">
              <a:latin typeface="Constantia" pitchFamily="18" charset="0"/>
            </a:endParaRPr>
          </a:p>
          <a:p>
            <a:pPr lvl="1" algn="just">
              <a:buSzPct val="85000"/>
              <a:buFont typeface="Courier New" pitchFamily="49" charset="0"/>
              <a:buChar char="o"/>
            </a:pPr>
            <a:r>
              <a:rPr lang="en-GB" sz="2500" dirty="0" smtClean="0">
                <a:latin typeface="Constantia" pitchFamily="18" charset="0"/>
              </a:rPr>
              <a:t> An </a:t>
            </a:r>
            <a:r>
              <a:rPr lang="en-GB" sz="2500" b="1" dirty="0" smtClean="0">
                <a:latin typeface="Constantia" pitchFamily="18" charset="0"/>
              </a:rPr>
              <a:t>Indirect</a:t>
            </a:r>
            <a:r>
              <a:rPr lang="en-GB" sz="2500" dirty="0" smtClean="0">
                <a:latin typeface="Constantia" pitchFamily="18" charset="0"/>
              </a:rPr>
              <a:t> way of solving the problem involves the method of conformal transformation. </a:t>
            </a:r>
            <a:r>
              <a:rPr lang="en-US" sz="2500" dirty="0" smtClean="0">
                <a:latin typeface="Constantia" pitchFamily="18" charset="0"/>
              </a:rPr>
              <a:t>Many  years ago, the Russian mathematician </a:t>
            </a:r>
            <a:r>
              <a:rPr lang="en-US" sz="2500" dirty="0" err="1" smtClean="0">
                <a:effectLst>
                  <a:outerShdw blurRad="38100" dist="38100" dir="2700000" algn="tl">
                    <a:srgbClr val="000000">
                      <a:alpha val="43137"/>
                    </a:srgbClr>
                  </a:outerShdw>
                </a:effectLst>
                <a:latin typeface="Constantia" pitchFamily="18" charset="0"/>
              </a:rPr>
              <a:t>Joukowski</a:t>
            </a:r>
            <a:r>
              <a:rPr lang="en-US" sz="2500" dirty="0" smtClean="0">
                <a:effectLst>
                  <a:outerShdw blurRad="38100" dist="38100" dir="2700000" algn="tl">
                    <a:srgbClr val="000000">
                      <a:alpha val="43137"/>
                    </a:srgbClr>
                  </a:outerShdw>
                </a:effectLst>
                <a:latin typeface="Constantia" pitchFamily="18" charset="0"/>
              </a:rPr>
              <a:t> </a:t>
            </a:r>
            <a:r>
              <a:rPr lang="en-US" sz="2500" dirty="0" smtClean="0">
                <a:latin typeface="Constantia" pitchFamily="18" charset="0"/>
              </a:rPr>
              <a:t>developed a mapping function that converts a circular cylinder into a family of airfoil shapes.</a:t>
            </a:r>
          </a:p>
          <a:p>
            <a:pPr lvl="1" algn="just">
              <a:buSzPct val="85000"/>
              <a:buFont typeface="Courier New" pitchFamily="49" charset="0"/>
              <a:buChar char="o"/>
            </a:pPr>
            <a:endParaRPr lang="en-GB" sz="2500" dirty="0" smtClean="0">
              <a:latin typeface="Constantia" pitchFamily="18" charset="0"/>
            </a:endParaRPr>
          </a:p>
        </p:txBody>
      </p:sp>
      <p:grpSp>
        <p:nvGrpSpPr>
          <p:cNvPr id="24" name="Group 2"/>
          <p:cNvGrpSpPr>
            <a:grpSpLocks/>
          </p:cNvGrpSpPr>
          <p:nvPr/>
        </p:nvGrpSpPr>
        <p:grpSpPr bwMode="auto">
          <a:xfrm>
            <a:off x="1928794" y="4467944"/>
            <a:ext cx="4983162" cy="2057400"/>
            <a:chOff x="2160" y="4536"/>
            <a:chExt cx="7848" cy="3240"/>
          </a:xfrm>
        </p:grpSpPr>
        <p:sp>
          <p:nvSpPr>
            <p:cNvPr id="26" name="Line 3"/>
            <p:cNvSpPr>
              <a:spLocks noChangeShapeType="1"/>
            </p:cNvSpPr>
            <p:nvPr/>
          </p:nvSpPr>
          <p:spPr bwMode="auto">
            <a:xfrm flipV="1">
              <a:off x="3744" y="4608"/>
              <a:ext cx="0" cy="3168"/>
            </a:xfrm>
            <a:prstGeom prst="line">
              <a:avLst/>
            </a:prstGeom>
            <a:noFill/>
            <a:ln w="9525">
              <a:solidFill>
                <a:srgbClr val="000000"/>
              </a:solidFill>
              <a:round/>
              <a:headEnd/>
              <a:tailEnd type="triangle" w="sm" len="lg"/>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7" name="Freeform 4"/>
            <p:cNvSpPr>
              <a:spLocks/>
            </p:cNvSpPr>
            <p:nvPr/>
          </p:nvSpPr>
          <p:spPr bwMode="auto">
            <a:xfrm>
              <a:off x="2448" y="6984"/>
              <a:ext cx="2520" cy="432"/>
            </a:xfrm>
            <a:custGeom>
              <a:avLst/>
              <a:gdLst/>
              <a:ahLst/>
              <a:cxnLst>
                <a:cxn ang="0">
                  <a:pos x="0" y="432"/>
                </a:cxn>
                <a:cxn ang="0">
                  <a:pos x="648" y="288"/>
                </a:cxn>
                <a:cxn ang="0">
                  <a:pos x="1080" y="144"/>
                </a:cxn>
                <a:cxn ang="0">
                  <a:pos x="1296" y="0"/>
                </a:cxn>
                <a:cxn ang="0">
                  <a:pos x="1512" y="144"/>
                </a:cxn>
                <a:cxn ang="0">
                  <a:pos x="1800" y="288"/>
                </a:cxn>
                <a:cxn ang="0">
                  <a:pos x="2520" y="360"/>
                </a:cxn>
              </a:cxnLst>
              <a:rect l="0" t="0" r="r" b="b"/>
              <a:pathLst>
                <a:path w="2520" h="432">
                  <a:moveTo>
                    <a:pt x="0" y="432"/>
                  </a:moveTo>
                  <a:cubicBezTo>
                    <a:pt x="234" y="384"/>
                    <a:pt x="468" y="336"/>
                    <a:pt x="648" y="288"/>
                  </a:cubicBezTo>
                  <a:cubicBezTo>
                    <a:pt x="828" y="240"/>
                    <a:pt x="972" y="192"/>
                    <a:pt x="1080" y="144"/>
                  </a:cubicBezTo>
                  <a:cubicBezTo>
                    <a:pt x="1188" y="96"/>
                    <a:pt x="1224" y="0"/>
                    <a:pt x="1296" y="0"/>
                  </a:cubicBezTo>
                  <a:cubicBezTo>
                    <a:pt x="1368" y="0"/>
                    <a:pt x="1428" y="96"/>
                    <a:pt x="1512" y="144"/>
                  </a:cubicBezTo>
                  <a:cubicBezTo>
                    <a:pt x="1596" y="192"/>
                    <a:pt x="1632" y="252"/>
                    <a:pt x="1800" y="288"/>
                  </a:cubicBezTo>
                  <a:cubicBezTo>
                    <a:pt x="1968" y="324"/>
                    <a:pt x="2400" y="348"/>
                    <a:pt x="2520" y="36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8" name="Freeform 5"/>
            <p:cNvSpPr>
              <a:spLocks/>
            </p:cNvSpPr>
            <p:nvPr/>
          </p:nvSpPr>
          <p:spPr bwMode="auto">
            <a:xfrm>
              <a:off x="2232" y="6696"/>
              <a:ext cx="1080" cy="360"/>
            </a:xfrm>
            <a:custGeom>
              <a:avLst/>
              <a:gdLst/>
              <a:ahLst/>
              <a:cxnLst>
                <a:cxn ang="0">
                  <a:pos x="0" y="360"/>
                </a:cxn>
                <a:cxn ang="0">
                  <a:pos x="576" y="216"/>
                </a:cxn>
                <a:cxn ang="0">
                  <a:pos x="1080" y="0"/>
                </a:cxn>
              </a:cxnLst>
              <a:rect l="0" t="0" r="r" b="b"/>
              <a:pathLst>
                <a:path w="1080" h="360">
                  <a:moveTo>
                    <a:pt x="0" y="360"/>
                  </a:moveTo>
                  <a:cubicBezTo>
                    <a:pt x="198" y="318"/>
                    <a:pt x="396" y="276"/>
                    <a:pt x="576" y="216"/>
                  </a:cubicBezTo>
                  <a:cubicBezTo>
                    <a:pt x="756" y="156"/>
                    <a:pt x="996" y="36"/>
                    <a:pt x="1080" y="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9" name="Freeform 6"/>
            <p:cNvSpPr>
              <a:spLocks/>
            </p:cNvSpPr>
            <p:nvPr/>
          </p:nvSpPr>
          <p:spPr bwMode="auto">
            <a:xfrm>
              <a:off x="4176" y="6696"/>
              <a:ext cx="1008" cy="288"/>
            </a:xfrm>
            <a:custGeom>
              <a:avLst/>
              <a:gdLst/>
              <a:ahLst/>
              <a:cxnLst>
                <a:cxn ang="0">
                  <a:pos x="0" y="0"/>
                </a:cxn>
                <a:cxn ang="0">
                  <a:pos x="288" y="144"/>
                </a:cxn>
                <a:cxn ang="0">
                  <a:pos x="1008" y="288"/>
                </a:cxn>
              </a:cxnLst>
              <a:rect l="0" t="0" r="r" b="b"/>
              <a:pathLst>
                <a:path w="1008" h="288">
                  <a:moveTo>
                    <a:pt x="0" y="0"/>
                  </a:moveTo>
                  <a:cubicBezTo>
                    <a:pt x="60" y="48"/>
                    <a:pt x="120" y="96"/>
                    <a:pt x="288" y="144"/>
                  </a:cubicBezTo>
                  <a:cubicBezTo>
                    <a:pt x="456" y="192"/>
                    <a:pt x="888" y="264"/>
                    <a:pt x="1008" y="288"/>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0" name="Freeform 7"/>
            <p:cNvSpPr>
              <a:spLocks/>
            </p:cNvSpPr>
            <p:nvPr/>
          </p:nvSpPr>
          <p:spPr bwMode="auto">
            <a:xfrm>
              <a:off x="2232" y="5400"/>
              <a:ext cx="3240" cy="1080"/>
            </a:xfrm>
            <a:custGeom>
              <a:avLst/>
              <a:gdLst/>
              <a:ahLst/>
              <a:cxnLst>
                <a:cxn ang="0">
                  <a:pos x="0" y="1080"/>
                </a:cxn>
                <a:cxn ang="0">
                  <a:pos x="576" y="792"/>
                </a:cxn>
                <a:cxn ang="0">
                  <a:pos x="792" y="360"/>
                </a:cxn>
                <a:cxn ang="0">
                  <a:pos x="1152" y="72"/>
                </a:cxn>
                <a:cxn ang="0">
                  <a:pos x="1512" y="0"/>
                </a:cxn>
                <a:cxn ang="0">
                  <a:pos x="1872" y="72"/>
                </a:cxn>
                <a:cxn ang="0">
                  <a:pos x="2232" y="360"/>
                </a:cxn>
                <a:cxn ang="0">
                  <a:pos x="2448" y="648"/>
                </a:cxn>
                <a:cxn ang="0">
                  <a:pos x="2736" y="936"/>
                </a:cxn>
                <a:cxn ang="0">
                  <a:pos x="3240" y="1080"/>
                </a:cxn>
              </a:cxnLst>
              <a:rect l="0" t="0" r="r" b="b"/>
              <a:pathLst>
                <a:path w="3240" h="1080">
                  <a:moveTo>
                    <a:pt x="0" y="1080"/>
                  </a:moveTo>
                  <a:cubicBezTo>
                    <a:pt x="222" y="996"/>
                    <a:pt x="444" y="912"/>
                    <a:pt x="576" y="792"/>
                  </a:cubicBezTo>
                  <a:cubicBezTo>
                    <a:pt x="708" y="672"/>
                    <a:pt x="696" y="480"/>
                    <a:pt x="792" y="360"/>
                  </a:cubicBezTo>
                  <a:cubicBezTo>
                    <a:pt x="888" y="240"/>
                    <a:pt x="1032" y="132"/>
                    <a:pt x="1152" y="72"/>
                  </a:cubicBezTo>
                  <a:cubicBezTo>
                    <a:pt x="1272" y="12"/>
                    <a:pt x="1392" y="0"/>
                    <a:pt x="1512" y="0"/>
                  </a:cubicBezTo>
                  <a:cubicBezTo>
                    <a:pt x="1632" y="0"/>
                    <a:pt x="1752" y="12"/>
                    <a:pt x="1872" y="72"/>
                  </a:cubicBezTo>
                  <a:cubicBezTo>
                    <a:pt x="1992" y="132"/>
                    <a:pt x="2136" y="264"/>
                    <a:pt x="2232" y="360"/>
                  </a:cubicBezTo>
                  <a:cubicBezTo>
                    <a:pt x="2328" y="456"/>
                    <a:pt x="2364" y="552"/>
                    <a:pt x="2448" y="648"/>
                  </a:cubicBezTo>
                  <a:cubicBezTo>
                    <a:pt x="2532" y="744"/>
                    <a:pt x="2604" y="864"/>
                    <a:pt x="2736" y="936"/>
                  </a:cubicBezTo>
                  <a:cubicBezTo>
                    <a:pt x="2868" y="1008"/>
                    <a:pt x="3156" y="1056"/>
                    <a:pt x="3240" y="108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1" name="Line 8"/>
            <p:cNvSpPr>
              <a:spLocks noChangeShapeType="1"/>
            </p:cNvSpPr>
            <p:nvPr/>
          </p:nvSpPr>
          <p:spPr bwMode="auto">
            <a:xfrm>
              <a:off x="6624" y="6192"/>
              <a:ext cx="3240" cy="0"/>
            </a:xfrm>
            <a:prstGeom prst="line">
              <a:avLst/>
            </a:prstGeom>
            <a:noFill/>
            <a:ln w="9525">
              <a:solidFill>
                <a:srgbClr val="000000"/>
              </a:solidFill>
              <a:round/>
              <a:headEnd/>
              <a:tailEnd type="triangle" w="sm" len="lg"/>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2" name="Line 9"/>
            <p:cNvSpPr>
              <a:spLocks noChangeShapeType="1"/>
            </p:cNvSpPr>
            <p:nvPr/>
          </p:nvSpPr>
          <p:spPr bwMode="auto">
            <a:xfrm flipV="1">
              <a:off x="8136" y="4536"/>
              <a:ext cx="0" cy="3168"/>
            </a:xfrm>
            <a:prstGeom prst="line">
              <a:avLst/>
            </a:prstGeom>
            <a:noFill/>
            <a:ln w="9525">
              <a:solidFill>
                <a:srgbClr val="000000"/>
              </a:solidFill>
              <a:round/>
              <a:headEnd/>
              <a:tailEnd type="triangle" w="sm" len="lg"/>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3" name="Line 10"/>
            <p:cNvSpPr>
              <a:spLocks noChangeShapeType="1"/>
            </p:cNvSpPr>
            <p:nvPr/>
          </p:nvSpPr>
          <p:spPr bwMode="auto">
            <a:xfrm>
              <a:off x="2160" y="6264"/>
              <a:ext cx="3240" cy="0"/>
            </a:xfrm>
            <a:prstGeom prst="line">
              <a:avLst/>
            </a:prstGeom>
            <a:noFill/>
            <a:ln w="9525">
              <a:solidFill>
                <a:srgbClr val="000000"/>
              </a:solidFill>
              <a:round/>
              <a:headEnd/>
              <a:tailEnd type="triangle" w="sm" len="lg"/>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4" name="Freeform 11"/>
            <p:cNvSpPr>
              <a:spLocks/>
            </p:cNvSpPr>
            <p:nvPr/>
          </p:nvSpPr>
          <p:spPr bwMode="auto">
            <a:xfrm>
              <a:off x="7140" y="5748"/>
              <a:ext cx="2244" cy="540"/>
            </a:xfrm>
            <a:custGeom>
              <a:avLst/>
              <a:gdLst/>
              <a:ahLst/>
              <a:cxnLst>
                <a:cxn ang="0">
                  <a:pos x="2220" y="444"/>
                </a:cxn>
                <a:cxn ang="0">
                  <a:pos x="1788" y="372"/>
                </a:cxn>
                <a:cxn ang="0">
                  <a:pos x="996" y="300"/>
                </a:cxn>
                <a:cxn ang="0">
                  <a:pos x="420" y="444"/>
                </a:cxn>
                <a:cxn ang="0">
                  <a:pos x="60" y="516"/>
                </a:cxn>
                <a:cxn ang="0">
                  <a:pos x="60" y="300"/>
                </a:cxn>
                <a:cxn ang="0">
                  <a:pos x="420" y="84"/>
                </a:cxn>
                <a:cxn ang="0">
                  <a:pos x="996" y="12"/>
                </a:cxn>
                <a:cxn ang="0">
                  <a:pos x="1644" y="156"/>
                </a:cxn>
                <a:cxn ang="0">
                  <a:pos x="2220" y="444"/>
                </a:cxn>
              </a:cxnLst>
              <a:rect l="0" t="0" r="r" b="b"/>
              <a:pathLst>
                <a:path w="2244" h="540">
                  <a:moveTo>
                    <a:pt x="2220" y="444"/>
                  </a:moveTo>
                  <a:cubicBezTo>
                    <a:pt x="2244" y="480"/>
                    <a:pt x="1992" y="396"/>
                    <a:pt x="1788" y="372"/>
                  </a:cubicBezTo>
                  <a:cubicBezTo>
                    <a:pt x="1584" y="348"/>
                    <a:pt x="1224" y="288"/>
                    <a:pt x="996" y="300"/>
                  </a:cubicBezTo>
                  <a:cubicBezTo>
                    <a:pt x="768" y="312"/>
                    <a:pt x="576" y="408"/>
                    <a:pt x="420" y="444"/>
                  </a:cubicBezTo>
                  <a:cubicBezTo>
                    <a:pt x="264" y="480"/>
                    <a:pt x="120" y="540"/>
                    <a:pt x="60" y="516"/>
                  </a:cubicBezTo>
                  <a:cubicBezTo>
                    <a:pt x="0" y="492"/>
                    <a:pt x="0" y="372"/>
                    <a:pt x="60" y="300"/>
                  </a:cubicBezTo>
                  <a:cubicBezTo>
                    <a:pt x="120" y="228"/>
                    <a:pt x="264" y="132"/>
                    <a:pt x="420" y="84"/>
                  </a:cubicBezTo>
                  <a:cubicBezTo>
                    <a:pt x="576" y="36"/>
                    <a:pt x="792" y="0"/>
                    <a:pt x="996" y="12"/>
                  </a:cubicBezTo>
                  <a:cubicBezTo>
                    <a:pt x="1200" y="24"/>
                    <a:pt x="1440" y="84"/>
                    <a:pt x="1644" y="156"/>
                  </a:cubicBezTo>
                  <a:cubicBezTo>
                    <a:pt x="1848" y="228"/>
                    <a:pt x="2196" y="408"/>
                    <a:pt x="2220" y="444"/>
                  </a:cubicBezTo>
                  <a:close/>
                </a:path>
              </a:pathLst>
            </a:cu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5" name="Oval 12"/>
            <p:cNvSpPr>
              <a:spLocks noChangeArrowheads="1"/>
            </p:cNvSpPr>
            <p:nvPr/>
          </p:nvSpPr>
          <p:spPr bwMode="auto">
            <a:xfrm>
              <a:off x="3168" y="5688"/>
              <a:ext cx="1152" cy="1152"/>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6" name="Freeform 13"/>
            <p:cNvSpPr>
              <a:spLocks/>
            </p:cNvSpPr>
            <p:nvPr/>
          </p:nvSpPr>
          <p:spPr bwMode="auto">
            <a:xfrm>
              <a:off x="6552" y="6264"/>
              <a:ext cx="648" cy="504"/>
            </a:xfrm>
            <a:custGeom>
              <a:avLst/>
              <a:gdLst/>
              <a:ahLst/>
              <a:cxnLst>
                <a:cxn ang="0">
                  <a:pos x="0" y="504"/>
                </a:cxn>
                <a:cxn ang="0">
                  <a:pos x="288" y="288"/>
                </a:cxn>
                <a:cxn ang="0">
                  <a:pos x="648" y="0"/>
                </a:cxn>
              </a:cxnLst>
              <a:rect l="0" t="0" r="r" b="b"/>
              <a:pathLst>
                <a:path w="648" h="504">
                  <a:moveTo>
                    <a:pt x="0" y="504"/>
                  </a:moveTo>
                  <a:cubicBezTo>
                    <a:pt x="90" y="438"/>
                    <a:pt x="180" y="372"/>
                    <a:pt x="288" y="288"/>
                  </a:cubicBezTo>
                  <a:cubicBezTo>
                    <a:pt x="396" y="204"/>
                    <a:pt x="588" y="48"/>
                    <a:pt x="648" y="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7" name="Freeform 14"/>
            <p:cNvSpPr>
              <a:spLocks/>
            </p:cNvSpPr>
            <p:nvPr/>
          </p:nvSpPr>
          <p:spPr bwMode="auto">
            <a:xfrm>
              <a:off x="9360" y="6192"/>
              <a:ext cx="648" cy="360"/>
            </a:xfrm>
            <a:custGeom>
              <a:avLst/>
              <a:gdLst/>
              <a:ahLst/>
              <a:cxnLst>
                <a:cxn ang="0">
                  <a:pos x="0" y="0"/>
                </a:cxn>
                <a:cxn ang="0">
                  <a:pos x="216" y="216"/>
                </a:cxn>
                <a:cxn ang="0">
                  <a:pos x="648" y="360"/>
                </a:cxn>
              </a:cxnLst>
              <a:rect l="0" t="0" r="r" b="b"/>
              <a:pathLst>
                <a:path w="648" h="360">
                  <a:moveTo>
                    <a:pt x="0" y="0"/>
                  </a:moveTo>
                  <a:cubicBezTo>
                    <a:pt x="54" y="78"/>
                    <a:pt x="108" y="156"/>
                    <a:pt x="216" y="216"/>
                  </a:cubicBezTo>
                  <a:cubicBezTo>
                    <a:pt x="324" y="276"/>
                    <a:pt x="576" y="336"/>
                    <a:pt x="648" y="36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8" name="Freeform 15"/>
            <p:cNvSpPr>
              <a:spLocks/>
            </p:cNvSpPr>
            <p:nvPr/>
          </p:nvSpPr>
          <p:spPr bwMode="auto">
            <a:xfrm>
              <a:off x="6624" y="6324"/>
              <a:ext cx="3384" cy="804"/>
            </a:xfrm>
            <a:custGeom>
              <a:avLst/>
              <a:gdLst/>
              <a:ahLst/>
              <a:cxnLst>
                <a:cxn ang="0">
                  <a:pos x="0" y="804"/>
                </a:cxn>
                <a:cxn ang="0">
                  <a:pos x="720" y="300"/>
                </a:cxn>
                <a:cxn ang="0">
                  <a:pos x="1224" y="84"/>
                </a:cxn>
                <a:cxn ang="0">
                  <a:pos x="1656" y="12"/>
                </a:cxn>
                <a:cxn ang="0">
                  <a:pos x="2304" y="156"/>
                </a:cxn>
                <a:cxn ang="0">
                  <a:pos x="2808" y="372"/>
                </a:cxn>
                <a:cxn ang="0">
                  <a:pos x="3384" y="588"/>
                </a:cxn>
              </a:cxnLst>
              <a:rect l="0" t="0" r="r" b="b"/>
              <a:pathLst>
                <a:path w="3384" h="804">
                  <a:moveTo>
                    <a:pt x="0" y="804"/>
                  </a:moveTo>
                  <a:cubicBezTo>
                    <a:pt x="258" y="612"/>
                    <a:pt x="516" y="420"/>
                    <a:pt x="720" y="300"/>
                  </a:cubicBezTo>
                  <a:cubicBezTo>
                    <a:pt x="924" y="180"/>
                    <a:pt x="1068" y="132"/>
                    <a:pt x="1224" y="84"/>
                  </a:cubicBezTo>
                  <a:cubicBezTo>
                    <a:pt x="1380" y="36"/>
                    <a:pt x="1476" y="0"/>
                    <a:pt x="1656" y="12"/>
                  </a:cubicBezTo>
                  <a:cubicBezTo>
                    <a:pt x="1836" y="24"/>
                    <a:pt x="2112" y="96"/>
                    <a:pt x="2304" y="156"/>
                  </a:cubicBezTo>
                  <a:cubicBezTo>
                    <a:pt x="2496" y="216"/>
                    <a:pt x="2628" y="300"/>
                    <a:pt x="2808" y="372"/>
                  </a:cubicBezTo>
                  <a:cubicBezTo>
                    <a:pt x="2988" y="444"/>
                    <a:pt x="3288" y="552"/>
                    <a:pt x="3384" y="588"/>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40" name="Freeform 16"/>
            <p:cNvSpPr>
              <a:spLocks/>
            </p:cNvSpPr>
            <p:nvPr/>
          </p:nvSpPr>
          <p:spPr bwMode="auto">
            <a:xfrm>
              <a:off x="6480" y="5388"/>
              <a:ext cx="3456" cy="876"/>
            </a:xfrm>
            <a:custGeom>
              <a:avLst/>
              <a:gdLst/>
              <a:ahLst/>
              <a:cxnLst>
                <a:cxn ang="0">
                  <a:pos x="0" y="876"/>
                </a:cxn>
                <a:cxn ang="0">
                  <a:pos x="432" y="444"/>
                </a:cxn>
                <a:cxn ang="0">
                  <a:pos x="864" y="156"/>
                </a:cxn>
                <a:cxn ang="0">
                  <a:pos x="1512" y="12"/>
                </a:cxn>
                <a:cxn ang="0">
                  <a:pos x="2088" y="84"/>
                </a:cxn>
                <a:cxn ang="0">
                  <a:pos x="2808" y="372"/>
                </a:cxn>
                <a:cxn ang="0">
                  <a:pos x="3456" y="660"/>
                </a:cxn>
              </a:cxnLst>
              <a:rect l="0" t="0" r="r" b="b"/>
              <a:pathLst>
                <a:path w="3456" h="876">
                  <a:moveTo>
                    <a:pt x="0" y="876"/>
                  </a:moveTo>
                  <a:cubicBezTo>
                    <a:pt x="144" y="720"/>
                    <a:pt x="288" y="564"/>
                    <a:pt x="432" y="444"/>
                  </a:cubicBezTo>
                  <a:cubicBezTo>
                    <a:pt x="576" y="324"/>
                    <a:pt x="684" y="228"/>
                    <a:pt x="864" y="156"/>
                  </a:cubicBezTo>
                  <a:cubicBezTo>
                    <a:pt x="1044" y="84"/>
                    <a:pt x="1308" y="24"/>
                    <a:pt x="1512" y="12"/>
                  </a:cubicBezTo>
                  <a:cubicBezTo>
                    <a:pt x="1716" y="0"/>
                    <a:pt x="1872" y="24"/>
                    <a:pt x="2088" y="84"/>
                  </a:cubicBezTo>
                  <a:cubicBezTo>
                    <a:pt x="2304" y="144"/>
                    <a:pt x="2580" y="276"/>
                    <a:pt x="2808" y="372"/>
                  </a:cubicBezTo>
                  <a:cubicBezTo>
                    <a:pt x="3036" y="468"/>
                    <a:pt x="3348" y="612"/>
                    <a:pt x="3456" y="66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pSp>
      <p:sp>
        <p:nvSpPr>
          <p:cNvPr id="41" name="Text Box 17"/>
          <p:cNvSpPr txBox="1">
            <a:spLocks noChangeArrowheads="1"/>
          </p:cNvSpPr>
          <p:nvPr/>
        </p:nvSpPr>
        <p:spPr bwMode="auto">
          <a:xfrm>
            <a:off x="3071802" y="4610820"/>
            <a:ext cx="822325" cy="3206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200" b="0" i="0" u="none" strike="noStrike" cap="none" normalizeH="0" baseline="0" smtClean="0">
                <a:ln>
                  <a:noFill/>
                </a:ln>
                <a:solidFill>
                  <a:schemeClr val="tx1"/>
                </a:solidFill>
                <a:effectLst/>
                <a:latin typeface="Constantia" pitchFamily="18" charset="0"/>
                <a:ea typeface="Arial" pitchFamily="34" charset="0"/>
                <a:cs typeface="Arial" pitchFamily="34" charset="0"/>
              </a:rPr>
              <a:t>L = </a:t>
            </a:r>
            <a:r>
              <a:rPr kumimoji="0" lang="en-US" sz="1200" b="0" i="0" u="none" strike="noStrike" cap="none" normalizeH="0" baseline="0" smtClean="0">
                <a:ln>
                  <a:noFill/>
                </a:ln>
                <a:solidFill>
                  <a:schemeClr val="tx1"/>
                </a:solidFill>
                <a:effectLst/>
                <a:latin typeface="Constantia" pitchFamily="18" charset="0"/>
                <a:ea typeface="Arial" pitchFamily="34" charset="0"/>
                <a:cs typeface="Arial" pitchFamily="34" charset="0"/>
                <a:sym typeface="Symbol" pitchFamily="18" charset="2"/>
              </a:rPr>
              <a:t></a:t>
            </a:r>
            <a:r>
              <a:rPr kumimoji="0" lang="en-US" sz="1200" b="0" i="0" u="none" strike="noStrike" cap="none" normalizeH="0" baseline="0" smtClean="0">
                <a:ln>
                  <a:noFill/>
                </a:ln>
                <a:solidFill>
                  <a:schemeClr val="tx1"/>
                </a:solidFill>
                <a:effectLst/>
                <a:latin typeface="Constantia" pitchFamily="18" charset="0"/>
                <a:ea typeface="Arial" pitchFamily="34" charset="0"/>
                <a:cs typeface="Arial" pitchFamily="34" charset="0"/>
              </a:rPr>
              <a:t> V </a:t>
            </a:r>
            <a:r>
              <a:rPr kumimoji="0" lang="en-US" sz="1200" b="0" i="0" u="none" strike="noStrike" cap="none" normalizeH="0" baseline="0" smtClean="0">
                <a:ln>
                  <a:noFill/>
                </a:ln>
                <a:solidFill>
                  <a:schemeClr val="tx1"/>
                </a:solidFill>
                <a:effectLst/>
                <a:latin typeface="Constantia" pitchFamily="18" charset="0"/>
                <a:ea typeface="Arial" pitchFamily="34" charset="0"/>
                <a:cs typeface="Arial" pitchFamily="34" charset="0"/>
                <a:sym typeface="Symbol" pitchFamily="18" charset="2"/>
              </a:rPr>
              <a:t></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42" name="Text Box 18"/>
          <p:cNvSpPr txBox="1">
            <a:spLocks noChangeArrowheads="1"/>
          </p:cNvSpPr>
          <p:nvPr/>
        </p:nvSpPr>
        <p:spPr bwMode="auto">
          <a:xfrm>
            <a:off x="5786446" y="4610820"/>
            <a:ext cx="822325" cy="3190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200" b="0" i="0" u="none" strike="noStrike" cap="none" normalizeH="0" baseline="0" smtClean="0">
                <a:ln>
                  <a:noFill/>
                </a:ln>
                <a:solidFill>
                  <a:schemeClr val="tx1"/>
                </a:solidFill>
                <a:effectLst/>
                <a:latin typeface="Constantia" pitchFamily="18" charset="0"/>
                <a:ea typeface="Arial" pitchFamily="34" charset="0"/>
                <a:cs typeface="Arial" pitchFamily="34" charset="0"/>
              </a:rPr>
              <a:t>Lift = ?</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43" name="TextBox 42"/>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7" dur="500"/>
                                        <p:tgtEl>
                                          <p:spTgt spid="9">
                                            <p:txEl>
                                              <p:pRg st="2" end="2"/>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linds(horizontal)">
                                      <p:cBhvr>
                                        <p:cTn id="11" dur="500"/>
                                        <p:tgtEl>
                                          <p:spTgt spid="24"/>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blinds(horizontal)">
                                      <p:cBhvr>
                                        <p:cTn id="14" dur="500"/>
                                        <p:tgtEl>
                                          <p:spTgt spid="41"/>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linds(horizontal)">
                                      <p:cBhvr>
                                        <p:cTn id="1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251520" y="1295177"/>
            <a:ext cx="8568952" cy="4078039"/>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Conformal mapping is a mathematical technique used to convert (or map) one mathematical problem and solution into another. It involves the study of complex variables.</a:t>
            </a:r>
          </a:p>
          <a:p>
            <a:pPr algn="just">
              <a:buSzPct val="85000"/>
              <a:buFont typeface="Courier New" pitchFamily="49" charset="0"/>
              <a:buChar char="o"/>
            </a:pPr>
            <a:endParaRPr lang="en-US" sz="2800" dirty="0" smtClean="0">
              <a:latin typeface="Constantia" pitchFamily="18" charset="0"/>
              <a:cs typeface="Arial" pitchFamily="34" charset="0"/>
            </a:endParaRPr>
          </a:p>
          <a:p>
            <a:pPr algn="just">
              <a:buSzPct val="85000"/>
              <a:buFont typeface="Courier New" pitchFamily="49" charset="0"/>
              <a:buChar char="o"/>
            </a:pPr>
            <a:endParaRPr lang="en-US" sz="2800" dirty="0" smtClean="0">
              <a:latin typeface="Constantia" pitchFamily="18" charset="0"/>
              <a:cs typeface="Arial" pitchFamily="34" charset="0"/>
            </a:endParaRPr>
          </a:p>
          <a:p>
            <a:pPr algn="just">
              <a:buSzPct val="85000"/>
              <a:buFont typeface="Courier New" pitchFamily="49" charset="0"/>
              <a:buChar char="o"/>
            </a:pPr>
            <a:r>
              <a:rPr lang="en-US" sz="2800" dirty="0" smtClean="0">
                <a:latin typeface="Constantia" pitchFamily="18" charset="0"/>
                <a:cs typeface="Arial" pitchFamily="34" charset="0"/>
              </a:rPr>
              <a:t> </a:t>
            </a:r>
            <a:r>
              <a:rPr lang="en-US" sz="2500" dirty="0" smtClean="0">
                <a:latin typeface="Constantia" pitchFamily="18" charset="0"/>
                <a:cs typeface="Arial" pitchFamily="34" charset="0"/>
              </a:rPr>
              <a:t>A conformal mapping is performed through the transformation of a complex function from one coordinate system to another. A transformation function is applied to the original function to perform the mapping. </a:t>
            </a:r>
            <a:endParaRPr lang="fa-IR" sz="2500" dirty="0" smtClean="0">
              <a:latin typeface="Constantia" pitchFamily="18" charset="0"/>
              <a:cs typeface="Arial" pitchFamily="34" charset="0"/>
            </a:endParaRPr>
          </a:p>
          <a:p>
            <a:pPr algn="just">
              <a:buSzPct val="85000"/>
              <a:buFont typeface="Courier New" pitchFamily="49" charset="0"/>
              <a:buChar char="o"/>
            </a:pPr>
            <a:endParaRPr lang="en-US" sz="2500" dirty="0" smtClean="0">
              <a:latin typeface="Constantia" pitchFamily="18" charset="0"/>
            </a:endParaRPr>
          </a:p>
        </p:txBody>
      </p:sp>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CONFORMAL MAPPING</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randombar(horizontal)">
                                      <p:cBhvr>
                                        <p:cTn id="7" dur="500"/>
                                        <p:tgtEl>
                                          <p:spTgt spid="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9">
                                            <p:txEl>
                                              <p:pRg st="3" end="3"/>
                                            </p:txEl>
                                          </p:spTgt>
                                        </p:tgtEl>
                                        <p:attrNameLst>
                                          <p:attrName>style.visibility</p:attrName>
                                        </p:attrNameLst>
                                      </p:cBhvr>
                                      <p:to>
                                        <p:strVal val="visible"/>
                                      </p:to>
                                    </p:set>
                                    <p:animEffect transition="in" filter="randombar(horizontal)">
                                      <p:cBhvr>
                                        <p:cTn id="12" dur="500"/>
                                        <p:tgtEl>
                                          <p:spTgt spid="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INTRODUCTION TO CONFORMAL MAPPING IN AERODYNAMICS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aphicFrame>
        <p:nvGraphicFramePr>
          <p:cNvPr id="15" name="Object 2"/>
          <p:cNvGraphicFramePr>
            <a:graphicFrameLocks noChangeAspect="1"/>
          </p:cNvGraphicFramePr>
          <p:nvPr/>
        </p:nvGraphicFramePr>
        <p:xfrm>
          <a:off x="3523381" y="3792395"/>
          <a:ext cx="2097239" cy="1220781"/>
        </p:xfrm>
        <a:graphic>
          <a:graphicData uri="http://schemas.openxmlformats.org/presentationml/2006/ole">
            <p:oleObj spid="_x0000_s52227" name="Equation" r:id="rId3" imgW="672840" imgH="419040" progId="Equation.3">
              <p:embed/>
            </p:oleObj>
          </a:graphicData>
        </a:graphic>
      </p:graphicFrame>
      <p:sp>
        <p:nvSpPr>
          <p:cNvPr id="16" name="Rectangle 15"/>
          <p:cNvSpPr/>
          <p:nvPr/>
        </p:nvSpPr>
        <p:spPr>
          <a:xfrm>
            <a:off x="2821769" y="5127575"/>
            <a:ext cx="3500462" cy="461665"/>
          </a:xfrm>
          <a:prstGeom prst="rect">
            <a:avLst/>
          </a:prstGeom>
        </p:spPr>
        <p:txBody>
          <a:bodyPr wrap="square">
            <a:spAutoFit/>
          </a:bodyPr>
          <a:lstStyle/>
          <a:p>
            <a:pPr algn="ctr"/>
            <a:r>
              <a:rPr lang="en-US" sz="2400" dirty="0" smtClean="0">
                <a:latin typeface="Constantia" pitchFamily="18" charset="0"/>
              </a:rPr>
              <a:t>Here, </a:t>
            </a:r>
            <a:r>
              <a:rPr lang="en-US" sz="2400" i="1" dirty="0" smtClean="0">
                <a:latin typeface="Constantia" pitchFamily="18" charset="0"/>
              </a:rPr>
              <a:t>b</a:t>
            </a:r>
            <a:r>
              <a:rPr lang="en-US" sz="2400" dirty="0" smtClean="0">
                <a:latin typeface="Constantia" pitchFamily="18" charset="0"/>
              </a:rPr>
              <a:t> is a constant</a:t>
            </a:r>
            <a:endParaRPr lang="fa-IR" sz="2400" dirty="0">
              <a:latin typeface="Constantia" pitchFamily="18" charset="0"/>
            </a:endParaRPr>
          </a:p>
        </p:txBody>
      </p:sp>
      <p:sp>
        <p:nvSpPr>
          <p:cNvPr id="17" name="TextBox 16"/>
          <p:cNvSpPr txBox="1"/>
          <p:nvPr/>
        </p:nvSpPr>
        <p:spPr>
          <a:xfrm>
            <a:off x="251520" y="1295177"/>
            <a:ext cx="8568952" cy="2400657"/>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GB" sz="2500" dirty="0" smtClean="0">
                <a:latin typeface="Constantia" pitchFamily="18" charset="0"/>
              </a:rPr>
              <a:t>We deal with a case in which a given transformation maps a </a:t>
            </a:r>
            <a:r>
              <a:rPr lang="en-GB" sz="2500" i="1" dirty="0" smtClean="0">
                <a:latin typeface="Constantia" pitchFamily="18" charset="0"/>
              </a:rPr>
              <a:t>circle</a:t>
            </a:r>
            <a:r>
              <a:rPr lang="en-GB" sz="2500" dirty="0" smtClean="0">
                <a:latin typeface="Constantia" pitchFamily="18" charset="0"/>
              </a:rPr>
              <a:t> into an </a:t>
            </a:r>
            <a:r>
              <a:rPr lang="en-GB" sz="2500" i="1" dirty="0" smtClean="0">
                <a:latin typeface="Constantia" pitchFamily="18" charset="0"/>
              </a:rPr>
              <a:t>airfoil-like</a:t>
            </a:r>
            <a:r>
              <a:rPr lang="en-GB" sz="2500" dirty="0" smtClean="0">
                <a:latin typeface="Constantia" pitchFamily="18" charset="0"/>
              </a:rPr>
              <a:t> shape and determine the properties of the airfoil generated thereby.</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This is  the </a:t>
            </a:r>
            <a:r>
              <a:rPr lang="en-GB" sz="2500" i="1" dirty="0" err="1" smtClean="0">
                <a:latin typeface="Constantia" pitchFamily="18" charset="0"/>
              </a:rPr>
              <a:t>Joukowski</a:t>
            </a:r>
            <a:r>
              <a:rPr lang="en-GB" sz="2500" i="1" dirty="0" smtClean="0">
                <a:latin typeface="Constantia" pitchFamily="18" charset="0"/>
              </a:rPr>
              <a:t> transformation </a:t>
            </a:r>
            <a:r>
              <a:rPr lang="en-GB" sz="2500" dirty="0" smtClean="0">
                <a:latin typeface="Constantia" pitchFamily="18" charset="0"/>
              </a:rPr>
              <a:t>and is the most commonly used function for aerodynamic applications.</a:t>
            </a:r>
            <a:endParaRPr lang="en-US" sz="2500" dirty="0" smtClean="0">
              <a:latin typeface="Constantia" pitchFamily="18" charset="0"/>
            </a:endParaRPr>
          </a:p>
        </p:txBody>
      </p:sp>
      <p:sp>
        <p:nvSpPr>
          <p:cNvPr id="18" name="TextBox 1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randombar(horizontal)">
                                      <p:cBhvr>
                                        <p:cTn id="12" dur="500"/>
                                        <p:tgtEl>
                                          <p:spTgt spid="17">
                                            <p:txEl>
                                              <p:pRg st="2" end="2"/>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linds(horizontal)">
                                      <p:cBhvr>
                                        <p:cTn id="16" dur="500"/>
                                        <p:tgtEl>
                                          <p:spTgt spid="15"/>
                                        </p:tgtEl>
                                      </p:cBhvr>
                                    </p:animEffect>
                                  </p:childTnLst>
                                </p:cTn>
                              </p:par>
                            </p:childTnLst>
                          </p:cTn>
                        </p:par>
                        <p:par>
                          <p:cTn id="17" fill="hold">
                            <p:stCondLst>
                              <p:cond delay="1000"/>
                            </p:stCondLst>
                            <p:childTnLst>
                              <p:par>
                                <p:cTn id="18" presetID="3" presetClass="entr" presetSubtype="1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linds(horizont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INTRODUCTION TO CONFORMAL MAPPING IN AERODYNAMICS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aphicFrame>
        <p:nvGraphicFramePr>
          <p:cNvPr id="6" name="Object 2"/>
          <p:cNvGraphicFramePr>
            <a:graphicFrameLocks noChangeAspect="1"/>
          </p:cNvGraphicFramePr>
          <p:nvPr/>
        </p:nvGraphicFramePr>
        <p:xfrm>
          <a:off x="2857488" y="1354334"/>
          <a:ext cx="2097087" cy="1220787"/>
        </p:xfrm>
        <a:graphic>
          <a:graphicData uri="http://schemas.openxmlformats.org/presentationml/2006/ole">
            <p:oleObj spid="_x0000_s53250" name="Equation" r:id="rId3" imgW="672840" imgH="419040" progId="Equation.3">
              <p:embed/>
            </p:oleObj>
          </a:graphicData>
        </a:graphic>
      </p:graphicFrame>
      <p:sp>
        <p:nvSpPr>
          <p:cNvPr id="7" name="Rectangle 38"/>
          <p:cNvSpPr>
            <a:spLocks noChangeArrowheads="1"/>
          </p:cNvSpPr>
          <p:nvPr/>
        </p:nvSpPr>
        <p:spPr bwMode="auto">
          <a:xfrm>
            <a:off x="0" y="139912"/>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grpSp>
        <p:nvGrpSpPr>
          <p:cNvPr id="9" name="Group 3"/>
          <p:cNvGrpSpPr>
            <a:grpSpLocks noChangeAspect="1"/>
          </p:cNvGrpSpPr>
          <p:nvPr/>
        </p:nvGrpSpPr>
        <p:grpSpPr bwMode="auto">
          <a:xfrm>
            <a:off x="362182" y="2640217"/>
            <a:ext cx="8138908" cy="3669103"/>
            <a:chOff x="2412" y="9258"/>
            <a:chExt cx="7200" cy="3244"/>
          </a:xfrm>
        </p:grpSpPr>
        <p:sp>
          <p:nvSpPr>
            <p:cNvPr id="10" name="AutoShape 37"/>
            <p:cNvSpPr>
              <a:spLocks noChangeAspect="1" noChangeArrowheads="1" noTextEdit="1"/>
            </p:cNvSpPr>
            <p:nvPr/>
          </p:nvSpPr>
          <p:spPr bwMode="auto">
            <a:xfrm>
              <a:off x="2412" y="9258"/>
              <a:ext cx="7200" cy="3244"/>
            </a:xfrm>
            <a:prstGeom prst="rect">
              <a:avLst/>
            </a:prstGeom>
            <a:noFill/>
          </p:spPr>
          <p:txBody>
            <a:bodyPr vert="horz" wrap="square" lIns="91440" tIns="45720" rIns="91440" bIns="45720" numCol="1" anchor="t" anchorCtr="0" compatLnSpc="1">
              <a:prstTxWarp prst="textNoShape">
                <a:avLst/>
              </a:prstTxWarp>
            </a:bodyPr>
            <a:lstStyle/>
            <a:p>
              <a:endParaRPr lang="fa-IR"/>
            </a:p>
          </p:txBody>
        </p:sp>
        <p:grpSp>
          <p:nvGrpSpPr>
            <p:cNvPr id="11" name="Group 4"/>
            <p:cNvGrpSpPr>
              <a:grpSpLocks/>
            </p:cNvGrpSpPr>
            <p:nvPr/>
          </p:nvGrpSpPr>
          <p:grpSpPr bwMode="auto">
            <a:xfrm>
              <a:off x="2772" y="9435"/>
              <a:ext cx="6675" cy="2828"/>
              <a:chOff x="2772" y="9435"/>
              <a:chExt cx="6675" cy="2828"/>
            </a:xfrm>
          </p:grpSpPr>
          <p:sp>
            <p:nvSpPr>
              <p:cNvPr id="12" name="Line 36"/>
              <p:cNvSpPr>
                <a:spLocks noChangeShapeType="1"/>
              </p:cNvSpPr>
              <p:nvPr/>
            </p:nvSpPr>
            <p:spPr bwMode="auto">
              <a:xfrm>
                <a:off x="3040" y="10016"/>
                <a:ext cx="0" cy="2160"/>
              </a:xfrm>
              <a:prstGeom prst="line">
                <a:avLst/>
              </a:prstGeom>
              <a:noFill/>
              <a:ln w="19050">
                <a:solidFill>
                  <a:srgbClr val="FF0000"/>
                </a:solidFill>
                <a:round/>
                <a:headEnd type="triangle" w="sm" len="lg"/>
                <a:tailEnd type="none" w="sm" len="lg"/>
              </a:ln>
            </p:spPr>
            <p:txBody>
              <a:bodyPr vert="horz" wrap="square" lIns="91440" tIns="45720" rIns="91440" bIns="45720" numCol="1" anchor="t" anchorCtr="0" compatLnSpc="1">
                <a:prstTxWarp prst="textNoShape">
                  <a:avLst/>
                </a:prstTxWarp>
              </a:bodyPr>
              <a:lstStyle/>
              <a:p>
                <a:endParaRPr lang="fa-IR"/>
              </a:p>
            </p:txBody>
          </p:sp>
          <p:sp>
            <p:nvSpPr>
              <p:cNvPr id="13" name="Line 35"/>
              <p:cNvSpPr>
                <a:spLocks noChangeShapeType="1"/>
              </p:cNvSpPr>
              <p:nvPr/>
            </p:nvSpPr>
            <p:spPr bwMode="auto">
              <a:xfrm>
                <a:off x="2772" y="11915"/>
                <a:ext cx="2520" cy="0"/>
              </a:xfrm>
              <a:prstGeom prst="line">
                <a:avLst/>
              </a:prstGeom>
              <a:noFill/>
              <a:ln w="19050">
                <a:solidFill>
                  <a:srgbClr val="FF0000"/>
                </a:solidFill>
                <a:round/>
                <a:headEnd/>
                <a:tailEnd type="triangle" w="sm" len="lg"/>
              </a:ln>
            </p:spPr>
            <p:txBody>
              <a:bodyPr vert="horz" wrap="square" lIns="91440" tIns="45720" rIns="91440" bIns="45720" numCol="1" anchor="t" anchorCtr="0" compatLnSpc="1">
                <a:prstTxWarp prst="textNoShape">
                  <a:avLst/>
                </a:prstTxWarp>
              </a:bodyPr>
              <a:lstStyle/>
              <a:p>
                <a:endParaRPr lang="fa-IR"/>
              </a:p>
            </p:txBody>
          </p:sp>
          <p:sp>
            <p:nvSpPr>
              <p:cNvPr id="14" name="Line 34"/>
              <p:cNvSpPr>
                <a:spLocks noChangeShapeType="1"/>
              </p:cNvSpPr>
              <p:nvPr/>
            </p:nvSpPr>
            <p:spPr bwMode="auto">
              <a:xfrm>
                <a:off x="2772" y="11555"/>
                <a:ext cx="2400" cy="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15" name="Line 33"/>
              <p:cNvSpPr>
                <a:spLocks noChangeShapeType="1"/>
              </p:cNvSpPr>
              <p:nvPr/>
            </p:nvSpPr>
            <p:spPr bwMode="auto">
              <a:xfrm>
                <a:off x="2772" y="11075"/>
                <a:ext cx="2400" cy="1"/>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16" name="Line 32"/>
              <p:cNvSpPr>
                <a:spLocks noChangeShapeType="1"/>
              </p:cNvSpPr>
              <p:nvPr/>
            </p:nvSpPr>
            <p:spPr bwMode="auto">
              <a:xfrm>
                <a:off x="2772" y="10595"/>
                <a:ext cx="2400" cy="1"/>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17" name="Line 31"/>
              <p:cNvSpPr>
                <a:spLocks noChangeShapeType="1"/>
              </p:cNvSpPr>
              <p:nvPr/>
            </p:nvSpPr>
            <p:spPr bwMode="auto">
              <a:xfrm>
                <a:off x="3372" y="10235"/>
                <a:ext cx="0" cy="18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18" name="Line 30"/>
              <p:cNvSpPr>
                <a:spLocks noChangeShapeType="1"/>
              </p:cNvSpPr>
              <p:nvPr/>
            </p:nvSpPr>
            <p:spPr bwMode="auto">
              <a:xfrm>
                <a:off x="3852" y="10235"/>
                <a:ext cx="1" cy="18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19" name="Line 29"/>
              <p:cNvSpPr>
                <a:spLocks noChangeShapeType="1"/>
              </p:cNvSpPr>
              <p:nvPr/>
            </p:nvSpPr>
            <p:spPr bwMode="auto">
              <a:xfrm>
                <a:off x="4332" y="10235"/>
                <a:ext cx="1" cy="18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20" name="Line 28"/>
              <p:cNvSpPr>
                <a:spLocks noChangeShapeType="1"/>
              </p:cNvSpPr>
              <p:nvPr/>
            </p:nvSpPr>
            <p:spPr bwMode="auto">
              <a:xfrm>
                <a:off x="4812" y="10235"/>
                <a:ext cx="1" cy="1800"/>
              </a:xfrm>
              <a:prstGeom prst="line">
                <a:avLst/>
              </a:prstGeom>
              <a:no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21" name="Text Box 27"/>
              <p:cNvSpPr txBox="1">
                <a:spLocks noChangeArrowheads="1"/>
              </p:cNvSpPr>
              <p:nvPr/>
            </p:nvSpPr>
            <p:spPr bwMode="auto">
              <a:xfrm>
                <a:off x="5125" y="10458"/>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C1</a:t>
                </a:r>
                <a:endPar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22" name="Text Box 24"/>
              <p:cNvSpPr txBox="1">
                <a:spLocks noChangeArrowheads="1"/>
              </p:cNvSpPr>
              <p:nvPr/>
            </p:nvSpPr>
            <p:spPr bwMode="auto">
              <a:xfrm>
                <a:off x="2850" y="9953"/>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en-US" sz="1200" dirty="0" smtClean="0">
                    <a:latin typeface="Arial" pitchFamily="34" charset="0"/>
                    <a:ea typeface="Times New Roman" pitchFamily="18" charset="0"/>
                    <a:cs typeface="Arial" pitchFamily="34" charset="0"/>
                  </a:rPr>
                  <a:t>K1</a:t>
                </a:r>
                <a:endPar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23" name="Text Box 22"/>
              <p:cNvSpPr txBox="1">
                <a:spLocks noChangeArrowheads="1"/>
              </p:cNvSpPr>
              <p:nvPr/>
            </p:nvSpPr>
            <p:spPr bwMode="auto">
              <a:xfrm>
                <a:off x="6310" y="9763"/>
                <a:ext cx="24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ar-SA" sz="12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24" name="Text Box 21"/>
              <p:cNvSpPr txBox="1">
                <a:spLocks noChangeArrowheads="1"/>
              </p:cNvSpPr>
              <p:nvPr/>
            </p:nvSpPr>
            <p:spPr bwMode="auto">
              <a:xfrm>
                <a:off x="8955" y="11840"/>
                <a:ext cx="24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ar-SA" sz="1200" b="0" i="0" u="none" strike="noStrike" cap="none" normalizeH="0" baseline="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26" name="Line 20"/>
              <p:cNvSpPr>
                <a:spLocks noChangeShapeType="1"/>
              </p:cNvSpPr>
              <p:nvPr/>
            </p:nvSpPr>
            <p:spPr bwMode="auto">
              <a:xfrm>
                <a:off x="6372" y="11915"/>
                <a:ext cx="2520" cy="1"/>
              </a:xfrm>
              <a:prstGeom prst="line">
                <a:avLst/>
              </a:prstGeom>
              <a:noFill/>
              <a:ln w="19050">
                <a:solidFill>
                  <a:srgbClr val="000000"/>
                </a:solidFill>
                <a:round/>
                <a:headEnd/>
                <a:tailEnd type="triangle" w="sm" len="lg"/>
              </a:ln>
            </p:spPr>
            <p:txBody>
              <a:bodyPr vert="horz" wrap="square" lIns="91440" tIns="45720" rIns="91440" bIns="45720" numCol="1" anchor="t" anchorCtr="0" compatLnSpc="1">
                <a:prstTxWarp prst="textNoShape">
                  <a:avLst/>
                </a:prstTxWarp>
              </a:bodyPr>
              <a:lstStyle/>
              <a:p>
                <a:endParaRPr lang="fa-IR"/>
              </a:p>
            </p:txBody>
          </p:sp>
          <p:sp>
            <p:nvSpPr>
              <p:cNvPr id="27" name="Line 19"/>
              <p:cNvSpPr>
                <a:spLocks noChangeShapeType="1"/>
              </p:cNvSpPr>
              <p:nvPr/>
            </p:nvSpPr>
            <p:spPr bwMode="auto">
              <a:xfrm>
                <a:off x="6528" y="9971"/>
                <a:ext cx="0" cy="2160"/>
              </a:xfrm>
              <a:prstGeom prst="line">
                <a:avLst/>
              </a:prstGeom>
              <a:noFill/>
              <a:ln w="19050">
                <a:solidFill>
                  <a:srgbClr val="000000"/>
                </a:solidFill>
                <a:round/>
                <a:headEnd type="triangle" w="sm" len="lg"/>
                <a:tailEnd type="none" w="sm" len="lg"/>
              </a:ln>
            </p:spPr>
            <p:txBody>
              <a:bodyPr vert="horz" wrap="square" lIns="91440" tIns="45720" rIns="91440" bIns="45720" numCol="1" anchor="t" anchorCtr="0" compatLnSpc="1">
                <a:prstTxWarp prst="textNoShape">
                  <a:avLst/>
                </a:prstTxWarp>
              </a:bodyPr>
              <a:lstStyle/>
              <a:p>
                <a:endParaRPr lang="fa-IR"/>
              </a:p>
            </p:txBody>
          </p:sp>
          <p:sp>
            <p:nvSpPr>
              <p:cNvPr id="28" name="Freeform 18"/>
              <p:cNvSpPr>
                <a:spLocks/>
              </p:cNvSpPr>
              <p:nvPr/>
            </p:nvSpPr>
            <p:spPr bwMode="auto">
              <a:xfrm>
                <a:off x="6700" y="11118"/>
                <a:ext cx="1037" cy="702"/>
              </a:xfrm>
              <a:custGeom>
                <a:avLst/>
                <a:gdLst/>
                <a:ahLst/>
                <a:cxnLst>
                  <a:cxn ang="0">
                    <a:pos x="0" y="2"/>
                  </a:cxn>
                  <a:cxn ang="0">
                    <a:pos x="450" y="32"/>
                  </a:cxn>
                  <a:cxn ang="0">
                    <a:pos x="780" y="197"/>
                  </a:cxn>
                  <a:cxn ang="0">
                    <a:pos x="1095" y="587"/>
                  </a:cxn>
                  <a:cxn ang="0">
                    <a:pos x="1245" y="842"/>
                  </a:cxn>
                </a:cxnLst>
                <a:rect l="0" t="0" r="r" b="b"/>
                <a:pathLst>
                  <a:path w="1245" h="842">
                    <a:moveTo>
                      <a:pt x="0" y="2"/>
                    </a:moveTo>
                    <a:cubicBezTo>
                      <a:pt x="160" y="1"/>
                      <a:pt x="320" y="0"/>
                      <a:pt x="450" y="32"/>
                    </a:cubicBezTo>
                    <a:cubicBezTo>
                      <a:pt x="580" y="64"/>
                      <a:pt x="673" y="105"/>
                      <a:pt x="780" y="197"/>
                    </a:cubicBezTo>
                    <a:cubicBezTo>
                      <a:pt x="887" y="289"/>
                      <a:pt x="1018" y="480"/>
                      <a:pt x="1095" y="587"/>
                    </a:cubicBezTo>
                    <a:cubicBezTo>
                      <a:pt x="1172" y="694"/>
                      <a:pt x="1220" y="799"/>
                      <a:pt x="1245" y="842"/>
                    </a:cubicBezTo>
                  </a:path>
                </a:pathLst>
              </a:custGeom>
              <a:noFill/>
              <a:ln w="28575">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29" name="Freeform 17"/>
              <p:cNvSpPr>
                <a:spLocks/>
              </p:cNvSpPr>
              <p:nvPr/>
            </p:nvSpPr>
            <p:spPr bwMode="auto">
              <a:xfrm>
                <a:off x="6725" y="10681"/>
                <a:ext cx="1510" cy="1089"/>
              </a:xfrm>
              <a:custGeom>
                <a:avLst/>
                <a:gdLst/>
                <a:ahLst/>
                <a:cxnLst>
                  <a:cxn ang="0">
                    <a:pos x="0" y="17"/>
                  </a:cxn>
                  <a:cxn ang="0">
                    <a:pos x="795" y="62"/>
                  </a:cxn>
                  <a:cxn ang="0">
                    <a:pos x="1365" y="392"/>
                  </a:cxn>
                  <a:cxn ang="0">
                    <a:pos x="1740" y="992"/>
                  </a:cxn>
                  <a:cxn ang="0">
                    <a:pos x="1800" y="1307"/>
                  </a:cxn>
                </a:cxnLst>
                <a:rect l="0" t="0" r="r" b="b"/>
                <a:pathLst>
                  <a:path w="1812" h="1307">
                    <a:moveTo>
                      <a:pt x="0" y="17"/>
                    </a:moveTo>
                    <a:cubicBezTo>
                      <a:pt x="284" y="8"/>
                      <a:pt x="568" y="0"/>
                      <a:pt x="795" y="62"/>
                    </a:cubicBezTo>
                    <a:cubicBezTo>
                      <a:pt x="1022" y="124"/>
                      <a:pt x="1208" y="237"/>
                      <a:pt x="1365" y="392"/>
                    </a:cubicBezTo>
                    <a:cubicBezTo>
                      <a:pt x="1522" y="547"/>
                      <a:pt x="1668" y="840"/>
                      <a:pt x="1740" y="992"/>
                    </a:cubicBezTo>
                    <a:cubicBezTo>
                      <a:pt x="1812" y="1144"/>
                      <a:pt x="1790" y="1255"/>
                      <a:pt x="1800" y="1307"/>
                    </a:cubicBezTo>
                  </a:path>
                </a:pathLst>
              </a:custGeom>
              <a:noFill/>
              <a:ln w="28575">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30" name="Freeform 16"/>
              <p:cNvSpPr>
                <a:spLocks/>
              </p:cNvSpPr>
              <p:nvPr/>
            </p:nvSpPr>
            <p:spPr bwMode="auto">
              <a:xfrm>
                <a:off x="6875" y="10202"/>
                <a:ext cx="1812" cy="1431"/>
              </a:xfrm>
              <a:custGeom>
                <a:avLst/>
                <a:gdLst/>
                <a:ahLst/>
                <a:cxnLst>
                  <a:cxn ang="0">
                    <a:pos x="0" y="22"/>
                  </a:cxn>
                  <a:cxn ang="0">
                    <a:pos x="1050" y="97"/>
                  </a:cxn>
                  <a:cxn ang="0">
                    <a:pos x="1710" y="607"/>
                  </a:cxn>
                  <a:cxn ang="0">
                    <a:pos x="2100" y="1297"/>
                  </a:cxn>
                  <a:cxn ang="0">
                    <a:pos x="2160" y="1717"/>
                  </a:cxn>
                </a:cxnLst>
                <a:rect l="0" t="0" r="r" b="b"/>
                <a:pathLst>
                  <a:path w="2175" h="1717">
                    <a:moveTo>
                      <a:pt x="0" y="22"/>
                    </a:moveTo>
                    <a:cubicBezTo>
                      <a:pt x="382" y="11"/>
                      <a:pt x="765" y="0"/>
                      <a:pt x="1050" y="97"/>
                    </a:cubicBezTo>
                    <a:cubicBezTo>
                      <a:pt x="1335" y="194"/>
                      <a:pt x="1535" y="407"/>
                      <a:pt x="1710" y="607"/>
                    </a:cubicBezTo>
                    <a:cubicBezTo>
                      <a:pt x="1885" y="807"/>
                      <a:pt x="2025" y="1112"/>
                      <a:pt x="2100" y="1297"/>
                    </a:cubicBezTo>
                    <a:cubicBezTo>
                      <a:pt x="2175" y="1482"/>
                      <a:pt x="2150" y="1647"/>
                      <a:pt x="2160" y="1717"/>
                    </a:cubicBezTo>
                  </a:path>
                </a:pathLst>
              </a:custGeom>
              <a:noFill/>
              <a:ln w="28575">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31" name="Freeform 15"/>
              <p:cNvSpPr>
                <a:spLocks/>
              </p:cNvSpPr>
              <p:nvPr/>
            </p:nvSpPr>
            <p:spPr bwMode="auto">
              <a:xfrm>
                <a:off x="6925" y="9983"/>
                <a:ext cx="375" cy="1387"/>
              </a:xfrm>
              <a:custGeom>
                <a:avLst/>
                <a:gdLst/>
                <a:ahLst/>
                <a:cxnLst>
                  <a:cxn ang="0">
                    <a:pos x="0" y="1665"/>
                  </a:cxn>
                  <a:cxn ang="0">
                    <a:pos x="180" y="735"/>
                  </a:cxn>
                  <a:cxn ang="0">
                    <a:pos x="450" y="0"/>
                  </a:cxn>
                </a:cxnLst>
                <a:rect l="0" t="0" r="r" b="b"/>
                <a:pathLst>
                  <a:path w="450" h="1665">
                    <a:moveTo>
                      <a:pt x="0" y="1665"/>
                    </a:moveTo>
                    <a:cubicBezTo>
                      <a:pt x="52" y="1338"/>
                      <a:pt x="105" y="1012"/>
                      <a:pt x="180" y="735"/>
                    </a:cubicBezTo>
                    <a:cubicBezTo>
                      <a:pt x="255" y="458"/>
                      <a:pt x="405" y="122"/>
                      <a:pt x="450" y="0"/>
                    </a:cubicBezTo>
                  </a:path>
                </a:pathLst>
              </a:custGeom>
              <a:noFill/>
              <a:ln w="28575">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32" name="Freeform 14"/>
              <p:cNvSpPr>
                <a:spLocks/>
              </p:cNvSpPr>
              <p:nvPr/>
            </p:nvSpPr>
            <p:spPr bwMode="auto">
              <a:xfrm>
                <a:off x="7262" y="10145"/>
                <a:ext cx="763" cy="1338"/>
              </a:xfrm>
              <a:custGeom>
                <a:avLst/>
                <a:gdLst/>
                <a:ahLst/>
                <a:cxnLst>
                  <a:cxn ang="0">
                    <a:pos x="0" y="1605"/>
                  </a:cxn>
                  <a:cxn ang="0">
                    <a:pos x="375" y="735"/>
                  </a:cxn>
                  <a:cxn ang="0">
                    <a:pos x="915" y="0"/>
                  </a:cxn>
                </a:cxnLst>
                <a:rect l="0" t="0" r="r" b="b"/>
                <a:pathLst>
                  <a:path w="915" h="1605">
                    <a:moveTo>
                      <a:pt x="0" y="1605"/>
                    </a:moveTo>
                    <a:cubicBezTo>
                      <a:pt x="111" y="1303"/>
                      <a:pt x="223" y="1002"/>
                      <a:pt x="375" y="735"/>
                    </a:cubicBezTo>
                    <a:cubicBezTo>
                      <a:pt x="527" y="468"/>
                      <a:pt x="825" y="122"/>
                      <a:pt x="915" y="0"/>
                    </a:cubicBezTo>
                  </a:path>
                </a:pathLst>
              </a:custGeom>
              <a:noFill/>
              <a:ln w="28575">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33" name="Freeform 13"/>
              <p:cNvSpPr>
                <a:spLocks/>
              </p:cNvSpPr>
              <p:nvPr/>
            </p:nvSpPr>
            <p:spPr bwMode="auto">
              <a:xfrm>
                <a:off x="7500" y="10870"/>
                <a:ext cx="1187" cy="788"/>
              </a:xfrm>
              <a:custGeom>
                <a:avLst/>
                <a:gdLst/>
                <a:ahLst/>
                <a:cxnLst>
                  <a:cxn ang="0">
                    <a:pos x="0" y="945"/>
                  </a:cxn>
                  <a:cxn ang="0">
                    <a:pos x="795" y="330"/>
                  </a:cxn>
                  <a:cxn ang="0">
                    <a:pos x="1425" y="0"/>
                  </a:cxn>
                </a:cxnLst>
                <a:rect l="0" t="0" r="r" b="b"/>
                <a:pathLst>
                  <a:path w="1425" h="945">
                    <a:moveTo>
                      <a:pt x="0" y="945"/>
                    </a:moveTo>
                    <a:cubicBezTo>
                      <a:pt x="279" y="716"/>
                      <a:pt x="558" y="487"/>
                      <a:pt x="795" y="330"/>
                    </a:cubicBezTo>
                    <a:cubicBezTo>
                      <a:pt x="1032" y="173"/>
                      <a:pt x="1320" y="55"/>
                      <a:pt x="1425" y="0"/>
                    </a:cubicBezTo>
                  </a:path>
                </a:pathLst>
              </a:custGeom>
              <a:noFill/>
              <a:ln w="28575">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p>
            </p:txBody>
          </p:sp>
          <p:sp>
            <p:nvSpPr>
              <p:cNvPr id="34" name="Text Box 12"/>
              <p:cNvSpPr txBox="1">
                <a:spLocks noChangeArrowheads="1"/>
              </p:cNvSpPr>
              <p:nvPr/>
            </p:nvSpPr>
            <p:spPr bwMode="auto">
              <a:xfrm>
                <a:off x="3635" y="9435"/>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z plane</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5" name="Text Box 11"/>
              <p:cNvSpPr txBox="1">
                <a:spLocks noChangeArrowheads="1"/>
              </p:cNvSpPr>
              <p:nvPr/>
            </p:nvSpPr>
            <p:spPr bwMode="auto">
              <a:xfrm>
                <a:off x="5343" y="11903"/>
                <a:ext cx="24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x</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6" name="Text Box 10"/>
              <p:cNvSpPr txBox="1">
                <a:spLocks noChangeArrowheads="1"/>
              </p:cNvSpPr>
              <p:nvPr/>
            </p:nvSpPr>
            <p:spPr bwMode="auto">
              <a:xfrm>
                <a:off x="2918" y="9741"/>
                <a:ext cx="24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y</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ar-S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7" name="Text Box 9"/>
              <p:cNvSpPr txBox="1">
                <a:spLocks noChangeArrowheads="1"/>
              </p:cNvSpPr>
              <p:nvPr/>
            </p:nvSpPr>
            <p:spPr bwMode="auto">
              <a:xfrm>
                <a:off x="7898" y="9548"/>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w plane</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8" name="Line 5"/>
              <p:cNvSpPr>
                <a:spLocks noChangeShapeType="1"/>
              </p:cNvSpPr>
              <p:nvPr/>
            </p:nvSpPr>
            <p:spPr bwMode="auto">
              <a:xfrm>
                <a:off x="5950" y="10908"/>
                <a:ext cx="425" cy="0"/>
              </a:xfrm>
              <a:prstGeom prst="line">
                <a:avLst/>
              </a:prstGeom>
              <a:noFill/>
              <a:ln w="571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p>
            </p:txBody>
          </p:sp>
          <p:sp>
            <p:nvSpPr>
              <p:cNvPr id="40" name="Text Box 24"/>
              <p:cNvSpPr txBox="1">
                <a:spLocks noChangeArrowheads="1"/>
              </p:cNvSpPr>
              <p:nvPr/>
            </p:nvSpPr>
            <p:spPr bwMode="auto">
              <a:xfrm>
                <a:off x="3987" y="10016"/>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en-US" sz="1200" dirty="0" smtClean="0">
                    <a:latin typeface="Arial" pitchFamily="34" charset="0"/>
                    <a:ea typeface="Times New Roman" pitchFamily="18" charset="0"/>
                    <a:cs typeface="Arial" pitchFamily="34" charset="0"/>
                  </a:rPr>
                  <a:t>K3</a:t>
                </a:r>
                <a:endPar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41" name="Text Box 27"/>
              <p:cNvSpPr txBox="1">
                <a:spLocks noChangeArrowheads="1"/>
              </p:cNvSpPr>
              <p:nvPr/>
            </p:nvSpPr>
            <p:spPr bwMode="auto">
              <a:xfrm>
                <a:off x="5125" y="10900"/>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C2</a:t>
                </a:r>
                <a:endPar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42" name="Text Box 27"/>
              <p:cNvSpPr txBox="1">
                <a:spLocks noChangeArrowheads="1"/>
              </p:cNvSpPr>
              <p:nvPr/>
            </p:nvSpPr>
            <p:spPr bwMode="auto">
              <a:xfrm>
                <a:off x="5125" y="11342"/>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C3</a:t>
                </a:r>
                <a:endPar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43" name="Text Box 27"/>
              <p:cNvSpPr txBox="1">
                <a:spLocks noChangeArrowheads="1"/>
              </p:cNvSpPr>
              <p:nvPr/>
            </p:nvSpPr>
            <p:spPr bwMode="auto">
              <a:xfrm>
                <a:off x="6958" y="9700"/>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C1</a:t>
                </a:r>
                <a:endPar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44" name="Text Box 27"/>
              <p:cNvSpPr txBox="1">
                <a:spLocks noChangeArrowheads="1"/>
              </p:cNvSpPr>
              <p:nvPr/>
            </p:nvSpPr>
            <p:spPr bwMode="auto">
              <a:xfrm>
                <a:off x="7906" y="10016"/>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C2</a:t>
                </a:r>
                <a:endPar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45" name="Text Box 27"/>
              <p:cNvSpPr txBox="1">
                <a:spLocks noChangeArrowheads="1"/>
              </p:cNvSpPr>
              <p:nvPr/>
            </p:nvSpPr>
            <p:spPr bwMode="auto">
              <a:xfrm>
                <a:off x="8727" y="10584"/>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C3</a:t>
                </a:r>
                <a:endPar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46" name="Text Box 24"/>
              <p:cNvSpPr txBox="1">
                <a:spLocks noChangeArrowheads="1"/>
              </p:cNvSpPr>
              <p:nvPr/>
            </p:nvSpPr>
            <p:spPr bwMode="auto">
              <a:xfrm>
                <a:off x="6389" y="11342"/>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en-US" sz="1200" dirty="0" smtClean="0">
                    <a:latin typeface="Arial" pitchFamily="34" charset="0"/>
                    <a:ea typeface="Times New Roman" pitchFamily="18" charset="0"/>
                    <a:cs typeface="Arial" pitchFamily="34" charset="0"/>
                  </a:rPr>
                  <a:t>K1</a:t>
                </a:r>
                <a:endPar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sp>
            <p:nvSpPr>
              <p:cNvPr id="47" name="Text Box 24"/>
              <p:cNvSpPr txBox="1">
                <a:spLocks noChangeArrowheads="1"/>
              </p:cNvSpPr>
              <p:nvPr/>
            </p:nvSpPr>
            <p:spPr bwMode="auto">
              <a:xfrm>
                <a:off x="6958" y="11595"/>
                <a:ext cx="72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ar-SA"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en-US" sz="1200" dirty="0" smtClean="0">
                    <a:latin typeface="Arial" pitchFamily="34" charset="0"/>
                    <a:ea typeface="Times New Roman" pitchFamily="18" charset="0"/>
                    <a:cs typeface="Arial" pitchFamily="34" charset="0"/>
                  </a:rPr>
                  <a:t>K3</a:t>
                </a:r>
                <a:endParaRPr kumimoji="0" lang="ar-SA" sz="1200" b="0" i="0"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endParaRPr>
              </a:p>
            </p:txBody>
          </p:sp>
        </p:grpSp>
      </p:grpSp>
      <p:sp>
        <p:nvSpPr>
          <p:cNvPr id="48" name="TextBox 4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TRANSFORMATION OF A CIRCLE INTO A STRAIGHT LINE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251520" y="1246883"/>
            <a:ext cx="8892480" cy="1200329"/>
          </a:xfrm>
          <a:prstGeom prst="rect">
            <a:avLst/>
          </a:prstGeom>
        </p:spPr>
        <p:txBody>
          <a:bodyPr wrap="square">
            <a:spAutoFit/>
          </a:bodyPr>
          <a:lstStyle/>
          <a:p>
            <a:r>
              <a:rPr lang="en-US" sz="2400" dirty="0" smtClean="0">
                <a:latin typeface="Constantia" pitchFamily="18" charset="0"/>
                <a:cs typeface="Arial" pitchFamily="34" charset="0"/>
              </a:rPr>
              <a:t>Consider a circle, centered at the origin in the </a:t>
            </a:r>
            <a:r>
              <a:rPr lang="en-US" sz="2400" i="1" dirty="0" smtClean="0">
                <a:latin typeface="Constantia" pitchFamily="18" charset="0"/>
                <a:cs typeface="Arial" pitchFamily="34" charset="0"/>
              </a:rPr>
              <a:t>z</a:t>
            </a:r>
            <a:r>
              <a:rPr lang="en-US" sz="2400" dirty="0" smtClean="0">
                <a:latin typeface="Constantia" pitchFamily="18" charset="0"/>
                <a:cs typeface="Arial" pitchFamily="34" charset="0"/>
              </a:rPr>
              <a:t>-plane, whose radius </a:t>
            </a:r>
            <a:r>
              <a:rPr lang="en-US" sz="2400" i="1" dirty="0" smtClean="0">
                <a:latin typeface="Constantia" pitchFamily="18" charset="0"/>
                <a:cs typeface="Arial" pitchFamily="34" charset="0"/>
              </a:rPr>
              <a:t>b</a:t>
            </a:r>
            <a:r>
              <a:rPr lang="en-US" sz="2400" dirty="0" smtClean="0">
                <a:latin typeface="Constantia" pitchFamily="18" charset="0"/>
                <a:cs typeface="Arial" pitchFamily="34" charset="0"/>
              </a:rPr>
              <a:t> is same as the constant in the </a:t>
            </a:r>
            <a:r>
              <a:rPr lang="en-US" sz="2400" dirty="0" err="1" smtClean="0">
                <a:latin typeface="Constantia" pitchFamily="18" charset="0"/>
                <a:cs typeface="Arial" pitchFamily="34" charset="0"/>
              </a:rPr>
              <a:t>Joukowski</a:t>
            </a:r>
            <a:r>
              <a:rPr lang="en-US" sz="2400" dirty="0" smtClean="0">
                <a:latin typeface="Constantia" pitchFamily="18" charset="0"/>
                <a:cs typeface="Arial" pitchFamily="34" charset="0"/>
              </a:rPr>
              <a:t> transformation.</a:t>
            </a:r>
          </a:p>
          <a:p>
            <a:pPr algn="ctr"/>
            <a:r>
              <a:rPr lang="en-US" sz="2400" i="1" dirty="0" smtClean="0">
                <a:latin typeface="Constantia" pitchFamily="18" charset="0"/>
                <a:cs typeface="Arial" pitchFamily="34" charset="0"/>
              </a:rPr>
              <a:t>z = </a:t>
            </a:r>
            <a:r>
              <a:rPr lang="en-US" sz="2400" i="1" dirty="0" err="1" smtClean="0">
                <a:latin typeface="Constantia" pitchFamily="18" charset="0"/>
                <a:cs typeface="Arial" pitchFamily="34" charset="0"/>
              </a:rPr>
              <a:t>be</a:t>
            </a:r>
            <a:r>
              <a:rPr lang="en-US" sz="2400" i="1" baseline="30000" dirty="0" err="1" smtClean="0">
                <a:latin typeface="Constantia" pitchFamily="18" charset="0"/>
                <a:cs typeface="Arial" pitchFamily="34" charset="0"/>
              </a:rPr>
              <a:t>i</a:t>
            </a:r>
            <a:r>
              <a:rPr lang="en-US" sz="2400" i="1" baseline="30000" dirty="0" smtClean="0">
                <a:latin typeface="Constantia" pitchFamily="18" charset="0"/>
                <a:cs typeface="Arial" pitchFamily="34" charset="0"/>
                <a:sym typeface="Symbol"/>
              </a:rPr>
              <a:t></a:t>
            </a:r>
            <a:endParaRPr lang="fa-IR" sz="2400" dirty="0">
              <a:latin typeface="Constantia" pitchFamily="18" charset="0"/>
              <a:cs typeface="Arial" pitchFamily="34" charset="0"/>
            </a:endParaRPr>
          </a:p>
        </p:txBody>
      </p:sp>
      <p:sp>
        <p:nvSpPr>
          <p:cNvPr id="7" name="Rectangle 25"/>
          <p:cNvSpPr>
            <a:spLocks noChangeArrowheads="1"/>
          </p:cNvSpPr>
          <p:nvPr/>
        </p:nvSpPr>
        <p:spPr bwMode="auto">
          <a:xfrm>
            <a:off x="0" y="133547"/>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latin typeface="Constantia" pitchFamily="18" charset="0"/>
            </a:endParaRPr>
          </a:p>
        </p:txBody>
      </p:sp>
      <p:grpSp>
        <p:nvGrpSpPr>
          <p:cNvPr id="9" name="Group 1"/>
          <p:cNvGrpSpPr>
            <a:grpSpLocks noChangeAspect="1"/>
          </p:cNvGrpSpPr>
          <p:nvPr/>
        </p:nvGrpSpPr>
        <p:grpSpPr bwMode="auto">
          <a:xfrm>
            <a:off x="801588" y="4221088"/>
            <a:ext cx="7730852" cy="2706693"/>
            <a:chOff x="2412" y="2474"/>
            <a:chExt cx="7200" cy="2520"/>
          </a:xfrm>
        </p:grpSpPr>
        <p:sp>
          <p:nvSpPr>
            <p:cNvPr id="10" name="AutoShape 24"/>
            <p:cNvSpPr>
              <a:spLocks noChangeAspect="1" noChangeArrowheads="1" noTextEdit="1"/>
            </p:cNvSpPr>
            <p:nvPr/>
          </p:nvSpPr>
          <p:spPr bwMode="auto">
            <a:xfrm>
              <a:off x="2412" y="2474"/>
              <a:ext cx="7200" cy="2520"/>
            </a:xfrm>
            <a:prstGeom prst="rect">
              <a:avLst/>
            </a:prstGeom>
            <a:noFill/>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pSp>
          <p:nvGrpSpPr>
            <p:cNvPr id="11" name="Group 2"/>
            <p:cNvGrpSpPr>
              <a:grpSpLocks/>
            </p:cNvGrpSpPr>
            <p:nvPr/>
          </p:nvGrpSpPr>
          <p:grpSpPr bwMode="auto">
            <a:xfrm>
              <a:off x="2892" y="2694"/>
              <a:ext cx="5353" cy="2133"/>
              <a:chOff x="2892" y="2694"/>
              <a:chExt cx="5353" cy="2133"/>
            </a:xfrm>
          </p:grpSpPr>
          <p:sp>
            <p:nvSpPr>
              <p:cNvPr id="12" name="Line 23"/>
              <p:cNvSpPr>
                <a:spLocks noChangeShapeType="1"/>
              </p:cNvSpPr>
              <p:nvPr/>
            </p:nvSpPr>
            <p:spPr bwMode="auto">
              <a:xfrm>
                <a:off x="3852" y="2787"/>
                <a:ext cx="0" cy="2040"/>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3" name="Line 22"/>
              <p:cNvSpPr>
                <a:spLocks noChangeShapeType="1"/>
              </p:cNvSpPr>
              <p:nvPr/>
            </p:nvSpPr>
            <p:spPr bwMode="auto">
              <a:xfrm>
                <a:off x="2892" y="3747"/>
                <a:ext cx="2280" cy="0"/>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4" name="Oval 21"/>
              <p:cNvSpPr>
                <a:spLocks noChangeArrowheads="1"/>
              </p:cNvSpPr>
              <p:nvPr/>
            </p:nvSpPr>
            <p:spPr bwMode="auto">
              <a:xfrm>
                <a:off x="3183" y="3172"/>
                <a:ext cx="1320" cy="1200"/>
              </a:xfrm>
              <a:prstGeom prst="ellipse">
                <a:avLst/>
              </a:prstGeom>
              <a:noFill/>
              <a:ln w="38100">
                <a:solidFill>
                  <a:srgbClr val="FF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5" name="Line 20"/>
              <p:cNvSpPr>
                <a:spLocks noChangeShapeType="1"/>
              </p:cNvSpPr>
              <p:nvPr/>
            </p:nvSpPr>
            <p:spPr bwMode="auto">
              <a:xfrm flipV="1">
                <a:off x="3829" y="3352"/>
                <a:ext cx="491" cy="4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6" name="Text Box 19"/>
              <p:cNvSpPr txBox="1">
                <a:spLocks noChangeArrowheads="1"/>
              </p:cNvSpPr>
              <p:nvPr/>
            </p:nvSpPr>
            <p:spPr bwMode="auto">
              <a:xfrm>
                <a:off x="4995" y="3819"/>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x</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7" name="Text Box 18"/>
              <p:cNvSpPr txBox="1">
                <a:spLocks noChangeArrowheads="1"/>
              </p:cNvSpPr>
              <p:nvPr/>
            </p:nvSpPr>
            <p:spPr bwMode="auto">
              <a:xfrm>
                <a:off x="3920" y="2719"/>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y</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8" name="Text Box 17"/>
              <p:cNvSpPr txBox="1">
                <a:spLocks noChangeArrowheads="1"/>
              </p:cNvSpPr>
              <p:nvPr/>
            </p:nvSpPr>
            <p:spPr bwMode="auto">
              <a:xfrm>
                <a:off x="4345" y="3169"/>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b</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9" name="Text Box 16"/>
              <p:cNvSpPr txBox="1">
                <a:spLocks noChangeArrowheads="1"/>
              </p:cNvSpPr>
              <p:nvPr/>
            </p:nvSpPr>
            <p:spPr bwMode="auto">
              <a:xfrm>
                <a:off x="4137" y="3519"/>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sym typeface="Symbol" pitchFamily="18" charset="2"/>
                  </a:rPr>
                  <a:t></a:t>
                </a:r>
              </a:p>
            </p:txBody>
          </p:sp>
          <p:sp>
            <p:nvSpPr>
              <p:cNvPr id="20" name="Line 15"/>
              <p:cNvSpPr>
                <a:spLocks noChangeShapeType="1"/>
              </p:cNvSpPr>
              <p:nvPr/>
            </p:nvSpPr>
            <p:spPr bwMode="auto">
              <a:xfrm>
                <a:off x="6902" y="2762"/>
                <a:ext cx="1" cy="2040"/>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1" name="Line 14"/>
              <p:cNvSpPr>
                <a:spLocks noChangeShapeType="1"/>
              </p:cNvSpPr>
              <p:nvPr/>
            </p:nvSpPr>
            <p:spPr bwMode="auto">
              <a:xfrm>
                <a:off x="5942" y="3722"/>
                <a:ext cx="2280" cy="1"/>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2" name="Text Box 13"/>
              <p:cNvSpPr txBox="1">
                <a:spLocks noChangeArrowheads="1"/>
              </p:cNvSpPr>
              <p:nvPr/>
            </p:nvSpPr>
            <p:spPr bwMode="auto">
              <a:xfrm>
                <a:off x="8045" y="3794"/>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sym typeface="Symbol" pitchFamily="18" charset="2"/>
                  </a:rPr>
                  <a:t></a:t>
                </a:r>
              </a:p>
            </p:txBody>
          </p:sp>
          <p:sp>
            <p:nvSpPr>
              <p:cNvPr id="23" name="Text Box 12"/>
              <p:cNvSpPr txBox="1">
                <a:spLocks noChangeArrowheads="1"/>
              </p:cNvSpPr>
              <p:nvPr/>
            </p:nvSpPr>
            <p:spPr bwMode="auto">
              <a:xfrm>
                <a:off x="6970" y="2694"/>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p>
            </p:txBody>
          </p:sp>
          <p:sp>
            <p:nvSpPr>
              <p:cNvPr id="24" name="Text Box 11"/>
              <p:cNvSpPr txBox="1">
                <a:spLocks noChangeArrowheads="1"/>
              </p:cNvSpPr>
              <p:nvPr/>
            </p:nvSpPr>
            <p:spPr bwMode="auto">
              <a:xfrm>
                <a:off x="4379" y="2802"/>
                <a:ext cx="841"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z plane</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6" name="Text Box 10"/>
              <p:cNvSpPr txBox="1">
                <a:spLocks noChangeArrowheads="1"/>
              </p:cNvSpPr>
              <p:nvPr/>
            </p:nvSpPr>
            <p:spPr bwMode="auto">
              <a:xfrm>
                <a:off x="7287" y="2869"/>
                <a:ext cx="842"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w plane</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7" name="Line 9"/>
              <p:cNvSpPr>
                <a:spLocks noChangeShapeType="1"/>
              </p:cNvSpPr>
              <p:nvPr/>
            </p:nvSpPr>
            <p:spPr bwMode="auto">
              <a:xfrm>
                <a:off x="6220" y="3719"/>
                <a:ext cx="1467" cy="0"/>
              </a:xfrm>
              <a:prstGeom prst="line">
                <a:avLst/>
              </a:prstGeom>
              <a:noFill/>
              <a:ln w="57150">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8" name="Line 8"/>
              <p:cNvSpPr>
                <a:spLocks noChangeShapeType="1"/>
              </p:cNvSpPr>
              <p:nvPr/>
            </p:nvSpPr>
            <p:spPr bwMode="auto">
              <a:xfrm>
                <a:off x="6229" y="3669"/>
                <a:ext cx="0" cy="9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9" name="Line 7"/>
              <p:cNvSpPr>
                <a:spLocks noChangeShapeType="1"/>
              </p:cNvSpPr>
              <p:nvPr/>
            </p:nvSpPr>
            <p:spPr bwMode="auto">
              <a:xfrm>
                <a:off x="7679" y="3679"/>
                <a:ext cx="0" cy="9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0" name="Text Box 6"/>
              <p:cNvSpPr txBox="1">
                <a:spLocks noChangeArrowheads="1"/>
              </p:cNvSpPr>
              <p:nvPr/>
            </p:nvSpPr>
            <p:spPr bwMode="auto">
              <a:xfrm>
                <a:off x="7587" y="3802"/>
                <a:ext cx="267"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2b</a:t>
                </a:r>
                <a:endParaRPr kumimoji="0" lang="ar-SA"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31" name="Text Box 5"/>
              <p:cNvSpPr txBox="1">
                <a:spLocks noChangeArrowheads="1"/>
              </p:cNvSpPr>
              <p:nvPr/>
            </p:nvSpPr>
            <p:spPr bwMode="auto">
              <a:xfrm>
                <a:off x="6004" y="3785"/>
                <a:ext cx="350" cy="23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a:t>
                </a:r>
                <a:r>
                  <a:rPr kumimoji="0" lang="en-US" sz="1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2b</a:t>
                </a:r>
                <a:endParaRPr kumimoji="0" lang="ar-SA" sz="1800" b="0" i="0" u="none" strike="noStrike" cap="none" normalizeH="0" baseline="0" dirty="0" smtClean="0">
                  <a:ln>
                    <a:noFill/>
                  </a:ln>
                  <a:solidFill>
                    <a:schemeClr val="tx1"/>
                  </a:solidFill>
                  <a:effectLst/>
                  <a:latin typeface="Constantia" pitchFamily="18" charset="0"/>
                  <a:cs typeface="Arial" pitchFamily="34" charset="0"/>
                </a:endParaRPr>
              </a:p>
            </p:txBody>
          </p:sp>
          <p:graphicFrame>
            <p:nvGraphicFramePr>
              <p:cNvPr id="32" name="Object 4"/>
              <p:cNvGraphicFramePr>
                <a:graphicFrameLocks noChangeAspect="1"/>
              </p:cNvGraphicFramePr>
              <p:nvPr/>
            </p:nvGraphicFramePr>
            <p:xfrm>
              <a:off x="5204" y="3172"/>
              <a:ext cx="817" cy="485"/>
            </p:xfrm>
            <a:graphic>
              <a:graphicData uri="http://schemas.openxmlformats.org/presentationml/2006/ole">
                <p:oleObj spid="_x0000_s54274" name="Equation" r:id="rId3" imgW="622030" imgH="368140" progId="Equation.3">
                  <p:embed/>
                </p:oleObj>
              </a:graphicData>
            </a:graphic>
          </p:graphicFrame>
          <p:sp>
            <p:nvSpPr>
              <p:cNvPr id="33" name="Line 3"/>
              <p:cNvSpPr>
                <a:spLocks noChangeShapeType="1"/>
              </p:cNvSpPr>
              <p:nvPr/>
            </p:nvSpPr>
            <p:spPr bwMode="auto">
              <a:xfrm>
                <a:off x="5404" y="3735"/>
                <a:ext cx="358" cy="0"/>
              </a:xfrm>
              <a:prstGeom prst="line">
                <a:avLst/>
              </a:prstGeom>
              <a:noFill/>
              <a:ln w="381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pSp>
      </p:grpSp>
      <p:sp>
        <p:nvSpPr>
          <p:cNvPr id="34" name="Rectangle 37"/>
          <p:cNvSpPr>
            <a:spLocks noChangeArrowheads="1"/>
          </p:cNvSpPr>
          <p:nvPr/>
        </p:nvSpPr>
        <p:spPr bwMode="auto">
          <a:xfrm>
            <a:off x="251520" y="3565465"/>
            <a:ext cx="8640960"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The </a:t>
            </a:r>
            <a:r>
              <a:rPr kumimoji="0" lang="en-US" sz="2400" b="0" i="0" u="none" strike="noStrike" cap="none" normalizeH="0" baseline="0" dirty="0" err="1" smtClean="0">
                <a:ln>
                  <a:noFill/>
                </a:ln>
                <a:solidFill>
                  <a:schemeClr val="tx1"/>
                </a:solidFill>
                <a:effectLst/>
                <a:latin typeface="Constantia" pitchFamily="18" charset="0"/>
                <a:ea typeface="Times New Roman" pitchFamily="18" charset="0"/>
                <a:cs typeface="Arial" pitchFamily="34" charset="0"/>
              </a:rPr>
              <a:t>Joukowski</a:t>
            </a:r>
            <a:r>
              <a:rPr kumimoji="0" lang="en-US" sz="24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transform maps the circle of</a:t>
            </a:r>
            <a:r>
              <a:rPr kumimoji="0" lang="en-US" sz="2400" b="0" i="0" u="none" strike="noStrike" cap="none" normalizeH="0" dirty="0" smtClean="0">
                <a:ln>
                  <a:noFill/>
                </a:ln>
                <a:solidFill>
                  <a:schemeClr val="tx1"/>
                </a:solidFill>
                <a:effectLst/>
                <a:latin typeface="Constantia" pitchFamily="18" charset="0"/>
                <a:ea typeface="Times New Roman" pitchFamily="18" charset="0"/>
                <a:cs typeface="Arial" pitchFamily="34" charset="0"/>
              </a:rPr>
              <a:t> radius </a:t>
            </a:r>
            <a:r>
              <a:rPr kumimoji="0" lang="en-US" sz="2400" b="0" i="1" u="none" strike="noStrike" cap="none" normalizeH="0" dirty="0" smtClean="0">
                <a:ln>
                  <a:noFill/>
                </a:ln>
                <a:solidFill>
                  <a:schemeClr val="tx1"/>
                </a:solidFill>
                <a:effectLst/>
                <a:latin typeface="Constantia" pitchFamily="18" charset="0"/>
                <a:ea typeface="Times New Roman" pitchFamily="18" charset="0"/>
                <a:cs typeface="Arial" pitchFamily="34" charset="0"/>
              </a:rPr>
              <a:t>b</a:t>
            </a:r>
            <a:r>
              <a:rPr kumimoji="0" lang="en-US" sz="2400" b="0" i="0" u="none" strike="noStrike" cap="none" normalizeH="0" dirty="0" smtClean="0">
                <a:ln>
                  <a:noFill/>
                </a:ln>
                <a:solidFill>
                  <a:schemeClr val="tx1"/>
                </a:solidFill>
                <a:effectLst/>
                <a:latin typeface="Constantia" pitchFamily="18" charset="0"/>
                <a:ea typeface="Times New Roman" pitchFamily="18" charset="0"/>
                <a:cs typeface="Arial" pitchFamily="34" charset="0"/>
              </a:rPr>
              <a:t> in </a:t>
            </a:r>
            <a:r>
              <a:rPr kumimoji="0" lang="en-US" sz="2400" b="0" i="1" u="none" strike="noStrike" cap="none" normalizeH="0" dirty="0" smtClean="0">
                <a:ln>
                  <a:noFill/>
                </a:ln>
                <a:solidFill>
                  <a:schemeClr val="tx1"/>
                </a:solidFill>
                <a:effectLst/>
                <a:latin typeface="Constantia" pitchFamily="18" charset="0"/>
                <a:ea typeface="Times New Roman" pitchFamily="18" charset="0"/>
                <a:cs typeface="Arial" pitchFamily="34" charset="0"/>
              </a:rPr>
              <a:t>z</a:t>
            </a:r>
            <a:r>
              <a:rPr kumimoji="0" lang="en-US" sz="2400" b="0" i="0" u="none" strike="noStrike" cap="none" normalizeH="0" dirty="0" smtClean="0">
                <a:ln>
                  <a:noFill/>
                </a:ln>
                <a:solidFill>
                  <a:schemeClr val="tx1"/>
                </a:solidFill>
                <a:effectLst/>
                <a:latin typeface="Constantia" pitchFamily="18" charset="0"/>
                <a:ea typeface="Times New Roman" pitchFamily="18" charset="0"/>
                <a:cs typeface="Arial" pitchFamily="34" charset="0"/>
              </a:rPr>
              <a:t>-plane, </a:t>
            </a:r>
            <a:r>
              <a:rPr kumimoji="0" lang="en-US" sz="24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into a flat plate of length </a:t>
            </a:r>
            <a:r>
              <a:rPr kumimoji="0" lang="en-US" sz="24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4b</a:t>
            </a:r>
            <a:r>
              <a:rPr kumimoji="0" lang="en-US" sz="24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in the </a:t>
            </a:r>
            <a:r>
              <a:rPr kumimoji="0" lang="en-US" sz="24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w</a:t>
            </a:r>
            <a:r>
              <a:rPr kumimoji="0" lang="en-US" sz="24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-plane.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onstantia" pitchFamily="18" charset="0"/>
              <a:cs typeface="Arial" pitchFamily="34" charset="0"/>
            </a:endParaRPr>
          </a:p>
        </p:txBody>
      </p:sp>
      <p:graphicFrame>
        <p:nvGraphicFramePr>
          <p:cNvPr id="35" name="Object 36"/>
          <p:cNvGraphicFramePr>
            <a:graphicFrameLocks noChangeAspect="1"/>
          </p:cNvGraphicFramePr>
          <p:nvPr/>
        </p:nvGraphicFramePr>
        <p:xfrm>
          <a:off x="611560" y="2492896"/>
          <a:ext cx="1643074" cy="956416"/>
        </p:xfrm>
        <a:graphic>
          <a:graphicData uri="http://schemas.openxmlformats.org/presentationml/2006/ole">
            <p:oleObj spid="_x0000_s54275" name="Equation" r:id="rId4" imgW="634725" imgH="368140" progId="Equation.3">
              <p:embed/>
            </p:oleObj>
          </a:graphicData>
        </a:graphic>
      </p:graphicFrame>
      <p:sp>
        <p:nvSpPr>
          <p:cNvPr id="36" name="Rectangle 39"/>
          <p:cNvSpPr>
            <a:spLocks noChangeArrowheads="1"/>
          </p:cNvSpPr>
          <p:nvPr/>
        </p:nvSpPr>
        <p:spPr bwMode="auto">
          <a:xfrm>
            <a:off x="0" y="133547"/>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latin typeface="Constantia" pitchFamily="18" charset="0"/>
            </a:endParaRPr>
          </a:p>
        </p:txBody>
      </p:sp>
      <p:sp>
        <p:nvSpPr>
          <p:cNvPr id="37" name="Rectangle 41"/>
          <p:cNvSpPr>
            <a:spLocks noChangeArrowheads="1"/>
          </p:cNvSpPr>
          <p:nvPr/>
        </p:nvSpPr>
        <p:spPr bwMode="auto">
          <a:xfrm>
            <a:off x="0" y="133547"/>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latin typeface="Constantia" pitchFamily="18" charset="0"/>
            </a:endParaRPr>
          </a:p>
        </p:txBody>
      </p:sp>
      <p:graphicFrame>
        <p:nvGraphicFramePr>
          <p:cNvPr id="38" name="Object 40"/>
          <p:cNvGraphicFramePr>
            <a:graphicFrameLocks noChangeAspect="1"/>
          </p:cNvGraphicFramePr>
          <p:nvPr/>
        </p:nvGraphicFramePr>
        <p:xfrm>
          <a:off x="3469080" y="2661034"/>
          <a:ext cx="5025920" cy="728665"/>
        </p:xfrm>
        <a:graphic>
          <a:graphicData uri="http://schemas.openxmlformats.org/presentationml/2006/ole">
            <p:oleObj spid="_x0000_s54276" name="Equation" r:id="rId5" imgW="2565400" imgH="368300" progId="Equation.3">
              <p:embed/>
            </p:oleObj>
          </a:graphicData>
        </a:graphic>
      </p:graphicFrame>
      <p:sp>
        <p:nvSpPr>
          <p:cNvPr id="40" name="Right Arrow 39"/>
          <p:cNvSpPr/>
          <p:nvPr/>
        </p:nvSpPr>
        <p:spPr>
          <a:xfrm>
            <a:off x="2540386" y="2850656"/>
            <a:ext cx="714380" cy="362320"/>
          </a:xfrm>
          <a:prstGeom prst="right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a:endParaRPr lang="fa-IR">
              <a:latin typeface="Constantia" pitchFamily="18" charset="0"/>
            </a:endParaRPr>
          </a:p>
        </p:txBody>
      </p:sp>
      <p:sp>
        <p:nvSpPr>
          <p:cNvPr id="42" name="TextBox 41"/>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1" dur="500"/>
                                        <p:tgtEl>
                                          <p:spTgt spid="6">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blinds(horizontal)">
                                      <p:cBhvr>
                                        <p:cTn id="16" dur="500"/>
                                        <p:tgtEl>
                                          <p:spTgt spid="35"/>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blinds(horizontal)">
                                      <p:cBhvr>
                                        <p:cTn id="20" dur="500"/>
                                        <p:tgtEl>
                                          <p:spTgt spid="40"/>
                                        </p:tgtEl>
                                      </p:cBhvr>
                                    </p:animEffect>
                                  </p:childTnLst>
                                </p:cTn>
                              </p:par>
                            </p:childTnLst>
                          </p:cTn>
                        </p:par>
                        <p:par>
                          <p:cTn id="21" fill="hold">
                            <p:stCondLst>
                              <p:cond delay="1000"/>
                            </p:stCondLst>
                            <p:childTnLst>
                              <p:par>
                                <p:cTn id="22" presetID="3" presetClass="entr" presetSubtype="10"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blinds(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blinds(horizontal)">
                                      <p:cBhvr>
                                        <p:cTn id="29" dur="500"/>
                                        <p:tgtEl>
                                          <p:spTgt spid="34"/>
                                        </p:tgtEl>
                                      </p:cBhvr>
                                    </p:animEffect>
                                  </p:childTnLst>
                                </p:cTn>
                              </p:par>
                            </p:childTnLst>
                          </p:cTn>
                        </p:par>
                        <p:par>
                          <p:cTn id="30" fill="hold">
                            <p:stCondLst>
                              <p:cond delay="500"/>
                            </p:stCondLst>
                            <p:childTnLst>
                              <p:par>
                                <p:cTn id="31" presetID="14" presetClass="entr" presetSubtype="1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randombar(horizontal)">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TRANSFORMATION OF A CIRCLE INTO AN ELLIPSE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6" name="Rectangle 1"/>
          <p:cNvSpPr>
            <a:spLocks noChangeArrowheads="1"/>
          </p:cNvSpPr>
          <p:nvPr/>
        </p:nvSpPr>
        <p:spPr bwMode="auto">
          <a:xfrm>
            <a:off x="179512" y="1124744"/>
            <a:ext cx="871471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latin typeface="Constantia" pitchFamily="18" charset="0"/>
                <a:ea typeface="Times New Roman" pitchFamily="18" charset="0"/>
                <a:cs typeface="Arial" pitchFamily="34" charset="0"/>
              </a:rPr>
              <a:t>If the circle originally had a radius slightly larger than the transform constant </a:t>
            </a:r>
            <a:r>
              <a:rPr kumimoji="0" lang="en-US" sz="2400" i="1" u="none" strike="noStrike" cap="none" normalizeH="0" baseline="0" dirty="0" smtClean="0">
                <a:ln>
                  <a:noFill/>
                </a:ln>
                <a:solidFill>
                  <a:schemeClr val="tx1"/>
                </a:solidFill>
                <a:latin typeface="Constantia" pitchFamily="18" charset="0"/>
                <a:ea typeface="Times New Roman" pitchFamily="18" charset="0"/>
                <a:cs typeface="Arial" pitchFamily="34" charset="0"/>
              </a:rPr>
              <a:t>b</a:t>
            </a:r>
            <a:r>
              <a:rPr lang="en-US" sz="2400" dirty="0" smtClean="0">
                <a:solidFill>
                  <a:schemeClr val="tx1">
                    <a:lumMod val="95000"/>
                    <a:lumOff val="5000"/>
                  </a:schemeClr>
                </a:solidFill>
                <a:latin typeface="Constantia" pitchFamily="18" charset="0"/>
                <a:ea typeface="Times New Roman" pitchFamily="18" charset="0"/>
                <a:cs typeface="Arial" pitchFamily="34" charset="0"/>
              </a:rPr>
              <a:t>:</a:t>
            </a:r>
            <a:r>
              <a:rPr kumimoji="0" lang="en-US" sz="2400" i="0" u="none" strike="noStrike" cap="none" normalizeH="0" baseline="0" dirty="0" smtClean="0">
                <a:ln>
                  <a:noFill/>
                </a:ln>
                <a:solidFill>
                  <a:srgbClr val="FF0000"/>
                </a:solidFill>
                <a:latin typeface="Constantia" pitchFamily="18" charset="0"/>
                <a:ea typeface="Times New Roman" pitchFamily="18" charset="0"/>
                <a:cs typeface="Arial" pitchFamily="34" charset="0"/>
              </a:rPr>
              <a:t>  </a:t>
            </a:r>
          </a:p>
          <a:p>
            <a:pPr marL="0" marR="0" lvl="0" indent="0" algn="ctr" defTabSz="914400" eaLnBrk="1" fontAlgn="base" latinLnBrk="0" hangingPunct="1">
              <a:lnSpc>
                <a:spcPct val="100000"/>
              </a:lnSpc>
              <a:spcBef>
                <a:spcPct val="0"/>
              </a:spcBef>
              <a:spcAft>
                <a:spcPct val="0"/>
              </a:spcAft>
              <a:buClrTx/>
              <a:buSzTx/>
              <a:buFontTx/>
              <a:buNone/>
              <a:tabLst/>
            </a:pPr>
            <a:r>
              <a:rPr kumimoji="0" lang="en-US" sz="2400" i="1" u="none" strike="noStrike" cap="none" normalizeH="0" baseline="0" dirty="0" smtClean="0">
                <a:ln>
                  <a:noFill/>
                </a:ln>
                <a:solidFill>
                  <a:srgbClr val="FF0000"/>
                </a:solidFill>
                <a:latin typeface="Constantia" pitchFamily="18" charset="0"/>
                <a:ea typeface="Times New Roman" pitchFamily="18" charset="0"/>
                <a:cs typeface="Arial" pitchFamily="34" charset="0"/>
              </a:rPr>
              <a:t>z = </a:t>
            </a:r>
            <a:r>
              <a:rPr kumimoji="0" lang="en-US" sz="2400" i="1" u="none" strike="noStrike" cap="none" normalizeH="0" baseline="0" dirty="0" err="1" smtClean="0">
                <a:ln>
                  <a:noFill/>
                </a:ln>
                <a:solidFill>
                  <a:srgbClr val="FF0000"/>
                </a:solidFill>
                <a:latin typeface="Constantia" pitchFamily="18" charset="0"/>
                <a:ea typeface="Times New Roman" pitchFamily="18" charset="0"/>
                <a:cs typeface="Arial" pitchFamily="34" charset="0"/>
              </a:rPr>
              <a:t>ae</a:t>
            </a:r>
            <a:r>
              <a:rPr kumimoji="0" lang="en-US" sz="2400" i="1" u="none" strike="noStrike" cap="none" normalizeH="0" baseline="30000" dirty="0" err="1" smtClean="0">
                <a:ln>
                  <a:noFill/>
                </a:ln>
                <a:solidFill>
                  <a:srgbClr val="FF0000"/>
                </a:solidFill>
                <a:latin typeface="Constantia" pitchFamily="18" charset="0"/>
                <a:ea typeface="Times New Roman" pitchFamily="18" charset="0"/>
                <a:cs typeface="Arial" pitchFamily="34" charset="0"/>
              </a:rPr>
              <a:t>i</a:t>
            </a:r>
            <a:r>
              <a:rPr kumimoji="0" lang="fa-IR" sz="2400" i="1" u="none" strike="noStrike" cap="none" normalizeH="0" baseline="30000" dirty="0" smtClean="0">
                <a:ln>
                  <a:noFill/>
                </a:ln>
                <a:solidFill>
                  <a:srgbClr val="FF0000"/>
                </a:solidFill>
                <a:latin typeface="Constantia" pitchFamily="18" charset="0"/>
                <a:ea typeface="Times New Roman" pitchFamily="18" charset="0"/>
                <a:cs typeface="Arial" pitchFamily="34" charset="0"/>
                <a:sym typeface="Symbol" pitchFamily="18" charset="2"/>
              </a:rPr>
              <a:t></a:t>
            </a:r>
            <a:r>
              <a:rPr kumimoji="0" lang="en-US" sz="2400" i="1" u="none" strike="noStrike" cap="none" normalizeH="0" baseline="0" dirty="0" smtClean="0">
                <a:ln>
                  <a:noFill/>
                </a:ln>
                <a:solidFill>
                  <a:srgbClr val="FF0000"/>
                </a:solidFill>
                <a:latin typeface="Constantia" pitchFamily="18" charset="0"/>
                <a:ea typeface="Times New Roman" pitchFamily="18" charset="0"/>
                <a:cs typeface="Arial" pitchFamily="34" charset="0"/>
              </a:rPr>
              <a:t>, </a:t>
            </a:r>
            <a:r>
              <a:rPr kumimoji="0" lang="en-US" sz="2400" i="0" u="none" strike="noStrike" cap="none" normalizeH="0" dirty="0" smtClean="0">
                <a:ln>
                  <a:noFill/>
                </a:ln>
                <a:solidFill>
                  <a:srgbClr val="FF0000"/>
                </a:solidFill>
                <a:latin typeface="Constantia" pitchFamily="18" charset="0"/>
                <a:ea typeface="Times New Roman" pitchFamily="18" charset="0"/>
                <a:cs typeface="Arial" pitchFamily="34" charset="0"/>
                <a:sym typeface="Symbol" pitchFamily="18" charset="2"/>
              </a:rPr>
              <a:t>with </a:t>
            </a:r>
            <a:r>
              <a:rPr kumimoji="0" lang="en-US" sz="2400" i="1" u="none" strike="noStrike" cap="none" normalizeH="0" dirty="0" smtClean="0">
                <a:ln>
                  <a:noFill/>
                </a:ln>
                <a:solidFill>
                  <a:srgbClr val="FF0000"/>
                </a:solidFill>
                <a:latin typeface="Constantia" pitchFamily="18" charset="0"/>
                <a:ea typeface="Times New Roman" pitchFamily="18" charset="0"/>
                <a:cs typeface="Arial" pitchFamily="34" charset="0"/>
                <a:sym typeface="Symbol" pitchFamily="18" charset="2"/>
              </a:rPr>
              <a:t>a</a:t>
            </a:r>
            <a:r>
              <a:rPr kumimoji="0" lang="en-US" sz="2400" i="0" u="none" strike="noStrike" cap="none" normalizeH="0" dirty="0" smtClean="0">
                <a:ln>
                  <a:noFill/>
                </a:ln>
                <a:solidFill>
                  <a:srgbClr val="FF0000"/>
                </a:solidFill>
                <a:latin typeface="Constantia" pitchFamily="18" charset="0"/>
                <a:ea typeface="Times New Roman" pitchFamily="18" charset="0"/>
                <a:cs typeface="Arial" pitchFamily="34" charset="0"/>
                <a:sym typeface="Symbol" pitchFamily="18" charset="2"/>
              </a:rPr>
              <a:t> &gt; </a:t>
            </a:r>
            <a:r>
              <a:rPr kumimoji="0" lang="en-US" sz="2400" i="1" u="none" strike="noStrike" cap="none" normalizeH="0" dirty="0" smtClean="0">
                <a:ln>
                  <a:noFill/>
                </a:ln>
                <a:solidFill>
                  <a:srgbClr val="FF0000"/>
                </a:solidFill>
                <a:latin typeface="Constantia" pitchFamily="18" charset="0"/>
                <a:ea typeface="Times New Roman" pitchFamily="18" charset="0"/>
                <a:cs typeface="Arial" pitchFamily="34" charset="0"/>
                <a:sym typeface="Symbol" pitchFamily="18" charset="2"/>
              </a:rPr>
              <a:t>b</a:t>
            </a:r>
            <a:r>
              <a:rPr kumimoji="0" lang="en-US" sz="2400" i="0" u="none" strike="noStrike" cap="none" normalizeH="0" dirty="0" smtClean="0">
                <a:ln>
                  <a:noFill/>
                </a:ln>
                <a:solidFill>
                  <a:srgbClr val="FF0000"/>
                </a:solidFill>
                <a:latin typeface="Constantia" pitchFamily="18" charset="0"/>
                <a:ea typeface="Times New Roman" pitchFamily="18" charset="0"/>
                <a:cs typeface="Arial" pitchFamily="34" charset="0"/>
                <a:sym typeface="Symbol" pitchFamily="18" charset="2"/>
              </a:rPr>
              <a:t>,</a:t>
            </a:r>
          </a:p>
        </p:txBody>
      </p:sp>
      <p:sp>
        <p:nvSpPr>
          <p:cNvPr id="7" name="Rectangle 13"/>
          <p:cNvSpPr>
            <a:spLocks noChangeArrowheads="1"/>
          </p:cNvSpPr>
          <p:nvPr/>
        </p:nvSpPr>
        <p:spPr bwMode="auto">
          <a:xfrm>
            <a:off x="-36512" y="639265"/>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latin typeface="Constantia" pitchFamily="18" charset="0"/>
            </a:endParaRPr>
          </a:p>
        </p:txBody>
      </p:sp>
      <p:grpSp>
        <p:nvGrpSpPr>
          <p:cNvPr id="9" name="Group 2"/>
          <p:cNvGrpSpPr>
            <a:grpSpLocks noChangeAspect="1"/>
          </p:cNvGrpSpPr>
          <p:nvPr/>
        </p:nvGrpSpPr>
        <p:grpSpPr bwMode="auto">
          <a:xfrm>
            <a:off x="3681370" y="3573016"/>
            <a:ext cx="7299342" cy="3163893"/>
            <a:chOff x="2764" y="9185"/>
            <a:chExt cx="7200" cy="3120"/>
          </a:xfrm>
        </p:grpSpPr>
        <p:sp>
          <p:nvSpPr>
            <p:cNvPr id="10" name="AutoShape 12"/>
            <p:cNvSpPr>
              <a:spLocks noChangeAspect="1" noChangeArrowheads="1" noTextEdit="1"/>
            </p:cNvSpPr>
            <p:nvPr/>
          </p:nvSpPr>
          <p:spPr bwMode="auto">
            <a:xfrm>
              <a:off x="2764" y="9185"/>
              <a:ext cx="7200" cy="3120"/>
            </a:xfrm>
            <a:prstGeom prst="rect">
              <a:avLst/>
            </a:prstGeom>
            <a:noFill/>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1" name="Line 11"/>
            <p:cNvSpPr>
              <a:spLocks noChangeShapeType="1"/>
            </p:cNvSpPr>
            <p:nvPr/>
          </p:nvSpPr>
          <p:spPr bwMode="auto">
            <a:xfrm flipV="1">
              <a:off x="5892" y="9425"/>
              <a:ext cx="0" cy="2640"/>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2" name="Line 10"/>
            <p:cNvSpPr>
              <a:spLocks noChangeShapeType="1"/>
            </p:cNvSpPr>
            <p:nvPr/>
          </p:nvSpPr>
          <p:spPr bwMode="auto">
            <a:xfrm>
              <a:off x="4452" y="10625"/>
              <a:ext cx="2880" cy="0"/>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3" name="Oval 9"/>
            <p:cNvSpPr>
              <a:spLocks noChangeArrowheads="1"/>
            </p:cNvSpPr>
            <p:nvPr/>
          </p:nvSpPr>
          <p:spPr bwMode="auto">
            <a:xfrm>
              <a:off x="4812" y="10145"/>
              <a:ext cx="2160" cy="960"/>
            </a:xfrm>
            <a:prstGeom prst="ellipse">
              <a:avLst/>
            </a:prstGeom>
            <a:noFill/>
            <a:ln w="38100">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4" name="Text Box 7"/>
            <p:cNvSpPr txBox="1">
              <a:spLocks noChangeArrowheads="1"/>
            </p:cNvSpPr>
            <p:nvPr/>
          </p:nvSpPr>
          <p:spPr bwMode="auto">
            <a:xfrm>
              <a:off x="5865" y="9276"/>
              <a:ext cx="360" cy="2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800" i="0" u="none" strike="noStrike" cap="none" normalizeH="0" baseline="0" dirty="0" smtClean="0">
                  <a:ln>
                    <a:noFill/>
                  </a:ln>
                  <a:solidFill>
                    <a:schemeClr val="tx1"/>
                  </a:solidFill>
                  <a:effectLst/>
                  <a:latin typeface="Constantia" pitchFamily="18" charset="0"/>
                  <a:cs typeface="Arial" pitchFamily="34" charset="0"/>
                  <a:sym typeface="Symbol"/>
                </a:rPr>
                <a:t></a:t>
              </a:r>
              <a:endParaRPr kumimoji="0" lang="ar-SA" sz="1800" i="0" u="none" strike="noStrike" cap="none" normalizeH="0" baseline="0" dirty="0" smtClean="0">
                <a:ln>
                  <a:noFill/>
                </a:ln>
                <a:solidFill>
                  <a:schemeClr val="tx1"/>
                </a:solidFill>
                <a:effectLst/>
                <a:latin typeface="Constantia" pitchFamily="18" charset="0"/>
                <a:cs typeface="Arial" pitchFamily="34" charset="0"/>
              </a:endParaRPr>
            </a:p>
          </p:txBody>
        </p:sp>
        <p:sp>
          <p:nvSpPr>
            <p:cNvPr id="15" name="Line 6"/>
            <p:cNvSpPr>
              <a:spLocks noChangeShapeType="1"/>
            </p:cNvSpPr>
            <p:nvPr/>
          </p:nvSpPr>
          <p:spPr bwMode="auto">
            <a:xfrm>
              <a:off x="5292" y="10505"/>
              <a:ext cx="1" cy="2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6" name="Line 5"/>
            <p:cNvSpPr>
              <a:spLocks noChangeShapeType="1"/>
            </p:cNvSpPr>
            <p:nvPr/>
          </p:nvSpPr>
          <p:spPr bwMode="auto">
            <a:xfrm>
              <a:off x="6492" y="10505"/>
              <a:ext cx="0" cy="2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7" name="Text Box 4"/>
            <p:cNvSpPr txBox="1">
              <a:spLocks noChangeArrowheads="1"/>
            </p:cNvSpPr>
            <p:nvPr/>
          </p:nvSpPr>
          <p:spPr bwMode="auto">
            <a:xfrm>
              <a:off x="6267" y="10318"/>
              <a:ext cx="360" cy="2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lang="en-US" sz="1200" dirty="0" smtClean="0">
                  <a:latin typeface="Constantia" pitchFamily="18" charset="0"/>
                  <a:cs typeface="Arial" pitchFamily="34" charset="0"/>
                </a:rPr>
                <a:t>2b</a:t>
              </a:r>
              <a:endParaRPr kumimoji="0" lang="ar-SA" sz="1800" i="0" u="none" strike="noStrike" cap="none" normalizeH="0" baseline="0" dirty="0" smtClean="0">
                <a:ln>
                  <a:noFill/>
                </a:ln>
                <a:solidFill>
                  <a:schemeClr val="tx1"/>
                </a:solidFill>
                <a:effectLst/>
                <a:latin typeface="Constantia" pitchFamily="18" charset="0"/>
                <a:cs typeface="Arial" pitchFamily="34" charset="0"/>
              </a:endParaRPr>
            </a:p>
          </p:txBody>
        </p:sp>
        <p:sp>
          <p:nvSpPr>
            <p:cNvPr id="18" name="Text Box 3"/>
            <p:cNvSpPr txBox="1">
              <a:spLocks noChangeArrowheads="1"/>
            </p:cNvSpPr>
            <p:nvPr/>
          </p:nvSpPr>
          <p:spPr bwMode="auto">
            <a:xfrm>
              <a:off x="5133" y="10318"/>
              <a:ext cx="360" cy="2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-2b</a:t>
              </a:r>
              <a:endParaRPr kumimoji="0" lang="ar-SA" sz="1800" i="0" u="none" strike="noStrike" cap="none" normalizeH="0" baseline="0" dirty="0" smtClean="0">
                <a:ln>
                  <a:noFill/>
                </a:ln>
                <a:solidFill>
                  <a:schemeClr val="tx1"/>
                </a:solidFill>
                <a:effectLst/>
                <a:latin typeface="Constantia" pitchFamily="18" charset="0"/>
                <a:cs typeface="Arial" pitchFamily="34" charset="0"/>
              </a:endParaRPr>
            </a:p>
          </p:txBody>
        </p:sp>
      </p:grpSp>
      <p:sp>
        <p:nvSpPr>
          <p:cNvPr id="19" name="Rectangle 19"/>
          <p:cNvSpPr>
            <a:spLocks noChangeArrowheads="1"/>
          </p:cNvSpPr>
          <p:nvPr/>
        </p:nvSpPr>
        <p:spPr bwMode="auto">
          <a:xfrm>
            <a:off x="-36512" y="639265"/>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latin typeface="Constantia" pitchFamily="18" charset="0"/>
            </a:endParaRPr>
          </a:p>
        </p:txBody>
      </p:sp>
      <p:sp>
        <p:nvSpPr>
          <p:cNvPr id="20" name="Rectangle 21"/>
          <p:cNvSpPr>
            <a:spLocks noChangeArrowheads="1"/>
          </p:cNvSpPr>
          <p:nvPr/>
        </p:nvSpPr>
        <p:spPr bwMode="auto">
          <a:xfrm>
            <a:off x="-36512" y="639265"/>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latin typeface="Constantia" pitchFamily="18" charset="0"/>
            </a:endParaRPr>
          </a:p>
        </p:txBody>
      </p:sp>
      <p:graphicFrame>
        <p:nvGraphicFramePr>
          <p:cNvPr id="21" name="Object 20"/>
          <p:cNvGraphicFramePr>
            <a:graphicFrameLocks noChangeAspect="1"/>
          </p:cNvGraphicFramePr>
          <p:nvPr/>
        </p:nvGraphicFramePr>
        <p:xfrm>
          <a:off x="683568" y="2730054"/>
          <a:ext cx="7272338" cy="842962"/>
        </p:xfrm>
        <a:graphic>
          <a:graphicData uri="http://schemas.openxmlformats.org/presentationml/2006/ole">
            <p:oleObj spid="_x0000_s55298" name="Equation" r:id="rId3" imgW="4190760" imgH="482400" progId="Equation.3">
              <p:embed/>
            </p:oleObj>
          </a:graphicData>
        </a:graphic>
      </p:graphicFrame>
      <p:sp>
        <p:nvSpPr>
          <p:cNvPr id="22" name="Rectangle 23"/>
          <p:cNvSpPr>
            <a:spLocks noChangeArrowheads="1"/>
          </p:cNvSpPr>
          <p:nvPr/>
        </p:nvSpPr>
        <p:spPr bwMode="auto">
          <a:xfrm>
            <a:off x="-36512" y="639265"/>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latin typeface="Constantia" pitchFamily="18" charset="0"/>
            </a:endParaRPr>
          </a:p>
        </p:txBody>
      </p:sp>
      <p:graphicFrame>
        <p:nvGraphicFramePr>
          <p:cNvPr id="24" name="Object 24"/>
          <p:cNvGraphicFramePr>
            <a:graphicFrameLocks noChangeAspect="1"/>
          </p:cNvGraphicFramePr>
          <p:nvPr/>
        </p:nvGraphicFramePr>
        <p:xfrm>
          <a:off x="683568" y="3789040"/>
          <a:ext cx="2736304" cy="1174910"/>
        </p:xfrm>
        <a:graphic>
          <a:graphicData uri="http://schemas.openxmlformats.org/presentationml/2006/ole">
            <p:oleObj spid="_x0000_s55299" name="Equation" r:id="rId4" imgW="1688367" imgH="723586" progId="Equation.3">
              <p:embed/>
            </p:oleObj>
          </a:graphicData>
        </a:graphic>
      </p:graphicFrame>
      <p:sp>
        <p:nvSpPr>
          <p:cNvPr id="26" name="Rectangle 26"/>
          <p:cNvSpPr>
            <a:spLocks noChangeArrowheads="1"/>
          </p:cNvSpPr>
          <p:nvPr/>
        </p:nvSpPr>
        <p:spPr bwMode="auto">
          <a:xfrm>
            <a:off x="8922757" y="2048965"/>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i="0" u="none" strike="noStrike" cap="none" normalizeH="0" baseline="0" smtClean="0">
              <a:ln>
                <a:noFill/>
              </a:ln>
              <a:solidFill>
                <a:schemeClr val="tx1"/>
              </a:solidFill>
              <a:effectLst/>
              <a:latin typeface="Constantia" pitchFamily="18" charset="0"/>
              <a:cs typeface="Arial" pitchFamily="34" charset="0"/>
            </a:endParaRPr>
          </a:p>
        </p:txBody>
      </p:sp>
      <p:graphicFrame>
        <p:nvGraphicFramePr>
          <p:cNvPr id="27" name="Object 27"/>
          <p:cNvGraphicFramePr>
            <a:graphicFrameLocks noChangeAspect="1"/>
          </p:cNvGraphicFramePr>
          <p:nvPr/>
        </p:nvGraphicFramePr>
        <p:xfrm>
          <a:off x="8405440" y="4920084"/>
          <a:ext cx="127000" cy="165100"/>
        </p:xfrm>
        <a:graphic>
          <a:graphicData uri="http://schemas.openxmlformats.org/presentationml/2006/ole">
            <p:oleObj spid="_x0000_s55300" name="Equation" r:id="rId5" imgW="126720" imgH="164880" progId="Equation.3">
              <p:embed/>
            </p:oleObj>
          </a:graphicData>
        </a:graphic>
      </p:graphicFrame>
      <p:sp>
        <p:nvSpPr>
          <p:cNvPr id="28" name="TextBox 2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29" name="Rectangle 28"/>
          <p:cNvSpPr/>
          <p:nvPr/>
        </p:nvSpPr>
        <p:spPr>
          <a:xfrm>
            <a:off x="179512" y="5229200"/>
            <a:ext cx="5184576" cy="830997"/>
          </a:xfrm>
          <a:prstGeom prst="rect">
            <a:avLst/>
          </a:prstGeom>
        </p:spPr>
        <p:txBody>
          <a:bodyPr wrap="square">
            <a:spAutoFit/>
          </a:bodyPr>
          <a:lstStyle/>
          <a:p>
            <a:pPr lvl="0" fontAlgn="base">
              <a:spcBef>
                <a:spcPct val="0"/>
              </a:spcBef>
              <a:spcAft>
                <a:spcPct val="0"/>
              </a:spcAft>
            </a:pPr>
            <a:r>
              <a:rPr lang="en-US" sz="2400" dirty="0" smtClean="0">
                <a:solidFill>
                  <a:srgbClr val="FF0000"/>
                </a:solidFill>
                <a:latin typeface="Constantia" pitchFamily="18" charset="0"/>
                <a:ea typeface="Times New Roman" pitchFamily="18" charset="0"/>
                <a:cs typeface="Arial" pitchFamily="34" charset="0"/>
                <a:sym typeface="Symbol" pitchFamily="18" charset="2"/>
              </a:rPr>
              <a:t> </a:t>
            </a:r>
            <a:r>
              <a:rPr lang="en-US" sz="2400" dirty="0" smtClean="0">
                <a:latin typeface="Constantia" pitchFamily="18" charset="0"/>
                <a:ea typeface="Times New Roman" pitchFamily="18" charset="0"/>
                <a:cs typeface="Arial" pitchFamily="34" charset="0"/>
                <a:sym typeface="Symbol" pitchFamily="18" charset="2"/>
              </a:rPr>
              <a:t>the circle would have formed an ellipse instead of the flat plate.</a:t>
            </a:r>
            <a:endParaRPr lang="en-US" sz="2400" i="1" dirty="0" smtClean="0">
              <a:latin typeface="Constantia" pitchFamily="18" charset="0"/>
              <a:ea typeface="Times New Roman" pitchFamily="18" charset="0"/>
              <a:cs typeface="Arial" pitchFamily="34" charset="0"/>
              <a:sym typeface="Symbol" pitchFamily="18" charset="2"/>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1" dur="500"/>
                                        <p:tgtEl>
                                          <p:spTgt spid="6">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randombar(horizontal)">
                                      <p:cBhvr>
                                        <p:cTn id="21" dur="500"/>
                                        <p:tgtEl>
                                          <p:spTgt spid="2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9">
                                            <p:txEl>
                                              <p:pRg st="0" end="0"/>
                                            </p:txEl>
                                          </p:spTgt>
                                        </p:tgtEl>
                                        <p:attrNameLst>
                                          <p:attrName>style.visibility</p:attrName>
                                        </p:attrNameLst>
                                      </p:cBhvr>
                                      <p:to>
                                        <p:strVal val="visible"/>
                                      </p:to>
                                    </p:set>
                                    <p:animEffect transition="in" filter="fade">
                                      <p:cBhvr>
                                        <p:cTn id="26" dur="2000"/>
                                        <p:tgtEl>
                                          <p:spTgt spid="29">
                                            <p:txEl>
                                              <p:pRg st="0" end="0"/>
                                            </p:txEl>
                                          </p:spTgt>
                                        </p:tgtEl>
                                      </p:cBhvr>
                                    </p:animEffect>
                                  </p:childTnLst>
                                </p:cTn>
                              </p:par>
                            </p:childTnLst>
                          </p:cTn>
                        </p:par>
                        <p:par>
                          <p:cTn id="27" fill="hold">
                            <p:stCondLst>
                              <p:cond delay="2000"/>
                            </p:stCondLst>
                            <p:childTnLst>
                              <p:par>
                                <p:cTn id="28" presetID="18" presetClass="entr" presetSubtype="12"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strips(downLeft)">
                                      <p:cBhvr>
                                        <p:cTn id="30" dur="500"/>
                                        <p:tgtEl>
                                          <p:spTgt spid="9"/>
                                        </p:tgtEl>
                                      </p:cBhvr>
                                    </p:animEffect>
                                  </p:childTnLst>
                                </p:cTn>
                              </p:par>
                              <p:par>
                                <p:cTn id="31" presetID="18" presetClass="entr" presetSubtype="12"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strips(downLeft)">
                                      <p:cBhvr>
                                        <p:cTn id="3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TRANSFORMATION OF A CIRCLE INTO A SYMMETRIC AIRFOIL</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6" name="Rectangle 1"/>
          <p:cNvSpPr>
            <a:spLocks noChangeArrowheads="1"/>
          </p:cNvSpPr>
          <p:nvPr/>
        </p:nvSpPr>
        <p:spPr bwMode="auto">
          <a:xfrm>
            <a:off x="142844" y="1159004"/>
            <a:ext cx="8749636"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From and aerodynamics point of view, the most interesting application of the </a:t>
            </a:r>
            <a:r>
              <a:rPr kumimoji="0" lang="en-US" sz="2000" b="0" i="0" u="none" strike="noStrike" cap="none" normalizeH="0" baseline="0" dirty="0" err="1" smtClean="0">
                <a:ln>
                  <a:noFill/>
                </a:ln>
                <a:solidFill>
                  <a:schemeClr val="tx1"/>
                </a:solidFill>
                <a:effectLst/>
                <a:latin typeface="Constantia" pitchFamily="18" charset="0"/>
                <a:ea typeface="Times New Roman" pitchFamily="18" charset="0"/>
                <a:cs typeface="Arial" pitchFamily="34" charset="0"/>
              </a:rPr>
              <a:t>Joukowski</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transform is to an offset circle. If we consider a circle slightly offset from the origin along the negative real axis, one obtains a symmetric </a:t>
            </a:r>
            <a:r>
              <a:rPr kumimoji="0" lang="en-US" sz="2000" b="0" i="0" u="none" strike="noStrike" cap="none" normalizeH="0" baseline="0" dirty="0" err="1" smtClean="0">
                <a:ln>
                  <a:noFill/>
                </a:ln>
                <a:solidFill>
                  <a:schemeClr val="tx1"/>
                </a:solidFill>
                <a:effectLst/>
                <a:latin typeface="Constantia" pitchFamily="18" charset="0"/>
                <a:ea typeface="Times New Roman" pitchFamily="18" charset="0"/>
                <a:cs typeface="Arial" pitchFamily="34" charset="0"/>
              </a:rPr>
              <a:t>Joukowski</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airfoil.</a:t>
            </a:r>
            <a:endParaRPr kumimoji="0" lang="en-US" sz="32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7" name="Rectangle 37"/>
          <p:cNvSpPr>
            <a:spLocks noChangeArrowheads="1"/>
          </p:cNvSpPr>
          <p:nvPr/>
        </p:nvSpPr>
        <p:spPr bwMode="auto">
          <a:xfrm>
            <a:off x="0" y="-500082"/>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latin typeface="Constantia" pitchFamily="18" charset="0"/>
            </a:endParaRPr>
          </a:p>
        </p:txBody>
      </p:sp>
      <p:grpSp>
        <p:nvGrpSpPr>
          <p:cNvPr id="9" name="Group 2"/>
          <p:cNvGrpSpPr>
            <a:grpSpLocks noChangeAspect="1"/>
          </p:cNvGrpSpPr>
          <p:nvPr/>
        </p:nvGrpSpPr>
        <p:grpSpPr bwMode="auto">
          <a:xfrm>
            <a:off x="683568" y="3308354"/>
            <a:ext cx="8123979" cy="2928958"/>
            <a:chOff x="2855" y="2040"/>
            <a:chExt cx="7200" cy="2595"/>
          </a:xfrm>
        </p:grpSpPr>
        <p:sp>
          <p:nvSpPr>
            <p:cNvPr id="10" name="AutoShape 36"/>
            <p:cNvSpPr>
              <a:spLocks noChangeAspect="1" noChangeArrowheads="1" noTextEdit="1"/>
            </p:cNvSpPr>
            <p:nvPr/>
          </p:nvSpPr>
          <p:spPr bwMode="auto">
            <a:xfrm>
              <a:off x="2855" y="2040"/>
              <a:ext cx="7200" cy="2595"/>
            </a:xfrm>
            <a:prstGeom prst="rect">
              <a:avLst/>
            </a:prstGeom>
            <a:noFill/>
            <a:ln w="38100">
              <a:solidFill>
                <a:srgbClr val="00B050"/>
              </a:solidFill>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pSp>
          <p:nvGrpSpPr>
            <p:cNvPr id="11" name="Group 3"/>
            <p:cNvGrpSpPr>
              <a:grpSpLocks/>
            </p:cNvGrpSpPr>
            <p:nvPr/>
          </p:nvGrpSpPr>
          <p:grpSpPr bwMode="auto">
            <a:xfrm>
              <a:off x="3379" y="2215"/>
              <a:ext cx="5595" cy="2133"/>
              <a:chOff x="3379" y="2215"/>
              <a:chExt cx="5595" cy="2133"/>
            </a:xfrm>
          </p:grpSpPr>
          <p:sp>
            <p:nvSpPr>
              <p:cNvPr id="12" name="Line 35"/>
              <p:cNvSpPr>
                <a:spLocks noChangeShapeType="1"/>
              </p:cNvSpPr>
              <p:nvPr/>
            </p:nvSpPr>
            <p:spPr bwMode="auto">
              <a:xfrm>
                <a:off x="4133" y="3223"/>
                <a:ext cx="1" cy="75"/>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3" name="Line 34"/>
              <p:cNvSpPr>
                <a:spLocks noChangeShapeType="1"/>
              </p:cNvSpPr>
              <p:nvPr/>
            </p:nvSpPr>
            <p:spPr bwMode="auto">
              <a:xfrm>
                <a:off x="4580" y="3590"/>
                <a:ext cx="0" cy="683"/>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4" name="Line 33"/>
              <p:cNvSpPr>
                <a:spLocks noChangeShapeType="1"/>
              </p:cNvSpPr>
              <p:nvPr/>
            </p:nvSpPr>
            <p:spPr bwMode="auto">
              <a:xfrm>
                <a:off x="4332" y="3972"/>
                <a:ext cx="258"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5" name="Line 32"/>
              <p:cNvSpPr>
                <a:spLocks noChangeShapeType="1"/>
              </p:cNvSpPr>
              <p:nvPr/>
            </p:nvSpPr>
            <p:spPr bwMode="auto">
              <a:xfrm>
                <a:off x="4881" y="3976"/>
                <a:ext cx="292" cy="1"/>
              </a:xfrm>
              <a:prstGeom prst="line">
                <a:avLst/>
              </a:prstGeom>
              <a:noFill/>
              <a:ln w="9525">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6" name="Text Box 31"/>
              <p:cNvSpPr txBox="1">
                <a:spLocks noChangeArrowheads="1"/>
              </p:cNvSpPr>
              <p:nvPr/>
            </p:nvSpPr>
            <p:spPr bwMode="auto">
              <a:xfrm>
                <a:off x="4676" y="3883"/>
                <a:ext cx="200" cy="23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b</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7" name="Line 30"/>
              <p:cNvSpPr>
                <a:spLocks noChangeShapeType="1"/>
              </p:cNvSpPr>
              <p:nvPr/>
            </p:nvSpPr>
            <p:spPr bwMode="auto">
              <a:xfrm>
                <a:off x="3880" y="3490"/>
                <a:ext cx="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8" name="Line 29"/>
              <p:cNvSpPr>
                <a:spLocks noChangeShapeType="1"/>
              </p:cNvSpPr>
              <p:nvPr/>
            </p:nvSpPr>
            <p:spPr bwMode="auto">
              <a:xfrm flipH="1" flipV="1">
                <a:off x="3753" y="2832"/>
                <a:ext cx="391" cy="425"/>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9" name="Text Box 28"/>
              <p:cNvSpPr txBox="1">
                <a:spLocks noChangeArrowheads="1"/>
              </p:cNvSpPr>
              <p:nvPr/>
            </p:nvSpPr>
            <p:spPr bwMode="auto">
              <a:xfrm>
                <a:off x="3616" y="2665"/>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a</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0" name="Text Box 27"/>
              <p:cNvSpPr txBox="1">
                <a:spLocks noChangeArrowheads="1"/>
              </p:cNvSpPr>
              <p:nvPr/>
            </p:nvSpPr>
            <p:spPr bwMode="auto">
              <a:xfrm>
                <a:off x="4255" y="3466"/>
                <a:ext cx="259"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eb</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1" name="Line 26"/>
              <p:cNvSpPr>
                <a:spLocks noChangeShapeType="1"/>
              </p:cNvSpPr>
              <p:nvPr/>
            </p:nvSpPr>
            <p:spPr bwMode="auto">
              <a:xfrm flipV="1">
                <a:off x="4138" y="3371"/>
                <a:ext cx="1" cy="217"/>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2" name="Line 25"/>
              <p:cNvSpPr>
                <a:spLocks noChangeShapeType="1"/>
              </p:cNvSpPr>
              <p:nvPr/>
            </p:nvSpPr>
            <p:spPr bwMode="auto">
              <a:xfrm flipH="1">
                <a:off x="3949" y="3561"/>
                <a:ext cx="167" cy="1"/>
              </a:xfrm>
              <a:prstGeom prst="line">
                <a:avLst/>
              </a:prstGeom>
              <a:noFill/>
              <a:ln w="9525">
                <a:solidFill>
                  <a:srgbClr val="000000"/>
                </a:solidFill>
                <a:round/>
                <a:headEnd type="triangle" w="sm" len="sm"/>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3" name="Line 24"/>
              <p:cNvSpPr>
                <a:spLocks noChangeShapeType="1"/>
              </p:cNvSpPr>
              <p:nvPr/>
            </p:nvSpPr>
            <p:spPr bwMode="auto">
              <a:xfrm>
                <a:off x="4570" y="3568"/>
                <a:ext cx="158" cy="1"/>
              </a:xfrm>
              <a:prstGeom prst="line">
                <a:avLst/>
              </a:prstGeom>
              <a:noFill/>
              <a:ln w="9525">
                <a:solidFill>
                  <a:srgbClr val="000000"/>
                </a:solidFill>
                <a:round/>
                <a:headEnd type="triangle" w="sm" len="sm"/>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4" name="Text Box 23"/>
              <p:cNvSpPr txBox="1">
                <a:spLocks noChangeArrowheads="1"/>
              </p:cNvSpPr>
              <p:nvPr/>
            </p:nvSpPr>
            <p:spPr bwMode="auto">
              <a:xfrm>
                <a:off x="6713" y="3347"/>
                <a:ext cx="350" cy="23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-2</a:t>
                </a: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b</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6" name="Text Box 22"/>
              <p:cNvSpPr txBox="1">
                <a:spLocks noChangeArrowheads="1"/>
              </p:cNvSpPr>
              <p:nvPr/>
            </p:nvSpPr>
            <p:spPr bwMode="auto">
              <a:xfrm>
                <a:off x="8303" y="3352"/>
                <a:ext cx="268" cy="23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2</a:t>
                </a: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b</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7" name="Freeform 21"/>
              <p:cNvSpPr>
                <a:spLocks/>
              </p:cNvSpPr>
              <p:nvPr/>
            </p:nvSpPr>
            <p:spPr bwMode="auto">
              <a:xfrm>
                <a:off x="6948" y="2987"/>
                <a:ext cx="1464" cy="247"/>
              </a:xfrm>
              <a:custGeom>
                <a:avLst/>
                <a:gdLst/>
                <a:ahLst/>
                <a:cxnLst>
                  <a:cxn ang="0">
                    <a:pos x="0" y="297"/>
                  </a:cxn>
                  <a:cxn ang="0">
                    <a:pos x="15" y="207"/>
                  </a:cxn>
                  <a:cxn ang="0">
                    <a:pos x="90" y="102"/>
                  </a:cxn>
                  <a:cxn ang="0">
                    <a:pos x="255" y="42"/>
                  </a:cxn>
                  <a:cxn ang="0">
                    <a:pos x="585" y="12"/>
                  </a:cxn>
                  <a:cxn ang="0">
                    <a:pos x="1230" y="117"/>
                  </a:cxn>
                  <a:cxn ang="0">
                    <a:pos x="1755" y="274"/>
                  </a:cxn>
                </a:cxnLst>
                <a:rect l="0" t="0" r="r" b="b"/>
                <a:pathLst>
                  <a:path w="1755" h="297">
                    <a:moveTo>
                      <a:pt x="0" y="297"/>
                    </a:moveTo>
                    <a:cubicBezTo>
                      <a:pt x="0" y="268"/>
                      <a:pt x="0" y="240"/>
                      <a:pt x="15" y="207"/>
                    </a:cubicBezTo>
                    <a:cubicBezTo>
                      <a:pt x="30" y="174"/>
                      <a:pt x="50" y="130"/>
                      <a:pt x="90" y="102"/>
                    </a:cubicBezTo>
                    <a:cubicBezTo>
                      <a:pt x="130" y="74"/>
                      <a:pt x="173" y="57"/>
                      <a:pt x="255" y="42"/>
                    </a:cubicBezTo>
                    <a:cubicBezTo>
                      <a:pt x="337" y="27"/>
                      <a:pt x="423" y="0"/>
                      <a:pt x="585" y="12"/>
                    </a:cubicBezTo>
                    <a:cubicBezTo>
                      <a:pt x="747" y="24"/>
                      <a:pt x="1035" y="73"/>
                      <a:pt x="1230" y="117"/>
                    </a:cubicBezTo>
                    <a:cubicBezTo>
                      <a:pt x="1425" y="161"/>
                      <a:pt x="1668" y="248"/>
                      <a:pt x="1755" y="274"/>
                    </a:cubicBezTo>
                  </a:path>
                </a:pathLst>
              </a:custGeom>
              <a:noFill/>
              <a:ln w="38100">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8" name="Freeform 20"/>
              <p:cNvSpPr>
                <a:spLocks/>
              </p:cNvSpPr>
              <p:nvPr/>
            </p:nvSpPr>
            <p:spPr bwMode="auto">
              <a:xfrm flipV="1">
                <a:off x="6949" y="3238"/>
                <a:ext cx="1464" cy="247"/>
              </a:xfrm>
              <a:custGeom>
                <a:avLst/>
                <a:gdLst/>
                <a:ahLst/>
                <a:cxnLst>
                  <a:cxn ang="0">
                    <a:pos x="0" y="297"/>
                  </a:cxn>
                  <a:cxn ang="0">
                    <a:pos x="15" y="207"/>
                  </a:cxn>
                  <a:cxn ang="0">
                    <a:pos x="90" y="102"/>
                  </a:cxn>
                  <a:cxn ang="0">
                    <a:pos x="255" y="42"/>
                  </a:cxn>
                  <a:cxn ang="0">
                    <a:pos x="585" y="12"/>
                  </a:cxn>
                  <a:cxn ang="0">
                    <a:pos x="1230" y="117"/>
                  </a:cxn>
                  <a:cxn ang="0">
                    <a:pos x="1755" y="274"/>
                  </a:cxn>
                </a:cxnLst>
                <a:rect l="0" t="0" r="r" b="b"/>
                <a:pathLst>
                  <a:path w="1755" h="297">
                    <a:moveTo>
                      <a:pt x="0" y="297"/>
                    </a:moveTo>
                    <a:cubicBezTo>
                      <a:pt x="0" y="268"/>
                      <a:pt x="0" y="240"/>
                      <a:pt x="15" y="207"/>
                    </a:cubicBezTo>
                    <a:cubicBezTo>
                      <a:pt x="30" y="174"/>
                      <a:pt x="50" y="130"/>
                      <a:pt x="90" y="102"/>
                    </a:cubicBezTo>
                    <a:cubicBezTo>
                      <a:pt x="130" y="74"/>
                      <a:pt x="173" y="57"/>
                      <a:pt x="255" y="42"/>
                    </a:cubicBezTo>
                    <a:cubicBezTo>
                      <a:pt x="337" y="27"/>
                      <a:pt x="423" y="0"/>
                      <a:pt x="585" y="12"/>
                    </a:cubicBezTo>
                    <a:cubicBezTo>
                      <a:pt x="747" y="24"/>
                      <a:pt x="1035" y="73"/>
                      <a:pt x="1230" y="117"/>
                    </a:cubicBezTo>
                    <a:cubicBezTo>
                      <a:pt x="1425" y="161"/>
                      <a:pt x="1668" y="248"/>
                      <a:pt x="1755" y="274"/>
                    </a:cubicBezTo>
                  </a:path>
                </a:pathLst>
              </a:custGeom>
              <a:noFill/>
              <a:ln w="38100">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9" name="Line 19"/>
              <p:cNvSpPr>
                <a:spLocks noChangeShapeType="1"/>
              </p:cNvSpPr>
              <p:nvPr/>
            </p:nvSpPr>
            <p:spPr bwMode="auto">
              <a:xfrm>
                <a:off x="4581" y="2308"/>
                <a:ext cx="0" cy="2040"/>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0" name="Line 18"/>
              <p:cNvSpPr>
                <a:spLocks noChangeShapeType="1"/>
              </p:cNvSpPr>
              <p:nvPr/>
            </p:nvSpPr>
            <p:spPr bwMode="auto">
              <a:xfrm>
                <a:off x="3379" y="3268"/>
                <a:ext cx="2522" cy="0"/>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1" name="Oval 17"/>
              <p:cNvSpPr>
                <a:spLocks noChangeArrowheads="1"/>
              </p:cNvSpPr>
              <p:nvPr/>
            </p:nvSpPr>
            <p:spPr bwMode="auto">
              <a:xfrm>
                <a:off x="3539" y="2693"/>
                <a:ext cx="1320" cy="1200"/>
              </a:xfrm>
              <a:prstGeom prst="ellipse">
                <a:avLst/>
              </a:prstGeom>
              <a:noFill/>
              <a:ln w="28575">
                <a:solidFill>
                  <a:srgbClr val="FF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2" name="Text Box 16"/>
              <p:cNvSpPr txBox="1">
                <a:spLocks noChangeArrowheads="1"/>
              </p:cNvSpPr>
              <p:nvPr/>
            </p:nvSpPr>
            <p:spPr bwMode="auto">
              <a:xfrm>
                <a:off x="5724" y="3340"/>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x</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3" name="Text Box 15"/>
              <p:cNvSpPr txBox="1">
                <a:spLocks noChangeArrowheads="1"/>
              </p:cNvSpPr>
              <p:nvPr/>
            </p:nvSpPr>
            <p:spPr bwMode="auto">
              <a:xfrm>
                <a:off x="4649" y="2240"/>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y</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4" name="Line 14"/>
              <p:cNvSpPr>
                <a:spLocks noChangeShapeType="1"/>
              </p:cNvSpPr>
              <p:nvPr/>
            </p:nvSpPr>
            <p:spPr bwMode="auto">
              <a:xfrm>
                <a:off x="7631" y="2283"/>
                <a:ext cx="0" cy="2040"/>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5" name="Line 13"/>
              <p:cNvSpPr>
                <a:spLocks noChangeShapeType="1"/>
              </p:cNvSpPr>
              <p:nvPr/>
            </p:nvSpPr>
            <p:spPr bwMode="auto">
              <a:xfrm>
                <a:off x="6671" y="3243"/>
                <a:ext cx="2280" cy="1"/>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6" name="Text Box 12"/>
              <p:cNvSpPr txBox="1">
                <a:spLocks noChangeArrowheads="1"/>
              </p:cNvSpPr>
              <p:nvPr/>
            </p:nvSpPr>
            <p:spPr bwMode="auto">
              <a:xfrm>
                <a:off x="8774" y="3315"/>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sym typeface="Symbol" pitchFamily="18" charset="2"/>
                  </a:rPr>
                  <a:t></a:t>
                </a:r>
              </a:p>
            </p:txBody>
          </p:sp>
          <p:sp>
            <p:nvSpPr>
              <p:cNvPr id="37" name="Text Box 11"/>
              <p:cNvSpPr txBox="1">
                <a:spLocks noChangeArrowheads="1"/>
              </p:cNvSpPr>
              <p:nvPr/>
            </p:nvSpPr>
            <p:spPr bwMode="auto">
              <a:xfrm>
                <a:off x="7699" y="2215"/>
                <a:ext cx="200"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sym typeface="Symbol" pitchFamily="18" charset="2"/>
                  </a:rPr>
                  <a:t></a:t>
                </a:r>
              </a:p>
            </p:txBody>
          </p:sp>
          <p:sp>
            <p:nvSpPr>
              <p:cNvPr id="38" name="Text Box 10"/>
              <p:cNvSpPr txBox="1">
                <a:spLocks noChangeArrowheads="1"/>
              </p:cNvSpPr>
              <p:nvPr/>
            </p:nvSpPr>
            <p:spPr bwMode="auto">
              <a:xfrm>
                <a:off x="5108" y="2323"/>
                <a:ext cx="841"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z plane</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40" name="Text Box 9"/>
              <p:cNvSpPr txBox="1">
                <a:spLocks noChangeArrowheads="1"/>
              </p:cNvSpPr>
              <p:nvPr/>
            </p:nvSpPr>
            <p:spPr bwMode="auto">
              <a:xfrm>
                <a:off x="8016" y="2390"/>
                <a:ext cx="842"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w plane</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41" name="Line 8"/>
              <p:cNvSpPr>
                <a:spLocks noChangeShapeType="1"/>
              </p:cNvSpPr>
              <p:nvPr/>
            </p:nvSpPr>
            <p:spPr bwMode="auto">
              <a:xfrm>
                <a:off x="6958" y="3190"/>
                <a:ext cx="0" cy="9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42" name="Line 7"/>
              <p:cNvSpPr>
                <a:spLocks noChangeShapeType="1"/>
              </p:cNvSpPr>
              <p:nvPr/>
            </p:nvSpPr>
            <p:spPr bwMode="auto">
              <a:xfrm>
                <a:off x="8408" y="3200"/>
                <a:ext cx="0" cy="9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aphicFrame>
            <p:nvGraphicFramePr>
              <p:cNvPr id="43" name="Object 6"/>
              <p:cNvGraphicFramePr>
                <a:graphicFrameLocks noChangeAspect="1"/>
              </p:cNvGraphicFramePr>
              <p:nvPr/>
            </p:nvGraphicFramePr>
            <p:xfrm>
              <a:off x="5933" y="2693"/>
              <a:ext cx="817" cy="485"/>
            </p:xfrm>
            <a:graphic>
              <a:graphicData uri="http://schemas.openxmlformats.org/presentationml/2006/ole">
                <p:oleObj spid="_x0000_s56322" name="Equation" r:id="rId3" imgW="622030" imgH="368140" progId="Equation.3">
                  <p:embed/>
                </p:oleObj>
              </a:graphicData>
            </a:graphic>
          </p:graphicFrame>
          <p:sp>
            <p:nvSpPr>
              <p:cNvPr id="44" name="Line 5"/>
              <p:cNvSpPr>
                <a:spLocks noChangeShapeType="1"/>
              </p:cNvSpPr>
              <p:nvPr/>
            </p:nvSpPr>
            <p:spPr bwMode="auto">
              <a:xfrm>
                <a:off x="6133" y="3256"/>
                <a:ext cx="358" cy="0"/>
              </a:xfrm>
              <a:prstGeom prst="line">
                <a:avLst/>
              </a:prstGeom>
              <a:noFill/>
              <a:ln w="381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45" name="Line 4"/>
              <p:cNvSpPr>
                <a:spLocks noChangeShapeType="1"/>
              </p:cNvSpPr>
              <p:nvPr/>
            </p:nvSpPr>
            <p:spPr bwMode="auto">
              <a:xfrm>
                <a:off x="4862" y="3433"/>
                <a:ext cx="0" cy="556"/>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pSp>
      </p:grpSp>
      <p:sp>
        <p:nvSpPr>
          <p:cNvPr id="47" name="Rectangle 46"/>
          <p:cNvSpPr/>
          <p:nvPr/>
        </p:nvSpPr>
        <p:spPr>
          <a:xfrm>
            <a:off x="180528" y="2636342"/>
            <a:ext cx="8711952" cy="984885"/>
          </a:xfrm>
          <a:prstGeom prst="rect">
            <a:avLst/>
          </a:prstGeom>
        </p:spPr>
        <p:txBody>
          <a:bodyPr wrap="square">
            <a:spAutoFit/>
          </a:bodyPr>
          <a:lstStyle/>
          <a:p>
            <a:r>
              <a:rPr lang="en-US" sz="2000" dirty="0" smtClean="0">
                <a:latin typeface="Constantia" pitchFamily="18" charset="0"/>
              </a:rPr>
              <a:t>The equation of the offset circle is: </a:t>
            </a:r>
            <a:r>
              <a:rPr lang="en-US" sz="2000" i="1" dirty="0" smtClean="0">
                <a:latin typeface="Constantia" pitchFamily="18" charset="0"/>
              </a:rPr>
              <a:t>z</a:t>
            </a:r>
            <a:r>
              <a:rPr lang="en-US" sz="2000" dirty="0" smtClean="0">
                <a:latin typeface="Constantia" pitchFamily="18" charset="0"/>
              </a:rPr>
              <a:t> = </a:t>
            </a:r>
            <a:r>
              <a:rPr lang="en-US" sz="2000" i="1" dirty="0" err="1" smtClean="0">
                <a:latin typeface="Constantia" pitchFamily="18" charset="0"/>
              </a:rPr>
              <a:t>ae</a:t>
            </a:r>
            <a:r>
              <a:rPr lang="en-US" sz="2000" i="1" baseline="30000" dirty="0" err="1" smtClean="0">
                <a:latin typeface="Constantia" pitchFamily="18" charset="0"/>
              </a:rPr>
              <a:t>i</a:t>
            </a:r>
            <a:r>
              <a:rPr lang="en-US" sz="2000" i="1" baseline="30000" dirty="0" smtClean="0">
                <a:latin typeface="Constantia" pitchFamily="18" charset="0"/>
                <a:sym typeface="Symbol"/>
              </a:rPr>
              <a:t></a:t>
            </a:r>
            <a:r>
              <a:rPr lang="en-US" sz="2000" i="1" dirty="0" smtClean="0">
                <a:latin typeface="Constantia" pitchFamily="18" charset="0"/>
              </a:rPr>
              <a:t>-</a:t>
            </a:r>
            <a:r>
              <a:rPr lang="en-US" sz="2000" i="1" dirty="0" err="1" smtClean="0">
                <a:latin typeface="Constantia" pitchFamily="18" charset="0"/>
              </a:rPr>
              <a:t>eb</a:t>
            </a:r>
            <a:r>
              <a:rPr lang="en-US" sz="2000" i="1" dirty="0" smtClean="0">
                <a:latin typeface="Constantia" pitchFamily="18" charset="0"/>
              </a:rPr>
              <a:t>, </a:t>
            </a:r>
            <a:r>
              <a:rPr lang="en-US" sz="2000" dirty="0" smtClean="0">
                <a:latin typeface="Constantia" pitchFamily="18" charset="0"/>
              </a:rPr>
              <a:t>where the constant </a:t>
            </a:r>
            <a:r>
              <a:rPr lang="en-US" sz="2000" i="1" dirty="0" smtClean="0">
                <a:latin typeface="Constantia" pitchFamily="18" charset="0"/>
              </a:rPr>
              <a:t>e</a:t>
            </a:r>
            <a:r>
              <a:rPr lang="en-US" sz="2000" dirty="0" smtClean="0">
                <a:latin typeface="Constantia" pitchFamily="18" charset="0"/>
              </a:rPr>
              <a:t> is a small number.</a:t>
            </a:r>
            <a:endParaRPr lang="fa-IR" sz="2000" dirty="0" smtClean="0">
              <a:latin typeface="Constantia" pitchFamily="18" charset="0"/>
            </a:endParaRPr>
          </a:p>
          <a:p>
            <a:endParaRPr lang="en-US" dirty="0">
              <a:latin typeface="Constantia" pitchFamily="18" charset="0"/>
            </a:endParaRPr>
          </a:p>
        </p:txBody>
      </p:sp>
      <p:sp>
        <p:nvSpPr>
          <p:cNvPr id="49" name="TextBox 48"/>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7">
                                            <p:txEl>
                                              <p:pRg st="0" end="0"/>
                                            </p:txEl>
                                          </p:spTgt>
                                        </p:tgtEl>
                                        <p:attrNameLst>
                                          <p:attrName>style.visibility</p:attrName>
                                        </p:attrNameLst>
                                      </p:cBhvr>
                                      <p:to>
                                        <p:strVal val="visible"/>
                                      </p:to>
                                    </p:set>
                                    <p:animEffect transition="in" filter="randombar(horizontal)">
                                      <p:cBhvr>
                                        <p:cTn id="12" dur="500"/>
                                        <p:tgtEl>
                                          <p:spTgt spid="47">
                                            <p:txEl>
                                              <p:pRg st="0" end="0"/>
                                            </p:txEl>
                                          </p:spTgt>
                                        </p:tgtEl>
                                      </p:cBhvr>
                                    </p:animEffect>
                                  </p:childTnLst>
                                </p:cTn>
                              </p:par>
                            </p:childTnLst>
                          </p:cTn>
                        </p:par>
                        <p:par>
                          <p:cTn id="13" fill="hold">
                            <p:stCondLst>
                              <p:cond delay="500"/>
                            </p:stCondLst>
                            <p:childTnLst>
                              <p:par>
                                <p:cTn id="14" presetID="18" presetClass="entr" presetSubtype="12"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strips(downLeft)">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TRANSFORMATION OF A CIRCLE INTO A CAMBERED AIRFOIL</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6" name="Rectangle 1"/>
          <p:cNvSpPr>
            <a:spLocks noChangeArrowheads="1"/>
          </p:cNvSpPr>
          <p:nvPr/>
        </p:nvSpPr>
        <p:spPr bwMode="auto">
          <a:xfrm>
            <a:off x="179512" y="1246108"/>
            <a:ext cx="871296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tx1"/>
                </a:solidFill>
                <a:latin typeface="Constantia" pitchFamily="18" charset="0"/>
                <a:ea typeface="Times New Roman" pitchFamily="18" charset="0"/>
                <a:cs typeface="Arial" pitchFamily="34" charset="0"/>
              </a:rPr>
              <a:t>If the </a:t>
            </a:r>
            <a:r>
              <a:rPr lang="en-US" sz="2400" dirty="0" smtClean="0">
                <a:latin typeface="Constantia" pitchFamily="18" charset="0"/>
                <a:ea typeface="Times New Roman" pitchFamily="18" charset="0"/>
                <a:cs typeface="Arial" pitchFamily="34" charset="0"/>
              </a:rPr>
              <a:t>circle </a:t>
            </a:r>
            <a:r>
              <a:rPr kumimoji="0" lang="en-US" sz="2400" i="0" u="none" strike="noStrike" cap="none" normalizeH="0" baseline="0" dirty="0" smtClean="0">
                <a:ln>
                  <a:noFill/>
                </a:ln>
                <a:solidFill>
                  <a:schemeClr val="tx1"/>
                </a:solidFill>
                <a:latin typeface="Constantia" pitchFamily="18" charset="0"/>
                <a:ea typeface="Times New Roman" pitchFamily="18" charset="0"/>
                <a:cs typeface="Arial" pitchFamily="34" charset="0"/>
              </a:rPr>
              <a:t>is displaced slightly along the complex axis as well, one obtains a cambered airfoil shape.</a:t>
            </a:r>
          </a:p>
          <a:p>
            <a:pPr marL="0" marR="0" lvl="0" indent="0" defTabSz="914400" eaLnBrk="1" fontAlgn="base" latinLnBrk="0" hangingPunct="1">
              <a:lnSpc>
                <a:spcPct val="100000"/>
              </a:lnSpc>
              <a:spcBef>
                <a:spcPct val="0"/>
              </a:spcBef>
              <a:spcAft>
                <a:spcPct val="0"/>
              </a:spcAft>
              <a:buClrTx/>
              <a:buSzTx/>
              <a:buFontTx/>
              <a:buNone/>
              <a:tabLst/>
            </a:pPr>
            <a:endParaRPr kumimoji="0" lang="en-US" sz="2400" i="0" u="none" strike="noStrike" cap="none" normalizeH="0" baseline="0" dirty="0" smtClean="0">
              <a:ln>
                <a:noFill/>
              </a:ln>
              <a:solidFill>
                <a:schemeClr val="tx1"/>
              </a:solidFill>
              <a:latin typeface="Constantia" pitchFamily="18" charset="0"/>
              <a:ea typeface="Times New Roman" pitchFamily="18" charset="0"/>
              <a:cs typeface="Arial" pitchFamily="34" charset="0"/>
            </a:endParaRPr>
          </a:p>
          <a:p>
            <a:pPr fontAlgn="base">
              <a:spcBef>
                <a:spcPct val="0"/>
              </a:spcBef>
              <a:spcAft>
                <a:spcPct val="0"/>
              </a:spcAft>
            </a:pPr>
            <a:r>
              <a:rPr lang="en-US" sz="2400" dirty="0" smtClean="0">
                <a:latin typeface="Constantia" pitchFamily="18" charset="0"/>
              </a:rPr>
              <a:t>Here, the points </a:t>
            </a:r>
            <a:r>
              <a:rPr lang="en-US" sz="2400" i="1" dirty="0" smtClean="0">
                <a:latin typeface="Constantia" pitchFamily="18" charset="0"/>
              </a:rPr>
              <a:t>A</a:t>
            </a:r>
            <a:r>
              <a:rPr lang="en-US" sz="2400" dirty="0" smtClean="0">
                <a:latin typeface="Constantia" pitchFamily="18" charset="0"/>
              </a:rPr>
              <a:t> and </a:t>
            </a:r>
            <a:r>
              <a:rPr lang="en-US" sz="2400" i="1" dirty="0" smtClean="0">
                <a:latin typeface="Constantia" pitchFamily="18" charset="0"/>
              </a:rPr>
              <a:t>B</a:t>
            </a:r>
            <a:r>
              <a:rPr lang="en-US" sz="2400" dirty="0" smtClean="0">
                <a:latin typeface="Constantia" pitchFamily="18" charset="0"/>
              </a:rPr>
              <a:t> are the intercepts of the displaced circle on the real axis and their corresponding points in the transformed plane. The angle </a:t>
            </a:r>
            <a:r>
              <a:rPr lang="en-US" sz="2400" i="1" dirty="0" smtClean="0">
                <a:latin typeface="Constantia" pitchFamily="18" charset="0"/>
                <a:sym typeface="Symbol"/>
              </a:rPr>
              <a:t></a:t>
            </a:r>
            <a:r>
              <a:rPr lang="en-US" sz="2400" dirty="0" smtClean="0">
                <a:latin typeface="Constantia" pitchFamily="18" charset="0"/>
              </a:rPr>
              <a:t> is the angle formed by the line joining the point </a:t>
            </a:r>
            <a:r>
              <a:rPr lang="en-US" sz="2400" i="1" dirty="0" smtClean="0">
                <a:latin typeface="Constantia" pitchFamily="18" charset="0"/>
              </a:rPr>
              <a:t>A </a:t>
            </a:r>
            <a:r>
              <a:rPr lang="en-US" sz="2400" dirty="0" smtClean="0">
                <a:latin typeface="Constantia" pitchFamily="18" charset="0"/>
              </a:rPr>
              <a:t>(or </a:t>
            </a:r>
            <a:r>
              <a:rPr lang="en-US" sz="2400" i="1" dirty="0" smtClean="0">
                <a:latin typeface="Constantia" pitchFamily="18" charset="0"/>
              </a:rPr>
              <a:t>B)</a:t>
            </a:r>
            <a:r>
              <a:rPr lang="en-US" sz="2400" dirty="0" smtClean="0">
                <a:latin typeface="Constantia" pitchFamily="18" charset="0"/>
              </a:rPr>
              <a:t> and the origin with the real axis. </a:t>
            </a:r>
          </a:p>
          <a:p>
            <a:pPr marL="0" marR="0" lvl="0" indent="0" defTabSz="914400" eaLnBrk="1" fontAlgn="base" latinLnBrk="0" hangingPunct="1">
              <a:lnSpc>
                <a:spcPct val="100000"/>
              </a:lnSpc>
              <a:spcBef>
                <a:spcPct val="0"/>
              </a:spcBef>
              <a:spcAft>
                <a:spcPct val="0"/>
              </a:spcAft>
              <a:buClrTx/>
              <a:buSzTx/>
              <a:buFontTx/>
              <a:buNone/>
              <a:tabLst/>
            </a:pPr>
            <a:endParaRPr kumimoji="0" lang="en-US" sz="2400" i="0" u="none" strike="noStrike" cap="none" normalizeH="0" baseline="0" dirty="0" smtClean="0">
              <a:ln>
                <a:noFill/>
              </a:ln>
              <a:solidFill>
                <a:schemeClr val="tx1"/>
              </a:solidFill>
              <a:latin typeface="Constantia" pitchFamily="18" charset="0"/>
              <a:cs typeface="Arial" pitchFamily="34" charset="0"/>
            </a:endParaRPr>
          </a:p>
        </p:txBody>
      </p:sp>
      <p:grpSp>
        <p:nvGrpSpPr>
          <p:cNvPr id="7" name="Group 2"/>
          <p:cNvGrpSpPr>
            <a:grpSpLocks/>
          </p:cNvGrpSpPr>
          <p:nvPr/>
        </p:nvGrpSpPr>
        <p:grpSpPr bwMode="auto">
          <a:xfrm>
            <a:off x="1252158" y="4026154"/>
            <a:ext cx="6072294" cy="2643206"/>
            <a:chOff x="2394" y="8094"/>
            <a:chExt cx="6794" cy="2560"/>
          </a:xfrm>
        </p:grpSpPr>
        <p:grpSp>
          <p:nvGrpSpPr>
            <p:cNvPr id="9" name="Group 8"/>
            <p:cNvGrpSpPr>
              <a:grpSpLocks/>
            </p:cNvGrpSpPr>
            <p:nvPr/>
          </p:nvGrpSpPr>
          <p:grpSpPr bwMode="auto">
            <a:xfrm>
              <a:off x="2394" y="8094"/>
              <a:ext cx="6794" cy="2560"/>
              <a:chOff x="2499" y="6834"/>
              <a:chExt cx="6794" cy="2560"/>
            </a:xfrm>
          </p:grpSpPr>
          <p:sp>
            <p:nvSpPr>
              <p:cNvPr id="18" name="Line 4"/>
              <p:cNvSpPr>
                <a:spLocks noChangeShapeType="1"/>
              </p:cNvSpPr>
              <p:nvPr/>
            </p:nvSpPr>
            <p:spPr bwMode="auto">
              <a:xfrm>
                <a:off x="4020" y="8484"/>
                <a:ext cx="0" cy="820"/>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9" name="Line 5"/>
              <p:cNvSpPr>
                <a:spLocks noChangeShapeType="1"/>
              </p:cNvSpPr>
              <p:nvPr/>
            </p:nvSpPr>
            <p:spPr bwMode="auto">
              <a:xfrm>
                <a:off x="3723" y="8943"/>
                <a:ext cx="309"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0" name="Line 6"/>
              <p:cNvSpPr>
                <a:spLocks noChangeShapeType="1"/>
              </p:cNvSpPr>
              <p:nvPr/>
            </p:nvSpPr>
            <p:spPr bwMode="auto">
              <a:xfrm>
                <a:off x="4329" y="8940"/>
                <a:ext cx="351" cy="1"/>
              </a:xfrm>
              <a:prstGeom prst="line">
                <a:avLst/>
              </a:prstGeom>
              <a:noFill/>
              <a:ln w="9525">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1" name="Text Box 7"/>
              <p:cNvSpPr txBox="1">
                <a:spLocks noChangeArrowheads="1"/>
              </p:cNvSpPr>
              <p:nvPr/>
            </p:nvSpPr>
            <p:spPr bwMode="auto">
              <a:xfrm>
                <a:off x="3958" y="8820"/>
                <a:ext cx="240" cy="28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b</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2" name="Line 8"/>
              <p:cNvSpPr>
                <a:spLocks noChangeShapeType="1"/>
              </p:cNvSpPr>
              <p:nvPr/>
            </p:nvSpPr>
            <p:spPr bwMode="auto">
              <a:xfrm>
                <a:off x="3180" y="8364"/>
                <a:ext cx="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3" name="Line 9"/>
              <p:cNvSpPr>
                <a:spLocks noChangeShapeType="1"/>
              </p:cNvSpPr>
              <p:nvPr/>
            </p:nvSpPr>
            <p:spPr bwMode="auto">
              <a:xfrm flipH="1" flipV="1">
                <a:off x="3013" y="7320"/>
                <a:ext cx="469" cy="51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4" name="Text Box 10"/>
              <p:cNvSpPr txBox="1">
                <a:spLocks noChangeArrowheads="1"/>
              </p:cNvSpPr>
              <p:nvPr/>
            </p:nvSpPr>
            <p:spPr bwMode="auto">
              <a:xfrm>
                <a:off x="2739" y="7111"/>
                <a:ext cx="240" cy="2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onstantia" pitchFamily="18" charset="0"/>
                    <a:ea typeface="Arial" pitchFamily="34" charset="0"/>
                    <a:cs typeface="Arial" pitchFamily="34" charset="0"/>
                  </a:rPr>
                  <a:t>a</a:t>
                </a:r>
                <a:endParaRPr kumimoji="0" lang="fa-IR"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26" name="Text Box 11"/>
              <p:cNvSpPr txBox="1">
                <a:spLocks noChangeArrowheads="1"/>
              </p:cNvSpPr>
              <p:nvPr/>
            </p:nvSpPr>
            <p:spPr bwMode="auto">
              <a:xfrm>
                <a:off x="3623" y="8208"/>
                <a:ext cx="311" cy="2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eb</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7" name="Line 12"/>
              <p:cNvSpPr>
                <a:spLocks noChangeShapeType="1"/>
              </p:cNvSpPr>
              <p:nvPr/>
            </p:nvSpPr>
            <p:spPr bwMode="auto">
              <a:xfrm flipH="1" flipV="1">
                <a:off x="3499" y="7937"/>
                <a:ext cx="6" cy="486"/>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8" name="Line 13"/>
              <p:cNvSpPr>
                <a:spLocks noChangeShapeType="1"/>
              </p:cNvSpPr>
              <p:nvPr/>
            </p:nvSpPr>
            <p:spPr bwMode="auto">
              <a:xfrm flipH="1">
                <a:off x="3286" y="8389"/>
                <a:ext cx="200" cy="2"/>
              </a:xfrm>
              <a:prstGeom prst="line">
                <a:avLst/>
              </a:prstGeom>
              <a:noFill/>
              <a:ln w="9525">
                <a:solidFill>
                  <a:srgbClr val="000000"/>
                </a:solidFill>
                <a:round/>
                <a:headEnd type="triangle" w="sm" len="sm"/>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9" name="Line 14"/>
              <p:cNvSpPr>
                <a:spLocks noChangeShapeType="1"/>
              </p:cNvSpPr>
              <p:nvPr/>
            </p:nvSpPr>
            <p:spPr bwMode="auto">
              <a:xfrm>
                <a:off x="4008" y="8406"/>
                <a:ext cx="190" cy="1"/>
              </a:xfrm>
              <a:prstGeom prst="line">
                <a:avLst/>
              </a:prstGeom>
              <a:noFill/>
              <a:ln w="9525">
                <a:solidFill>
                  <a:srgbClr val="000000"/>
                </a:solidFill>
                <a:round/>
                <a:headEnd type="triangle" w="sm" len="sm"/>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0" name="Text Box 15"/>
              <p:cNvSpPr txBox="1">
                <a:spLocks noChangeArrowheads="1"/>
              </p:cNvSpPr>
              <p:nvPr/>
            </p:nvSpPr>
            <p:spPr bwMode="auto">
              <a:xfrm>
                <a:off x="6580" y="8193"/>
                <a:ext cx="420" cy="2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-2b</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1" name="Text Box 16"/>
              <p:cNvSpPr txBox="1">
                <a:spLocks noChangeArrowheads="1"/>
              </p:cNvSpPr>
              <p:nvPr/>
            </p:nvSpPr>
            <p:spPr bwMode="auto">
              <a:xfrm>
                <a:off x="8488" y="8199"/>
                <a:ext cx="321" cy="27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2b</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2" name="Line 17"/>
              <p:cNvSpPr>
                <a:spLocks noChangeShapeType="1"/>
              </p:cNvSpPr>
              <p:nvPr/>
            </p:nvSpPr>
            <p:spPr bwMode="auto">
              <a:xfrm>
                <a:off x="4021" y="6946"/>
                <a:ext cx="0" cy="2448"/>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3" name="Line 18"/>
              <p:cNvSpPr>
                <a:spLocks noChangeShapeType="1"/>
              </p:cNvSpPr>
              <p:nvPr/>
            </p:nvSpPr>
            <p:spPr bwMode="auto">
              <a:xfrm>
                <a:off x="2579" y="8098"/>
                <a:ext cx="3026" cy="0"/>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4" name="Oval 19"/>
              <p:cNvSpPr>
                <a:spLocks noChangeArrowheads="1"/>
              </p:cNvSpPr>
              <p:nvPr/>
            </p:nvSpPr>
            <p:spPr bwMode="auto">
              <a:xfrm>
                <a:off x="2756" y="7123"/>
                <a:ext cx="1584" cy="1440"/>
              </a:xfrm>
              <a:prstGeom prst="ellipse">
                <a:avLst/>
              </a:prstGeom>
              <a:noFill/>
              <a:ln w="38100">
                <a:solidFill>
                  <a:srgbClr val="FF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5" name="Text Box 20"/>
              <p:cNvSpPr txBox="1">
                <a:spLocks noChangeArrowheads="1"/>
              </p:cNvSpPr>
              <p:nvPr/>
            </p:nvSpPr>
            <p:spPr bwMode="auto">
              <a:xfrm>
                <a:off x="5393" y="8184"/>
                <a:ext cx="240" cy="2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x</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6" name="Text Box 21"/>
              <p:cNvSpPr txBox="1">
                <a:spLocks noChangeArrowheads="1"/>
              </p:cNvSpPr>
              <p:nvPr/>
            </p:nvSpPr>
            <p:spPr bwMode="auto">
              <a:xfrm>
                <a:off x="4103" y="6864"/>
                <a:ext cx="240" cy="2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y</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7" name="Line 22"/>
              <p:cNvSpPr>
                <a:spLocks noChangeShapeType="1"/>
              </p:cNvSpPr>
              <p:nvPr/>
            </p:nvSpPr>
            <p:spPr bwMode="auto">
              <a:xfrm>
                <a:off x="7681" y="6916"/>
                <a:ext cx="0" cy="2448"/>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8" name="Line 23"/>
              <p:cNvSpPr>
                <a:spLocks noChangeShapeType="1"/>
              </p:cNvSpPr>
              <p:nvPr/>
            </p:nvSpPr>
            <p:spPr bwMode="auto">
              <a:xfrm>
                <a:off x="6529" y="8068"/>
                <a:ext cx="2736" cy="1"/>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40" name="Text Box 24"/>
              <p:cNvSpPr txBox="1">
                <a:spLocks noChangeArrowheads="1"/>
              </p:cNvSpPr>
              <p:nvPr/>
            </p:nvSpPr>
            <p:spPr bwMode="auto">
              <a:xfrm>
                <a:off x="9053" y="8154"/>
                <a:ext cx="240" cy="2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sym typeface="Symbol" pitchFamily="18" charset="2"/>
                  </a:rPr>
                  <a:t></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41" name="Text Box 25"/>
              <p:cNvSpPr txBox="1">
                <a:spLocks noChangeArrowheads="1"/>
              </p:cNvSpPr>
              <p:nvPr/>
            </p:nvSpPr>
            <p:spPr bwMode="auto">
              <a:xfrm>
                <a:off x="7763" y="6834"/>
                <a:ext cx="240" cy="2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sym typeface="Symbol" pitchFamily="18" charset="2"/>
                  </a:rPr>
                  <a:t></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42" name="Text Box 26"/>
              <p:cNvSpPr txBox="1">
                <a:spLocks noChangeArrowheads="1"/>
              </p:cNvSpPr>
              <p:nvPr/>
            </p:nvSpPr>
            <p:spPr bwMode="auto">
              <a:xfrm>
                <a:off x="4178" y="7180"/>
                <a:ext cx="1009" cy="27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onstantia" pitchFamily="18" charset="0"/>
                    <a:ea typeface="Arial" pitchFamily="34" charset="0"/>
                    <a:cs typeface="Arial" pitchFamily="34" charset="0"/>
                  </a:rPr>
                  <a:t>z plane</a:t>
                </a:r>
                <a:endParaRPr kumimoji="0" lang="fa-IR"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43" name="Text Box 27"/>
              <p:cNvSpPr txBox="1">
                <a:spLocks noChangeArrowheads="1"/>
              </p:cNvSpPr>
              <p:nvPr/>
            </p:nvSpPr>
            <p:spPr bwMode="auto">
              <a:xfrm>
                <a:off x="7774" y="7180"/>
                <a:ext cx="1011" cy="2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onstantia" pitchFamily="18" charset="0"/>
                    <a:ea typeface="Arial" pitchFamily="34" charset="0"/>
                    <a:cs typeface="Arial" pitchFamily="34" charset="0"/>
                  </a:rPr>
                  <a:t>w plane</a:t>
                </a:r>
                <a:endParaRPr kumimoji="0" lang="fa-IR"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44" name="Line 28"/>
              <p:cNvSpPr>
                <a:spLocks noChangeShapeType="1"/>
              </p:cNvSpPr>
              <p:nvPr/>
            </p:nvSpPr>
            <p:spPr bwMode="auto">
              <a:xfrm>
                <a:off x="6874" y="8004"/>
                <a:ext cx="0" cy="109"/>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aphicFrame>
            <p:nvGraphicFramePr>
              <p:cNvPr id="45" name="Object 29"/>
              <p:cNvGraphicFramePr>
                <a:graphicFrameLocks noChangeAspect="1"/>
              </p:cNvGraphicFramePr>
              <p:nvPr/>
            </p:nvGraphicFramePr>
            <p:xfrm>
              <a:off x="5644" y="7408"/>
              <a:ext cx="980" cy="582"/>
            </p:xfrm>
            <a:graphic>
              <a:graphicData uri="http://schemas.openxmlformats.org/presentationml/2006/ole">
                <p:oleObj spid="_x0000_s57346" name="Equation" r:id="rId3" imgW="672840" imgH="419040" progId="Equation.3">
                  <p:embed/>
                </p:oleObj>
              </a:graphicData>
            </a:graphic>
          </p:graphicFrame>
          <p:sp>
            <p:nvSpPr>
              <p:cNvPr id="46" name="Line 30"/>
              <p:cNvSpPr>
                <a:spLocks noChangeShapeType="1"/>
              </p:cNvSpPr>
              <p:nvPr/>
            </p:nvSpPr>
            <p:spPr bwMode="auto">
              <a:xfrm>
                <a:off x="5884" y="8083"/>
                <a:ext cx="429" cy="0"/>
              </a:xfrm>
              <a:prstGeom prst="line">
                <a:avLst/>
              </a:prstGeom>
              <a:noFill/>
              <a:ln w="381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47" name="Line 31"/>
              <p:cNvSpPr>
                <a:spLocks noChangeShapeType="1"/>
              </p:cNvSpPr>
              <p:nvPr/>
            </p:nvSpPr>
            <p:spPr bwMode="auto">
              <a:xfrm>
                <a:off x="4291" y="8146"/>
                <a:ext cx="0" cy="854"/>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48" name="Line 32"/>
              <p:cNvSpPr>
                <a:spLocks noChangeShapeType="1"/>
              </p:cNvSpPr>
              <p:nvPr/>
            </p:nvSpPr>
            <p:spPr bwMode="auto">
              <a:xfrm>
                <a:off x="3420" y="7845"/>
                <a:ext cx="165"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49" name="Line 33"/>
              <p:cNvSpPr>
                <a:spLocks noChangeShapeType="1"/>
              </p:cNvSpPr>
              <p:nvPr/>
            </p:nvSpPr>
            <p:spPr bwMode="auto">
              <a:xfrm>
                <a:off x="3503" y="7755"/>
                <a:ext cx="0" cy="165"/>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50" name="Text Box 34"/>
              <p:cNvSpPr txBox="1">
                <a:spLocks noChangeArrowheads="1"/>
              </p:cNvSpPr>
              <p:nvPr/>
            </p:nvSpPr>
            <p:spPr bwMode="auto">
              <a:xfrm>
                <a:off x="2499" y="7872"/>
                <a:ext cx="240" cy="28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onstantia" pitchFamily="18" charset="0"/>
                    <a:ea typeface="Arial" pitchFamily="34" charset="0"/>
                    <a:cs typeface="Arial" pitchFamily="34" charset="0"/>
                  </a:rPr>
                  <a:t>A</a:t>
                </a:r>
                <a:endParaRPr kumimoji="0" lang="fa-IR" sz="1800" b="0" i="0" u="none" strike="noStrike" cap="none" normalizeH="0" baseline="0" dirty="0" smtClean="0">
                  <a:ln>
                    <a:noFill/>
                  </a:ln>
                  <a:solidFill>
                    <a:schemeClr val="tx1"/>
                  </a:solidFill>
                  <a:effectLst/>
                  <a:latin typeface="Constantia" pitchFamily="18" charset="0"/>
                  <a:cs typeface="Arial" pitchFamily="34" charset="0"/>
                </a:endParaRPr>
              </a:p>
            </p:txBody>
          </p:sp>
        </p:grpSp>
        <p:sp>
          <p:nvSpPr>
            <p:cNvPr id="10" name="Line 35"/>
            <p:cNvSpPr>
              <a:spLocks noChangeShapeType="1"/>
            </p:cNvSpPr>
            <p:nvPr/>
          </p:nvSpPr>
          <p:spPr bwMode="auto">
            <a:xfrm flipV="1">
              <a:off x="2693" y="9098"/>
              <a:ext cx="712" cy="27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1" name="Freeform 36"/>
            <p:cNvSpPr>
              <a:spLocks/>
            </p:cNvSpPr>
            <p:nvPr/>
          </p:nvSpPr>
          <p:spPr bwMode="auto">
            <a:xfrm>
              <a:off x="3113" y="9201"/>
              <a:ext cx="97" cy="165"/>
            </a:xfrm>
            <a:custGeom>
              <a:avLst/>
              <a:gdLst/>
              <a:ahLst/>
              <a:cxnLst>
                <a:cxn ang="0">
                  <a:pos x="0" y="0"/>
                </a:cxn>
                <a:cxn ang="0">
                  <a:pos x="67" y="60"/>
                </a:cxn>
                <a:cxn ang="0">
                  <a:pos x="97" y="165"/>
                </a:cxn>
              </a:cxnLst>
              <a:rect l="0" t="0" r="r" b="b"/>
              <a:pathLst>
                <a:path w="97" h="165">
                  <a:moveTo>
                    <a:pt x="0" y="0"/>
                  </a:moveTo>
                  <a:cubicBezTo>
                    <a:pt x="25" y="16"/>
                    <a:pt x="51" y="32"/>
                    <a:pt x="67" y="60"/>
                  </a:cubicBezTo>
                  <a:cubicBezTo>
                    <a:pt x="83" y="88"/>
                    <a:pt x="92" y="148"/>
                    <a:pt x="97" y="165"/>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2" name="Text Box 37"/>
            <p:cNvSpPr txBox="1">
              <a:spLocks noChangeArrowheads="1"/>
            </p:cNvSpPr>
            <p:nvPr/>
          </p:nvSpPr>
          <p:spPr bwMode="auto">
            <a:xfrm>
              <a:off x="3113" y="9132"/>
              <a:ext cx="225"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onstantia" pitchFamily="18" charset="0"/>
                  <a:ea typeface="Arial" pitchFamily="34" charset="0"/>
                  <a:cs typeface="Arial" pitchFamily="34" charset="0"/>
                  <a:sym typeface="Symbol" pitchFamily="18" charset="2"/>
                </a:rPr>
                <a:t></a:t>
              </a:r>
              <a:endParaRPr kumimoji="0" lang="fa-IR"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13" name="Text Box 38"/>
            <p:cNvSpPr txBox="1">
              <a:spLocks noChangeArrowheads="1"/>
            </p:cNvSpPr>
            <p:nvPr/>
          </p:nvSpPr>
          <p:spPr bwMode="auto">
            <a:xfrm>
              <a:off x="4232" y="9132"/>
              <a:ext cx="225"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onstantia" pitchFamily="18" charset="0"/>
                  <a:ea typeface="Arial" pitchFamily="34" charset="0"/>
                  <a:cs typeface="Arial" pitchFamily="34" charset="0"/>
                </a:rPr>
                <a:t>B</a:t>
              </a:r>
              <a:endParaRPr kumimoji="0" lang="fa-IR"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14" name="Freeform 39"/>
            <p:cNvSpPr>
              <a:spLocks/>
            </p:cNvSpPr>
            <p:nvPr/>
          </p:nvSpPr>
          <p:spPr bwMode="auto">
            <a:xfrm>
              <a:off x="6751" y="9014"/>
              <a:ext cx="1841" cy="375"/>
            </a:xfrm>
            <a:custGeom>
              <a:avLst/>
              <a:gdLst/>
              <a:ahLst/>
              <a:cxnLst>
                <a:cxn ang="0">
                  <a:pos x="1814" y="309"/>
                </a:cxn>
                <a:cxn ang="0">
                  <a:pos x="1537" y="166"/>
                </a:cxn>
                <a:cxn ang="0">
                  <a:pos x="1132" y="31"/>
                </a:cxn>
                <a:cxn ang="0">
                  <a:pos x="697" y="9"/>
                </a:cxn>
                <a:cxn ang="0">
                  <a:pos x="292" y="84"/>
                </a:cxn>
                <a:cxn ang="0">
                  <a:pos x="67" y="189"/>
                </a:cxn>
                <a:cxn ang="0">
                  <a:pos x="22" y="309"/>
                </a:cxn>
                <a:cxn ang="0">
                  <a:pos x="202" y="369"/>
                </a:cxn>
                <a:cxn ang="0">
                  <a:pos x="734" y="271"/>
                </a:cxn>
                <a:cxn ang="0">
                  <a:pos x="1372" y="271"/>
                </a:cxn>
                <a:cxn ang="0">
                  <a:pos x="1814" y="309"/>
                </a:cxn>
              </a:cxnLst>
              <a:rect l="0" t="0" r="r" b="b"/>
              <a:pathLst>
                <a:path w="1841" h="375">
                  <a:moveTo>
                    <a:pt x="1814" y="309"/>
                  </a:moveTo>
                  <a:cubicBezTo>
                    <a:pt x="1841" y="292"/>
                    <a:pt x="1651" y="212"/>
                    <a:pt x="1537" y="166"/>
                  </a:cubicBezTo>
                  <a:cubicBezTo>
                    <a:pt x="1423" y="120"/>
                    <a:pt x="1272" y="57"/>
                    <a:pt x="1132" y="31"/>
                  </a:cubicBezTo>
                  <a:cubicBezTo>
                    <a:pt x="992" y="5"/>
                    <a:pt x="837" y="0"/>
                    <a:pt x="697" y="9"/>
                  </a:cubicBezTo>
                  <a:cubicBezTo>
                    <a:pt x="557" y="18"/>
                    <a:pt x="397" y="54"/>
                    <a:pt x="292" y="84"/>
                  </a:cubicBezTo>
                  <a:cubicBezTo>
                    <a:pt x="187" y="114"/>
                    <a:pt x="112" y="152"/>
                    <a:pt x="67" y="189"/>
                  </a:cubicBezTo>
                  <a:cubicBezTo>
                    <a:pt x="22" y="226"/>
                    <a:pt x="0" y="279"/>
                    <a:pt x="22" y="309"/>
                  </a:cubicBezTo>
                  <a:cubicBezTo>
                    <a:pt x="44" y="339"/>
                    <a:pt x="83" y="375"/>
                    <a:pt x="202" y="369"/>
                  </a:cubicBezTo>
                  <a:cubicBezTo>
                    <a:pt x="321" y="363"/>
                    <a:pt x="539" y="287"/>
                    <a:pt x="734" y="271"/>
                  </a:cubicBezTo>
                  <a:cubicBezTo>
                    <a:pt x="929" y="255"/>
                    <a:pt x="1192" y="264"/>
                    <a:pt x="1372" y="271"/>
                  </a:cubicBezTo>
                  <a:cubicBezTo>
                    <a:pt x="1552" y="278"/>
                    <a:pt x="1787" y="326"/>
                    <a:pt x="1814" y="309"/>
                  </a:cubicBezTo>
                  <a:close/>
                </a:path>
              </a:pathLst>
            </a:custGeom>
            <a:noFill/>
            <a:ln w="38100">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5" name="Line 40"/>
            <p:cNvSpPr>
              <a:spLocks noChangeShapeType="1"/>
            </p:cNvSpPr>
            <p:nvPr/>
          </p:nvSpPr>
          <p:spPr bwMode="auto">
            <a:xfrm>
              <a:off x="8565" y="9278"/>
              <a:ext cx="0" cy="75"/>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6" name="Text Box 41"/>
            <p:cNvSpPr txBox="1">
              <a:spLocks noChangeArrowheads="1"/>
            </p:cNvSpPr>
            <p:nvPr/>
          </p:nvSpPr>
          <p:spPr bwMode="auto">
            <a:xfrm>
              <a:off x="8566" y="9075"/>
              <a:ext cx="225"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B</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7" name="Text Box 42"/>
            <p:cNvSpPr txBox="1">
              <a:spLocks noChangeArrowheads="1"/>
            </p:cNvSpPr>
            <p:nvPr/>
          </p:nvSpPr>
          <p:spPr bwMode="auto">
            <a:xfrm>
              <a:off x="6593" y="9060"/>
              <a:ext cx="225"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onstantia" pitchFamily="18" charset="0"/>
                  <a:ea typeface="Arial" pitchFamily="34" charset="0"/>
                  <a:cs typeface="Arial" pitchFamily="34" charset="0"/>
                </a:rPr>
                <a:t>A</a:t>
              </a:r>
              <a:endParaRPr kumimoji="0" lang="fa-IR" sz="1800" b="0" i="0" u="none" strike="noStrike" cap="none" normalizeH="0" baseline="0" dirty="0" smtClean="0">
                <a:ln>
                  <a:noFill/>
                </a:ln>
                <a:solidFill>
                  <a:schemeClr val="tx1"/>
                </a:solidFill>
                <a:effectLst/>
                <a:latin typeface="Constantia" pitchFamily="18" charset="0"/>
                <a:cs typeface="Arial" pitchFamily="34" charset="0"/>
              </a:endParaRPr>
            </a:p>
          </p:txBody>
        </p:sp>
      </p:grpSp>
      <p:sp>
        <p:nvSpPr>
          <p:cNvPr id="52" name="TextBox 51"/>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2" dur="500"/>
                                        <p:tgtEl>
                                          <p:spTgt spid="6">
                                            <p:txEl>
                                              <p:pRg st="2" end="2"/>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TRANSFORMATION OF A CIRCLE INTO A CAMBERED AIRFOIL</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179544" y="1268760"/>
            <a:ext cx="8786842" cy="1200329"/>
          </a:xfrm>
          <a:prstGeom prst="rect">
            <a:avLst/>
          </a:prstGeom>
        </p:spPr>
        <p:txBody>
          <a:bodyPr wrap="square">
            <a:spAutoFit/>
          </a:bodyPr>
          <a:lstStyle/>
          <a:p>
            <a:r>
              <a:rPr lang="en-US" sz="2400" dirty="0" smtClean="0">
                <a:latin typeface="Constantia" pitchFamily="18" charset="0"/>
                <a:cs typeface="Arial" pitchFamily="34" charset="0"/>
              </a:rPr>
              <a:t>If lifting flow about the original circle had been imposed, the </a:t>
            </a:r>
            <a:r>
              <a:rPr lang="en-US" sz="2400" dirty="0" err="1" smtClean="0">
                <a:latin typeface="Constantia" pitchFamily="18" charset="0"/>
                <a:cs typeface="Arial" pitchFamily="34" charset="0"/>
              </a:rPr>
              <a:t>Joukowski</a:t>
            </a:r>
            <a:r>
              <a:rPr lang="en-US" sz="2400" dirty="0" smtClean="0">
                <a:latin typeface="Constantia" pitchFamily="18" charset="0"/>
                <a:cs typeface="Arial" pitchFamily="34" charset="0"/>
              </a:rPr>
              <a:t> transformation would have generated a lifting flow about the </a:t>
            </a:r>
            <a:r>
              <a:rPr lang="en-US" sz="2400" dirty="0" err="1" smtClean="0">
                <a:latin typeface="Constantia" pitchFamily="18" charset="0"/>
                <a:cs typeface="Arial" pitchFamily="34" charset="0"/>
              </a:rPr>
              <a:t>Joukowski</a:t>
            </a:r>
            <a:r>
              <a:rPr lang="en-US" sz="2400" dirty="0" smtClean="0">
                <a:latin typeface="Constantia" pitchFamily="18" charset="0"/>
                <a:cs typeface="Arial" pitchFamily="34" charset="0"/>
              </a:rPr>
              <a:t> airfoil;</a:t>
            </a:r>
            <a:endParaRPr lang="fa-IR" sz="2400" dirty="0">
              <a:latin typeface="Constantia" pitchFamily="18" charset="0"/>
              <a:cs typeface="Arial" pitchFamily="34" charset="0"/>
            </a:endParaRPr>
          </a:p>
        </p:txBody>
      </p:sp>
      <p:grpSp>
        <p:nvGrpSpPr>
          <p:cNvPr id="7" name="Group 2"/>
          <p:cNvGrpSpPr>
            <a:grpSpLocks/>
          </p:cNvGrpSpPr>
          <p:nvPr/>
        </p:nvGrpSpPr>
        <p:grpSpPr bwMode="auto">
          <a:xfrm>
            <a:off x="1723710" y="2574024"/>
            <a:ext cx="5696580" cy="2511160"/>
            <a:chOff x="3280" y="6798"/>
            <a:chExt cx="5623" cy="2315"/>
          </a:xfrm>
        </p:grpSpPr>
        <p:sp>
          <p:nvSpPr>
            <p:cNvPr id="9" name="Freeform 3"/>
            <p:cNvSpPr>
              <a:spLocks/>
            </p:cNvSpPr>
            <p:nvPr/>
          </p:nvSpPr>
          <p:spPr bwMode="auto">
            <a:xfrm>
              <a:off x="4930" y="8305"/>
              <a:ext cx="750" cy="433"/>
            </a:xfrm>
            <a:custGeom>
              <a:avLst/>
              <a:gdLst/>
              <a:ahLst/>
              <a:cxnLst>
                <a:cxn ang="0">
                  <a:pos x="0" y="0"/>
                </a:cxn>
                <a:cxn ang="0">
                  <a:pos x="90" y="120"/>
                </a:cxn>
                <a:cxn ang="0">
                  <a:pos x="360" y="370"/>
                </a:cxn>
                <a:cxn ang="0">
                  <a:pos x="900" y="520"/>
                </a:cxn>
              </a:cxnLst>
              <a:rect l="0" t="0" r="r" b="b"/>
              <a:pathLst>
                <a:path w="900" h="520">
                  <a:moveTo>
                    <a:pt x="0" y="0"/>
                  </a:moveTo>
                  <a:cubicBezTo>
                    <a:pt x="15" y="29"/>
                    <a:pt x="30" y="58"/>
                    <a:pt x="90" y="120"/>
                  </a:cubicBezTo>
                  <a:cubicBezTo>
                    <a:pt x="150" y="182"/>
                    <a:pt x="225" y="303"/>
                    <a:pt x="360" y="370"/>
                  </a:cubicBezTo>
                  <a:cubicBezTo>
                    <a:pt x="495" y="437"/>
                    <a:pt x="810" y="495"/>
                    <a:pt x="900" y="52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0" name="Freeform 4"/>
            <p:cNvSpPr>
              <a:spLocks/>
            </p:cNvSpPr>
            <p:nvPr/>
          </p:nvSpPr>
          <p:spPr bwMode="auto">
            <a:xfrm>
              <a:off x="3380" y="8347"/>
              <a:ext cx="650" cy="400"/>
            </a:xfrm>
            <a:custGeom>
              <a:avLst/>
              <a:gdLst/>
              <a:ahLst/>
              <a:cxnLst>
                <a:cxn ang="0">
                  <a:pos x="780" y="0"/>
                </a:cxn>
                <a:cxn ang="0">
                  <a:pos x="720" y="100"/>
                </a:cxn>
                <a:cxn ang="0">
                  <a:pos x="620" y="200"/>
                </a:cxn>
                <a:cxn ang="0">
                  <a:pos x="360" y="390"/>
                </a:cxn>
                <a:cxn ang="0">
                  <a:pos x="0" y="480"/>
                </a:cxn>
              </a:cxnLst>
              <a:rect l="0" t="0" r="r" b="b"/>
              <a:pathLst>
                <a:path w="780" h="480">
                  <a:moveTo>
                    <a:pt x="780" y="0"/>
                  </a:moveTo>
                  <a:cubicBezTo>
                    <a:pt x="763" y="33"/>
                    <a:pt x="747" y="67"/>
                    <a:pt x="720" y="100"/>
                  </a:cubicBezTo>
                  <a:cubicBezTo>
                    <a:pt x="693" y="133"/>
                    <a:pt x="680" y="152"/>
                    <a:pt x="620" y="200"/>
                  </a:cubicBezTo>
                  <a:cubicBezTo>
                    <a:pt x="560" y="248"/>
                    <a:pt x="463" y="343"/>
                    <a:pt x="360" y="390"/>
                  </a:cubicBezTo>
                  <a:cubicBezTo>
                    <a:pt x="257" y="437"/>
                    <a:pt x="60" y="465"/>
                    <a:pt x="0" y="480"/>
                  </a:cubicBezTo>
                </a:path>
              </a:pathLst>
            </a:cu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1" name="Freeform 5"/>
            <p:cNvSpPr>
              <a:spLocks/>
            </p:cNvSpPr>
            <p:nvPr/>
          </p:nvSpPr>
          <p:spPr bwMode="auto">
            <a:xfrm>
              <a:off x="3463" y="8647"/>
              <a:ext cx="2075" cy="466"/>
            </a:xfrm>
            <a:custGeom>
              <a:avLst/>
              <a:gdLst/>
              <a:ahLst/>
              <a:cxnLst>
                <a:cxn ang="0">
                  <a:pos x="0" y="560"/>
                </a:cxn>
                <a:cxn ang="0">
                  <a:pos x="390" y="450"/>
                </a:cxn>
                <a:cxn ang="0">
                  <a:pos x="680" y="250"/>
                </a:cxn>
                <a:cxn ang="0">
                  <a:pos x="920" y="60"/>
                </a:cxn>
                <a:cxn ang="0">
                  <a:pos x="1200" y="0"/>
                </a:cxn>
                <a:cxn ang="0">
                  <a:pos x="1460" y="60"/>
                </a:cxn>
                <a:cxn ang="0">
                  <a:pos x="1760" y="280"/>
                </a:cxn>
                <a:cxn ang="0">
                  <a:pos x="2040" y="430"/>
                </a:cxn>
                <a:cxn ang="0">
                  <a:pos x="2490" y="540"/>
                </a:cxn>
              </a:cxnLst>
              <a:rect l="0" t="0" r="r" b="b"/>
              <a:pathLst>
                <a:path w="2490" h="560">
                  <a:moveTo>
                    <a:pt x="0" y="560"/>
                  </a:moveTo>
                  <a:cubicBezTo>
                    <a:pt x="138" y="531"/>
                    <a:pt x="277" y="502"/>
                    <a:pt x="390" y="450"/>
                  </a:cubicBezTo>
                  <a:cubicBezTo>
                    <a:pt x="503" y="398"/>
                    <a:pt x="592" y="315"/>
                    <a:pt x="680" y="250"/>
                  </a:cubicBezTo>
                  <a:cubicBezTo>
                    <a:pt x="768" y="185"/>
                    <a:pt x="833" y="102"/>
                    <a:pt x="920" y="60"/>
                  </a:cubicBezTo>
                  <a:cubicBezTo>
                    <a:pt x="1007" y="18"/>
                    <a:pt x="1110" y="0"/>
                    <a:pt x="1200" y="0"/>
                  </a:cubicBezTo>
                  <a:cubicBezTo>
                    <a:pt x="1290" y="0"/>
                    <a:pt x="1367" y="13"/>
                    <a:pt x="1460" y="60"/>
                  </a:cubicBezTo>
                  <a:cubicBezTo>
                    <a:pt x="1553" y="107"/>
                    <a:pt x="1663" y="218"/>
                    <a:pt x="1760" y="280"/>
                  </a:cubicBezTo>
                  <a:cubicBezTo>
                    <a:pt x="1857" y="342"/>
                    <a:pt x="1918" y="387"/>
                    <a:pt x="2040" y="430"/>
                  </a:cubicBezTo>
                  <a:cubicBezTo>
                    <a:pt x="2162" y="473"/>
                    <a:pt x="2415" y="522"/>
                    <a:pt x="2490" y="54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2" name="Freeform 6"/>
            <p:cNvSpPr>
              <a:spLocks/>
            </p:cNvSpPr>
            <p:nvPr/>
          </p:nvSpPr>
          <p:spPr bwMode="auto">
            <a:xfrm>
              <a:off x="3280" y="6988"/>
              <a:ext cx="1175" cy="1342"/>
            </a:xfrm>
            <a:custGeom>
              <a:avLst/>
              <a:gdLst/>
              <a:ahLst/>
              <a:cxnLst>
                <a:cxn ang="0">
                  <a:pos x="0" y="1610"/>
                </a:cxn>
                <a:cxn ang="0">
                  <a:pos x="210" y="1390"/>
                </a:cxn>
                <a:cxn ang="0">
                  <a:pos x="290" y="1010"/>
                </a:cxn>
                <a:cxn ang="0">
                  <a:pos x="340" y="640"/>
                </a:cxn>
                <a:cxn ang="0">
                  <a:pos x="550" y="280"/>
                </a:cxn>
                <a:cxn ang="0">
                  <a:pos x="980" y="60"/>
                </a:cxn>
                <a:cxn ang="0">
                  <a:pos x="1410" y="0"/>
                </a:cxn>
              </a:cxnLst>
              <a:rect l="0" t="0" r="r" b="b"/>
              <a:pathLst>
                <a:path w="1410" h="1610">
                  <a:moveTo>
                    <a:pt x="0" y="1610"/>
                  </a:moveTo>
                  <a:cubicBezTo>
                    <a:pt x="81" y="1550"/>
                    <a:pt x="162" y="1490"/>
                    <a:pt x="210" y="1390"/>
                  </a:cubicBezTo>
                  <a:cubicBezTo>
                    <a:pt x="258" y="1290"/>
                    <a:pt x="268" y="1135"/>
                    <a:pt x="290" y="1010"/>
                  </a:cubicBezTo>
                  <a:cubicBezTo>
                    <a:pt x="312" y="885"/>
                    <a:pt x="297" y="762"/>
                    <a:pt x="340" y="640"/>
                  </a:cubicBezTo>
                  <a:cubicBezTo>
                    <a:pt x="383" y="518"/>
                    <a:pt x="443" y="377"/>
                    <a:pt x="550" y="280"/>
                  </a:cubicBezTo>
                  <a:cubicBezTo>
                    <a:pt x="657" y="183"/>
                    <a:pt x="837" y="107"/>
                    <a:pt x="980" y="60"/>
                  </a:cubicBezTo>
                  <a:cubicBezTo>
                    <a:pt x="1123" y="13"/>
                    <a:pt x="1338" y="10"/>
                    <a:pt x="1410" y="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3" name="Freeform 7"/>
            <p:cNvSpPr>
              <a:spLocks/>
            </p:cNvSpPr>
            <p:nvPr/>
          </p:nvSpPr>
          <p:spPr bwMode="auto">
            <a:xfrm>
              <a:off x="4447" y="6978"/>
              <a:ext cx="1266" cy="1369"/>
            </a:xfrm>
            <a:custGeom>
              <a:avLst/>
              <a:gdLst/>
              <a:ahLst/>
              <a:cxnLst>
                <a:cxn ang="0">
                  <a:pos x="0" y="2"/>
                </a:cxn>
                <a:cxn ang="0">
                  <a:pos x="240" y="12"/>
                </a:cxn>
                <a:cxn ang="0">
                  <a:pos x="450" y="72"/>
                </a:cxn>
                <a:cxn ang="0">
                  <a:pos x="720" y="242"/>
                </a:cxn>
                <a:cxn ang="0">
                  <a:pos x="870" y="392"/>
                </a:cxn>
                <a:cxn ang="0">
                  <a:pos x="1060" y="642"/>
                </a:cxn>
                <a:cxn ang="0">
                  <a:pos x="1130" y="1002"/>
                </a:cxn>
                <a:cxn ang="0">
                  <a:pos x="1130" y="1292"/>
                </a:cxn>
                <a:cxn ang="0">
                  <a:pos x="1280" y="1512"/>
                </a:cxn>
                <a:cxn ang="0">
                  <a:pos x="1520" y="1642"/>
                </a:cxn>
              </a:cxnLst>
              <a:rect l="0" t="0" r="r" b="b"/>
              <a:pathLst>
                <a:path w="1520" h="1642">
                  <a:moveTo>
                    <a:pt x="0" y="2"/>
                  </a:moveTo>
                  <a:cubicBezTo>
                    <a:pt x="82" y="1"/>
                    <a:pt x="165" y="0"/>
                    <a:pt x="240" y="12"/>
                  </a:cubicBezTo>
                  <a:cubicBezTo>
                    <a:pt x="315" y="24"/>
                    <a:pt x="370" y="34"/>
                    <a:pt x="450" y="72"/>
                  </a:cubicBezTo>
                  <a:cubicBezTo>
                    <a:pt x="530" y="110"/>
                    <a:pt x="650" y="189"/>
                    <a:pt x="720" y="242"/>
                  </a:cubicBezTo>
                  <a:cubicBezTo>
                    <a:pt x="790" y="295"/>
                    <a:pt x="813" y="325"/>
                    <a:pt x="870" y="392"/>
                  </a:cubicBezTo>
                  <a:cubicBezTo>
                    <a:pt x="927" y="459"/>
                    <a:pt x="1017" y="540"/>
                    <a:pt x="1060" y="642"/>
                  </a:cubicBezTo>
                  <a:cubicBezTo>
                    <a:pt x="1103" y="744"/>
                    <a:pt x="1118" y="894"/>
                    <a:pt x="1130" y="1002"/>
                  </a:cubicBezTo>
                  <a:cubicBezTo>
                    <a:pt x="1142" y="1110"/>
                    <a:pt x="1105" y="1207"/>
                    <a:pt x="1130" y="1292"/>
                  </a:cubicBezTo>
                  <a:cubicBezTo>
                    <a:pt x="1155" y="1377"/>
                    <a:pt x="1215" y="1454"/>
                    <a:pt x="1280" y="1512"/>
                  </a:cubicBezTo>
                  <a:cubicBezTo>
                    <a:pt x="1345" y="1570"/>
                    <a:pt x="1480" y="1620"/>
                    <a:pt x="1520" y="1642"/>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4" name="Text Box 8"/>
            <p:cNvSpPr txBox="1">
              <a:spLocks noChangeArrowheads="1"/>
            </p:cNvSpPr>
            <p:nvPr/>
          </p:nvSpPr>
          <p:spPr bwMode="auto">
            <a:xfrm>
              <a:off x="7949" y="6800"/>
              <a:ext cx="843"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w plane</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5" name="Freeform 9"/>
            <p:cNvSpPr>
              <a:spLocks/>
            </p:cNvSpPr>
            <p:nvPr/>
          </p:nvSpPr>
          <p:spPr bwMode="auto">
            <a:xfrm>
              <a:off x="6593" y="7880"/>
              <a:ext cx="369" cy="438"/>
            </a:xfrm>
            <a:custGeom>
              <a:avLst/>
              <a:gdLst/>
              <a:ahLst/>
              <a:cxnLst>
                <a:cxn ang="0">
                  <a:pos x="443" y="0"/>
                </a:cxn>
                <a:cxn ang="0">
                  <a:pos x="398" y="105"/>
                </a:cxn>
                <a:cxn ang="0">
                  <a:pos x="225" y="368"/>
                </a:cxn>
                <a:cxn ang="0">
                  <a:pos x="0" y="525"/>
                </a:cxn>
              </a:cxnLst>
              <a:rect l="0" t="0" r="r" b="b"/>
              <a:pathLst>
                <a:path w="443" h="525">
                  <a:moveTo>
                    <a:pt x="443" y="0"/>
                  </a:moveTo>
                  <a:cubicBezTo>
                    <a:pt x="438" y="22"/>
                    <a:pt x="434" y="44"/>
                    <a:pt x="398" y="105"/>
                  </a:cubicBezTo>
                  <a:cubicBezTo>
                    <a:pt x="362" y="166"/>
                    <a:pt x="291" y="298"/>
                    <a:pt x="225" y="368"/>
                  </a:cubicBezTo>
                  <a:cubicBezTo>
                    <a:pt x="159" y="438"/>
                    <a:pt x="37" y="499"/>
                    <a:pt x="0" y="525"/>
                  </a:cubicBezTo>
                </a:path>
              </a:pathLst>
            </a:cu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6" name="Freeform 10"/>
            <p:cNvSpPr>
              <a:spLocks/>
            </p:cNvSpPr>
            <p:nvPr/>
          </p:nvSpPr>
          <p:spPr bwMode="auto">
            <a:xfrm>
              <a:off x="8193" y="7162"/>
              <a:ext cx="675" cy="562"/>
            </a:xfrm>
            <a:custGeom>
              <a:avLst/>
              <a:gdLst/>
              <a:ahLst/>
              <a:cxnLst>
                <a:cxn ang="0">
                  <a:pos x="0" y="675"/>
                </a:cxn>
                <a:cxn ang="0">
                  <a:pos x="98" y="525"/>
                </a:cxn>
                <a:cxn ang="0">
                  <a:pos x="315" y="240"/>
                </a:cxn>
                <a:cxn ang="0">
                  <a:pos x="810" y="0"/>
                </a:cxn>
              </a:cxnLst>
              <a:rect l="0" t="0" r="r" b="b"/>
              <a:pathLst>
                <a:path w="810" h="675">
                  <a:moveTo>
                    <a:pt x="0" y="675"/>
                  </a:moveTo>
                  <a:cubicBezTo>
                    <a:pt x="23" y="636"/>
                    <a:pt x="46" y="597"/>
                    <a:pt x="98" y="525"/>
                  </a:cubicBezTo>
                  <a:cubicBezTo>
                    <a:pt x="150" y="453"/>
                    <a:pt x="196" y="327"/>
                    <a:pt x="315" y="240"/>
                  </a:cubicBezTo>
                  <a:cubicBezTo>
                    <a:pt x="434" y="153"/>
                    <a:pt x="727" y="40"/>
                    <a:pt x="810" y="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7" name="Freeform 11"/>
            <p:cNvSpPr>
              <a:spLocks/>
            </p:cNvSpPr>
            <p:nvPr/>
          </p:nvSpPr>
          <p:spPr bwMode="auto">
            <a:xfrm>
              <a:off x="6624" y="7349"/>
              <a:ext cx="2225" cy="1213"/>
            </a:xfrm>
            <a:custGeom>
              <a:avLst/>
              <a:gdLst/>
              <a:ahLst/>
              <a:cxnLst>
                <a:cxn ang="0">
                  <a:pos x="0" y="1455"/>
                </a:cxn>
                <a:cxn ang="0">
                  <a:pos x="397" y="1192"/>
                </a:cxn>
                <a:cxn ang="0">
                  <a:pos x="615" y="907"/>
                </a:cxn>
                <a:cxn ang="0">
                  <a:pos x="1005" y="765"/>
                </a:cxn>
                <a:cxn ang="0">
                  <a:pos x="1582" y="787"/>
                </a:cxn>
                <a:cxn ang="0">
                  <a:pos x="2017" y="832"/>
                </a:cxn>
                <a:cxn ang="0">
                  <a:pos x="2212" y="847"/>
                </a:cxn>
                <a:cxn ang="0">
                  <a:pos x="2347" y="742"/>
                </a:cxn>
                <a:cxn ang="0">
                  <a:pos x="2370" y="502"/>
                </a:cxn>
                <a:cxn ang="0">
                  <a:pos x="2197" y="382"/>
                </a:cxn>
                <a:cxn ang="0">
                  <a:pos x="2235" y="232"/>
                </a:cxn>
                <a:cxn ang="0">
                  <a:pos x="2430" y="105"/>
                </a:cxn>
                <a:cxn ang="0">
                  <a:pos x="2670" y="0"/>
                </a:cxn>
              </a:cxnLst>
              <a:rect l="0" t="0" r="r" b="b"/>
              <a:pathLst>
                <a:path w="2670" h="1455">
                  <a:moveTo>
                    <a:pt x="0" y="1455"/>
                  </a:moveTo>
                  <a:cubicBezTo>
                    <a:pt x="147" y="1369"/>
                    <a:pt x="295" y="1283"/>
                    <a:pt x="397" y="1192"/>
                  </a:cubicBezTo>
                  <a:cubicBezTo>
                    <a:pt x="499" y="1101"/>
                    <a:pt x="514" y="978"/>
                    <a:pt x="615" y="907"/>
                  </a:cubicBezTo>
                  <a:cubicBezTo>
                    <a:pt x="716" y="836"/>
                    <a:pt x="844" y="785"/>
                    <a:pt x="1005" y="765"/>
                  </a:cubicBezTo>
                  <a:cubicBezTo>
                    <a:pt x="1166" y="745"/>
                    <a:pt x="1413" y="776"/>
                    <a:pt x="1582" y="787"/>
                  </a:cubicBezTo>
                  <a:cubicBezTo>
                    <a:pt x="1751" y="798"/>
                    <a:pt x="1912" y="822"/>
                    <a:pt x="2017" y="832"/>
                  </a:cubicBezTo>
                  <a:cubicBezTo>
                    <a:pt x="2122" y="842"/>
                    <a:pt x="2157" y="862"/>
                    <a:pt x="2212" y="847"/>
                  </a:cubicBezTo>
                  <a:cubicBezTo>
                    <a:pt x="2267" y="832"/>
                    <a:pt x="2321" y="799"/>
                    <a:pt x="2347" y="742"/>
                  </a:cubicBezTo>
                  <a:cubicBezTo>
                    <a:pt x="2373" y="685"/>
                    <a:pt x="2395" y="562"/>
                    <a:pt x="2370" y="502"/>
                  </a:cubicBezTo>
                  <a:cubicBezTo>
                    <a:pt x="2345" y="442"/>
                    <a:pt x="2220" y="427"/>
                    <a:pt x="2197" y="382"/>
                  </a:cubicBezTo>
                  <a:cubicBezTo>
                    <a:pt x="2174" y="337"/>
                    <a:pt x="2196" y="278"/>
                    <a:pt x="2235" y="232"/>
                  </a:cubicBezTo>
                  <a:cubicBezTo>
                    <a:pt x="2274" y="186"/>
                    <a:pt x="2357" y="144"/>
                    <a:pt x="2430" y="105"/>
                  </a:cubicBezTo>
                  <a:cubicBezTo>
                    <a:pt x="2503" y="66"/>
                    <a:pt x="2586" y="33"/>
                    <a:pt x="2670" y="0"/>
                  </a:cubicBezTo>
                </a:path>
              </a:pathLst>
            </a:custGeom>
            <a:noFill/>
            <a:ln w="9525" cmpd="sng">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8" name="Freeform 12"/>
            <p:cNvSpPr>
              <a:spLocks/>
            </p:cNvSpPr>
            <p:nvPr/>
          </p:nvSpPr>
          <p:spPr bwMode="auto">
            <a:xfrm>
              <a:off x="6555" y="7124"/>
              <a:ext cx="1957" cy="894"/>
            </a:xfrm>
            <a:custGeom>
              <a:avLst/>
              <a:gdLst/>
              <a:ahLst/>
              <a:cxnLst>
                <a:cxn ang="0">
                  <a:pos x="0" y="1072"/>
                </a:cxn>
                <a:cxn ang="0">
                  <a:pos x="165" y="945"/>
                </a:cxn>
                <a:cxn ang="0">
                  <a:pos x="225" y="780"/>
                </a:cxn>
                <a:cxn ang="0">
                  <a:pos x="330" y="622"/>
                </a:cxn>
                <a:cxn ang="0">
                  <a:pos x="510" y="487"/>
                </a:cxn>
                <a:cxn ang="0">
                  <a:pos x="855" y="390"/>
                </a:cxn>
                <a:cxn ang="0">
                  <a:pos x="1260" y="337"/>
                </a:cxn>
                <a:cxn ang="0">
                  <a:pos x="1635" y="375"/>
                </a:cxn>
                <a:cxn ang="0">
                  <a:pos x="1920" y="330"/>
                </a:cxn>
                <a:cxn ang="0">
                  <a:pos x="2108" y="142"/>
                </a:cxn>
                <a:cxn ang="0">
                  <a:pos x="2348" y="0"/>
                </a:cxn>
              </a:cxnLst>
              <a:rect l="0" t="0" r="r" b="b"/>
              <a:pathLst>
                <a:path w="2348" h="1072">
                  <a:moveTo>
                    <a:pt x="0" y="1072"/>
                  </a:moveTo>
                  <a:cubicBezTo>
                    <a:pt x="63" y="1033"/>
                    <a:pt x="127" y="994"/>
                    <a:pt x="165" y="945"/>
                  </a:cubicBezTo>
                  <a:cubicBezTo>
                    <a:pt x="203" y="896"/>
                    <a:pt x="198" y="834"/>
                    <a:pt x="225" y="780"/>
                  </a:cubicBezTo>
                  <a:cubicBezTo>
                    <a:pt x="252" y="726"/>
                    <a:pt x="282" y="671"/>
                    <a:pt x="330" y="622"/>
                  </a:cubicBezTo>
                  <a:cubicBezTo>
                    <a:pt x="378" y="573"/>
                    <a:pt x="423" y="526"/>
                    <a:pt x="510" y="487"/>
                  </a:cubicBezTo>
                  <a:cubicBezTo>
                    <a:pt x="597" y="448"/>
                    <a:pt x="730" y="415"/>
                    <a:pt x="855" y="390"/>
                  </a:cubicBezTo>
                  <a:cubicBezTo>
                    <a:pt x="980" y="365"/>
                    <a:pt x="1130" y="339"/>
                    <a:pt x="1260" y="337"/>
                  </a:cubicBezTo>
                  <a:cubicBezTo>
                    <a:pt x="1390" y="335"/>
                    <a:pt x="1525" y="376"/>
                    <a:pt x="1635" y="375"/>
                  </a:cubicBezTo>
                  <a:cubicBezTo>
                    <a:pt x="1745" y="374"/>
                    <a:pt x="1841" y="369"/>
                    <a:pt x="1920" y="330"/>
                  </a:cubicBezTo>
                  <a:cubicBezTo>
                    <a:pt x="1999" y="291"/>
                    <a:pt x="2037" y="197"/>
                    <a:pt x="2108" y="142"/>
                  </a:cubicBezTo>
                  <a:cubicBezTo>
                    <a:pt x="2179" y="87"/>
                    <a:pt x="2308" y="24"/>
                    <a:pt x="2348" y="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9" name="Freeform 13"/>
            <p:cNvSpPr>
              <a:spLocks/>
            </p:cNvSpPr>
            <p:nvPr/>
          </p:nvSpPr>
          <p:spPr bwMode="auto">
            <a:xfrm>
              <a:off x="6662" y="8174"/>
              <a:ext cx="2150" cy="594"/>
            </a:xfrm>
            <a:custGeom>
              <a:avLst/>
              <a:gdLst/>
              <a:ahLst/>
              <a:cxnLst>
                <a:cxn ang="0">
                  <a:pos x="0" y="712"/>
                </a:cxn>
                <a:cxn ang="0">
                  <a:pos x="375" y="570"/>
                </a:cxn>
                <a:cxn ang="0">
                  <a:pos x="832" y="307"/>
                </a:cxn>
                <a:cxn ang="0">
                  <a:pos x="1387" y="210"/>
                </a:cxn>
                <a:cxn ang="0">
                  <a:pos x="2182" y="202"/>
                </a:cxn>
                <a:cxn ang="0">
                  <a:pos x="2580" y="0"/>
                </a:cxn>
              </a:cxnLst>
              <a:rect l="0" t="0" r="r" b="b"/>
              <a:pathLst>
                <a:path w="2580" h="712">
                  <a:moveTo>
                    <a:pt x="0" y="712"/>
                  </a:moveTo>
                  <a:cubicBezTo>
                    <a:pt x="118" y="674"/>
                    <a:pt x="236" y="637"/>
                    <a:pt x="375" y="570"/>
                  </a:cubicBezTo>
                  <a:cubicBezTo>
                    <a:pt x="514" y="503"/>
                    <a:pt x="663" y="367"/>
                    <a:pt x="832" y="307"/>
                  </a:cubicBezTo>
                  <a:cubicBezTo>
                    <a:pt x="1001" y="247"/>
                    <a:pt x="1162" y="227"/>
                    <a:pt x="1387" y="210"/>
                  </a:cubicBezTo>
                  <a:cubicBezTo>
                    <a:pt x="1612" y="193"/>
                    <a:pt x="1983" y="237"/>
                    <a:pt x="2182" y="202"/>
                  </a:cubicBezTo>
                  <a:cubicBezTo>
                    <a:pt x="2381" y="167"/>
                    <a:pt x="2510" y="34"/>
                    <a:pt x="2580" y="0"/>
                  </a:cubicBezTo>
                </a:path>
              </a:pathLst>
            </a:custGeom>
            <a:noFill/>
            <a:ln w="9525" cmpd="sng">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0" name="Line 14"/>
            <p:cNvSpPr>
              <a:spLocks noChangeShapeType="1"/>
            </p:cNvSpPr>
            <p:nvPr/>
          </p:nvSpPr>
          <p:spPr bwMode="auto">
            <a:xfrm>
              <a:off x="3809" y="8073"/>
              <a:ext cx="1" cy="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1" name="Line 15"/>
            <p:cNvSpPr>
              <a:spLocks noChangeShapeType="1"/>
            </p:cNvSpPr>
            <p:nvPr/>
          </p:nvSpPr>
          <p:spPr bwMode="auto">
            <a:xfrm>
              <a:off x="4786" y="6901"/>
              <a:ext cx="1" cy="2038"/>
            </a:xfrm>
            <a:prstGeom prst="line">
              <a:avLst/>
            </a:prstGeom>
            <a:noFill/>
            <a:ln w="9525">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2" name="Line 16"/>
            <p:cNvSpPr>
              <a:spLocks noChangeShapeType="1"/>
            </p:cNvSpPr>
            <p:nvPr/>
          </p:nvSpPr>
          <p:spPr bwMode="auto">
            <a:xfrm>
              <a:off x="3326" y="8018"/>
              <a:ext cx="2522"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3" name="Oval 17"/>
            <p:cNvSpPr>
              <a:spLocks noChangeArrowheads="1"/>
            </p:cNvSpPr>
            <p:nvPr/>
          </p:nvSpPr>
          <p:spPr bwMode="auto">
            <a:xfrm>
              <a:off x="3789" y="7273"/>
              <a:ext cx="1320" cy="1197"/>
            </a:xfrm>
            <a:prstGeom prst="ellipse">
              <a:avLst/>
            </a:prstGeom>
            <a:noFill/>
            <a:ln w="38100">
              <a:solidFill>
                <a:srgbClr val="FF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4" name="Text Box 18"/>
            <p:cNvSpPr txBox="1">
              <a:spLocks noChangeArrowheads="1"/>
            </p:cNvSpPr>
            <p:nvPr/>
          </p:nvSpPr>
          <p:spPr bwMode="auto">
            <a:xfrm>
              <a:off x="5704" y="8048"/>
              <a:ext cx="200" cy="23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x</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6" name="Text Box 19"/>
            <p:cNvSpPr txBox="1">
              <a:spLocks noChangeArrowheads="1"/>
            </p:cNvSpPr>
            <p:nvPr/>
          </p:nvSpPr>
          <p:spPr bwMode="auto">
            <a:xfrm>
              <a:off x="4838" y="6807"/>
              <a:ext cx="200" cy="23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y</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7" name="Line 20"/>
            <p:cNvSpPr>
              <a:spLocks noChangeShapeType="1"/>
            </p:cNvSpPr>
            <p:nvPr/>
          </p:nvSpPr>
          <p:spPr bwMode="auto">
            <a:xfrm>
              <a:off x="7561" y="6867"/>
              <a:ext cx="1" cy="2038"/>
            </a:xfrm>
            <a:prstGeom prst="line">
              <a:avLst/>
            </a:prstGeom>
            <a:noFill/>
            <a:ln w="9525">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8" name="Line 21"/>
            <p:cNvSpPr>
              <a:spLocks noChangeShapeType="1"/>
            </p:cNvSpPr>
            <p:nvPr/>
          </p:nvSpPr>
          <p:spPr bwMode="auto">
            <a:xfrm>
              <a:off x="6599" y="7827"/>
              <a:ext cx="2282"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9" name="Text Box 22"/>
            <p:cNvSpPr txBox="1">
              <a:spLocks noChangeArrowheads="1"/>
            </p:cNvSpPr>
            <p:nvPr/>
          </p:nvSpPr>
          <p:spPr bwMode="auto">
            <a:xfrm>
              <a:off x="8703" y="7898"/>
              <a:ext cx="200" cy="23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sym typeface="Symbol" pitchFamily="18" charset="2"/>
                </a:rPr>
                <a:t></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0" name="Text Box 23"/>
            <p:cNvSpPr txBox="1">
              <a:spLocks noChangeArrowheads="1"/>
            </p:cNvSpPr>
            <p:nvPr/>
          </p:nvSpPr>
          <p:spPr bwMode="auto">
            <a:xfrm>
              <a:off x="7628" y="6798"/>
              <a:ext cx="200" cy="23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sym typeface="Symbol" pitchFamily="18" charset="2"/>
                </a:rPr>
                <a:t></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1" name="Text Box 24"/>
            <p:cNvSpPr txBox="1">
              <a:spLocks noChangeArrowheads="1"/>
            </p:cNvSpPr>
            <p:nvPr/>
          </p:nvSpPr>
          <p:spPr bwMode="auto">
            <a:xfrm>
              <a:off x="5197" y="6991"/>
              <a:ext cx="841" cy="23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onstantia" pitchFamily="18" charset="0"/>
                  <a:ea typeface="Arial" pitchFamily="34" charset="0"/>
                  <a:cs typeface="Arial" pitchFamily="34" charset="0"/>
                </a:rPr>
                <a:t>z plane</a:t>
              </a:r>
              <a:endParaRPr kumimoji="0" lang="fa-IR"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2" name="Line 25"/>
            <p:cNvSpPr>
              <a:spLocks noChangeShapeType="1"/>
            </p:cNvSpPr>
            <p:nvPr/>
          </p:nvSpPr>
          <p:spPr bwMode="auto">
            <a:xfrm>
              <a:off x="6888" y="7773"/>
              <a:ext cx="1" cy="9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aphicFrame>
          <p:nvGraphicFramePr>
            <p:cNvPr id="33" name="Object 26"/>
            <p:cNvGraphicFramePr>
              <a:graphicFrameLocks noChangeAspect="1"/>
            </p:cNvGraphicFramePr>
            <p:nvPr/>
          </p:nvGraphicFramePr>
          <p:xfrm>
            <a:off x="5863" y="7277"/>
            <a:ext cx="816" cy="484"/>
          </p:xfrm>
          <a:graphic>
            <a:graphicData uri="http://schemas.openxmlformats.org/presentationml/2006/ole">
              <p:oleObj spid="_x0000_s58370" name="Equation" r:id="rId3" imgW="672840" imgH="419040" progId="Equation.3">
                <p:embed/>
              </p:oleObj>
            </a:graphicData>
          </a:graphic>
        </p:graphicFrame>
        <p:sp>
          <p:nvSpPr>
            <p:cNvPr id="34" name="Line 27"/>
            <p:cNvSpPr>
              <a:spLocks noChangeShapeType="1"/>
            </p:cNvSpPr>
            <p:nvPr/>
          </p:nvSpPr>
          <p:spPr bwMode="auto">
            <a:xfrm>
              <a:off x="6063" y="7839"/>
              <a:ext cx="356" cy="1"/>
            </a:xfrm>
            <a:prstGeom prst="line">
              <a:avLst/>
            </a:prstGeom>
            <a:noFill/>
            <a:ln w="381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5" name="Line 28"/>
            <p:cNvSpPr>
              <a:spLocks noChangeShapeType="1"/>
            </p:cNvSpPr>
            <p:nvPr/>
          </p:nvSpPr>
          <p:spPr bwMode="auto">
            <a:xfrm>
              <a:off x="4352" y="7873"/>
              <a:ext cx="13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6" name="Line 29"/>
            <p:cNvSpPr>
              <a:spLocks noChangeShapeType="1"/>
            </p:cNvSpPr>
            <p:nvPr/>
          </p:nvSpPr>
          <p:spPr bwMode="auto">
            <a:xfrm>
              <a:off x="4420" y="7799"/>
              <a:ext cx="0" cy="137"/>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7" name="Freeform 30"/>
            <p:cNvSpPr>
              <a:spLocks/>
            </p:cNvSpPr>
            <p:nvPr/>
          </p:nvSpPr>
          <p:spPr bwMode="auto">
            <a:xfrm>
              <a:off x="6873" y="7564"/>
              <a:ext cx="1534" cy="313"/>
            </a:xfrm>
            <a:custGeom>
              <a:avLst/>
              <a:gdLst/>
              <a:ahLst/>
              <a:cxnLst>
                <a:cxn ang="0">
                  <a:pos x="1814" y="309"/>
                </a:cxn>
                <a:cxn ang="0">
                  <a:pos x="1537" y="166"/>
                </a:cxn>
                <a:cxn ang="0">
                  <a:pos x="1132" y="31"/>
                </a:cxn>
                <a:cxn ang="0">
                  <a:pos x="697" y="9"/>
                </a:cxn>
                <a:cxn ang="0">
                  <a:pos x="292" y="84"/>
                </a:cxn>
                <a:cxn ang="0">
                  <a:pos x="67" y="189"/>
                </a:cxn>
                <a:cxn ang="0">
                  <a:pos x="22" y="309"/>
                </a:cxn>
                <a:cxn ang="0">
                  <a:pos x="202" y="369"/>
                </a:cxn>
                <a:cxn ang="0">
                  <a:pos x="734" y="271"/>
                </a:cxn>
                <a:cxn ang="0">
                  <a:pos x="1372" y="271"/>
                </a:cxn>
                <a:cxn ang="0">
                  <a:pos x="1814" y="309"/>
                </a:cxn>
              </a:cxnLst>
              <a:rect l="0" t="0" r="r" b="b"/>
              <a:pathLst>
                <a:path w="1841" h="375">
                  <a:moveTo>
                    <a:pt x="1814" y="309"/>
                  </a:moveTo>
                  <a:cubicBezTo>
                    <a:pt x="1841" y="292"/>
                    <a:pt x="1651" y="212"/>
                    <a:pt x="1537" y="166"/>
                  </a:cubicBezTo>
                  <a:cubicBezTo>
                    <a:pt x="1423" y="120"/>
                    <a:pt x="1272" y="57"/>
                    <a:pt x="1132" y="31"/>
                  </a:cubicBezTo>
                  <a:cubicBezTo>
                    <a:pt x="992" y="5"/>
                    <a:pt x="837" y="0"/>
                    <a:pt x="697" y="9"/>
                  </a:cubicBezTo>
                  <a:cubicBezTo>
                    <a:pt x="557" y="18"/>
                    <a:pt x="397" y="54"/>
                    <a:pt x="292" y="84"/>
                  </a:cubicBezTo>
                  <a:cubicBezTo>
                    <a:pt x="187" y="114"/>
                    <a:pt x="112" y="152"/>
                    <a:pt x="67" y="189"/>
                  </a:cubicBezTo>
                  <a:cubicBezTo>
                    <a:pt x="22" y="226"/>
                    <a:pt x="0" y="279"/>
                    <a:pt x="22" y="309"/>
                  </a:cubicBezTo>
                  <a:cubicBezTo>
                    <a:pt x="44" y="339"/>
                    <a:pt x="83" y="375"/>
                    <a:pt x="202" y="369"/>
                  </a:cubicBezTo>
                  <a:cubicBezTo>
                    <a:pt x="321" y="363"/>
                    <a:pt x="539" y="287"/>
                    <a:pt x="734" y="271"/>
                  </a:cubicBezTo>
                  <a:cubicBezTo>
                    <a:pt x="929" y="255"/>
                    <a:pt x="1192" y="264"/>
                    <a:pt x="1372" y="271"/>
                  </a:cubicBezTo>
                  <a:cubicBezTo>
                    <a:pt x="1552" y="278"/>
                    <a:pt x="1787" y="326"/>
                    <a:pt x="1814" y="309"/>
                  </a:cubicBezTo>
                  <a:close/>
                </a:path>
              </a:pathLst>
            </a:custGeom>
            <a:noFill/>
            <a:ln w="38100" cmpd="sng">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8" name="Line 31"/>
            <p:cNvSpPr>
              <a:spLocks noChangeShapeType="1"/>
            </p:cNvSpPr>
            <p:nvPr/>
          </p:nvSpPr>
          <p:spPr bwMode="auto">
            <a:xfrm>
              <a:off x="8384" y="7784"/>
              <a:ext cx="1" cy="63"/>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pSp>
      <p:sp>
        <p:nvSpPr>
          <p:cNvPr id="40" name="Rectangle 39"/>
          <p:cNvSpPr/>
          <p:nvPr/>
        </p:nvSpPr>
        <p:spPr>
          <a:xfrm>
            <a:off x="179512" y="5157192"/>
            <a:ext cx="8786874" cy="1200329"/>
          </a:xfrm>
          <a:prstGeom prst="rect">
            <a:avLst/>
          </a:prstGeom>
        </p:spPr>
        <p:txBody>
          <a:bodyPr wrap="square">
            <a:spAutoFit/>
          </a:bodyPr>
          <a:lstStyle/>
          <a:p>
            <a:r>
              <a:rPr lang="en-US" sz="2400" dirty="0" smtClean="0">
                <a:latin typeface="Constantia" pitchFamily="18" charset="0"/>
              </a:rPr>
              <a:t>Although such a flow is mathematically possible, in reality it may not be realistic. The stagnation points on the cylinder map to stagnation points that are not always realistic. </a:t>
            </a:r>
            <a:endParaRPr lang="en-US" sz="2400" dirty="0">
              <a:latin typeface="Constantia" pitchFamily="18" charset="0"/>
            </a:endParaRPr>
          </a:p>
        </p:txBody>
      </p:sp>
      <p:sp>
        <p:nvSpPr>
          <p:cNvPr id="41" name="TextBox 40"/>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lide(fromBottom)">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0">
                                            <p:txEl>
                                              <p:pRg st="0" end="0"/>
                                            </p:txEl>
                                          </p:spTgt>
                                        </p:tgtEl>
                                        <p:attrNameLst>
                                          <p:attrName>style.visibility</p:attrName>
                                        </p:attrNameLst>
                                      </p:cBhvr>
                                      <p:to>
                                        <p:strVal val="visible"/>
                                      </p:to>
                                    </p:set>
                                    <p:animEffect transition="in" filter="randombar(horizontal)">
                                      <p:cBhvr>
                                        <p:cTn id="17" dur="50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TRANSFORMATION OF A CIRCLE INTO A CAMBERED AIRFOIL</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214282" y="1321944"/>
            <a:ext cx="8643998" cy="1015663"/>
          </a:xfrm>
          <a:prstGeom prst="rect">
            <a:avLst/>
          </a:prstGeom>
        </p:spPr>
        <p:txBody>
          <a:bodyPr wrap="square">
            <a:spAutoFit/>
          </a:bodyPr>
          <a:lstStyle/>
          <a:p>
            <a:r>
              <a:rPr lang="en-US" sz="2000" dirty="0" smtClean="0">
                <a:latin typeface="Constantia" pitchFamily="18" charset="0"/>
                <a:cs typeface="Arial" pitchFamily="34" charset="0"/>
              </a:rPr>
              <a:t>The only means of making a realistic flow is to impose the </a:t>
            </a:r>
            <a:r>
              <a:rPr lang="en-US" sz="2000" b="1" dirty="0" err="1" smtClean="0">
                <a:solidFill>
                  <a:schemeClr val="tx1">
                    <a:lumMod val="95000"/>
                    <a:lumOff val="5000"/>
                  </a:schemeClr>
                </a:solidFill>
                <a:latin typeface="Constantia" pitchFamily="18" charset="0"/>
                <a:cs typeface="Arial" pitchFamily="34" charset="0"/>
              </a:rPr>
              <a:t>Kutta</a:t>
            </a:r>
            <a:r>
              <a:rPr lang="en-US" sz="2000" b="1" dirty="0" smtClean="0">
                <a:solidFill>
                  <a:schemeClr val="tx1">
                    <a:lumMod val="95000"/>
                    <a:lumOff val="5000"/>
                  </a:schemeClr>
                </a:solidFill>
                <a:latin typeface="Constantia" pitchFamily="18" charset="0"/>
                <a:cs typeface="Arial" pitchFamily="34" charset="0"/>
              </a:rPr>
              <a:t> condition </a:t>
            </a:r>
            <a:r>
              <a:rPr lang="en-US" sz="2000" dirty="0" smtClean="0">
                <a:latin typeface="Constantia" pitchFamily="18" charset="0"/>
                <a:cs typeface="Arial" pitchFamily="34" charset="0"/>
              </a:rPr>
              <a:t>where the stagnation point is forced to exist at the trailing edge thus making the streamlines flow smoothly from this point.</a:t>
            </a:r>
            <a:endParaRPr lang="fa-IR" sz="2000" dirty="0" smtClean="0">
              <a:latin typeface="Constantia" pitchFamily="18" charset="0"/>
              <a:cs typeface="Arial" pitchFamily="34" charset="0"/>
            </a:endParaRPr>
          </a:p>
        </p:txBody>
      </p:sp>
      <p:sp>
        <p:nvSpPr>
          <p:cNvPr id="7" name="Rectangle 6"/>
          <p:cNvSpPr/>
          <p:nvPr/>
        </p:nvSpPr>
        <p:spPr>
          <a:xfrm>
            <a:off x="214282" y="2476634"/>
            <a:ext cx="8715404" cy="1600438"/>
          </a:xfrm>
          <a:prstGeom prst="rect">
            <a:avLst/>
          </a:prstGeom>
        </p:spPr>
        <p:txBody>
          <a:bodyPr wrap="square">
            <a:spAutoFit/>
          </a:bodyPr>
          <a:lstStyle/>
          <a:p>
            <a:r>
              <a:rPr lang="en-US" sz="2000" dirty="0" smtClean="0">
                <a:latin typeface="Constantia" pitchFamily="18" charset="0"/>
                <a:cs typeface="Arial" pitchFamily="34" charset="0"/>
              </a:rPr>
              <a:t>This is done by </a:t>
            </a:r>
            <a:r>
              <a:rPr lang="en-US" sz="2000" i="1" dirty="0" smtClean="0">
                <a:solidFill>
                  <a:schemeClr val="tx1">
                    <a:lumMod val="95000"/>
                    <a:lumOff val="5000"/>
                  </a:schemeClr>
                </a:solidFill>
                <a:effectLst>
                  <a:outerShdw blurRad="38100" dist="38100" dir="2700000" algn="tl">
                    <a:srgbClr val="000000">
                      <a:alpha val="43137"/>
                    </a:srgbClr>
                  </a:outerShdw>
                </a:effectLst>
                <a:latin typeface="Constantia" pitchFamily="18" charset="0"/>
                <a:cs typeface="Arial" pitchFamily="34" charset="0"/>
              </a:rPr>
              <a:t>adjusting the value of vorticity strength </a:t>
            </a:r>
            <a:r>
              <a:rPr lang="en-US" sz="2000" i="1" dirty="0" smtClean="0">
                <a:solidFill>
                  <a:schemeClr val="tx1">
                    <a:lumMod val="95000"/>
                    <a:lumOff val="5000"/>
                  </a:schemeClr>
                </a:solidFill>
                <a:effectLst>
                  <a:outerShdw blurRad="38100" dist="38100" dir="2700000" algn="tl">
                    <a:srgbClr val="000000">
                      <a:alpha val="43137"/>
                    </a:srgbClr>
                  </a:outerShdw>
                </a:effectLst>
                <a:latin typeface="Constantia" pitchFamily="18" charset="0"/>
                <a:cs typeface="Arial" pitchFamily="34" charset="0"/>
                <a:sym typeface="Symbol"/>
              </a:rPr>
              <a:t></a:t>
            </a:r>
            <a:r>
              <a:rPr lang="en-US" sz="2000" dirty="0" smtClean="0">
                <a:latin typeface="Constantia" pitchFamily="18" charset="0"/>
                <a:cs typeface="Arial" pitchFamily="34" charset="0"/>
              </a:rPr>
              <a:t>, such that the stagnation points on the cylinder reside at the cylinder’s intercepts of the real axis. In this case, when the cylinder is transformed, one stagnation point will be forced to the trailing edge.</a:t>
            </a:r>
          </a:p>
          <a:p>
            <a:r>
              <a:rPr lang="en-US" dirty="0" smtClean="0">
                <a:latin typeface="Constantia" pitchFamily="18" charset="0"/>
                <a:cs typeface="Arial" pitchFamily="34" charset="0"/>
              </a:rPr>
              <a:t> </a:t>
            </a:r>
            <a:endParaRPr lang="fa-IR" dirty="0" smtClean="0">
              <a:latin typeface="Constantia" pitchFamily="18" charset="0"/>
              <a:cs typeface="Arial" pitchFamily="34" charset="0"/>
            </a:endParaRPr>
          </a:p>
        </p:txBody>
      </p:sp>
      <p:grpSp>
        <p:nvGrpSpPr>
          <p:cNvPr id="10" name="Group 1"/>
          <p:cNvGrpSpPr>
            <a:grpSpLocks noChangeAspect="1"/>
          </p:cNvGrpSpPr>
          <p:nvPr/>
        </p:nvGrpSpPr>
        <p:grpSpPr bwMode="auto">
          <a:xfrm>
            <a:off x="1000100" y="3822274"/>
            <a:ext cx="7135591" cy="2559054"/>
            <a:chOff x="2782" y="6863"/>
            <a:chExt cx="7273" cy="2607"/>
          </a:xfrm>
        </p:grpSpPr>
        <p:sp>
          <p:nvSpPr>
            <p:cNvPr id="11" name="AutoShape 31"/>
            <p:cNvSpPr>
              <a:spLocks noChangeAspect="1" noChangeArrowheads="1" noTextEdit="1"/>
            </p:cNvSpPr>
            <p:nvPr/>
          </p:nvSpPr>
          <p:spPr bwMode="auto">
            <a:xfrm>
              <a:off x="2782" y="6863"/>
              <a:ext cx="7273" cy="2607"/>
            </a:xfrm>
            <a:prstGeom prst="rect">
              <a:avLst/>
            </a:prstGeom>
            <a:noFill/>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pSp>
          <p:nvGrpSpPr>
            <p:cNvPr id="12" name="Group 2"/>
            <p:cNvGrpSpPr>
              <a:grpSpLocks/>
            </p:cNvGrpSpPr>
            <p:nvPr/>
          </p:nvGrpSpPr>
          <p:grpSpPr bwMode="auto">
            <a:xfrm>
              <a:off x="3499" y="6985"/>
              <a:ext cx="5929" cy="2141"/>
              <a:chOff x="3499" y="6985"/>
              <a:chExt cx="5929" cy="2141"/>
            </a:xfrm>
          </p:grpSpPr>
          <p:sp>
            <p:nvSpPr>
              <p:cNvPr id="13" name="Text Box 30"/>
              <p:cNvSpPr txBox="1">
                <a:spLocks noChangeArrowheads="1"/>
              </p:cNvSpPr>
              <p:nvPr/>
            </p:nvSpPr>
            <p:spPr bwMode="auto">
              <a:xfrm>
                <a:off x="8212" y="6987"/>
                <a:ext cx="843" cy="23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w plane</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4" name="Line 29"/>
              <p:cNvSpPr>
                <a:spLocks noChangeShapeType="1"/>
              </p:cNvSpPr>
              <p:nvPr/>
            </p:nvSpPr>
            <p:spPr bwMode="auto">
              <a:xfrm>
                <a:off x="4072" y="8260"/>
                <a:ext cx="1" cy="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5" name="Line 28"/>
              <p:cNvSpPr>
                <a:spLocks noChangeShapeType="1"/>
              </p:cNvSpPr>
              <p:nvPr/>
            </p:nvSpPr>
            <p:spPr bwMode="auto">
              <a:xfrm>
                <a:off x="5049" y="7088"/>
                <a:ext cx="1" cy="2038"/>
              </a:xfrm>
              <a:prstGeom prst="line">
                <a:avLst/>
              </a:prstGeom>
              <a:noFill/>
              <a:ln w="9525">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6" name="Line 27"/>
              <p:cNvSpPr>
                <a:spLocks noChangeShapeType="1"/>
              </p:cNvSpPr>
              <p:nvPr/>
            </p:nvSpPr>
            <p:spPr bwMode="auto">
              <a:xfrm>
                <a:off x="3583" y="8173"/>
                <a:ext cx="2522"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7" name="Oval 26"/>
              <p:cNvSpPr>
                <a:spLocks noChangeArrowheads="1"/>
              </p:cNvSpPr>
              <p:nvPr/>
            </p:nvSpPr>
            <p:spPr bwMode="auto">
              <a:xfrm>
                <a:off x="4052" y="7460"/>
                <a:ext cx="1320" cy="1197"/>
              </a:xfrm>
              <a:prstGeom prst="ellipse">
                <a:avLst/>
              </a:prstGeom>
              <a:noFill/>
              <a:ln w="28575">
                <a:solidFill>
                  <a:srgbClr val="FF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18" name="Text Box 25"/>
              <p:cNvSpPr txBox="1">
                <a:spLocks noChangeArrowheads="1"/>
              </p:cNvSpPr>
              <p:nvPr/>
            </p:nvSpPr>
            <p:spPr bwMode="auto">
              <a:xfrm>
                <a:off x="5967" y="8235"/>
                <a:ext cx="200" cy="23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x</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9" name="Text Box 24"/>
              <p:cNvSpPr txBox="1">
                <a:spLocks noChangeArrowheads="1"/>
              </p:cNvSpPr>
              <p:nvPr/>
            </p:nvSpPr>
            <p:spPr bwMode="auto">
              <a:xfrm>
                <a:off x="5101" y="6994"/>
                <a:ext cx="200" cy="23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y</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0" name="Line 23"/>
              <p:cNvSpPr>
                <a:spLocks noChangeShapeType="1"/>
              </p:cNvSpPr>
              <p:nvPr/>
            </p:nvSpPr>
            <p:spPr bwMode="auto">
              <a:xfrm>
                <a:off x="7824" y="7054"/>
                <a:ext cx="1" cy="2038"/>
              </a:xfrm>
              <a:prstGeom prst="line">
                <a:avLst/>
              </a:prstGeom>
              <a:noFill/>
              <a:ln w="9525">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1" name="Line 22"/>
              <p:cNvSpPr>
                <a:spLocks noChangeShapeType="1"/>
              </p:cNvSpPr>
              <p:nvPr/>
            </p:nvSpPr>
            <p:spPr bwMode="auto">
              <a:xfrm>
                <a:off x="6862" y="8014"/>
                <a:ext cx="2282"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2" name="Text Box 21"/>
              <p:cNvSpPr txBox="1">
                <a:spLocks noChangeArrowheads="1"/>
              </p:cNvSpPr>
              <p:nvPr/>
            </p:nvSpPr>
            <p:spPr bwMode="auto">
              <a:xfrm>
                <a:off x="9228" y="7929"/>
                <a:ext cx="200" cy="23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sym typeface="Symbol" pitchFamily="18" charset="2"/>
                  </a:rPr>
                  <a:t></a:t>
                </a:r>
              </a:p>
            </p:txBody>
          </p:sp>
          <p:sp>
            <p:nvSpPr>
              <p:cNvPr id="23" name="Text Box 20"/>
              <p:cNvSpPr txBox="1">
                <a:spLocks noChangeArrowheads="1"/>
              </p:cNvSpPr>
              <p:nvPr/>
            </p:nvSpPr>
            <p:spPr bwMode="auto">
              <a:xfrm>
                <a:off x="7891" y="6985"/>
                <a:ext cx="200" cy="23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sym typeface="Symbol" pitchFamily="18" charset="2"/>
                  </a:rPr>
                  <a:t></a:t>
                </a:r>
              </a:p>
            </p:txBody>
          </p:sp>
          <p:sp>
            <p:nvSpPr>
              <p:cNvPr id="24" name="Text Box 19"/>
              <p:cNvSpPr txBox="1">
                <a:spLocks noChangeArrowheads="1"/>
              </p:cNvSpPr>
              <p:nvPr/>
            </p:nvSpPr>
            <p:spPr bwMode="auto">
              <a:xfrm>
                <a:off x="5460" y="7178"/>
                <a:ext cx="841" cy="23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onstantia" pitchFamily="18" charset="0"/>
                    <a:ea typeface="Times New Roman" pitchFamily="18" charset="0"/>
                    <a:cs typeface="Arial" pitchFamily="34" charset="0"/>
                  </a:rPr>
                  <a:t>z plane</a:t>
                </a:r>
                <a:endParaRPr kumimoji="0" lang="ar-SA"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6" name="Line 18"/>
              <p:cNvSpPr>
                <a:spLocks noChangeShapeType="1"/>
              </p:cNvSpPr>
              <p:nvPr/>
            </p:nvSpPr>
            <p:spPr bwMode="auto">
              <a:xfrm>
                <a:off x="7151" y="7960"/>
                <a:ext cx="1" cy="9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aphicFrame>
            <p:nvGraphicFramePr>
              <p:cNvPr id="27" name="Object 17"/>
              <p:cNvGraphicFramePr>
                <a:graphicFrameLocks noChangeAspect="1"/>
              </p:cNvGraphicFramePr>
              <p:nvPr/>
            </p:nvGraphicFramePr>
            <p:xfrm>
              <a:off x="6094" y="7358"/>
              <a:ext cx="816" cy="484"/>
            </p:xfrm>
            <a:graphic>
              <a:graphicData uri="http://schemas.openxmlformats.org/presentationml/2006/ole">
                <p:oleObj spid="_x0000_s59394" name="Equation" r:id="rId3" imgW="622030" imgH="368140" progId="Equation.3">
                  <p:embed/>
                </p:oleObj>
              </a:graphicData>
            </a:graphic>
          </p:graphicFrame>
          <p:sp>
            <p:nvSpPr>
              <p:cNvPr id="28" name="Line 16"/>
              <p:cNvSpPr>
                <a:spLocks noChangeShapeType="1"/>
              </p:cNvSpPr>
              <p:nvPr/>
            </p:nvSpPr>
            <p:spPr bwMode="auto">
              <a:xfrm>
                <a:off x="6326" y="8026"/>
                <a:ext cx="356" cy="1"/>
              </a:xfrm>
              <a:prstGeom prst="line">
                <a:avLst/>
              </a:prstGeom>
              <a:noFill/>
              <a:ln w="381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29" name="Line 15"/>
              <p:cNvSpPr>
                <a:spLocks noChangeShapeType="1"/>
              </p:cNvSpPr>
              <p:nvPr/>
            </p:nvSpPr>
            <p:spPr bwMode="auto">
              <a:xfrm>
                <a:off x="4615" y="8060"/>
                <a:ext cx="136"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0" name="Line 14"/>
              <p:cNvSpPr>
                <a:spLocks noChangeShapeType="1"/>
              </p:cNvSpPr>
              <p:nvPr/>
            </p:nvSpPr>
            <p:spPr bwMode="auto">
              <a:xfrm>
                <a:off x="4683" y="7986"/>
                <a:ext cx="0" cy="137"/>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1" name="Freeform 13"/>
              <p:cNvSpPr>
                <a:spLocks/>
              </p:cNvSpPr>
              <p:nvPr/>
            </p:nvSpPr>
            <p:spPr bwMode="auto">
              <a:xfrm>
                <a:off x="7136" y="7751"/>
                <a:ext cx="1534" cy="313"/>
              </a:xfrm>
              <a:custGeom>
                <a:avLst/>
                <a:gdLst/>
                <a:ahLst/>
                <a:cxnLst>
                  <a:cxn ang="0">
                    <a:pos x="1814" y="309"/>
                  </a:cxn>
                  <a:cxn ang="0">
                    <a:pos x="1537" y="166"/>
                  </a:cxn>
                  <a:cxn ang="0">
                    <a:pos x="1132" y="31"/>
                  </a:cxn>
                  <a:cxn ang="0">
                    <a:pos x="697" y="9"/>
                  </a:cxn>
                  <a:cxn ang="0">
                    <a:pos x="292" y="84"/>
                  </a:cxn>
                  <a:cxn ang="0">
                    <a:pos x="67" y="189"/>
                  </a:cxn>
                  <a:cxn ang="0">
                    <a:pos x="22" y="309"/>
                  </a:cxn>
                  <a:cxn ang="0">
                    <a:pos x="202" y="369"/>
                  </a:cxn>
                  <a:cxn ang="0">
                    <a:pos x="734" y="271"/>
                  </a:cxn>
                  <a:cxn ang="0">
                    <a:pos x="1372" y="271"/>
                  </a:cxn>
                  <a:cxn ang="0">
                    <a:pos x="1814" y="309"/>
                  </a:cxn>
                </a:cxnLst>
                <a:rect l="0" t="0" r="r" b="b"/>
                <a:pathLst>
                  <a:path w="1841" h="375">
                    <a:moveTo>
                      <a:pt x="1814" y="309"/>
                    </a:moveTo>
                    <a:cubicBezTo>
                      <a:pt x="1841" y="292"/>
                      <a:pt x="1651" y="212"/>
                      <a:pt x="1537" y="166"/>
                    </a:cubicBezTo>
                    <a:cubicBezTo>
                      <a:pt x="1423" y="120"/>
                      <a:pt x="1272" y="57"/>
                      <a:pt x="1132" y="31"/>
                    </a:cubicBezTo>
                    <a:cubicBezTo>
                      <a:pt x="992" y="5"/>
                      <a:pt x="837" y="0"/>
                      <a:pt x="697" y="9"/>
                    </a:cubicBezTo>
                    <a:cubicBezTo>
                      <a:pt x="557" y="18"/>
                      <a:pt x="397" y="54"/>
                      <a:pt x="292" y="84"/>
                    </a:cubicBezTo>
                    <a:cubicBezTo>
                      <a:pt x="187" y="114"/>
                      <a:pt x="112" y="152"/>
                      <a:pt x="67" y="189"/>
                    </a:cubicBezTo>
                    <a:cubicBezTo>
                      <a:pt x="22" y="226"/>
                      <a:pt x="0" y="279"/>
                      <a:pt x="22" y="309"/>
                    </a:cubicBezTo>
                    <a:cubicBezTo>
                      <a:pt x="44" y="339"/>
                      <a:pt x="83" y="375"/>
                      <a:pt x="202" y="369"/>
                    </a:cubicBezTo>
                    <a:cubicBezTo>
                      <a:pt x="321" y="363"/>
                      <a:pt x="539" y="287"/>
                      <a:pt x="734" y="271"/>
                    </a:cubicBezTo>
                    <a:cubicBezTo>
                      <a:pt x="929" y="255"/>
                      <a:pt x="1192" y="264"/>
                      <a:pt x="1372" y="271"/>
                    </a:cubicBezTo>
                    <a:cubicBezTo>
                      <a:pt x="1552" y="278"/>
                      <a:pt x="1787" y="326"/>
                      <a:pt x="1814" y="309"/>
                    </a:cubicBezTo>
                    <a:close/>
                  </a:path>
                </a:pathLst>
              </a:custGeom>
              <a:noFill/>
              <a:ln w="38100">
                <a:solidFill>
                  <a:srgbClr val="00B05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2" name="Line 12"/>
              <p:cNvSpPr>
                <a:spLocks noChangeShapeType="1"/>
              </p:cNvSpPr>
              <p:nvPr/>
            </p:nvSpPr>
            <p:spPr bwMode="auto">
              <a:xfrm>
                <a:off x="8647" y="7971"/>
                <a:ext cx="1" cy="63"/>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3" name="Freeform 11"/>
              <p:cNvSpPr>
                <a:spLocks/>
              </p:cNvSpPr>
              <p:nvPr/>
            </p:nvSpPr>
            <p:spPr bwMode="auto">
              <a:xfrm>
                <a:off x="3549" y="8208"/>
                <a:ext cx="513" cy="431"/>
              </a:xfrm>
              <a:custGeom>
                <a:avLst/>
                <a:gdLst/>
                <a:ahLst/>
                <a:cxnLst>
                  <a:cxn ang="0">
                    <a:pos x="615" y="0"/>
                  </a:cxn>
                  <a:cxn ang="0">
                    <a:pos x="502" y="165"/>
                  </a:cxn>
                  <a:cxn ang="0">
                    <a:pos x="232" y="413"/>
                  </a:cxn>
                  <a:cxn ang="0">
                    <a:pos x="0" y="518"/>
                  </a:cxn>
                </a:cxnLst>
                <a:rect l="0" t="0" r="r" b="b"/>
                <a:pathLst>
                  <a:path w="615" h="518">
                    <a:moveTo>
                      <a:pt x="615" y="0"/>
                    </a:moveTo>
                    <a:cubicBezTo>
                      <a:pt x="590" y="48"/>
                      <a:pt x="566" y="96"/>
                      <a:pt x="502" y="165"/>
                    </a:cubicBezTo>
                    <a:cubicBezTo>
                      <a:pt x="438" y="234"/>
                      <a:pt x="316" y="354"/>
                      <a:pt x="232" y="413"/>
                    </a:cubicBezTo>
                    <a:cubicBezTo>
                      <a:pt x="148" y="472"/>
                      <a:pt x="39" y="500"/>
                      <a:pt x="0" y="518"/>
                    </a:cubicBezTo>
                  </a:path>
                </a:pathLst>
              </a:cu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4" name="Freeform 10"/>
              <p:cNvSpPr>
                <a:spLocks/>
              </p:cNvSpPr>
              <p:nvPr/>
            </p:nvSpPr>
            <p:spPr bwMode="auto">
              <a:xfrm>
                <a:off x="5343" y="8214"/>
                <a:ext cx="806" cy="519"/>
              </a:xfrm>
              <a:custGeom>
                <a:avLst/>
                <a:gdLst/>
                <a:ahLst/>
                <a:cxnLst>
                  <a:cxn ang="0">
                    <a:pos x="0" y="0"/>
                  </a:cxn>
                  <a:cxn ang="0">
                    <a:pos x="120" y="195"/>
                  </a:cxn>
                  <a:cxn ang="0">
                    <a:pos x="398" y="472"/>
                  </a:cxn>
                  <a:cxn ang="0">
                    <a:pos x="968" y="622"/>
                  </a:cxn>
                </a:cxnLst>
                <a:rect l="0" t="0" r="r" b="b"/>
                <a:pathLst>
                  <a:path w="968" h="622">
                    <a:moveTo>
                      <a:pt x="0" y="0"/>
                    </a:moveTo>
                    <a:cubicBezTo>
                      <a:pt x="27" y="58"/>
                      <a:pt x="54" y="116"/>
                      <a:pt x="120" y="195"/>
                    </a:cubicBezTo>
                    <a:cubicBezTo>
                      <a:pt x="186" y="274"/>
                      <a:pt x="257" y="401"/>
                      <a:pt x="398" y="472"/>
                    </a:cubicBezTo>
                    <a:cubicBezTo>
                      <a:pt x="539" y="543"/>
                      <a:pt x="873" y="597"/>
                      <a:pt x="968" y="622"/>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5" name="Freeform 9"/>
              <p:cNvSpPr>
                <a:spLocks/>
              </p:cNvSpPr>
              <p:nvPr/>
            </p:nvSpPr>
            <p:spPr bwMode="auto">
              <a:xfrm>
                <a:off x="3630" y="8783"/>
                <a:ext cx="2313" cy="256"/>
              </a:xfrm>
              <a:custGeom>
                <a:avLst/>
                <a:gdLst/>
                <a:ahLst/>
                <a:cxnLst>
                  <a:cxn ang="0">
                    <a:pos x="0" y="269"/>
                  </a:cxn>
                  <a:cxn ang="0">
                    <a:pos x="450" y="119"/>
                  </a:cxn>
                  <a:cxn ang="0">
                    <a:pos x="960" y="29"/>
                  </a:cxn>
                  <a:cxn ang="0">
                    <a:pos x="1620" y="29"/>
                  </a:cxn>
                  <a:cxn ang="0">
                    <a:pos x="2408" y="202"/>
                  </a:cxn>
                  <a:cxn ang="0">
                    <a:pos x="2775" y="307"/>
                  </a:cxn>
                </a:cxnLst>
                <a:rect l="0" t="0" r="r" b="b"/>
                <a:pathLst>
                  <a:path w="2775" h="307">
                    <a:moveTo>
                      <a:pt x="0" y="269"/>
                    </a:moveTo>
                    <a:cubicBezTo>
                      <a:pt x="145" y="214"/>
                      <a:pt x="290" y="159"/>
                      <a:pt x="450" y="119"/>
                    </a:cubicBezTo>
                    <a:cubicBezTo>
                      <a:pt x="610" y="79"/>
                      <a:pt x="765" y="44"/>
                      <a:pt x="960" y="29"/>
                    </a:cubicBezTo>
                    <a:cubicBezTo>
                      <a:pt x="1155" y="14"/>
                      <a:pt x="1379" y="0"/>
                      <a:pt x="1620" y="29"/>
                    </a:cubicBezTo>
                    <a:cubicBezTo>
                      <a:pt x="1861" y="58"/>
                      <a:pt x="2216" y="156"/>
                      <a:pt x="2408" y="202"/>
                    </a:cubicBezTo>
                    <a:cubicBezTo>
                      <a:pt x="2600" y="248"/>
                      <a:pt x="2714" y="290"/>
                      <a:pt x="2775" y="307"/>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6" name="Freeform 8"/>
              <p:cNvSpPr>
                <a:spLocks/>
              </p:cNvSpPr>
              <p:nvPr/>
            </p:nvSpPr>
            <p:spPr bwMode="auto">
              <a:xfrm>
                <a:off x="3499" y="7220"/>
                <a:ext cx="2413" cy="788"/>
              </a:xfrm>
              <a:custGeom>
                <a:avLst/>
                <a:gdLst/>
                <a:ahLst/>
                <a:cxnLst>
                  <a:cxn ang="0">
                    <a:pos x="0" y="946"/>
                  </a:cxn>
                  <a:cxn ang="0">
                    <a:pos x="367" y="624"/>
                  </a:cxn>
                  <a:cxn ang="0">
                    <a:pos x="802" y="241"/>
                  </a:cxn>
                  <a:cxn ang="0">
                    <a:pos x="1125" y="61"/>
                  </a:cxn>
                  <a:cxn ang="0">
                    <a:pos x="1462" y="1"/>
                  </a:cxn>
                  <a:cxn ang="0">
                    <a:pos x="1867" y="54"/>
                  </a:cxn>
                  <a:cxn ang="0">
                    <a:pos x="2280" y="279"/>
                  </a:cxn>
                  <a:cxn ang="0">
                    <a:pos x="2640" y="594"/>
                  </a:cxn>
                  <a:cxn ang="0">
                    <a:pos x="2895" y="751"/>
                  </a:cxn>
                </a:cxnLst>
                <a:rect l="0" t="0" r="r" b="b"/>
                <a:pathLst>
                  <a:path w="2895" h="946">
                    <a:moveTo>
                      <a:pt x="0" y="946"/>
                    </a:moveTo>
                    <a:cubicBezTo>
                      <a:pt x="116" y="844"/>
                      <a:pt x="233" y="742"/>
                      <a:pt x="367" y="624"/>
                    </a:cubicBezTo>
                    <a:cubicBezTo>
                      <a:pt x="501" y="506"/>
                      <a:pt x="676" y="335"/>
                      <a:pt x="802" y="241"/>
                    </a:cubicBezTo>
                    <a:cubicBezTo>
                      <a:pt x="928" y="147"/>
                      <a:pt x="1015" y="101"/>
                      <a:pt x="1125" y="61"/>
                    </a:cubicBezTo>
                    <a:cubicBezTo>
                      <a:pt x="1235" y="21"/>
                      <a:pt x="1338" y="2"/>
                      <a:pt x="1462" y="1"/>
                    </a:cubicBezTo>
                    <a:cubicBezTo>
                      <a:pt x="1586" y="0"/>
                      <a:pt x="1731" y="8"/>
                      <a:pt x="1867" y="54"/>
                    </a:cubicBezTo>
                    <a:cubicBezTo>
                      <a:pt x="2003" y="100"/>
                      <a:pt x="2151" y="189"/>
                      <a:pt x="2280" y="279"/>
                    </a:cubicBezTo>
                    <a:cubicBezTo>
                      <a:pt x="2409" y="369"/>
                      <a:pt x="2538" y="515"/>
                      <a:pt x="2640" y="594"/>
                    </a:cubicBezTo>
                    <a:cubicBezTo>
                      <a:pt x="2742" y="673"/>
                      <a:pt x="2853" y="725"/>
                      <a:pt x="2895" y="751"/>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7" name="Freeform 7"/>
              <p:cNvSpPr>
                <a:spLocks/>
              </p:cNvSpPr>
              <p:nvPr/>
            </p:nvSpPr>
            <p:spPr bwMode="auto">
              <a:xfrm>
                <a:off x="8643" y="8014"/>
                <a:ext cx="587" cy="163"/>
              </a:xfrm>
              <a:custGeom>
                <a:avLst/>
                <a:gdLst/>
                <a:ahLst/>
                <a:cxnLst>
                  <a:cxn ang="0">
                    <a:pos x="0" y="0"/>
                  </a:cxn>
                  <a:cxn ang="0">
                    <a:pos x="345" y="120"/>
                  </a:cxn>
                  <a:cxn ang="0">
                    <a:pos x="705" y="195"/>
                  </a:cxn>
                </a:cxnLst>
                <a:rect l="0" t="0" r="r" b="b"/>
                <a:pathLst>
                  <a:path w="705" h="195">
                    <a:moveTo>
                      <a:pt x="0" y="0"/>
                    </a:moveTo>
                    <a:cubicBezTo>
                      <a:pt x="114" y="44"/>
                      <a:pt x="228" y="88"/>
                      <a:pt x="345" y="120"/>
                    </a:cubicBezTo>
                    <a:cubicBezTo>
                      <a:pt x="462" y="152"/>
                      <a:pt x="645" y="182"/>
                      <a:pt x="705" y="195"/>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38" name="Freeform 6"/>
              <p:cNvSpPr>
                <a:spLocks/>
              </p:cNvSpPr>
              <p:nvPr/>
            </p:nvSpPr>
            <p:spPr bwMode="auto">
              <a:xfrm>
                <a:off x="6724" y="8026"/>
                <a:ext cx="437" cy="219"/>
              </a:xfrm>
              <a:custGeom>
                <a:avLst/>
                <a:gdLst/>
                <a:ahLst/>
                <a:cxnLst>
                  <a:cxn ang="0">
                    <a:pos x="0" y="263"/>
                  </a:cxn>
                  <a:cxn ang="0">
                    <a:pos x="270" y="165"/>
                  </a:cxn>
                  <a:cxn ang="0">
                    <a:pos x="525" y="0"/>
                  </a:cxn>
                </a:cxnLst>
                <a:rect l="0" t="0" r="r" b="b"/>
                <a:pathLst>
                  <a:path w="525" h="263">
                    <a:moveTo>
                      <a:pt x="0" y="263"/>
                    </a:moveTo>
                    <a:cubicBezTo>
                      <a:pt x="91" y="236"/>
                      <a:pt x="183" y="209"/>
                      <a:pt x="270" y="165"/>
                    </a:cubicBezTo>
                    <a:cubicBezTo>
                      <a:pt x="357" y="121"/>
                      <a:pt x="483" y="27"/>
                      <a:pt x="525" y="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40" name="Freeform 5"/>
              <p:cNvSpPr>
                <a:spLocks/>
              </p:cNvSpPr>
              <p:nvPr/>
            </p:nvSpPr>
            <p:spPr bwMode="auto">
              <a:xfrm>
                <a:off x="6830" y="8131"/>
                <a:ext cx="2350" cy="408"/>
              </a:xfrm>
              <a:custGeom>
                <a:avLst/>
                <a:gdLst/>
                <a:ahLst/>
                <a:cxnLst>
                  <a:cxn ang="0">
                    <a:pos x="0" y="490"/>
                  </a:cxn>
                  <a:cxn ang="0">
                    <a:pos x="555" y="227"/>
                  </a:cxn>
                  <a:cxn ang="0">
                    <a:pos x="945" y="55"/>
                  </a:cxn>
                  <a:cxn ang="0">
                    <a:pos x="1305" y="2"/>
                  </a:cxn>
                  <a:cxn ang="0">
                    <a:pos x="1868" y="40"/>
                  </a:cxn>
                  <a:cxn ang="0">
                    <a:pos x="2400" y="190"/>
                  </a:cxn>
                  <a:cxn ang="0">
                    <a:pos x="2820" y="272"/>
                  </a:cxn>
                </a:cxnLst>
                <a:rect l="0" t="0" r="r" b="b"/>
                <a:pathLst>
                  <a:path w="2820" h="490">
                    <a:moveTo>
                      <a:pt x="0" y="490"/>
                    </a:moveTo>
                    <a:cubicBezTo>
                      <a:pt x="199" y="394"/>
                      <a:pt x="398" y="299"/>
                      <a:pt x="555" y="227"/>
                    </a:cubicBezTo>
                    <a:cubicBezTo>
                      <a:pt x="712" y="155"/>
                      <a:pt x="820" y="92"/>
                      <a:pt x="945" y="55"/>
                    </a:cubicBezTo>
                    <a:cubicBezTo>
                      <a:pt x="1070" y="18"/>
                      <a:pt x="1151" y="4"/>
                      <a:pt x="1305" y="2"/>
                    </a:cubicBezTo>
                    <a:cubicBezTo>
                      <a:pt x="1459" y="0"/>
                      <a:pt x="1686" y="9"/>
                      <a:pt x="1868" y="40"/>
                    </a:cubicBezTo>
                    <a:cubicBezTo>
                      <a:pt x="2050" y="71"/>
                      <a:pt x="2241" y="151"/>
                      <a:pt x="2400" y="190"/>
                    </a:cubicBezTo>
                    <a:cubicBezTo>
                      <a:pt x="2559" y="229"/>
                      <a:pt x="2750" y="258"/>
                      <a:pt x="2820" y="272"/>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41" name="Freeform 4"/>
              <p:cNvSpPr>
                <a:spLocks/>
              </p:cNvSpPr>
              <p:nvPr/>
            </p:nvSpPr>
            <p:spPr bwMode="auto">
              <a:xfrm>
                <a:off x="6730" y="7543"/>
                <a:ext cx="2525" cy="402"/>
              </a:xfrm>
              <a:custGeom>
                <a:avLst/>
                <a:gdLst/>
                <a:ahLst/>
                <a:cxnLst>
                  <a:cxn ang="0">
                    <a:pos x="0" y="483"/>
                  </a:cxn>
                  <a:cxn ang="0">
                    <a:pos x="285" y="318"/>
                  </a:cxn>
                  <a:cxn ang="0">
                    <a:pos x="413" y="213"/>
                  </a:cxn>
                  <a:cxn ang="0">
                    <a:pos x="555" y="138"/>
                  </a:cxn>
                  <a:cxn ang="0">
                    <a:pos x="825" y="48"/>
                  </a:cxn>
                  <a:cxn ang="0">
                    <a:pos x="1185" y="11"/>
                  </a:cxn>
                  <a:cxn ang="0">
                    <a:pos x="1605" y="26"/>
                  </a:cxn>
                  <a:cxn ang="0">
                    <a:pos x="2078" y="168"/>
                  </a:cxn>
                  <a:cxn ang="0">
                    <a:pos x="2588" y="348"/>
                  </a:cxn>
                  <a:cxn ang="0">
                    <a:pos x="3030" y="431"/>
                  </a:cxn>
                </a:cxnLst>
                <a:rect l="0" t="0" r="r" b="b"/>
                <a:pathLst>
                  <a:path w="3030" h="483">
                    <a:moveTo>
                      <a:pt x="0" y="483"/>
                    </a:moveTo>
                    <a:cubicBezTo>
                      <a:pt x="108" y="423"/>
                      <a:pt x="216" y="363"/>
                      <a:pt x="285" y="318"/>
                    </a:cubicBezTo>
                    <a:cubicBezTo>
                      <a:pt x="354" y="273"/>
                      <a:pt x="368" y="243"/>
                      <a:pt x="413" y="213"/>
                    </a:cubicBezTo>
                    <a:cubicBezTo>
                      <a:pt x="458" y="183"/>
                      <a:pt x="487" y="165"/>
                      <a:pt x="555" y="138"/>
                    </a:cubicBezTo>
                    <a:cubicBezTo>
                      <a:pt x="623" y="111"/>
                      <a:pt x="720" y="69"/>
                      <a:pt x="825" y="48"/>
                    </a:cubicBezTo>
                    <a:cubicBezTo>
                      <a:pt x="930" y="27"/>
                      <a:pt x="1055" y="15"/>
                      <a:pt x="1185" y="11"/>
                    </a:cubicBezTo>
                    <a:cubicBezTo>
                      <a:pt x="1315" y="7"/>
                      <a:pt x="1456" y="0"/>
                      <a:pt x="1605" y="26"/>
                    </a:cubicBezTo>
                    <a:cubicBezTo>
                      <a:pt x="1754" y="52"/>
                      <a:pt x="1914" y="114"/>
                      <a:pt x="2078" y="168"/>
                    </a:cubicBezTo>
                    <a:cubicBezTo>
                      <a:pt x="2242" y="222"/>
                      <a:pt x="2429" y="304"/>
                      <a:pt x="2588" y="348"/>
                    </a:cubicBezTo>
                    <a:cubicBezTo>
                      <a:pt x="2747" y="392"/>
                      <a:pt x="2956" y="417"/>
                      <a:pt x="3030" y="431"/>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sp>
            <p:nvSpPr>
              <p:cNvPr id="42" name="Freeform 3"/>
              <p:cNvSpPr>
                <a:spLocks/>
              </p:cNvSpPr>
              <p:nvPr/>
            </p:nvSpPr>
            <p:spPr bwMode="auto">
              <a:xfrm>
                <a:off x="6943" y="8418"/>
                <a:ext cx="2125" cy="352"/>
              </a:xfrm>
              <a:custGeom>
                <a:avLst/>
                <a:gdLst/>
                <a:ahLst/>
                <a:cxnLst>
                  <a:cxn ang="0">
                    <a:pos x="0" y="423"/>
                  </a:cxn>
                  <a:cxn ang="0">
                    <a:pos x="548" y="206"/>
                  </a:cxn>
                  <a:cxn ang="0">
                    <a:pos x="1013" y="33"/>
                  </a:cxn>
                  <a:cxn ang="0">
                    <a:pos x="1403" y="11"/>
                  </a:cxn>
                  <a:cxn ang="0">
                    <a:pos x="1898" y="101"/>
                  </a:cxn>
                  <a:cxn ang="0">
                    <a:pos x="2228" y="191"/>
                  </a:cxn>
                  <a:cxn ang="0">
                    <a:pos x="2550" y="243"/>
                  </a:cxn>
                </a:cxnLst>
                <a:rect l="0" t="0" r="r" b="b"/>
                <a:pathLst>
                  <a:path w="2550" h="423">
                    <a:moveTo>
                      <a:pt x="0" y="423"/>
                    </a:moveTo>
                    <a:cubicBezTo>
                      <a:pt x="189" y="347"/>
                      <a:pt x="379" y="271"/>
                      <a:pt x="548" y="206"/>
                    </a:cubicBezTo>
                    <a:cubicBezTo>
                      <a:pt x="717" y="141"/>
                      <a:pt x="871" y="65"/>
                      <a:pt x="1013" y="33"/>
                    </a:cubicBezTo>
                    <a:cubicBezTo>
                      <a:pt x="1155" y="1"/>
                      <a:pt x="1256" y="0"/>
                      <a:pt x="1403" y="11"/>
                    </a:cubicBezTo>
                    <a:cubicBezTo>
                      <a:pt x="1550" y="22"/>
                      <a:pt x="1761" y="71"/>
                      <a:pt x="1898" y="101"/>
                    </a:cubicBezTo>
                    <a:cubicBezTo>
                      <a:pt x="2035" y="131"/>
                      <a:pt x="2119" y="167"/>
                      <a:pt x="2228" y="191"/>
                    </a:cubicBezTo>
                    <a:cubicBezTo>
                      <a:pt x="2337" y="215"/>
                      <a:pt x="2496" y="233"/>
                      <a:pt x="2550" y="243"/>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fa-IR">
                  <a:latin typeface="Constantia" pitchFamily="18" charset="0"/>
                </a:endParaRPr>
              </a:p>
            </p:txBody>
          </p:sp>
        </p:grpSp>
      </p:grpSp>
      <p:sp>
        <p:nvSpPr>
          <p:cNvPr id="43" name="TextBox 42"/>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2" dur="500"/>
                                        <p:tgtEl>
                                          <p:spTgt spid="7">
                                            <p:txEl>
                                              <p:pRg st="0" end="0"/>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TRANSFORMATION OF A CIRCLE INTO A CAMBERED AIRFOIL</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214852" y="1333217"/>
            <a:ext cx="8821644" cy="1015663"/>
          </a:xfrm>
          <a:prstGeom prst="rect">
            <a:avLst/>
          </a:prstGeom>
        </p:spPr>
        <p:txBody>
          <a:bodyPr wrap="square">
            <a:spAutoFit/>
          </a:bodyPr>
          <a:lstStyle/>
          <a:p>
            <a:r>
              <a:rPr lang="en-US" sz="2000" dirty="0" smtClean="0">
                <a:latin typeface="Constantia" pitchFamily="18" charset="0"/>
                <a:cs typeface="Arial" pitchFamily="34" charset="0"/>
              </a:rPr>
              <a:t>The lift force generated by the lifting flow over the cylinder is proportional to the circulation about the cylinder imposed by the added vortex flow according to the </a:t>
            </a:r>
            <a:r>
              <a:rPr lang="en-US" sz="2000" dirty="0" err="1" smtClean="0">
                <a:latin typeface="Constantia" pitchFamily="18" charset="0"/>
                <a:cs typeface="Arial" pitchFamily="34" charset="0"/>
              </a:rPr>
              <a:t>Kutta-Joukowski</a:t>
            </a:r>
            <a:r>
              <a:rPr lang="en-US" sz="2000" dirty="0" smtClean="0">
                <a:latin typeface="Constantia" pitchFamily="18" charset="0"/>
                <a:cs typeface="Arial" pitchFamily="34" charset="0"/>
              </a:rPr>
              <a:t> relation, </a:t>
            </a:r>
            <a:r>
              <a:rPr lang="en-US" sz="2000" i="1" dirty="0" smtClean="0">
                <a:latin typeface="Constantia" pitchFamily="18" charset="0"/>
                <a:cs typeface="Arial" pitchFamily="34" charset="0"/>
              </a:rPr>
              <a:t>L’ = </a:t>
            </a:r>
            <a:r>
              <a:rPr lang="en-US" sz="2000" i="1" dirty="0" smtClean="0">
                <a:latin typeface="Constantia" pitchFamily="18" charset="0"/>
                <a:cs typeface="Arial" pitchFamily="34" charset="0"/>
                <a:sym typeface="Symbol"/>
              </a:rPr>
              <a:t></a:t>
            </a:r>
            <a:r>
              <a:rPr lang="en-US" sz="2000" i="1" dirty="0" smtClean="0">
                <a:latin typeface="Constantia" pitchFamily="18" charset="0"/>
                <a:cs typeface="Arial" pitchFamily="34" charset="0"/>
              </a:rPr>
              <a:t>V</a:t>
            </a:r>
            <a:r>
              <a:rPr lang="en-US" sz="2000" i="1" baseline="-25000" dirty="0" smtClean="0">
                <a:latin typeface="Constantia" pitchFamily="18" charset="0"/>
                <a:cs typeface="Arial" pitchFamily="34" charset="0"/>
                <a:sym typeface="Symbol"/>
              </a:rPr>
              <a:t></a:t>
            </a:r>
            <a:r>
              <a:rPr lang="en-US" sz="2000" i="1" dirty="0" smtClean="0">
                <a:latin typeface="Constantia" pitchFamily="18" charset="0"/>
                <a:cs typeface="Arial" pitchFamily="34" charset="0"/>
              </a:rPr>
              <a:t> </a:t>
            </a:r>
            <a:r>
              <a:rPr lang="en-US" sz="2000" i="1" dirty="0" smtClean="0">
                <a:latin typeface="Constantia" pitchFamily="18" charset="0"/>
                <a:cs typeface="Arial" pitchFamily="34" charset="0"/>
                <a:sym typeface="Symbol"/>
              </a:rPr>
              <a:t></a:t>
            </a:r>
            <a:r>
              <a:rPr lang="en-US" sz="2000" dirty="0" smtClean="0">
                <a:latin typeface="Constantia" pitchFamily="18" charset="0"/>
                <a:cs typeface="Arial" pitchFamily="34" charset="0"/>
              </a:rPr>
              <a:t>.</a:t>
            </a:r>
            <a:endParaRPr lang="fa-IR" sz="2000" dirty="0">
              <a:latin typeface="Constantia" pitchFamily="18" charset="0"/>
              <a:cs typeface="Arial" pitchFamily="34" charset="0"/>
            </a:endParaRPr>
          </a:p>
        </p:txBody>
      </p:sp>
      <p:sp>
        <p:nvSpPr>
          <p:cNvPr id="7" name="Rectangle 6"/>
          <p:cNvSpPr/>
          <p:nvPr/>
        </p:nvSpPr>
        <p:spPr>
          <a:xfrm>
            <a:off x="412921" y="2668850"/>
            <a:ext cx="8318158" cy="400110"/>
          </a:xfrm>
          <a:prstGeom prst="rect">
            <a:avLst/>
          </a:prstGeom>
        </p:spPr>
        <p:txBody>
          <a:bodyPr wrap="square">
            <a:spAutoFit/>
          </a:bodyPr>
          <a:lstStyle/>
          <a:p>
            <a:pPr algn="ctr"/>
            <a:r>
              <a:rPr lang="en-US" sz="2000" b="1" dirty="0" smtClean="0">
                <a:solidFill>
                  <a:schemeClr val="tx1">
                    <a:lumMod val="95000"/>
                    <a:lumOff val="5000"/>
                  </a:schemeClr>
                </a:solidFill>
                <a:latin typeface="Constantia" pitchFamily="18" charset="0"/>
              </a:rPr>
              <a:t>The lifting force on the resulting </a:t>
            </a:r>
            <a:r>
              <a:rPr lang="en-US" sz="2000" b="1" dirty="0" err="1" smtClean="0">
                <a:solidFill>
                  <a:schemeClr val="tx1">
                    <a:lumMod val="95000"/>
                    <a:lumOff val="5000"/>
                  </a:schemeClr>
                </a:solidFill>
                <a:latin typeface="Constantia" pitchFamily="18" charset="0"/>
              </a:rPr>
              <a:t>Joukowski</a:t>
            </a:r>
            <a:r>
              <a:rPr lang="en-US" sz="2000" b="1" dirty="0" smtClean="0">
                <a:solidFill>
                  <a:schemeClr val="tx1">
                    <a:lumMod val="95000"/>
                    <a:lumOff val="5000"/>
                  </a:schemeClr>
                </a:solidFill>
                <a:latin typeface="Constantia" pitchFamily="18" charset="0"/>
              </a:rPr>
              <a:t> airfoil is not clear.</a:t>
            </a:r>
            <a:endParaRPr lang="fa-IR" sz="2000" b="1" dirty="0">
              <a:solidFill>
                <a:schemeClr val="tx1">
                  <a:lumMod val="95000"/>
                  <a:lumOff val="5000"/>
                </a:schemeClr>
              </a:solidFill>
              <a:latin typeface="Constantia" pitchFamily="18" charset="0"/>
            </a:endParaRPr>
          </a:p>
        </p:txBody>
      </p:sp>
      <p:sp>
        <p:nvSpPr>
          <p:cNvPr id="9" name="Rectangle 8"/>
          <p:cNvSpPr/>
          <p:nvPr/>
        </p:nvSpPr>
        <p:spPr>
          <a:xfrm>
            <a:off x="214282" y="3300530"/>
            <a:ext cx="8572560" cy="707886"/>
          </a:xfrm>
          <a:prstGeom prst="rect">
            <a:avLst/>
          </a:prstGeom>
        </p:spPr>
        <p:txBody>
          <a:bodyPr wrap="square">
            <a:spAutoFit/>
          </a:bodyPr>
          <a:lstStyle/>
          <a:p>
            <a:r>
              <a:rPr lang="en-US" sz="2000" dirty="0" smtClean="0">
                <a:latin typeface="Constantia" pitchFamily="18" charset="0"/>
                <a:cs typeface="Arial" pitchFamily="34" charset="0"/>
              </a:rPr>
              <a:t>If the lifting flow about the cylinder is defined as function </a:t>
            </a:r>
            <a:r>
              <a:rPr lang="en-US" sz="2000" i="1" dirty="0" smtClean="0">
                <a:latin typeface="Constantia" pitchFamily="18" charset="0"/>
                <a:cs typeface="Arial" pitchFamily="34" charset="0"/>
              </a:rPr>
              <a:t>Q</a:t>
            </a:r>
            <a:r>
              <a:rPr lang="en-US" sz="2000" dirty="0" smtClean="0">
                <a:latin typeface="Constantia" pitchFamily="18" charset="0"/>
                <a:cs typeface="Arial" pitchFamily="34" charset="0"/>
              </a:rPr>
              <a:t> where </a:t>
            </a:r>
            <a:r>
              <a:rPr lang="en-US" sz="2000" i="1" dirty="0" smtClean="0">
                <a:latin typeface="Constantia" pitchFamily="18" charset="0"/>
                <a:cs typeface="Arial" pitchFamily="34" charset="0"/>
              </a:rPr>
              <a:t>Q = Q(z) </a:t>
            </a:r>
            <a:r>
              <a:rPr lang="en-US" sz="2000" dirty="0" smtClean="0">
                <a:latin typeface="Constantia" pitchFamily="18" charset="0"/>
                <a:cs typeface="Arial" pitchFamily="34" charset="0"/>
              </a:rPr>
              <a:t>in the z plane and </a:t>
            </a:r>
            <a:r>
              <a:rPr lang="en-US" sz="2000" i="1" dirty="0" smtClean="0">
                <a:latin typeface="Constantia" pitchFamily="18" charset="0"/>
                <a:cs typeface="Arial" pitchFamily="34" charset="0"/>
              </a:rPr>
              <a:t>Q = Q(w)</a:t>
            </a:r>
            <a:r>
              <a:rPr lang="en-US" sz="2000" dirty="0" smtClean="0">
                <a:latin typeface="Constantia" pitchFamily="18" charset="0"/>
                <a:cs typeface="Arial" pitchFamily="34" charset="0"/>
              </a:rPr>
              <a:t> in the w plane, the velocities in each plane are:</a:t>
            </a:r>
          </a:p>
        </p:txBody>
      </p:sp>
      <p:sp>
        <p:nvSpPr>
          <p:cNvPr id="10" name="Rectangle 2"/>
          <p:cNvSpPr>
            <a:spLocks noChangeArrowheads="1"/>
          </p:cNvSpPr>
          <p:nvPr/>
        </p:nvSpPr>
        <p:spPr bwMode="auto">
          <a:xfrm>
            <a:off x="0" y="-2738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onstantia" pitchFamily="18" charset="0"/>
            </a:endParaRPr>
          </a:p>
        </p:txBody>
      </p:sp>
      <p:graphicFrame>
        <p:nvGraphicFramePr>
          <p:cNvPr id="11" name="Object 1"/>
          <p:cNvGraphicFramePr>
            <a:graphicFrameLocks noChangeAspect="1"/>
          </p:cNvGraphicFramePr>
          <p:nvPr/>
        </p:nvGraphicFramePr>
        <p:xfrm>
          <a:off x="2147098" y="4086348"/>
          <a:ext cx="4369118" cy="918508"/>
        </p:xfrm>
        <a:graphic>
          <a:graphicData uri="http://schemas.openxmlformats.org/presentationml/2006/ole">
            <p:oleObj spid="_x0000_s60418" name="Equation" r:id="rId3" imgW="1675673" imgH="355446" progId="Equation.3">
              <p:embed/>
            </p:oleObj>
          </a:graphicData>
        </a:graphic>
      </p:graphicFrame>
      <p:sp>
        <p:nvSpPr>
          <p:cNvPr id="12" name="Rectangle 4"/>
          <p:cNvSpPr>
            <a:spLocks noChangeArrowheads="1"/>
          </p:cNvSpPr>
          <p:nvPr/>
        </p:nvSpPr>
        <p:spPr bwMode="auto">
          <a:xfrm>
            <a:off x="0" y="-2738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onstantia" pitchFamily="18" charset="0"/>
            </a:endParaRPr>
          </a:p>
        </p:txBody>
      </p:sp>
      <p:sp>
        <p:nvSpPr>
          <p:cNvPr id="15" name="TextBox 14"/>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7" dur="500"/>
                                        <p:tgtEl>
                                          <p:spTgt spid="9">
                                            <p:txEl>
                                              <p:pRg st="0" end="0"/>
                                            </p:txEl>
                                          </p:spTgt>
                                        </p:tgtEl>
                                      </p:cBhvr>
                                    </p:animEffect>
                                  </p:childTnLst>
                                </p:cTn>
                              </p:par>
                            </p:childTnLst>
                          </p:cTn>
                        </p:par>
                        <p:par>
                          <p:cTn id="18" fill="hold">
                            <p:stCondLst>
                              <p:cond delay="500"/>
                            </p:stCondLst>
                            <p:childTnLst>
                              <p:par>
                                <p:cTn id="19" presetID="14" presetClass="entr" presetSubtype="1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TRANSFORMATION OF A CIRCLE INTO A CAMBERED AIRFOIL</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aphicFrame>
        <p:nvGraphicFramePr>
          <p:cNvPr id="7" name="Object 1"/>
          <p:cNvGraphicFramePr>
            <a:graphicFrameLocks noChangeAspect="1"/>
          </p:cNvGraphicFramePr>
          <p:nvPr/>
        </p:nvGraphicFramePr>
        <p:xfrm>
          <a:off x="3692004" y="1536300"/>
          <a:ext cx="1672084" cy="825459"/>
        </p:xfrm>
        <a:graphic>
          <a:graphicData uri="http://schemas.openxmlformats.org/presentationml/2006/ole">
            <p:oleObj spid="_x0000_s61442" name="Equation" r:id="rId3" imgW="749300" imgH="368300" progId="Equation.3">
              <p:embed/>
            </p:oleObj>
          </a:graphicData>
        </a:graphic>
      </p:graphicFrame>
      <p:sp>
        <p:nvSpPr>
          <p:cNvPr id="9" name="Rectangle 4"/>
          <p:cNvSpPr>
            <a:spLocks noChangeArrowheads="1"/>
          </p:cNvSpPr>
          <p:nvPr/>
        </p:nvSpPr>
        <p:spPr bwMode="auto">
          <a:xfrm>
            <a:off x="0" y="890288"/>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onstantia" pitchFamily="18" charset="0"/>
            </a:endParaRPr>
          </a:p>
        </p:txBody>
      </p:sp>
      <p:graphicFrame>
        <p:nvGraphicFramePr>
          <p:cNvPr id="10" name="Object 3"/>
          <p:cNvGraphicFramePr>
            <a:graphicFrameLocks noChangeAspect="1"/>
          </p:cNvGraphicFramePr>
          <p:nvPr/>
        </p:nvGraphicFramePr>
        <p:xfrm>
          <a:off x="6084168" y="1473154"/>
          <a:ext cx="1910103" cy="947734"/>
        </p:xfrm>
        <a:graphic>
          <a:graphicData uri="http://schemas.openxmlformats.org/presentationml/2006/ole">
            <p:oleObj spid="_x0000_s61443" name="Equation" r:id="rId4" imgW="825480" imgH="406080" progId="Equation.3">
              <p:embed/>
            </p:oleObj>
          </a:graphicData>
        </a:graphic>
      </p:graphicFrame>
      <p:sp>
        <p:nvSpPr>
          <p:cNvPr id="11" name="Rectangle 5"/>
          <p:cNvSpPr>
            <a:spLocks noChangeArrowheads="1"/>
          </p:cNvSpPr>
          <p:nvPr/>
        </p:nvSpPr>
        <p:spPr bwMode="auto">
          <a:xfrm>
            <a:off x="214283" y="3935378"/>
            <a:ext cx="867819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Since the circulation can be calculated about any closed path, including paths very far from the object surface, the circulations must be the same in both planes. </a:t>
            </a:r>
            <a:endParaRPr kumimoji="0" lang="en-US" sz="3200" b="0" i="0" u="none" strike="noStrike" cap="none" normalizeH="0" baseline="0" dirty="0" smtClean="0">
              <a:ln>
                <a:noFill/>
              </a:ln>
              <a:solidFill>
                <a:schemeClr val="tx1"/>
              </a:solidFill>
              <a:effectLst/>
              <a:latin typeface="Constantia" pitchFamily="18" charset="0"/>
              <a:cs typeface="Arial" pitchFamily="34" charset="0"/>
            </a:endParaRPr>
          </a:p>
        </p:txBody>
      </p:sp>
      <p:graphicFrame>
        <p:nvGraphicFramePr>
          <p:cNvPr id="13" name="Object 6"/>
          <p:cNvGraphicFramePr>
            <a:graphicFrameLocks noChangeAspect="1"/>
          </p:cNvGraphicFramePr>
          <p:nvPr/>
        </p:nvGraphicFramePr>
        <p:xfrm>
          <a:off x="2932503" y="5146896"/>
          <a:ext cx="3278994" cy="514352"/>
        </p:xfrm>
        <a:graphic>
          <a:graphicData uri="http://schemas.openxmlformats.org/presentationml/2006/ole">
            <p:oleObj spid="_x0000_s61444" name="Equation" r:id="rId5" imgW="1460500" imgH="228600" progId="Equation.3">
              <p:embed/>
            </p:oleObj>
          </a:graphicData>
        </a:graphic>
      </p:graphicFrame>
      <p:sp>
        <p:nvSpPr>
          <p:cNvPr id="14" name="Rectangle 13"/>
          <p:cNvSpPr/>
          <p:nvPr/>
        </p:nvSpPr>
        <p:spPr>
          <a:xfrm>
            <a:off x="211432" y="2646566"/>
            <a:ext cx="8393016" cy="1323439"/>
          </a:xfrm>
          <a:prstGeom prst="rect">
            <a:avLst/>
          </a:prstGeom>
        </p:spPr>
        <p:txBody>
          <a:bodyPr wrap="square">
            <a:spAutoFit/>
          </a:bodyPr>
          <a:lstStyle/>
          <a:p>
            <a:r>
              <a:rPr lang="en-US" sz="2000" dirty="0" smtClean="0">
                <a:latin typeface="Constantia" pitchFamily="18" charset="0"/>
                <a:ea typeface="Times New Roman" pitchFamily="18" charset="0"/>
                <a:cs typeface="Arial" pitchFamily="34" charset="0"/>
              </a:rPr>
              <a:t>Clearly, the velocity field very close to the cylinder and its transformed counterpart are dissimilar as one would expect.</a:t>
            </a:r>
          </a:p>
          <a:p>
            <a:r>
              <a:rPr lang="en-US" sz="2000" dirty="0" smtClean="0">
                <a:latin typeface="Constantia" pitchFamily="18" charset="0"/>
                <a:ea typeface="Times New Roman" pitchFamily="18" charset="0"/>
                <a:cs typeface="Arial" pitchFamily="34" charset="0"/>
              </a:rPr>
              <a:t>Farther away from these objects the velocity fields become identical as the magnitude of </a:t>
            </a:r>
            <a:r>
              <a:rPr lang="en-US" sz="2000" i="1" dirty="0" smtClean="0">
                <a:latin typeface="Constantia" pitchFamily="18" charset="0"/>
                <a:ea typeface="Times New Roman" pitchFamily="18" charset="0"/>
                <a:cs typeface="Arial" pitchFamily="34" charset="0"/>
              </a:rPr>
              <a:t>z</a:t>
            </a:r>
            <a:r>
              <a:rPr lang="en-US" sz="2000" dirty="0" smtClean="0">
                <a:latin typeface="Constantia" pitchFamily="18" charset="0"/>
                <a:ea typeface="Times New Roman" pitchFamily="18" charset="0"/>
                <a:cs typeface="Arial" pitchFamily="34" charset="0"/>
              </a:rPr>
              <a:t> becomes larger than the constant value of </a:t>
            </a:r>
            <a:r>
              <a:rPr lang="en-US" sz="2000" i="1" dirty="0" smtClean="0">
                <a:latin typeface="Constantia" pitchFamily="18" charset="0"/>
                <a:ea typeface="Times New Roman" pitchFamily="18" charset="0"/>
                <a:cs typeface="Arial" pitchFamily="34" charset="0"/>
              </a:rPr>
              <a:t>b</a:t>
            </a:r>
            <a:r>
              <a:rPr lang="en-US" sz="2000" dirty="0" smtClean="0">
                <a:latin typeface="Constantia" pitchFamily="18" charset="0"/>
                <a:ea typeface="Times New Roman" pitchFamily="18" charset="0"/>
                <a:cs typeface="Arial" pitchFamily="34" charset="0"/>
              </a:rPr>
              <a:t>. </a:t>
            </a:r>
          </a:p>
        </p:txBody>
      </p:sp>
      <p:sp>
        <p:nvSpPr>
          <p:cNvPr id="15" name="TextBox 14"/>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graphicFrame>
        <p:nvGraphicFramePr>
          <p:cNvPr id="61445" name="Object 5"/>
          <p:cNvGraphicFramePr>
            <a:graphicFrameLocks noChangeAspect="1"/>
          </p:cNvGraphicFramePr>
          <p:nvPr/>
        </p:nvGraphicFramePr>
        <p:xfrm>
          <a:off x="476474" y="1563067"/>
          <a:ext cx="1719262" cy="785813"/>
        </p:xfrm>
        <a:graphic>
          <a:graphicData uri="http://schemas.openxmlformats.org/presentationml/2006/ole">
            <p:oleObj spid="_x0000_s61445" name="Equation" r:id="rId6" imgW="774364" imgH="355446" progId="Equation.3">
              <p:embed/>
            </p:oleObj>
          </a:graphicData>
        </a:graphic>
      </p:graphicFrame>
      <p:sp>
        <p:nvSpPr>
          <p:cNvPr id="16" name="Right Arrow 15"/>
          <p:cNvSpPr/>
          <p:nvPr/>
        </p:nvSpPr>
        <p:spPr>
          <a:xfrm>
            <a:off x="2555776" y="1857703"/>
            <a:ext cx="792088" cy="21602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1445"/>
                                        </p:tgtEl>
                                        <p:attrNameLst>
                                          <p:attrName>style.visibility</p:attrName>
                                        </p:attrNameLst>
                                      </p:cBhvr>
                                      <p:to>
                                        <p:strVal val="visible"/>
                                      </p:to>
                                    </p:set>
                                    <p:animEffect transition="in" filter="randombar(horizontal)">
                                      <p:cBhvr>
                                        <p:cTn id="7" dur="500"/>
                                        <p:tgtEl>
                                          <p:spTgt spid="6144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25" dur="500"/>
                                        <p:tgtEl>
                                          <p:spTgt spid="1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30" dur="500"/>
                                        <p:tgtEl>
                                          <p:spTgt spid="14">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35" dur="500"/>
                                        <p:tgtEl>
                                          <p:spTgt spid="11">
                                            <p:txEl>
                                              <p:pRg st="0" end="0"/>
                                            </p:txEl>
                                          </p:spTgt>
                                        </p:tgtEl>
                                      </p:cBhvr>
                                    </p:animEffect>
                                  </p:childTnLst>
                                </p:cTn>
                              </p:par>
                            </p:childTnLst>
                          </p:cTn>
                        </p:par>
                        <p:par>
                          <p:cTn id="36" fill="hold">
                            <p:stCondLst>
                              <p:cond delay="500"/>
                            </p:stCondLst>
                            <p:childTnLst>
                              <p:par>
                                <p:cTn id="37" presetID="12" presetClass="entr" presetSubtype="4"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slide(fromBottom)">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TRANSFORMATION OF A CIRCLE INTO A CAMBERED AIRFOIL – VORTEX STRENGTH</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nvGrpSpPr>
          <p:cNvPr id="7" name="Group 2"/>
          <p:cNvGrpSpPr>
            <a:grpSpLocks/>
          </p:cNvGrpSpPr>
          <p:nvPr/>
        </p:nvGrpSpPr>
        <p:grpSpPr bwMode="auto">
          <a:xfrm>
            <a:off x="5786446" y="2453948"/>
            <a:ext cx="2571768" cy="2197104"/>
            <a:chOff x="4883" y="7010"/>
            <a:chExt cx="2801" cy="2133"/>
          </a:xfrm>
        </p:grpSpPr>
        <p:sp>
          <p:nvSpPr>
            <p:cNvPr id="9" name="Line 3"/>
            <p:cNvSpPr>
              <a:spLocks noChangeShapeType="1"/>
            </p:cNvSpPr>
            <p:nvPr/>
          </p:nvSpPr>
          <p:spPr bwMode="auto">
            <a:xfrm>
              <a:off x="5455" y="8277"/>
              <a:ext cx="2" cy="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0" name="Line 4"/>
            <p:cNvSpPr>
              <a:spLocks noChangeShapeType="1"/>
            </p:cNvSpPr>
            <p:nvPr/>
          </p:nvSpPr>
          <p:spPr bwMode="auto">
            <a:xfrm>
              <a:off x="6433" y="7105"/>
              <a:ext cx="1" cy="2038"/>
            </a:xfrm>
            <a:prstGeom prst="line">
              <a:avLst/>
            </a:prstGeom>
            <a:noFill/>
            <a:ln w="9525">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1" name="Line 5"/>
            <p:cNvSpPr>
              <a:spLocks noChangeShapeType="1"/>
            </p:cNvSpPr>
            <p:nvPr/>
          </p:nvSpPr>
          <p:spPr bwMode="auto">
            <a:xfrm>
              <a:off x="4973" y="8222"/>
              <a:ext cx="2521"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2" name="Oval 6"/>
            <p:cNvSpPr>
              <a:spLocks noChangeArrowheads="1"/>
            </p:cNvSpPr>
            <p:nvPr/>
          </p:nvSpPr>
          <p:spPr bwMode="auto">
            <a:xfrm>
              <a:off x="5427" y="7385"/>
              <a:ext cx="1320" cy="1196"/>
            </a:xfrm>
            <a:prstGeom prst="ellipse">
              <a:avLst/>
            </a:prstGeom>
            <a:noFill/>
            <a:ln w="38100">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3" name="Text Box 7"/>
            <p:cNvSpPr txBox="1">
              <a:spLocks noChangeArrowheads="1"/>
            </p:cNvSpPr>
            <p:nvPr/>
          </p:nvSpPr>
          <p:spPr bwMode="auto">
            <a:xfrm>
              <a:off x="7350" y="8252"/>
              <a:ext cx="200" cy="23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x</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4" name="Text Box 8"/>
            <p:cNvSpPr txBox="1">
              <a:spLocks noChangeArrowheads="1"/>
            </p:cNvSpPr>
            <p:nvPr/>
          </p:nvSpPr>
          <p:spPr bwMode="auto">
            <a:xfrm>
              <a:off x="6484" y="7010"/>
              <a:ext cx="200" cy="23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y</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5" name="Text Box 9"/>
            <p:cNvSpPr txBox="1">
              <a:spLocks noChangeArrowheads="1"/>
            </p:cNvSpPr>
            <p:nvPr/>
          </p:nvSpPr>
          <p:spPr bwMode="auto">
            <a:xfrm>
              <a:off x="6843" y="7195"/>
              <a:ext cx="841" cy="23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z plane</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6" name="Line 10"/>
            <p:cNvSpPr>
              <a:spLocks noChangeShapeType="1"/>
            </p:cNvSpPr>
            <p:nvPr/>
          </p:nvSpPr>
          <p:spPr bwMode="auto">
            <a:xfrm>
              <a:off x="6007" y="7969"/>
              <a:ext cx="136" cy="1"/>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7" name="Line 11"/>
            <p:cNvSpPr>
              <a:spLocks noChangeShapeType="1"/>
            </p:cNvSpPr>
            <p:nvPr/>
          </p:nvSpPr>
          <p:spPr bwMode="auto">
            <a:xfrm>
              <a:off x="6075" y="7894"/>
              <a:ext cx="2" cy="136"/>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8" name="Freeform 12"/>
            <p:cNvSpPr>
              <a:spLocks/>
            </p:cNvSpPr>
            <p:nvPr/>
          </p:nvSpPr>
          <p:spPr bwMode="auto">
            <a:xfrm>
              <a:off x="4950" y="8224"/>
              <a:ext cx="512" cy="432"/>
            </a:xfrm>
            <a:custGeom>
              <a:avLst/>
              <a:gdLst/>
              <a:ahLst/>
              <a:cxnLst>
                <a:cxn ang="0">
                  <a:pos x="615" y="0"/>
                </a:cxn>
                <a:cxn ang="0">
                  <a:pos x="502" y="165"/>
                </a:cxn>
                <a:cxn ang="0">
                  <a:pos x="232" y="413"/>
                </a:cxn>
                <a:cxn ang="0">
                  <a:pos x="0" y="518"/>
                </a:cxn>
              </a:cxnLst>
              <a:rect l="0" t="0" r="r" b="b"/>
              <a:pathLst>
                <a:path w="615" h="518">
                  <a:moveTo>
                    <a:pt x="615" y="0"/>
                  </a:moveTo>
                  <a:cubicBezTo>
                    <a:pt x="590" y="48"/>
                    <a:pt x="566" y="96"/>
                    <a:pt x="502" y="165"/>
                  </a:cubicBezTo>
                  <a:cubicBezTo>
                    <a:pt x="438" y="234"/>
                    <a:pt x="316" y="354"/>
                    <a:pt x="232" y="413"/>
                  </a:cubicBezTo>
                  <a:cubicBezTo>
                    <a:pt x="148" y="472"/>
                    <a:pt x="39" y="500"/>
                    <a:pt x="0" y="518"/>
                  </a:cubicBezTo>
                </a:path>
              </a:pathLst>
            </a:cu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9" name="Freeform 13"/>
            <p:cNvSpPr>
              <a:spLocks/>
            </p:cNvSpPr>
            <p:nvPr/>
          </p:nvSpPr>
          <p:spPr bwMode="auto">
            <a:xfrm>
              <a:off x="6702" y="8231"/>
              <a:ext cx="806" cy="518"/>
            </a:xfrm>
            <a:custGeom>
              <a:avLst/>
              <a:gdLst/>
              <a:ahLst/>
              <a:cxnLst>
                <a:cxn ang="0">
                  <a:pos x="0" y="0"/>
                </a:cxn>
                <a:cxn ang="0">
                  <a:pos x="120" y="195"/>
                </a:cxn>
                <a:cxn ang="0">
                  <a:pos x="398" y="472"/>
                </a:cxn>
                <a:cxn ang="0">
                  <a:pos x="968" y="622"/>
                </a:cxn>
              </a:cxnLst>
              <a:rect l="0" t="0" r="r" b="b"/>
              <a:pathLst>
                <a:path w="968" h="622">
                  <a:moveTo>
                    <a:pt x="0" y="0"/>
                  </a:moveTo>
                  <a:cubicBezTo>
                    <a:pt x="27" y="58"/>
                    <a:pt x="54" y="116"/>
                    <a:pt x="120" y="195"/>
                  </a:cubicBezTo>
                  <a:cubicBezTo>
                    <a:pt x="186" y="274"/>
                    <a:pt x="257" y="401"/>
                    <a:pt x="398" y="472"/>
                  </a:cubicBezTo>
                  <a:cubicBezTo>
                    <a:pt x="539" y="543"/>
                    <a:pt x="873" y="597"/>
                    <a:pt x="968" y="622"/>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0" name="Freeform 14"/>
            <p:cNvSpPr>
              <a:spLocks/>
            </p:cNvSpPr>
            <p:nvPr/>
          </p:nvSpPr>
          <p:spPr bwMode="auto">
            <a:xfrm>
              <a:off x="5013" y="8799"/>
              <a:ext cx="2314" cy="257"/>
            </a:xfrm>
            <a:custGeom>
              <a:avLst/>
              <a:gdLst/>
              <a:ahLst/>
              <a:cxnLst>
                <a:cxn ang="0">
                  <a:pos x="0" y="269"/>
                </a:cxn>
                <a:cxn ang="0">
                  <a:pos x="450" y="119"/>
                </a:cxn>
                <a:cxn ang="0">
                  <a:pos x="960" y="29"/>
                </a:cxn>
                <a:cxn ang="0">
                  <a:pos x="1620" y="29"/>
                </a:cxn>
                <a:cxn ang="0">
                  <a:pos x="2408" y="202"/>
                </a:cxn>
                <a:cxn ang="0">
                  <a:pos x="2775" y="307"/>
                </a:cxn>
              </a:cxnLst>
              <a:rect l="0" t="0" r="r" b="b"/>
              <a:pathLst>
                <a:path w="2775" h="307">
                  <a:moveTo>
                    <a:pt x="0" y="269"/>
                  </a:moveTo>
                  <a:cubicBezTo>
                    <a:pt x="145" y="214"/>
                    <a:pt x="290" y="159"/>
                    <a:pt x="450" y="119"/>
                  </a:cubicBezTo>
                  <a:cubicBezTo>
                    <a:pt x="610" y="79"/>
                    <a:pt x="765" y="44"/>
                    <a:pt x="960" y="29"/>
                  </a:cubicBezTo>
                  <a:cubicBezTo>
                    <a:pt x="1155" y="14"/>
                    <a:pt x="1379" y="0"/>
                    <a:pt x="1620" y="29"/>
                  </a:cubicBezTo>
                  <a:cubicBezTo>
                    <a:pt x="1861" y="58"/>
                    <a:pt x="2216" y="156"/>
                    <a:pt x="2408" y="202"/>
                  </a:cubicBezTo>
                  <a:cubicBezTo>
                    <a:pt x="2600" y="248"/>
                    <a:pt x="2714" y="290"/>
                    <a:pt x="2775" y="307"/>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1" name="Freeform 15"/>
            <p:cNvSpPr>
              <a:spLocks/>
            </p:cNvSpPr>
            <p:nvPr/>
          </p:nvSpPr>
          <p:spPr bwMode="auto">
            <a:xfrm>
              <a:off x="4883" y="7236"/>
              <a:ext cx="2412" cy="788"/>
            </a:xfrm>
            <a:custGeom>
              <a:avLst/>
              <a:gdLst/>
              <a:ahLst/>
              <a:cxnLst>
                <a:cxn ang="0">
                  <a:pos x="0" y="946"/>
                </a:cxn>
                <a:cxn ang="0">
                  <a:pos x="367" y="624"/>
                </a:cxn>
                <a:cxn ang="0">
                  <a:pos x="802" y="241"/>
                </a:cxn>
                <a:cxn ang="0">
                  <a:pos x="1125" y="61"/>
                </a:cxn>
                <a:cxn ang="0">
                  <a:pos x="1462" y="1"/>
                </a:cxn>
                <a:cxn ang="0">
                  <a:pos x="1867" y="54"/>
                </a:cxn>
                <a:cxn ang="0">
                  <a:pos x="2280" y="279"/>
                </a:cxn>
                <a:cxn ang="0">
                  <a:pos x="2640" y="594"/>
                </a:cxn>
                <a:cxn ang="0">
                  <a:pos x="2895" y="751"/>
                </a:cxn>
              </a:cxnLst>
              <a:rect l="0" t="0" r="r" b="b"/>
              <a:pathLst>
                <a:path w="2895" h="946">
                  <a:moveTo>
                    <a:pt x="0" y="946"/>
                  </a:moveTo>
                  <a:cubicBezTo>
                    <a:pt x="116" y="844"/>
                    <a:pt x="233" y="742"/>
                    <a:pt x="367" y="624"/>
                  </a:cubicBezTo>
                  <a:cubicBezTo>
                    <a:pt x="501" y="506"/>
                    <a:pt x="676" y="335"/>
                    <a:pt x="802" y="241"/>
                  </a:cubicBezTo>
                  <a:cubicBezTo>
                    <a:pt x="928" y="147"/>
                    <a:pt x="1015" y="101"/>
                    <a:pt x="1125" y="61"/>
                  </a:cubicBezTo>
                  <a:cubicBezTo>
                    <a:pt x="1235" y="21"/>
                    <a:pt x="1338" y="2"/>
                    <a:pt x="1462" y="1"/>
                  </a:cubicBezTo>
                  <a:cubicBezTo>
                    <a:pt x="1586" y="0"/>
                    <a:pt x="1731" y="8"/>
                    <a:pt x="1867" y="54"/>
                  </a:cubicBezTo>
                  <a:cubicBezTo>
                    <a:pt x="2003" y="100"/>
                    <a:pt x="2151" y="189"/>
                    <a:pt x="2280" y="279"/>
                  </a:cubicBezTo>
                  <a:cubicBezTo>
                    <a:pt x="2409" y="369"/>
                    <a:pt x="2538" y="515"/>
                    <a:pt x="2640" y="594"/>
                  </a:cubicBezTo>
                  <a:cubicBezTo>
                    <a:pt x="2742" y="673"/>
                    <a:pt x="2853" y="725"/>
                    <a:pt x="2895" y="751"/>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2" name="Line 16"/>
            <p:cNvSpPr>
              <a:spLocks noChangeShapeType="1"/>
            </p:cNvSpPr>
            <p:nvPr/>
          </p:nvSpPr>
          <p:spPr bwMode="auto">
            <a:xfrm>
              <a:off x="6072" y="7964"/>
              <a:ext cx="616" cy="267"/>
            </a:xfrm>
            <a:prstGeom prst="line">
              <a:avLst/>
            </a:prstGeom>
            <a:noFill/>
            <a:ln w="9525">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3" name="Freeform 17"/>
            <p:cNvSpPr>
              <a:spLocks/>
            </p:cNvSpPr>
            <p:nvPr/>
          </p:nvSpPr>
          <p:spPr bwMode="auto">
            <a:xfrm>
              <a:off x="6078" y="8006"/>
              <a:ext cx="69" cy="208"/>
            </a:xfrm>
            <a:custGeom>
              <a:avLst/>
              <a:gdLst/>
              <a:ahLst/>
              <a:cxnLst>
                <a:cxn ang="0">
                  <a:pos x="3" y="250"/>
                </a:cxn>
                <a:cxn ang="0">
                  <a:pos x="13" y="120"/>
                </a:cxn>
                <a:cxn ang="0">
                  <a:pos x="83" y="0"/>
                </a:cxn>
              </a:cxnLst>
              <a:rect l="0" t="0" r="r" b="b"/>
              <a:pathLst>
                <a:path w="83" h="250">
                  <a:moveTo>
                    <a:pt x="3" y="250"/>
                  </a:moveTo>
                  <a:cubicBezTo>
                    <a:pt x="1" y="206"/>
                    <a:pt x="0" y="162"/>
                    <a:pt x="13" y="120"/>
                  </a:cubicBezTo>
                  <a:cubicBezTo>
                    <a:pt x="26" y="78"/>
                    <a:pt x="71" y="20"/>
                    <a:pt x="83"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4" name="Text Box 18"/>
            <p:cNvSpPr txBox="1">
              <a:spLocks noChangeArrowheads="1"/>
            </p:cNvSpPr>
            <p:nvPr/>
          </p:nvSpPr>
          <p:spPr bwMode="auto">
            <a:xfrm>
              <a:off x="5872" y="7957"/>
              <a:ext cx="208" cy="22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a:t>
              </a:r>
              <a:r>
                <a:rPr kumimoji="0" lang="en-US" sz="1200" b="0" i="0" u="none" strike="noStrike" cap="none" normalizeH="0" baseline="0" smtClean="0">
                  <a:ln>
                    <a:noFill/>
                  </a:ln>
                  <a:solidFill>
                    <a:schemeClr val="tx1"/>
                  </a:solidFill>
                  <a:effectLst/>
                  <a:latin typeface="Constantia" pitchFamily="18" charset="0"/>
                  <a:cs typeface="Arial" pitchFamily="34" charset="0"/>
                  <a:sym typeface="Symbol" pitchFamily="18" charset="2"/>
                </a:rPr>
                <a:t></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grpSp>
      <p:sp>
        <p:nvSpPr>
          <p:cNvPr id="26" name="Rectangle 20"/>
          <p:cNvSpPr>
            <a:spLocks noChangeArrowheads="1"/>
          </p:cNvSpPr>
          <p:nvPr/>
        </p:nvSpPr>
        <p:spPr bwMode="auto">
          <a:xfrm>
            <a:off x="0" y="-88148"/>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onstantia" pitchFamily="18" charset="0"/>
            </a:endParaRPr>
          </a:p>
        </p:txBody>
      </p:sp>
      <p:graphicFrame>
        <p:nvGraphicFramePr>
          <p:cNvPr id="27" name="Object 19"/>
          <p:cNvGraphicFramePr>
            <a:graphicFrameLocks noChangeAspect="1"/>
          </p:cNvGraphicFramePr>
          <p:nvPr/>
        </p:nvGraphicFramePr>
        <p:xfrm>
          <a:off x="2564400" y="2618232"/>
          <a:ext cx="2583664" cy="666752"/>
        </p:xfrm>
        <a:graphic>
          <a:graphicData uri="http://schemas.openxmlformats.org/presentationml/2006/ole">
            <p:oleObj spid="_x0000_s62466" name="Equation" r:id="rId3" imgW="1473200" imgH="381000" progId="Equation.3">
              <p:embed/>
            </p:oleObj>
          </a:graphicData>
        </a:graphic>
      </p:graphicFrame>
      <p:sp>
        <p:nvSpPr>
          <p:cNvPr id="28" name="Rectangle 27"/>
          <p:cNvSpPr/>
          <p:nvPr/>
        </p:nvSpPr>
        <p:spPr>
          <a:xfrm>
            <a:off x="251520" y="3244914"/>
            <a:ext cx="2193229" cy="400110"/>
          </a:xfrm>
          <a:prstGeom prst="rect">
            <a:avLst/>
          </a:prstGeom>
        </p:spPr>
        <p:txBody>
          <a:bodyPr wrap="none">
            <a:spAutoFit/>
          </a:bodyPr>
          <a:lstStyle/>
          <a:p>
            <a:r>
              <a:rPr lang="en-US" sz="2000" dirty="0" smtClean="0">
                <a:latin typeface="Constantia" pitchFamily="18" charset="0"/>
                <a:cs typeface="Arial" pitchFamily="34" charset="0"/>
              </a:rPr>
              <a:t>stagnation points:</a:t>
            </a:r>
            <a:endParaRPr lang="en-US" sz="2000" dirty="0">
              <a:latin typeface="Constantia" pitchFamily="18" charset="0"/>
              <a:cs typeface="Arial" pitchFamily="34" charset="0"/>
            </a:endParaRPr>
          </a:p>
        </p:txBody>
      </p:sp>
      <p:sp>
        <p:nvSpPr>
          <p:cNvPr id="29" name="Rectangle 22"/>
          <p:cNvSpPr>
            <a:spLocks noChangeArrowheads="1"/>
          </p:cNvSpPr>
          <p:nvPr/>
        </p:nvSpPr>
        <p:spPr bwMode="auto">
          <a:xfrm>
            <a:off x="0" y="-88148"/>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onstantia" pitchFamily="18" charset="0"/>
            </a:endParaRPr>
          </a:p>
        </p:txBody>
      </p:sp>
      <p:graphicFrame>
        <p:nvGraphicFramePr>
          <p:cNvPr id="30" name="Object 21"/>
          <p:cNvGraphicFramePr>
            <a:graphicFrameLocks noChangeAspect="1"/>
          </p:cNvGraphicFramePr>
          <p:nvPr/>
        </p:nvGraphicFramePr>
        <p:xfrm>
          <a:off x="1785918" y="3714283"/>
          <a:ext cx="2570058" cy="722829"/>
        </p:xfrm>
        <a:graphic>
          <a:graphicData uri="http://schemas.openxmlformats.org/presentationml/2006/ole">
            <p:oleObj spid="_x0000_s62467" name="Equation" r:id="rId4" imgW="1218671" imgH="342751" progId="Equation.3">
              <p:embed/>
            </p:oleObj>
          </a:graphicData>
        </a:graphic>
      </p:graphicFrame>
      <p:sp>
        <p:nvSpPr>
          <p:cNvPr id="31" name="Rectangle 24"/>
          <p:cNvSpPr>
            <a:spLocks noChangeArrowheads="1"/>
          </p:cNvSpPr>
          <p:nvPr/>
        </p:nvSpPr>
        <p:spPr bwMode="auto">
          <a:xfrm>
            <a:off x="0" y="-88148"/>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onstantia" pitchFamily="18" charset="0"/>
            </a:endParaRPr>
          </a:p>
        </p:txBody>
      </p:sp>
      <p:graphicFrame>
        <p:nvGraphicFramePr>
          <p:cNvPr id="32" name="Object 23"/>
          <p:cNvGraphicFramePr>
            <a:graphicFrameLocks noChangeAspect="1"/>
          </p:cNvGraphicFramePr>
          <p:nvPr/>
        </p:nvGraphicFramePr>
        <p:xfrm>
          <a:off x="1717675" y="4509120"/>
          <a:ext cx="2590800" cy="490537"/>
        </p:xfrm>
        <a:graphic>
          <a:graphicData uri="http://schemas.openxmlformats.org/presentationml/2006/ole">
            <p:oleObj spid="_x0000_s62468" name="Equation" r:id="rId5" imgW="1117440" imgH="215640" progId="Equation.3">
              <p:embed/>
            </p:oleObj>
          </a:graphicData>
        </a:graphic>
      </p:graphicFrame>
      <p:sp>
        <p:nvSpPr>
          <p:cNvPr id="33" name="Rectangle 25"/>
          <p:cNvSpPr>
            <a:spLocks noChangeArrowheads="1"/>
          </p:cNvSpPr>
          <p:nvPr/>
        </p:nvSpPr>
        <p:spPr bwMode="auto">
          <a:xfrm>
            <a:off x="251520" y="5045114"/>
            <a:ext cx="632205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If the field is rotated by </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to simulate an angle of attack,</a:t>
            </a:r>
            <a:endPar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endParaRPr>
          </a:p>
        </p:txBody>
      </p:sp>
      <p:sp>
        <p:nvSpPr>
          <p:cNvPr id="34" name="Rectangle 27"/>
          <p:cNvSpPr>
            <a:spLocks noChangeArrowheads="1"/>
          </p:cNvSpPr>
          <p:nvPr/>
        </p:nvSpPr>
        <p:spPr bwMode="auto">
          <a:xfrm>
            <a:off x="0" y="-88148"/>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onstantia" pitchFamily="18" charset="0"/>
            </a:endParaRPr>
          </a:p>
        </p:txBody>
      </p:sp>
      <p:graphicFrame>
        <p:nvGraphicFramePr>
          <p:cNvPr id="35" name="Object 26"/>
          <p:cNvGraphicFramePr>
            <a:graphicFrameLocks noChangeAspect="1"/>
          </p:cNvGraphicFramePr>
          <p:nvPr/>
        </p:nvGraphicFramePr>
        <p:xfrm>
          <a:off x="3357554" y="5664668"/>
          <a:ext cx="2908568" cy="428628"/>
        </p:xfrm>
        <a:graphic>
          <a:graphicData uri="http://schemas.openxmlformats.org/presentationml/2006/ole">
            <p:oleObj spid="_x0000_s62469" name="Equation" r:id="rId6" imgW="1244600" imgH="203200" progId="Equation.3">
              <p:embed/>
            </p:oleObj>
          </a:graphicData>
        </a:graphic>
      </p:graphicFrame>
      <p:sp>
        <p:nvSpPr>
          <p:cNvPr id="36" name="Rectangle 27"/>
          <p:cNvSpPr>
            <a:spLocks noChangeArrowheads="1"/>
          </p:cNvSpPr>
          <p:nvPr/>
        </p:nvSpPr>
        <p:spPr bwMode="auto">
          <a:xfrm>
            <a:off x="214282" y="1179329"/>
            <a:ext cx="867819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The appropriate vortex strength to impose the </a:t>
            </a:r>
            <a:r>
              <a:rPr kumimoji="0" lang="en-US" sz="2000" b="0" i="0" u="none" strike="noStrike" cap="none" normalizeH="0" baseline="0" dirty="0" err="1" smtClean="0">
                <a:ln>
                  <a:noFill/>
                </a:ln>
                <a:solidFill>
                  <a:schemeClr val="tx1"/>
                </a:solidFill>
                <a:effectLst/>
                <a:latin typeface="Constantia" pitchFamily="18" charset="0"/>
                <a:ea typeface="Times New Roman" pitchFamily="18" charset="0"/>
                <a:cs typeface="Arial" pitchFamily="34" charset="0"/>
              </a:rPr>
              <a:t>Kutta</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condition must be determined.</a:t>
            </a:r>
            <a:r>
              <a:rPr lang="en-US" sz="2000" dirty="0" smtClean="0">
                <a:latin typeface="Constantia" pitchFamily="18" charset="0"/>
                <a:ea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Consider the lifting flow about a cylinder. The velocity in the </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direction is</a:t>
            </a:r>
            <a:endPar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endParaRPr>
          </a:p>
        </p:txBody>
      </p:sp>
      <p:sp>
        <p:nvSpPr>
          <p:cNvPr id="37" name="TextBox 36"/>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Effect transition="in" filter="randombar(horizontal)">
                                      <p:cBhvr>
                                        <p:cTn id="7" dur="500"/>
                                        <p:tgtEl>
                                          <p:spTgt spid="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6">
                                            <p:txEl>
                                              <p:pRg st="2" end="2"/>
                                            </p:txEl>
                                          </p:spTgt>
                                        </p:tgtEl>
                                        <p:attrNameLst>
                                          <p:attrName>style.visibility</p:attrName>
                                        </p:attrNameLst>
                                      </p:cBhvr>
                                      <p:to>
                                        <p:strVal val="visible"/>
                                      </p:to>
                                    </p:set>
                                    <p:animEffect transition="in" filter="randombar(horizontal)">
                                      <p:cBhvr>
                                        <p:cTn id="12" dur="500"/>
                                        <p:tgtEl>
                                          <p:spTgt spid="36">
                                            <p:txEl>
                                              <p:pRg st="2" end="2"/>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8">
                                            <p:txEl>
                                              <p:pRg st="0" end="0"/>
                                            </p:txEl>
                                          </p:spTgt>
                                        </p:tgtEl>
                                        <p:attrNameLst>
                                          <p:attrName>style.visibility</p:attrName>
                                        </p:attrNameLst>
                                      </p:cBhvr>
                                      <p:to>
                                        <p:strVal val="visible"/>
                                      </p:to>
                                    </p:set>
                                    <p:animEffect transition="in" filter="randombar(horizontal)">
                                      <p:cBhvr>
                                        <p:cTn id="25" dur="500"/>
                                        <p:tgtEl>
                                          <p:spTgt spid="28">
                                            <p:txEl>
                                              <p:pRg st="0" end="0"/>
                                            </p:txEl>
                                          </p:spTgt>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randombar(horizontal)">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33">
                                            <p:txEl>
                                              <p:pRg st="0" end="0"/>
                                            </p:txEl>
                                          </p:spTgt>
                                        </p:tgtEl>
                                        <p:attrNameLst>
                                          <p:attrName>style.visibility</p:attrName>
                                        </p:attrNameLst>
                                      </p:cBhvr>
                                      <p:to>
                                        <p:strVal val="visible"/>
                                      </p:to>
                                    </p:set>
                                    <p:animEffect transition="in" filter="randombar(horizontal)">
                                      <p:cBhvr>
                                        <p:cTn id="38" dur="500"/>
                                        <p:tgtEl>
                                          <p:spTgt spid="33">
                                            <p:txEl>
                                              <p:pRg st="0" end="0"/>
                                            </p:txEl>
                                          </p:spTgt>
                                        </p:tgtEl>
                                      </p:cBhvr>
                                    </p:animEffect>
                                  </p:childTnLst>
                                </p:cTn>
                              </p:par>
                            </p:childTnLst>
                          </p:cTn>
                        </p:par>
                        <p:par>
                          <p:cTn id="39" fill="hold">
                            <p:stCondLst>
                              <p:cond delay="500"/>
                            </p:stCondLst>
                            <p:childTnLst>
                              <p:par>
                                <p:cTn id="40" presetID="12" presetClass="entr" presetSubtype="4"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slide(fromBottom)">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TRANSFORMATION OF A CIRCLE INTO A CAMBERED AIRFOIL</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214282" y="1375124"/>
            <a:ext cx="8678198" cy="400110"/>
          </a:xfrm>
          <a:prstGeom prst="rect">
            <a:avLst/>
          </a:prstGeom>
        </p:spPr>
        <p:txBody>
          <a:bodyPr wrap="square">
            <a:spAutoFit/>
          </a:bodyPr>
          <a:lstStyle/>
          <a:p>
            <a:r>
              <a:rPr lang="en-US" sz="2000" dirty="0" smtClean="0">
                <a:latin typeface="Constantia" pitchFamily="18" charset="0"/>
                <a:cs typeface="Arial" pitchFamily="34" charset="0"/>
              </a:rPr>
              <a:t>Since the chord length of the </a:t>
            </a:r>
            <a:r>
              <a:rPr lang="en-US" sz="2000" dirty="0" err="1" smtClean="0">
                <a:latin typeface="Constantia" pitchFamily="18" charset="0"/>
                <a:cs typeface="Arial" pitchFamily="34" charset="0"/>
              </a:rPr>
              <a:t>Joukowski</a:t>
            </a:r>
            <a:r>
              <a:rPr lang="en-US" sz="2000" dirty="0" smtClean="0">
                <a:latin typeface="Constantia" pitchFamily="18" charset="0"/>
                <a:cs typeface="Arial" pitchFamily="34" charset="0"/>
              </a:rPr>
              <a:t> airfoil is 4</a:t>
            </a:r>
            <a:r>
              <a:rPr lang="en-US" sz="2000" i="1" dirty="0" smtClean="0">
                <a:latin typeface="Constantia" pitchFamily="18" charset="0"/>
                <a:cs typeface="Arial" pitchFamily="34" charset="0"/>
              </a:rPr>
              <a:t>b</a:t>
            </a:r>
            <a:endParaRPr lang="en-US" sz="2000" dirty="0">
              <a:latin typeface="Constantia" pitchFamily="18" charset="0"/>
              <a:cs typeface="Arial" pitchFamily="34" charset="0"/>
            </a:endParaRPr>
          </a:p>
        </p:txBody>
      </p:sp>
      <p:sp>
        <p:nvSpPr>
          <p:cNvPr id="7" name="Rectangle 2"/>
          <p:cNvSpPr>
            <a:spLocks noChangeArrowheads="1"/>
          </p:cNvSpPr>
          <p:nvPr/>
        </p:nvSpPr>
        <p:spPr bwMode="auto">
          <a:xfrm>
            <a:off x="0" y="40466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onstantia" pitchFamily="18" charset="0"/>
            </a:endParaRPr>
          </a:p>
        </p:txBody>
      </p:sp>
      <p:graphicFrame>
        <p:nvGraphicFramePr>
          <p:cNvPr id="9" name="Object 1"/>
          <p:cNvGraphicFramePr>
            <a:graphicFrameLocks noChangeAspect="1"/>
          </p:cNvGraphicFramePr>
          <p:nvPr/>
        </p:nvGraphicFramePr>
        <p:xfrm>
          <a:off x="1519939" y="2089504"/>
          <a:ext cx="6104122" cy="1071570"/>
        </p:xfrm>
        <a:graphic>
          <a:graphicData uri="http://schemas.openxmlformats.org/presentationml/2006/ole">
            <p:oleObj spid="_x0000_s63490" name="Equation" r:id="rId3" imgW="3035300" imgH="533400" progId="Equation.3">
              <p:embed/>
            </p:oleObj>
          </a:graphicData>
        </a:graphic>
      </p:graphicFrame>
      <p:sp>
        <p:nvSpPr>
          <p:cNvPr id="10" name="Rectangle 3"/>
          <p:cNvSpPr>
            <a:spLocks noChangeArrowheads="1"/>
          </p:cNvSpPr>
          <p:nvPr/>
        </p:nvSpPr>
        <p:spPr bwMode="auto">
          <a:xfrm>
            <a:off x="228691" y="3574313"/>
            <a:ext cx="4055277"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Making the assumption that </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b</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R</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 </a:t>
            </a:r>
          </a:p>
        </p:txBody>
      </p:sp>
      <p:graphicFrame>
        <p:nvGraphicFramePr>
          <p:cNvPr id="12" name="Object 4"/>
          <p:cNvGraphicFramePr>
            <a:graphicFrameLocks noChangeAspect="1"/>
          </p:cNvGraphicFramePr>
          <p:nvPr/>
        </p:nvGraphicFramePr>
        <p:xfrm>
          <a:off x="2494029" y="4445088"/>
          <a:ext cx="4155943" cy="456936"/>
        </p:xfrm>
        <a:graphic>
          <a:graphicData uri="http://schemas.openxmlformats.org/presentationml/2006/ole">
            <p:oleObj spid="_x0000_s63491" name="Equation" r:id="rId4" imgW="1816100" imgH="203200" progId="Equation.3">
              <p:embed/>
            </p:oleObj>
          </a:graphicData>
        </a:graphic>
      </p:graphicFrame>
      <p:sp>
        <p:nvSpPr>
          <p:cNvPr id="13" name="TextBox 12"/>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Rectangle 2"/>
          <p:cNvSpPr>
            <a:spLocks noChangeArrowheads="1"/>
          </p:cNvSpPr>
          <p:nvPr/>
        </p:nvSpPr>
        <p:spPr bwMode="auto">
          <a:xfrm>
            <a:off x="214282" y="1129968"/>
            <a:ext cx="875020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A </a:t>
            </a:r>
            <a:r>
              <a:rPr kumimoji="0" lang="en-US" sz="2000" b="0" i="0" u="none" strike="noStrike" cap="none" normalizeH="0" baseline="0" dirty="0" err="1" smtClean="0">
                <a:ln>
                  <a:noFill/>
                </a:ln>
                <a:solidFill>
                  <a:schemeClr val="tx1"/>
                </a:solidFill>
                <a:effectLst/>
                <a:latin typeface="Constantia" pitchFamily="18" charset="0"/>
                <a:ea typeface="Times New Roman" pitchFamily="18" charset="0"/>
                <a:cs typeface="Arial" pitchFamily="34" charset="0"/>
              </a:rPr>
              <a:t>Joukowski</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airfoil is formed by displacing a circle of radius 1 by </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x</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 = -0.08 (real axis) and </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y</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 = 0.05 (imaginary axis).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Find</a:t>
            </a:r>
            <a:r>
              <a:rPr lang="en-US" sz="2000" dirty="0" smtClean="0">
                <a:latin typeface="Constantia" pitchFamily="18" charset="0"/>
                <a:ea typeface="Times New Roman" pitchFamily="18" charset="0"/>
                <a:cs typeface="Arial" pitchFamily="34" charset="0"/>
                <a:sym typeface="Symbol" pitchFamily="18" charset="2"/>
              </a:rPr>
              <a:t>:</a:t>
            </a:r>
            <a:endParaRPr kumimoji="0" lang="en-US" b="0" i="0" u="none" strike="noStrike" cap="none" normalizeH="0" baseline="0" dirty="0" smtClean="0">
              <a:ln>
                <a:noFill/>
              </a:ln>
              <a:solidFill>
                <a:schemeClr val="tx1"/>
              </a:solidFill>
              <a:effectLst/>
              <a:latin typeface="Constantia" pitchFamily="18" charset="0"/>
              <a:cs typeface="Arial" pitchFamily="34" charset="0"/>
              <a:sym typeface="Symbol" pitchFamily="18" charset="2"/>
            </a:endParaRPr>
          </a:p>
          <a:p>
            <a:pPr lvl="1" eaLnBrk="0" fontAlgn="base" hangingPunct="0">
              <a:spcBef>
                <a:spcPct val="0"/>
              </a:spcBef>
              <a:spcAft>
                <a:spcPct val="0"/>
              </a:spcAf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 Vortex strength </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if </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 0</a:t>
            </a:r>
            <a:r>
              <a:rPr kumimoji="0" lang="en-US" sz="2000" b="0" i="1"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sym typeface="Symbol" pitchFamily="18" charset="2"/>
              </a:rPr>
              <a:t>o</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 and V</a:t>
            </a:r>
            <a:r>
              <a:rPr kumimoji="0" lang="en-US" sz="2000" b="0" i="1"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 </a:t>
            </a:r>
            <a:r>
              <a:rPr lang="en-US" sz="2000" i="1" dirty="0" smtClean="0">
                <a:latin typeface="Constantia" pitchFamily="18" charset="0"/>
                <a:ea typeface="Times New Roman" pitchFamily="18" charset="0"/>
                <a:cs typeface="Arial" pitchFamily="34" charset="0"/>
                <a:sym typeface="Symbol" pitchFamily="18" charset="2"/>
              </a:rPr>
              <a:t>10 m/s</a:t>
            </a:r>
          </a:p>
          <a:p>
            <a:pPr lvl="1" eaLnBrk="0" fontAlgn="base" hangingPunct="0">
              <a:spcBef>
                <a:spcPct val="0"/>
              </a:spcBef>
              <a:spcAft>
                <a:spcPct val="0"/>
              </a:spcAft>
            </a:pPr>
            <a:r>
              <a:rPr lang="en-US" sz="2000" i="1" dirty="0" smtClean="0">
                <a:latin typeface="Constantia" pitchFamily="18" charset="0"/>
                <a:ea typeface="Times New Roman" pitchFamily="18" charset="0"/>
                <a:cs typeface="Arial" pitchFamily="34" charset="0"/>
                <a:sym typeface="Symbol" pitchFamily="18" charset="2"/>
              </a:rPr>
              <a:t>b) C</a:t>
            </a:r>
            <a:r>
              <a:rPr lang="en-US" sz="2000" i="1" baseline="-25000" dirty="0" smtClean="0">
                <a:latin typeface="Constantia" pitchFamily="18" charset="0"/>
                <a:ea typeface="Times New Roman" pitchFamily="18" charset="0"/>
                <a:cs typeface="Arial" pitchFamily="34" charset="0"/>
                <a:sym typeface="Symbol" pitchFamily="18" charset="2"/>
              </a:rPr>
              <a:t>L</a:t>
            </a:r>
            <a:r>
              <a:rPr lang="en-US" sz="2000" i="1" dirty="0" smtClean="0">
                <a:latin typeface="Constantia" pitchFamily="18" charset="0"/>
                <a:ea typeface="Times New Roman" pitchFamily="18" charset="0"/>
                <a:cs typeface="Arial" pitchFamily="34" charset="0"/>
                <a:sym typeface="Symbol" pitchFamily="18" charset="2"/>
              </a:rPr>
              <a:t> </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0"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rPr>
              <a:t> </a:t>
            </a:r>
            <a:r>
              <a:rPr kumimoji="0" lang="en-US" sz="2000" b="0" i="0" u="none" strike="noStrike" cap="none" normalizeH="0" dirty="0" smtClean="0">
                <a:ln>
                  <a:noFill/>
                </a:ln>
                <a:solidFill>
                  <a:schemeClr val="tx1"/>
                </a:solidFill>
                <a:effectLst/>
                <a:latin typeface="Constantia" pitchFamily="18" charset="0"/>
                <a:ea typeface="Times New Roman" pitchFamily="18" charset="0"/>
                <a:cs typeface="Arial" pitchFamily="34" charset="0"/>
              </a:rPr>
              <a:t>= 0</a:t>
            </a:r>
            <a:r>
              <a:rPr kumimoji="0" lang="en-US" sz="2000" b="0" i="1"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sym typeface="Symbol" pitchFamily="18" charset="2"/>
              </a:rPr>
              <a:t>o</a:t>
            </a:r>
            <a:r>
              <a:rPr kumimoji="0" lang="en-US" sz="2000" b="0" i="1" u="none" strike="noStrike" cap="none" normalizeH="0" dirty="0" smtClean="0">
                <a:ln>
                  <a:noFill/>
                </a:ln>
                <a:solidFill>
                  <a:schemeClr val="tx1"/>
                </a:solidFill>
                <a:effectLst/>
                <a:latin typeface="Constantia" pitchFamily="18" charset="0"/>
                <a:ea typeface="Times New Roman" pitchFamily="18" charset="0"/>
                <a:cs typeface="Arial" pitchFamily="34" charset="0"/>
                <a:sym typeface="Symbol" pitchFamily="18" charset="2"/>
              </a:rPr>
              <a:t> </a:t>
            </a:r>
            <a:r>
              <a:rPr kumimoji="0" lang="en-US" sz="2000" b="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and</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 </a:t>
            </a:r>
            <a:r>
              <a:rPr kumimoji="0" lang="en-US" sz="2000" b="0" i="0"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rPr>
              <a:t> </a:t>
            </a:r>
            <a:r>
              <a:rPr kumimoji="0" lang="en-US" sz="2000" b="0" i="0" u="none" strike="noStrike" cap="none" normalizeH="0" dirty="0" smtClean="0">
                <a:ln>
                  <a:noFill/>
                </a:ln>
                <a:solidFill>
                  <a:schemeClr val="tx1"/>
                </a:solidFill>
                <a:effectLst/>
                <a:latin typeface="Constantia" pitchFamily="18" charset="0"/>
                <a:ea typeface="Times New Roman" pitchFamily="18" charset="0"/>
                <a:cs typeface="Arial" pitchFamily="34" charset="0"/>
              </a:rPr>
              <a:t>= 10</a:t>
            </a:r>
            <a:r>
              <a:rPr kumimoji="0" lang="en-US" sz="2000" b="0" i="1"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sym typeface="Symbol" pitchFamily="18" charset="2"/>
              </a:rPr>
              <a:t>o</a:t>
            </a:r>
          </a:p>
        </p:txBody>
      </p:sp>
      <p:grpSp>
        <p:nvGrpSpPr>
          <p:cNvPr id="9" name="Group 3"/>
          <p:cNvGrpSpPr>
            <a:grpSpLocks/>
          </p:cNvGrpSpPr>
          <p:nvPr/>
        </p:nvGrpSpPr>
        <p:grpSpPr bwMode="auto">
          <a:xfrm>
            <a:off x="5391448" y="3509956"/>
            <a:ext cx="3429024" cy="2054229"/>
            <a:chOff x="2717" y="9092"/>
            <a:chExt cx="3442" cy="1851"/>
          </a:xfrm>
        </p:grpSpPr>
        <p:sp>
          <p:nvSpPr>
            <p:cNvPr id="10" name="Line 4"/>
            <p:cNvSpPr>
              <a:spLocks noChangeShapeType="1"/>
            </p:cNvSpPr>
            <p:nvPr/>
          </p:nvSpPr>
          <p:spPr bwMode="auto">
            <a:xfrm>
              <a:off x="3390" y="9673"/>
              <a:ext cx="0" cy="1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1" name="Line 5"/>
            <p:cNvSpPr>
              <a:spLocks noChangeShapeType="1"/>
            </p:cNvSpPr>
            <p:nvPr/>
          </p:nvSpPr>
          <p:spPr bwMode="auto">
            <a:xfrm>
              <a:off x="3302" y="9748"/>
              <a:ext cx="163"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2" name="Line 6"/>
            <p:cNvSpPr>
              <a:spLocks noChangeShapeType="1"/>
            </p:cNvSpPr>
            <p:nvPr/>
          </p:nvSpPr>
          <p:spPr bwMode="auto">
            <a:xfrm>
              <a:off x="3390" y="9748"/>
              <a:ext cx="1506" cy="500"/>
            </a:xfrm>
            <a:prstGeom prst="line">
              <a:avLst/>
            </a:prstGeom>
            <a:noFill/>
            <a:ln w="6350">
              <a:solidFill>
                <a:srgbClr val="000000"/>
              </a:solidFill>
              <a:prstDash val="lgDash"/>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3" name="Line 7"/>
            <p:cNvSpPr>
              <a:spLocks noChangeShapeType="1"/>
            </p:cNvSpPr>
            <p:nvPr/>
          </p:nvSpPr>
          <p:spPr bwMode="auto">
            <a:xfrm>
              <a:off x="2746" y="10260"/>
              <a:ext cx="3100" cy="0"/>
            </a:xfrm>
            <a:prstGeom prst="line">
              <a:avLst/>
            </a:pr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4" name="Freeform 8"/>
            <p:cNvSpPr>
              <a:spLocks/>
            </p:cNvSpPr>
            <p:nvPr/>
          </p:nvSpPr>
          <p:spPr bwMode="auto">
            <a:xfrm>
              <a:off x="4731" y="9597"/>
              <a:ext cx="288" cy="1239"/>
            </a:xfrm>
            <a:custGeom>
              <a:avLst/>
              <a:gdLst/>
              <a:ahLst/>
              <a:cxnLst>
                <a:cxn ang="0">
                  <a:pos x="233" y="0"/>
                </a:cxn>
                <a:cxn ang="0">
                  <a:pos x="173" y="705"/>
                </a:cxn>
                <a:cxn ang="0">
                  <a:pos x="0" y="1612"/>
                </a:cxn>
              </a:cxnLst>
              <a:rect l="0" t="0" r="r" b="b"/>
              <a:pathLst>
                <a:path w="233" h="1612">
                  <a:moveTo>
                    <a:pt x="233" y="0"/>
                  </a:moveTo>
                  <a:cubicBezTo>
                    <a:pt x="222" y="218"/>
                    <a:pt x="212" y="436"/>
                    <a:pt x="173" y="705"/>
                  </a:cubicBezTo>
                  <a:cubicBezTo>
                    <a:pt x="134" y="974"/>
                    <a:pt x="29" y="1461"/>
                    <a:pt x="0" y="1612"/>
                  </a:cubicBezTo>
                </a:path>
              </a:pathLst>
            </a:custGeom>
            <a:noFill/>
            <a:ln w="38100" cmpd="sng">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5" name="Text Box 9"/>
            <p:cNvSpPr txBox="1">
              <a:spLocks noChangeArrowheads="1"/>
            </p:cNvSpPr>
            <p:nvPr/>
          </p:nvSpPr>
          <p:spPr bwMode="auto">
            <a:xfrm>
              <a:off x="5696" y="9967"/>
              <a:ext cx="213" cy="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x</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6" name="Line 10"/>
            <p:cNvSpPr>
              <a:spLocks noChangeShapeType="1"/>
            </p:cNvSpPr>
            <p:nvPr/>
          </p:nvSpPr>
          <p:spPr bwMode="auto">
            <a:xfrm flipV="1">
              <a:off x="3890" y="9142"/>
              <a:ext cx="0" cy="1612"/>
            </a:xfrm>
            <a:prstGeom prst="line">
              <a:avLst/>
            </a:pr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7" name="Text Box 11"/>
            <p:cNvSpPr txBox="1">
              <a:spLocks noChangeArrowheads="1"/>
            </p:cNvSpPr>
            <p:nvPr/>
          </p:nvSpPr>
          <p:spPr bwMode="auto">
            <a:xfrm>
              <a:off x="3959" y="9092"/>
              <a:ext cx="212" cy="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y</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8" name="Line 12"/>
            <p:cNvSpPr>
              <a:spLocks noChangeShapeType="1"/>
            </p:cNvSpPr>
            <p:nvPr/>
          </p:nvSpPr>
          <p:spPr bwMode="auto">
            <a:xfrm>
              <a:off x="3384" y="9742"/>
              <a:ext cx="1700" cy="0"/>
            </a:xfrm>
            <a:prstGeom prst="line">
              <a:avLst/>
            </a:prstGeom>
            <a:noFill/>
            <a:ln w="6350">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9" name="Freeform 13"/>
            <p:cNvSpPr>
              <a:spLocks/>
            </p:cNvSpPr>
            <p:nvPr/>
          </p:nvSpPr>
          <p:spPr bwMode="auto">
            <a:xfrm>
              <a:off x="4365" y="9748"/>
              <a:ext cx="75" cy="325"/>
            </a:xfrm>
            <a:custGeom>
              <a:avLst/>
              <a:gdLst/>
              <a:ahLst/>
              <a:cxnLst>
                <a:cxn ang="0">
                  <a:pos x="90" y="0"/>
                </a:cxn>
                <a:cxn ang="0">
                  <a:pos x="60" y="165"/>
                </a:cxn>
                <a:cxn ang="0">
                  <a:pos x="0" y="390"/>
                </a:cxn>
              </a:cxnLst>
              <a:rect l="0" t="0" r="r" b="b"/>
              <a:pathLst>
                <a:path w="90" h="390">
                  <a:moveTo>
                    <a:pt x="90" y="0"/>
                  </a:moveTo>
                  <a:cubicBezTo>
                    <a:pt x="82" y="50"/>
                    <a:pt x="75" y="100"/>
                    <a:pt x="60" y="165"/>
                  </a:cubicBezTo>
                  <a:cubicBezTo>
                    <a:pt x="45" y="230"/>
                    <a:pt x="10" y="353"/>
                    <a:pt x="0" y="39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0" name="Text Box 14"/>
            <p:cNvSpPr txBox="1">
              <a:spLocks noChangeArrowheads="1"/>
            </p:cNvSpPr>
            <p:nvPr/>
          </p:nvSpPr>
          <p:spPr bwMode="auto">
            <a:xfrm>
              <a:off x="4477" y="9810"/>
              <a:ext cx="188" cy="22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sym typeface="Symbol" pitchFamily="18" charset="2"/>
                </a:rPr>
                <a:t></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1" name="Text Box 15"/>
            <p:cNvSpPr txBox="1">
              <a:spLocks noChangeArrowheads="1"/>
            </p:cNvSpPr>
            <p:nvPr/>
          </p:nvSpPr>
          <p:spPr bwMode="auto">
            <a:xfrm>
              <a:off x="2717" y="9904"/>
              <a:ext cx="400" cy="2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0.05</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2" name="Text Box 16"/>
            <p:cNvSpPr txBox="1">
              <a:spLocks noChangeArrowheads="1"/>
            </p:cNvSpPr>
            <p:nvPr/>
          </p:nvSpPr>
          <p:spPr bwMode="auto">
            <a:xfrm>
              <a:off x="3459" y="10454"/>
              <a:ext cx="400" cy="2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-0.08</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3" name="Line 17"/>
            <p:cNvSpPr>
              <a:spLocks noChangeShapeType="1"/>
            </p:cNvSpPr>
            <p:nvPr/>
          </p:nvSpPr>
          <p:spPr bwMode="auto">
            <a:xfrm>
              <a:off x="3384" y="9892"/>
              <a:ext cx="0" cy="700"/>
            </a:xfrm>
            <a:prstGeom prst="line">
              <a:avLst/>
            </a:prstGeom>
            <a:noFill/>
            <a:ln w="6350">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4" name="Line 18"/>
            <p:cNvSpPr>
              <a:spLocks noChangeShapeType="1"/>
            </p:cNvSpPr>
            <p:nvPr/>
          </p:nvSpPr>
          <p:spPr bwMode="auto">
            <a:xfrm flipH="1">
              <a:off x="2784" y="9742"/>
              <a:ext cx="437" cy="1"/>
            </a:xfrm>
            <a:prstGeom prst="line">
              <a:avLst/>
            </a:prstGeom>
            <a:noFill/>
            <a:ln w="6350">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6" name="Line 19"/>
            <p:cNvSpPr>
              <a:spLocks noChangeShapeType="1"/>
            </p:cNvSpPr>
            <p:nvPr/>
          </p:nvSpPr>
          <p:spPr bwMode="auto">
            <a:xfrm flipH="1">
              <a:off x="3159" y="10542"/>
              <a:ext cx="218" cy="0"/>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7" name="Line 20"/>
            <p:cNvSpPr>
              <a:spLocks noChangeShapeType="1"/>
            </p:cNvSpPr>
            <p:nvPr/>
          </p:nvSpPr>
          <p:spPr bwMode="auto">
            <a:xfrm>
              <a:off x="3902" y="10561"/>
              <a:ext cx="218" cy="1"/>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8" name="Line 21"/>
            <p:cNvSpPr>
              <a:spLocks noChangeShapeType="1"/>
            </p:cNvSpPr>
            <p:nvPr/>
          </p:nvSpPr>
          <p:spPr bwMode="auto">
            <a:xfrm rot="16200000" flipH="1">
              <a:off x="2746" y="10380"/>
              <a:ext cx="218" cy="1"/>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9" name="Line 22"/>
            <p:cNvSpPr>
              <a:spLocks noChangeShapeType="1"/>
            </p:cNvSpPr>
            <p:nvPr/>
          </p:nvSpPr>
          <p:spPr bwMode="auto">
            <a:xfrm rot="5400000" flipH="1" flipV="1">
              <a:off x="2733" y="9611"/>
              <a:ext cx="218" cy="2"/>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30" name="Text Box 23"/>
            <p:cNvSpPr txBox="1">
              <a:spLocks noChangeArrowheads="1"/>
            </p:cNvSpPr>
            <p:nvPr/>
          </p:nvSpPr>
          <p:spPr bwMode="auto">
            <a:xfrm>
              <a:off x="5015" y="9254"/>
              <a:ext cx="757" cy="25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cylinder</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1" name="Text Box 24"/>
            <p:cNvSpPr txBox="1">
              <a:spLocks noChangeArrowheads="1"/>
            </p:cNvSpPr>
            <p:nvPr/>
          </p:nvSpPr>
          <p:spPr bwMode="auto">
            <a:xfrm>
              <a:off x="5171" y="10467"/>
              <a:ext cx="988" cy="47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nstantia" pitchFamily="18" charset="0"/>
                  <a:cs typeface="Arial" pitchFamily="34" charset="0"/>
                </a:rPr>
                <a:t>stagnation</a:t>
              </a:r>
            </a:p>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nstantia" pitchFamily="18" charset="0"/>
                  <a:cs typeface="Arial" pitchFamily="34" charset="0"/>
                </a:rPr>
                <a:t>point</a:t>
              </a:r>
              <a:endParaRPr kumimoji="0" lang="en-US"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32" name="Freeform 25"/>
            <p:cNvSpPr>
              <a:spLocks/>
            </p:cNvSpPr>
            <p:nvPr/>
          </p:nvSpPr>
          <p:spPr bwMode="auto">
            <a:xfrm>
              <a:off x="4890" y="10298"/>
              <a:ext cx="200" cy="200"/>
            </a:xfrm>
            <a:custGeom>
              <a:avLst/>
              <a:gdLst/>
              <a:ahLst/>
              <a:cxnLst>
                <a:cxn ang="0">
                  <a:pos x="240" y="240"/>
                </a:cxn>
                <a:cxn ang="0">
                  <a:pos x="83" y="158"/>
                </a:cxn>
                <a:cxn ang="0">
                  <a:pos x="0" y="0"/>
                </a:cxn>
              </a:cxnLst>
              <a:rect l="0" t="0" r="r" b="b"/>
              <a:pathLst>
                <a:path w="240" h="240">
                  <a:moveTo>
                    <a:pt x="240" y="240"/>
                  </a:moveTo>
                  <a:cubicBezTo>
                    <a:pt x="181" y="219"/>
                    <a:pt x="123" y="198"/>
                    <a:pt x="83" y="158"/>
                  </a:cubicBezTo>
                  <a:cubicBezTo>
                    <a:pt x="43" y="118"/>
                    <a:pt x="14" y="26"/>
                    <a:pt x="0" y="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33" name="Text Box 26"/>
            <p:cNvSpPr txBox="1">
              <a:spLocks noChangeArrowheads="1"/>
            </p:cNvSpPr>
            <p:nvPr/>
          </p:nvSpPr>
          <p:spPr bwMode="auto">
            <a:xfrm>
              <a:off x="4295" y="10379"/>
              <a:ext cx="214" cy="25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nstantia" pitchFamily="18" charset="0"/>
                  <a:cs typeface="Arial" pitchFamily="34" charset="0"/>
                </a:rPr>
                <a:t>b</a:t>
              </a:r>
              <a:endParaRPr kumimoji="0" lang="en-US"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34" name="Line 27"/>
            <p:cNvSpPr>
              <a:spLocks noChangeShapeType="1"/>
            </p:cNvSpPr>
            <p:nvPr/>
          </p:nvSpPr>
          <p:spPr bwMode="auto">
            <a:xfrm>
              <a:off x="3902" y="10450"/>
              <a:ext cx="419" cy="0"/>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35" name="Line 28"/>
            <p:cNvSpPr>
              <a:spLocks noChangeShapeType="1"/>
            </p:cNvSpPr>
            <p:nvPr/>
          </p:nvSpPr>
          <p:spPr bwMode="auto">
            <a:xfrm flipH="1">
              <a:off x="4571" y="10437"/>
              <a:ext cx="312" cy="0"/>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36" name="Line 29"/>
            <p:cNvSpPr>
              <a:spLocks noChangeShapeType="1"/>
            </p:cNvSpPr>
            <p:nvPr/>
          </p:nvSpPr>
          <p:spPr bwMode="auto">
            <a:xfrm flipV="1">
              <a:off x="4889" y="10269"/>
              <a:ext cx="0" cy="175"/>
            </a:xfrm>
            <a:prstGeom prst="line">
              <a:avLst/>
            </a:prstGeom>
            <a:noFill/>
            <a:ln w="63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grpSp>
      <p:sp>
        <p:nvSpPr>
          <p:cNvPr id="37" name="Rectangle 31"/>
          <p:cNvSpPr>
            <a:spLocks noChangeArrowheads="1"/>
          </p:cNvSpPr>
          <p:nvPr/>
        </p:nvSpPr>
        <p:spPr bwMode="auto">
          <a:xfrm>
            <a:off x="533696" y="182042"/>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onstantia" pitchFamily="18" charset="0"/>
            </a:endParaRPr>
          </a:p>
        </p:txBody>
      </p:sp>
      <p:graphicFrame>
        <p:nvGraphicFramePr>
          <p:cNvPr id="38" name="Object 30"/>
          <p:cNvGraphicFramePr>
            <a:graphicFrameLocks noChangeAspect="1"/>
          </p:cNvGraphicFramePr>
          <p:nvPr/>
        </p:nvGraphicFramePr>
        <p:xfrm>
          <a:off x="866403" y="3600450"/>
          <a:ext cx="3057525" cy="890588"/>
        </p:xfrm>
        <a:graphic>
          <a:graphicData uri="http://schemas.openxmlformats.org/presentationml/2006/ole">
            <p:oleObj spid="_x0000_s64514" name="Equation" r:id="rId3" imgW="1485720" imgH="431640" progId="Equation.3">
              <p:embed/>
            </p:oleObj>
          </a:graphicData>
        </a:graphic>
      </p:graphicFrame>
      <p:graphicFrame>
        <p:nvGraphicFramePr>
          <p:cNvPr id="41" name="Object 32"/>
          <p:cNvGraphicFramePr>
            <a:graphicFrameLocks noChangeAspect="1"/>
          </p:cNvGraphicFramePr>
          <p:nvPr/>
        </p:nvGraphicFramePr>
        <p:xfrm>
          <a:off x="898864" y="4676774"/>
          <a:ext cx="2881048" cy="840457"/>
        </p:xfrm>
        <a:graphic>
          <a:graphicData uri="http://schemas.openxmlformats.org/presentationml/2006/ole">
            <p:oleObj spid="_x0000_s64515" name="Equation" r:id="rId4" imgW="1346040" imgH="393480" progId="Equation.3">
              <p:embed/>
            </p:oleObj>
          </a:graphicData>
        </a:graphic>
      </p:graphicFrame>
      <p:sp>
        <p:nvSpPr>
          <p:cNvPr id="42" name="Rectangle 34"/>
          <p:cNvSpPr>
            <a:spLocks noChangeArrowheads="1"/>
          </p:cNvSpPr>
          <p:nvPr/>
        </p:nvSpPr>
        <p:spPr bwMode="auto">
          <a:xfrm>
            <a:off x="2112595" y="5744871"/>
            <a:ext cx="1701107"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b </a:t>
            </a:r>
            <a:r>
              <a:rPr kumimoji="0" lang="en-US" sz="28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0.9187</a:t>
            </a:r>
            <a:endParaRPr kumimoji="0" lang="en-US" sz="2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44" name="TextBox 43"/>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2" dur="500"/>
                                        <p:tgtEl>
                                          <p:spTgt spid="7">
                                            <p:txEl>
                                              <p:pRg st="2" end="2"/>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randombar(horizontal)">
                                      <p:cBhvr>
                                        <p:cTn id="16" dur="500"/>
                                        <p:tgtEl>
                                          <p:spTgt spid="7">
                                            <p:txEl>
                                              <p:pRg st="3" end="3"/>
                                            </p:txEl>
                                          </p:spTgt>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animEffect transition="in" filter="randombar(horizontal)">
                                      <p:cBhvr>
                                        <p:cTn id="20" dur="500"/>
                                        <p:tgtEl>
                                          <p:spTgt spid="7">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linds(horizontal)">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linds(horizontal)">
                                      <p:cBhvr>
                                        <p:cTn id="35" dur="500"/>
                                        <p:tgtEl>
                                          <p:spTgt spid="41"/>
                                        </p:tgtEl>
                                      </p:cBhvr>
                                    </p:animEffect>
                                  </p:childTnLst>
                                </p:cTn>
                              </p:par>
                            </p:childTnLst>
                          </p:cTn>
                        </p:par>
                        <p:par>
                          <p:cTn id="36" fill="hold">
                            <p:stCondLst>
                              <p:cond delay="500"/>
                            </p:stCondLst>
                            <p:childTnLst>
                              <p:par>
                                <p:cTn id="37" presetID="3" presetClass="entr" presetSubtype="1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blinds(horizontal)">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Rectangle 2"/>
          <p:cNvSpPr>
            <a:spLocks noChangeArrowheads="1"/>
          </p:cNvSpPr>
          <p:nvPr/>
        </p:nvSpPr>
        <p:spPr bwMode="auto">
          <a:xfrm>
            <a:off x="214282" y="1129968"/>
            <a:ext cx="875020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A </a:t>
            </a:r>
            <a:r>
              <a:rPr kumimoji="0" lang="en-US" sz="2000" b="0" i="0" u="none" strike="noStrike" cap="none" normalizeH="0" baseline="0" dirty="0" err="1" smtClean="0">
                <a:ln>
                  <a:noFill/>
                </a:ln>
                <a:solidFill>
                  <a:schemeClr val="tx1"/>
                </a:solidFill>
                <a:effectLst/>
                <a:latin typeface="Constantia" pitchFamily="18" charset="0"/>
                <a:ea typeface="Times New Roman" pitchFamily="18" charset="0"/>
                <a:cs typeface="Arial" pitchFamily="34" charset="0"/>
              </a:rPr>
              <a:t>Joukowski</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airfoil is formed by displacing a circle of radius 1 by </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x</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 = -0.08 (real axis) and </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y</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 = 0.05 (imaginary axis).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Find</a:t>
            </a:r>
            <a:r>
              <a:rPr lang="en-US" sz="2000" dirty="0" smtClean="0">
                <a:latin typeface="Constantia" pitchFamily="18" charset="0"/>
                <a:ea typeface="Times New Roman" pitchFamily="18" charset="0"/>
                <a:cs typeface="Arial" pitchFamily="34" charset="0"/>
                <a:sym typeface="Symbol" pitchFamily="18" charset="2"/>
              </a:rPr>
              <a:t>:</a:t>
            </a:r>
            <a:endParaRPr kumimoji="0" lang="en-US" b="0" i="0" u="none" strike="noStrike" cap="none" normalizeH="0" baseline="0" dirty="0" smtClean="0">
              <a:ln>
                <a:noFill/>
              </a:ln>
              <a:solidFill>
                <a:schemeClr val="tx1"/>
              </a:solidFill>
              <a:effectLst/>
              <a:latin typeface="Constantia" pitchFamily="18" charset="0"/>
              <a:cs typeface="Arial" pitchFamily="34" charset="0"/>
              <a:sym typeface="Symbol" pitchFamily="18" charset="2"/>
            </a:endParaRPr>
          </a:p>
          <a:p>
            <a:pPr lvl="1" eaLnBrk="0" fontAlgn="base" hangingPunct="0">
              <a:spcBef>
                <a:spcPct val="0"/>
              </a:spcBef>
              <a:spcAft>
                <a:spcPct val="0"/>
              </a:spcAft>
            </a:pP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 Vortex strength </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if </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 0</a:t>
            </a:r>
            <a:r>
              <a:rPr kumimoji="0" lang="en-US" sz="2000" b="0" i="1"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sym typeface="Symbol" pitchFamily="18" charset="2"/>
              </a:rPr>
              <a:t>o</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 and V</a:t>
            </a:r>
            <a:r>
              <a:rPr kumimoji="0" lang="en-US" sz="2000" b="0" i="1"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rPr>
              <a:t> = </a:t>
            </a:r>
            <a:r>
              <a:rPr lang="en-US" sz="2000" i="1" dirty="0" smtClean="0">
                <a:latin typeface="Constantia" pitchFamily="18" charset="0"/>
                <a:ea typeface="Times New Roman" pitchFamily="18" charset="0"/>
                <a:cs typeface="Arial" pitchFamily="34" charset="0"/>
                <a:sym typeface="Symbol" pitchFamily="18" charset="2"/>
              </a:rPr>
              <a:t>10 m/s</a:t>
            </a:r>
          </a:p>
          <a:p>
            <a:pPr lvl="1" eaLnBrk="0" fontAlgn="base" hangingPunct="0">
              <a:spcBef>
                <a:spcPct val="0"/>
              </a:spcBef>
              <a:spcAft>
                <a:spcPct val="0"/>
              </a:spcAft>
            </a:pPr>
            <a:r>
              <a:rPr lang="en-US" sz="2000" i="1" dirty="0" smtClean="0">
                <a:latin typeface="Constantia" pitchFamily="18" charset="0"/>
                <a:ea typeface="Times New Roman" pitchFamily="18" charset="0"/>
                <a:cs typeface="Arial" pitchFamily="34" charset="0"/>
                <a:sym typeface="Symbol" pitchFamily="18" charset="2"/>
              </a:rPr>
              <a:t>b) C</a:t>
            </a:r>
            <a:r>
              <a:rPr lang="en-US" sz="2000" i="1" baseline="-25000" dirty="0" smtClean="0">
                <a:latin typeface="Constantia" pitchFamily="18" charset="0"/>
                <a:ea typeface="Times New Roman" pitchFamily="18" charset="0"/>
                <a:cs typeface="Arial" pitchFamily="34" charset="0"/>
                <a:sym typeface="Symbol" pitchFamily="18" charset="2"/>
              </a:rPr>
              <a:t>L</a:t>
            </a:r>
            <a:r>
              <a:rPr lang="en-US" sz="2000" i="1" dirty="0" smtClean="0">
                <a:latin typeface="Constantia" pitchFamily="18" charset="0"/>
                <a:ea typeface="Times New Roman" pitchFamily="18" charset="0"/>
                <a:cs typeface="Arial" pitchFamily="34" charset="0"/>
                <a:sym typeface="Symbol" pitchFamily="18" charset="2"/>
              </a:rPr>
              <a:t> </a:t>
            </a:r>
            <a:r>
              <a:rPr kumimoji="0" lang="en-US" sz="2000" b="0" i="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t>
            </a:r>
            <a:r>
              <a:rPr kumimoji="0" lang="en-US" sz="2000" b="0" i="0"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rPr>
              <a:t> </a:t>
            </a:r>
            <a:r>
              <a:rPr kumimoji="0" lang="en-US" sz="2000" b="0" i="0" u="none" strike="noStrike" cap="none" normalizeH="0" dirty="0" smtClean="0">
                <a:ln>
                  <a:noFill/>
                </a:ln>
                <a:solidFill>
                  <a:schemeClr val="tx1"/>
                </a:solidFill>
                <a:effectLst/>
                <a:latin typeface="Constantia" pitchFamily="18" charset="0"/>
                <a:ea typeface="Times New Roman" pitchFamily="18" charset="0"/>
                <a:cs typeface="Arial" pitchFamily="34" charset="0"/>
              </a:rPr>
              <a:t>= 0</a:t>
            </a:r>
            <a:r>
              <a:rPr kumimoji="0" lang="en-US" sz="2000" b="0" i="1"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sym typeface="Symbol" pitchFamily="18" charset="2"/>
              </a:rPr>
              <a:t>o</a:t>
            </a:r>
            <a:r>
              <a:rPr kumimoji="0" lang="en-US" sz="2000" b="0" i="1" u="none" strike="noStrike" cap="none" normalizeH="0" dirty="0" smtClean="0">
                <a:ln>
                  <a:noFill/>
                </a:ln>
                <a:solidFill>
                  <a:schemeClr val="tx1"/>
                </a:solidFill>
                <a:effectLst/>
                <a:latin typeface="Constantia" pitchFamily="18" charset="0"/>
                <a:ea typeface="Times New Roman" pitchFamily="18" charset="0"/>
                <a:cs typeface="Arial" pitchFamily="34" charset="0"/>
                <a:sym typeface="Symbol" pitchFamily="18" charset="2"/>
              </a:rPr>
              <a:t> </a:t>
            </a:r>
            <a:r>
              <a:rPr kumimoji="0" lang="en-US" sz="2000" b="0"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and</a:t>
            </a:r>
            <a:r>
              <a:rPr kumimoji="0" lang="en-US" sz="2000" b="0" i="1" u="none" strike="noStrike" cap="none" normalizeH="0" baseline="0" dirty="0" smtClean="0">
                <a:ln>
                  <a:noFill/>
                </a:ln>
                <a:solidFill>
                  <a:schemeClr val="tx1"/>
                </a:solidFill>
                <a:effectLst/>
                <a:latin typeface="Constantia" pitchFamily="18" charset="0"/>
                <a:ea typeface="Times New Roman" pitchFamily="18" charset="0"/>
                <a:cs typeface="Arial" pitchFamily="34" charset="0"/>
                <a:sym typeface="Symbol" pitchFamily="18" charset="2"/>
              </a:rPr>
              <a:t> </a:t>
            </a:r>
            <a:r>
              <a:rPr kumimoji="0" lang="en-US" sz="2000" b="0" i="0"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rPr>
              <a:t> </a:t>
            </a:r>
            <a:r>
              <a:rPr kumimoji="0" lang="en-US" sz="2000" b="0" i="0" u="none" strike="noStrike" cap="none" normalizeH="0" dirty="0" smtClean="0">
                <a:ln>
                  <a:noFill/>
                </a:ln>
                <a:solidFill>
                  <a:schemeClr val="tx1"/>
                </a:solidFill>
                <a:effectLst/>
                <a:latin typeface="Constantia" pitchFamily="18" charset="0"/>
                <a:ea typeface="Times New Roman" pitchFamily="18" charset="0"/>
                <a:cs typeface="Arial" pitchFamily="34" charset="0"/>
              </a:rPr>
              <a:t>= 10</a:t>
            </a:r>
            <a:r>
              <a:rPr kumimoji="0" lang="en-US" sz="2000" b="0" i="1" u="none" strike="noStrike" cap="none" normalizeH="0" baseline="30000" dirty="0" smtClean="0">
                <a:ln>
                  <a:noFill/>
                </a:ln>
                <a:solidFill>
                  <a:schemeClr val="tx1"/>
                </a:solidFill>
                <a:effectLst/>
                <a:latin typeface="Constantia" pitchFamily="18" charset="0"/>
                <a:ea typeface="Times New Roman" pitchFamily="18" charset="0"/>
                <a:cs typeface="Arial" pitchFamily="34" charset="0"/>
                <a:sym typeface="Symbol" pitchFamily="18" charset="2"/>
              </a:rPr>
              <a:t>o</a:t>
            </a:r>
          </a:p>
        </p:txBody>
      </p:sp>
      <p:grpSp>
        <p:nvGrpSpPr>
          <p:cNvPr id="2" name="Group 3"/>
          <p:cNvGrpSpPr>
            <a:grpSpLocks/>
          </p:cNvGrpSpPr>
          <p:nvPr/>
        </p:nvGrpSpPr>
        <p:grpSpPr bwMode="auto">
          <a:xfrm>
            <a:off x="5391448" y="3509956"/>
            <a:ext cx="3429024" cy="2054229"/>
            <a:chOff x="2717" y="9092"/>
            <a:chExt cx="3442" cy="1851"/>
          </a:xfrm>
        </p:grpSpPr>
        <p:sp>
          <p:nvSpPr>
            <p:cNvPr id="10" name="Line 4"/>
            <p:cNvSpPr>
              <a:spLocks noChangeShapeType="1"/>
            </p:cNvSpPr>
            <p:nvPr/>
          </p:nvSpPr>
          <p:spPr bwMode="auto">
            <a:xfrm>
              <a:off x="3390" y="9673"/>
              <a:ext cx="0" cy="1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1" name="Line 5"/>
            <p:cNvSpPr>
              <a:spLocks noChangeShapeType="1"/>
            </p:cNvSpPr>
            <p:nvPr/>
          </p:nvSpPr>
          <p:spPr bwMode="auto">
            <a:xfrm>
              <a:off x="3302" y="9748"/>
              <a:ext cx="163"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2" name="Line 6"/>
            <p:cNvSpPr>
              <a:spLocks noChangeShapeType="1"/>
            </p:cNvSpPr>
            <p:nvPr/>
          </p:nvSpPr>
          <p:spPr bwMode="auto">
            <a:xfrm>
              <a:off x="3390" y="9748"/>
              <a:ext cx="1506" cy="500"/>
            </a:xfrm>
            <a:prstGeom prst="line">
              <a:avLst/>
            </a:prstGeom>
            <a:noFill/>
            <a:ln w="6350">
              <a:solidFill>
                <a:srgbClr val="000000"/>
              </a:solidFill>
              <a:prstDash val="lgDash"/>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3" name="Line 7"/>
            <p:cNvSpPr>
              <a:spLocks noChangeShapeType="1"/>
            </p:cNvSpPr>
            <p:nvPr/>
          </p:nvSpPr>
          <p:spPr bwMode="auto">
            <a:xfrm>
              <a:off x="2746" y="10260"/>
              <a:ext cx="3100" cy="0"/>
            </a:xfrm>
            <a:prstGeom prst="line">
              <a:avLst/>
            </a:pr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4" name="Freeform 8"/>
            <p:cNvSpPr>
              <a:spLocks/>
            </p:cNvSpPr>
            <p:nvPr/>
          </p:nvSpPr>
          <p:spPr bwMode="auto">
            <a:xfrm>
              <a:off x="4731" y="9597"/>
              <a:ext cx="288" cy="1239"/>
            </a:xfrm>
            <a:custGeom>
              <a:avLst/>
              <a:gdLst/>
              <a:ahLst/>
              <a:cxnLst>
                <a:cxn ang="0">
                  <a:pos x="233" y="0"/>
                </a:cxn>
                <a:cxn ang="0">
                  <a:pos x="173" y="705"/>
                </a:cxn>
                <a:cxn ang="0">
                  <a:pos x="0" y="1612"/>
                </a:cxn>
              </a:cxnLst>
              <a:rect l="0" t="0" r="r" b="b"/>
              <a:pathLst>
                <a:path w="233" h="1612">
                  <a:moveTo>
                    <a:pt x="233" y="0"/>
                  </a:moveTo>
                  <a:cubicBezTo>
                    <a:pt x="222" y="218"/>
                    <a:pt x="212" y="436"/>
                    <a:pt x="173" y="705"/>
                  </a:cubicBezTo>
                  <a:cubicBezTo>
                    <a:pt x="134" y="974"/>
                    <a:pt x="29" y="1461"/>
                    <a:pt x="0" y="1612"/>
                  </a:cubicBezTo>
                </a:path>
              </a:pathLst>
            </a:custGeom>
            <a:noFill/>
            <a:ln w="38100" cmpd="sng">
              <a:solidFill>
                <a:srgbClr val="FF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5" name="Text Box 9"/>
            <p:cNvSpPr txBox="1">
              <a:spLocks noChangeArrowheads="1"/>
            </p:cNvSpPr>
            <p:nvPr/>
          </p:nvSpPr>
          <p:spPr bwMode="auto">
            <a:xfrm>
              <a:off x="5696" y="9967"/>
              <a:ext cx="213" cy="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x</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6" name="Line 10"/>
            <p:cNvSpPr>
              <a:spLocks noChangeShapeType="1"/>
            </p:cNvSpPr>
            <p:nvPr/>
          </p:nvSpPr>
          <p:spPr bwMode="auto">
            <a:xfrm flipV="1">
              <a:off x="3890" y="9142"/>
              <a:ext cx="0" cy="1612"/>
            </a:xfrm>
            <a:prstGeom prst="line">
              <a:avLst/>
            </a:pr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7" name="Text Box 11"/>
            <p:cNvSpPr txBox="1">
              <a:spLocks noChangeArrowheads="1"/>
            </p:cNvSpPr>
            <p:nvPr/>
          </p:nvSpPr>
          <p:spPr bwMode="auto">
            <a:xfrm>
              <a:off x="3959" y="9092"/>
              <a:ext cx="212" cy="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y</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18" name="Line 12"/>
            <p:cNvSpPr>
              <a:spLocks noChangeShapeType="1"/>
            </p:cNvSpPr>
            <p:nvPr/>
          </p:nvSpPr>
          <p:spPr bwMode="auto">
            <a:xfrm>
              <a:off x="3384" y="9742"/>
              <a:ext cx="1700" cy="0"/>
            </a:xfrm>
            <a:prstGeom prst="line">
              <a:avLst/>
            </a:prstGeom>
            <a:noFill/>
            <a:ln w="6350">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19" name="Freeform 13"/>
            <p:cNvSpPr>
              <a:spLocks/>
            </p:cNvSpPr>
            <p:nvPr/>
          </p:nvSpPr>
          <p:spPr bwMode="auto">
            <a:xfrm>
              <a:off x="4365" y="9748"/>
              <a:ext cx="75" cy="325"/>
            </a:xfrm>
            <a:custGeom>
              <a:avLst/>
              <a:gdLst/>
              <a:ahLst/>
              <a:cxnLst>
                <a:cxn ang="0">
                  <a:pos x="90" y="0"/>
                </a:cxn>
                <a:cxn ang="0">
                  <a:pos x="60" y="165"/>
                </a:cxn>
                <a:cxn ang="0">
                  <a:pos x="0" y="390"/>
                </a:cxn>
              </a:cxnLst>
              <a:rect l="0" t="0" r="r" b="b"/>
              <a:pathLst>
                <a:path w="90" h="390">
                  <a:moveTo>
                    <a:pt x="90" y="0"/>
                  </a:moveTo>
                  <a:cubicBezTo>
                    <a:pt x="82" y="50"/>
                    <a:pt x="75" y="100"/>
                    <a:pt x="60" y="165"/>
                  </a:cubicBezTo>
                  <a:cubicBezTo>
                    <a:pt x="45" y="230"/>
                    <a:pt x="10" y="353"/>
                    <a:pt x="0" y="39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0" name="Text Box 14"/>
            <p:cNvSpPr txBox="1">
              <a:spLocks noChangeArrowheads="1"/>
            </p:cNvSpPr>
            <p:nvPr/>
          </p:nvSpPr>
          <p:spPr bwMode="auto">
            <a:xfrm>
              <a:off x="4477" y="9810"/>
              <a:ext cx="188" cy="22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sym typeface="Symbol" pitchFamily="18" charset="2"/>
                </a:rPr>
                <a:t></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1" name="Text Box 15"/>
            <p:cNvSpPr txBox="1">
              <a:spLocks noChangeArrowheads="1"/>
            </p:cNvSpPr>
            <p:nvPr/>
          </p:nvSpPr>
          <p:spPr bwMode="auto">
            <a:xfrm>
              <a:off x="2717" y="9904"/>
              <a:ext cx="400" cy="2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0.05</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2" name="Text Box 16"/>
            <p:cNvSpPr txBox="1">
              <a:spLocks noChangeArrowheads="1"/>
            </p:cNvSpPr>
            <p:nvPr/>
          </p:nvSpPr>
          <p:spPr bwMode="auto">
            <a:xfrm>
              <a:off x="3459" y="10454"/>
              <a:ext cx="400" cy="2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-0.08</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23" name="Line 17"/>
            <p:cNvSpPr>
              <a:spLocks noChangeShapeType="1"/>
            </p:cNvSpPr>
            <p:nvPr/>
          </p:nvSpPr>
          <p:spPr bwMode="auto">
            <a:xfrm>
              <a:off x="3384" y="9892"/>
              <a:ext cx="0" cy="700"/>
            </a:xfrm>
            <a:prstGeom prst="line">
              <a:avLst/>
            </a:prstGeom>
            <a:noFill/>
            <a:ln w="6350">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4" name="Line 18"/>
            <p:cNvSpPr>
              <a:spLocks noChangeShapeType="1"/>
            </p:cNvSpPr>
            <p:nvPr/>
          </p:nvSpPr>
          <p:spPr bwMode="auto">
            <a:xfrm flipH="1">
              <a:off x="2784" y="9742"/>
              <a:ext cx="437" cy="1"/>
            </a:xfrm>
            <a:prstGeom prst="line">
              <a:avLst/>
            </a:prstGeom>
            <a:noFill/>
            <a:ln w="6350">
              <a:solidFill>
                <a:srgbClr val="000000"/>
              </a:solidFill>
              <a:prstDash val="lgDash"/>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6" name="Line 19"/>
            <p:cNvSpPr>
              <a:spLocks noChangeShapeType="1"/>
            </p:cNvSpPr>
            <p:nvPr/>
          </p:nvSpPr>
          <p:spPr bwMode="auto">
            <a:xfrm flipH="1">
              <a:off x="3159" y="10542"/>
              <a:ext cx="218" cy="0"/>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7" name="Line 20"/>
            <p:cNvSpPr>
              <a:spLocks noChangeShapeType="1"/>
            </p:cNvSpPr>
            <p:nvPr/>
          </p:nvSpPr>
          <p:spPr bwMode="auto">
            <a:xfrm>
              <a:off x="3902" y="10561"/>
              <a:ext cx="218" cy="1"/>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8" name="Line 21"/>
            <p:cNvSpPr>
              <a:spLocks noChangeShapeType="1"/>
            </p:cNvSpPr>
            <p:nvPr/>
          </p:nvSpPr>
          <p:spPr bwMode="auto">
            <a:xfrm rot="16200000" flipH="1">
              <a:off x="2746" y="10380"/>
              <a:ext cx="218" cy="1"/>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29" name="Line 22"/>
            <p:cNvSpPr>
              <a:spLocks noChangeShapeType="1"/>
            </p:cNvSpPr>
            <p:nvPr/>
          </p:nvSpPr>
          <p:spPr bwMode="auto">
            <a:xfrm rot="5400000" flipH="1" flipV="1">
              <a:off x="2733" y="9611"/>
              <a:ext cx="218" cy="2"/>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30" name="Text Box 23"/>
            <p:cNvSpPr txBox="1">
              <a:spLocks noChangeArrowheads="1"/>
            </p:cNvSpPr>
            <p:nvPr/>
          </p:nvSpPr>
          <p:spPr bwMode="auto">
            <a:xfrm>
              <a:off x="5015" y="9254"/>
              <a:ext cx="757" cy="25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onstantia" pitchFamily="18" charset="0"/>
                  <a:cs typeface="Arial" pitchFamily="34" charset="0"/>
                </a:rPr>
                <a:t>cylinder</a:t>
              </a:r>
              <a:endParaRPr kumimoji="0" lang="en-US" sz="1800" b="0" i="0" u="none" strike="noStrike" cap="none" normalizeH="0" baseline="0" smtClean="0">
                <a:ln>
                  <a:noFill/>
                </a:ln>
                <a:solidFill>
                  <a:schemeClr val="tx1"/>
                </a:solidFill>
                <a:effectLst/>
                <a:latin typeface="Constantia" pitchFamily="18" charset="0"/>
                <a:cs typeface="Arial" pitchFamily="34" charset="0"/>
              </a:endParaRPr>
            </a:p>
          </p:txBody>
        </p:sp>
        <p:sp>
          <p:nvSpPr>
            <p:cNvPr id="31" name="Text Box 24"/>
            <p:cNvSpPr txBox="1">
              <a:spLocks noChangeArrowheads="1"/>
            </p:cNvSpPr>
            <p:nvPr/>
          </p:nvSpPr>
          <p:spPr bwMode="auto">
            <a:xfrm>
              <a:off x="5171" y="10467"/>
              <a:ext cx="988" cy="47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nstantia" pitchFamily="18" charset="0"/>
                  <a:cs typeface="Arial" pitchFamily="34" charset="0"/>
                </a:rPr>
                <a:t>stagnation</a:t>
              </a:r>
            </a:p>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nstantia" pitchFamily="18" charset="0"/>
                  <a:cs typeface="Arial" pitchFamily="34" charset="0"/>
                </a:rPr>
                <a:t>point</a:t>
              </a:r>
              <a:endParaRPr kumimoji="0" lang="en-US"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32" name="Freeform 25"/>
            <p:cNvSpPr>
              <a:spLocks/>
            </p:cNvSpPr>
            <p:nvPr/>
          </p:nvSpPr>
          <p:spPr bwMode="auto">
            <a:xfrm>
              <a:off x="4890" y="10298"/>
              <a:ext cx="200" cy="200"/>
            </a:xfrm>
            <a:custGeom>
              <a:avLst/>
              <a:gdLst/>
              <a:ahLst/>
              <a:cxnLst>
                <a:cxn ang="0">
                  <a:pos x="240" y="240"/>
                </a:cxn>
                <a:cxn ang="0">
                  <a:pos x="83" y="158"/>
                </a:cxn>
                <a:cxn ang="0">
                  <a:pos x="0" y="0"/>
                </a:cxn>
              </a:cxnLst>
              <a:rect l="0" t="0" r="r" b="b"/>
              <a:pathLst>
                <a:path w="240" h="240">
                  <a:moveTo>
                    <a:pt x="240" y="240"/>
                  </a:moveTo>
                  <a:cubicBezTo>
                    <a:pt x="181" y="219"/>
                    <a:pt x="123" y="198"/>
                    <a:pt x="83" y="158"/>
                  </a:cubicBezTo>
                  <a:cubicBezTo>
                    <a:pt x="43" y="118"/>
                    <a:pt x="14" y="26"/>
                    <a:pt x="0" y="0"/>
                  </a:cubicBezTo>
                </a:path>
              </a:pathLst>
            </a:custGeom>
            <a:noFill/>
            <a:ln w="9525">
              <a:solidFill>
                <a:srgbClr val="000000"/>
              </a:solidFill>
              <a:round/>
              <a:headEnd/>
              <a:tailEnd type="triangle" w="sm" len="me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33" name="Text Box 26"/>
            <p:cNvSpPr txBox="1">
              <a:spLocks noChangeArrowheads="1"/>
            </p:cNvSpPr>
            <p:nvPr/>
          </p:nvSpPr>
          <p:spPr bwMode="auto">
            <a:xfrm>
              <a:off x="4295" y="10379"/>
              <a:ext cx="214" cy="25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nstantia" pitchFamily="18" charset="0"/>
                  <a:cs typeface="Arial" pitchFamily="34" charset="0"/>
                </a:rPr>
                <a:t>b</a:t>
              </a:r>
              <a:endParaRPr kumimoji="0" lang="en-US" sz="1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34" name="Line 27"/>
            <p:cNvSpPr>
              <a:spLocks noChangeShapeType="1"/>
            </p:cNvSpPr>
            <p:nvPr/>
          </p:nvSpPr>
          <p:spPr bwMode="auto">
            <a:xfrm>
              <a:off x="3902" y="10450"/>
              <a:ext cx="419" cy="0"/>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35" name="Line 28"/>
            <p:cNvSpPr>
              <a:spLocks noChangeShapeType="1"/>
            </p:cNvSpPr>
            <p:nvPr/>
          </p:nvSpPr>
          <p:spPr bwMode="auto">
            <a:xfrm flipH="1">
              <a:off x="4571" y="10437"/>
              <a:ext cx="312" cy="0"/>
            </a:xfrm>
            <a:prstGeom prst="line">
              <a:avLst/>
            </a:prstGeom>
            <a:noFill/>
            <a:ln w="9525">
              <a:solidFill>
                <a:srgbClr val="000000"/>
              </a:solidFill>
              <a:round/>
              <a:headEnd type="triangle" w="sm" len="me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sp>
          <p:nvSpPr>
            <p:cNvPr id="36" name="Line 29"/>
            <p:cNvSpPr>
              <a:spLocks noChangeShapeType="1"/>
            </p:cNvSpPr>
            <p:nvPr/>
          </p:nvSpPr>
          <p:spPr bwMode="auto">
            <a:xfrm flipV="1">
              <a:off x="4889" y="10269"/>
              <a:ext cx="0" cy="175"/>
            </a:xfrm>
            <a:prstGeom prst="line">
              <a:avLst/>
            </a:prstGeom>
            <a:noFill/>
            <a:ln w="63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latin typeface="Constantia" pitchFamily="18" charset="0"/>
              </a:endParaRPr>
            </a:p>
          </p:txBody>
        </p:sp>
      </p:grpSp>
      <p:sp>
        <p:nvSpPr>
          <p:cNvPr id="37" name="Rectangle 31"/>
          <p:cNvSpPr>
            <a:spLocks noChangeArrowheads="1"/>
          </p:cNvSpPr>
          <p:nvPr/>
        </p:nvSpPr>
        <p:spPr bwMode="auto">
          <a:xfrm>
            <a:off x="533696" y="182042"/>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onstantia" pitchFamily="18" charset="0"/>
            </a:endParaRPr>
          </a:p>
        </p:txBody>
      </p:sp>
      <p:sp>
        <p:nvSpPr>
          <p:cNvPr id="40" name="Rectangle 39"/>
          <p:cNvSpPr/>
          <p:nvPr/>
        </p:nvSpPr>
        <p:spPr>
          <a:xfrm>
            <a:off x="323528" y="3668831"/>
            <a:ext cx="5976664" cy="1631216"/>
          </a:xfrm>
          <a:prstGeom prst="rect">
            <a:avLst/>
          </a:prstGeom>
        </p:spPr>
        <p:txBody>
          <a:bodyPr wrap="square">
            <a:spAutoFit/>
          </a:bodyPr>
          <a:lstStyle/>
          <a:p>
            <a:pPr lvl="0" fontAlgn="base">
              <a:spcBef>
                <a:spcPct val="0"/>
              </a:spcBef>
              <a:spcAft>
                <a:spcPct val="0"/>
              </a:spcAft>
              <a:tabLst>
                <a:tab pos="457200" algn="l"/>
              </a:tabLst>
            </a:pPr>
            <a:r>
              <a:rPr lang="en-US" sz="2000" i="1" dirty="0" smtClean="0">
                <a:latin typeface="Times New Roman" pitchFamily="18" charset="0"/>
                <a:ea typeface="Times New Roman" pitchFamily="18" charset="0"/>
                <a:cs typeface="Times New Roman" pitchFamily="18" charset="0"/>
                <a:sym typeface="Symbol" pitchFamily="18" charset="2"/>
              </a:rPr>
              <a:t></a:t>
            </a:r>
            <a:r>
              <a:rPr lang="en-US" sz="2000" i="1" dirty="0" smtClean="0">
                <a:latin typeface="Times New Roman" pitchFamily="18" charset="0"/>
                <a:ea typeface="Times New Roman" pitchFamily="18" charset="0"/>
                <a:cs typeface="Times New Roman" pitchFamily="18" charset="0"/>
              </a:rPr>
              <a:t> = </a:t>
            </a:r>
            <a:r>
              <a:rPr lang="en-US" sz="2000" dirty="0" smtClean="0">
                <a:latin typeface="Times New Roman" pitchFamily="18" charset="0"/>
                <a:ea typeface="Times New Roman" pitchFamily="18" charset="0"/>
                <a:cs typeface="Times New Roman" pitchFamily="18" charset="0"/>
                <a:sym typeface="Symbol" pitchFamily="18" charset="2"/>
              </a:rPr>
              <a:t>4</a:t>
            </a:r>
            <a:r>
              <a:rPr lang="en-US" sz="2000" i="1" dirty="0" smtClean="0">
                <a:latin typeface="Times New Roman" pitchFamily="18" charset="0"/>
                <a:ea typeface="Times New Roman" pitchFamily="18" charset="0"/>
                <a:cs typeface="Times New Roman" pitchFamily="18" charset="0"/>
                <a:sym typeface="Symbol" pitchFamily="18" charset="2"/>
              </a:rPr>
              <a:t></a:t>
            </a:r>
            <a:r>
              <a:rPr lang="en-US" sz="2000" i="1" dirty="0" smtClean="0">
                <a:latin typeface="Times New Roman" pitchFamily="18" charset="0"/>
                <a:ea typeface="Times New Roman" pitchFamily="18" charset="0"/>
                <a:cs typeface="Times New Roman" pitchFamily="18" charset="0"/>
              </a:rPr>
              <a:t>V</a:t>
            </a:r>
            <a:r>
              <a:rPr lang="en-US" sz="2000" i="1" baseline="-30000" dirty="0" smtClean="0">
                <a:latin typeface="Times New Roman" pitchFamily="18" charset="0"/>
                <a:ea typeface="Times New Roman" pitchFamily="18" charset="0"/>
                <a:cs typeface="Times New Roman" pitchFamily="18" charset="0"/>
                <a:sym typeface="Symbol" pitchFamily="18" charset="2"/>
              </a:rPr>
              <a:t></a:t>
            </a:r>
            <a:r>
              <a:rPr lang="en-US" sz="2000" i="1" dirty="0" smtClean="0">
                <a:latin typeface="Times New Roman" pitchFamily="18" charset="0"/>
                <a:ea typeface="Times New Roman" pitchFamily="18" charset="0"/>
                <a:cs typeface="Times New Roman" pitchFamily="18" charset="0"/>
              </a:rPr>
              <a:t>R</a:t>
            </a:r>
            <a:r>
              <a:rPr lang="en-US" sz="2000" i="1" dirty="0" smtClean="0">
                <a:latin typeface="Times New Roman" pitchFamily="18" charset="0"/>
                <a:ea typeface="Times New Roman" pitchFamily="18" charset="0"/>
                <a:cs typeface="Times New Roman" pitchFamily="18" charset="0"/>
                <a:sym typeface="Symbol" pitchFamily="18" charset="2"/>
              </a:rPr>
              <a:t>sin(+) = 4(10)(1)sin(2.87) = 6.2831</a:t>
            </a:r>
          </a:p>
          <a:p>
            <a:pPr lvl="0" eaLnBrk="0" fontAlgn="base" hangingPunct="0">
              <a:spcBef>
                <a:spcPct val="0"/>
              </a:spcBef>
              <a:spcAft>
                <a:spcPct val="0"/>
              </a:spcAft>
              <a:buFontTx/>
              <a:buChar char="•"/>
              <a:tabLst>
                <a:tab pos="457200" algn="l"/>
              </a:tabLst>
            </a:pPr>
            <a:endParaRPr lang="en-US" sz="2000" i="1" dirty="0" smtClean="0">
              <a:latin typeface="Times New Roman" pitchFamily="18" charset="0"/>
              <a:ea typeface="Times New Roman" pitchFamily="18" charset="0"/>
              <a:cs typeface="Times New Roman" pitchFamily="18" charset="0"/>
              <a:sym typeface="Symbol" pitchFamily="18" charset="2"/>
            </a:endParaRPr>
          </a:p>
          <a:p>
            <a:pPr lvl="0" eaLnBrk="0" fontAlgn="base" hangingPunct="0">
              <a:spcBef>
                <a:spcPct val="0"/>
              </a:spcBef>
              <a:spcAft>
                <a:spcPct val="0"/>
              </a:spcAft>
              <a:buFont typeface="Symbol"/>
              <a:buChar char="a"/>
              <a:tabLst>
                <a:tab pos="457200" algn="l"/>
              </a:tabLst>
            </a:pPr>
            <a:r>
              <a:rPr lang="en-US" sz="2000" dirty="0" smtClean="0">
                <a:latin typeface="Constantia" pitchFamily="18" charset="0"/>
                <a:ea typeface="Times New Roman" pitchFamily="18" charset="0"/>
                <a:cs typeface="Arial" pitchFamily="34" charset="0"/>
              </a:rPr>
              <a:t>= 0</a:t>
            </a:r>
            <a:r>
              <a:rPr lang="en-US" sz="2000" i="1" baseline="30000" dirty="0" smtClean="0">
                <a:latin typeface="Constantia" pitchFamily="18" charset="0"/>
                <a:ea typeface="Times New Roman" pitchFamily="18" charset="0"/>
                <a:cs typeface="Arial" pitchFamily="34" charset="0"/>
                <a:sym typeface="Symbol" pitchFamily="18" charset="2"/>
              </a:rPr>
              <a:t>o</a:t>
            </a:r>
            <a:r>
              <a:rPr lang="en-US" sz="2000" i="1" dirty="0" smtClean="0">
                <a:latin typeface="Constantia" pitchFamily="18" charset="0"/>
                <a:ea typeface="Times New Roman" pitchFamily="18" charset="0"/>
                <a:cs typeface="Arial" pitchFamily="34" charset="0"/>
                <a:sym typeface="Symbol" pitchFamily="18" charset="2"/>
              </a:rPr>
              <a:t> :	</a:t>
            </a:r>
            <a:r>
              <a:rPr lang="en-US" sz="2000" i="1" dirty="0" smtClean="0">
                <a:latin typeface="Times New Roman" pitchFamily="18" charset="0"/>
                <a:ea typeface="Times New Roman" pitchFamily="18" charset="0"/>
                <a:cs typeface="Times New Roman" pitchFamily="18" charset="0"/>
                <a:sym typeface="Symbol" pitchFamily="18" charset="2"/>
              </a:rPr>
              <a:t>C</a:t>
            </a:r>
            <a:r>
              <a:rPr lang="en-US" sz="2000" i="1" baseline="-25000" dirty="0" smtClean="0">
                <a:latin typeface="Times New Roman" pitchFamily="18" charset="0"/>
                <a:ea typeface="Times New Roman" pitchFamily="18" charset="0"/>
                <a:cs typeface="Times New Roman" pitchFamily="18" charset="0"/>
                <a:sym typeface="Symbol" pitchFamily="18" charset="2"/>
              </a:rPr>
              <a:t>L</a:t>
            </a:r>
            <a:r>
              <a:rPr lang="en-US" sz="2000" i="1" dirty="0" smtClean="0">
                <a:latin typeface="Times New Roman" pitchFamily="18" charset="0"/>
                <a:ea typeface="Times New Roman" pitchFamily="18" charset="0"/>
                <a:cs typeface="Times New Roman" pitchFamily="18" charset="0"/>
                <a:sym typeface="Symbol" pitchFamily="18" charset="2"/>
              </a:rPr>
              <a:t> = 2sin(2.87) = 0.31415</a:t>
            </a:r>
          </a:p>
          <a:p>
            <a:pPr lvl="0" eaLnBrk="0" fontAlgn="base" hangingPunct="0">
              <a:spcBef>
                <a:spcPct val="0"/>
              </a:spcBef>
              <a:spcAft>
                <a:spcPct val="0"/>
              </a:spcAft>
              <a:tabLst>
                <a:tab pos="457200" algn="l"/>
              </a:tabLst>
            </a:pPr>
            <a:endParaRPr lang="en-US" sz="2000" i="1" dirty="0" smtClean="0">
              <a:latin typeface="Times New Roman" pitchFamily="18" charset="0"/>
              <a:ea typeface="Times New Roman" pitchFamily="18" charset="0"/>
              <a:cs typeface="Times New Roman" pitchFamily="18" charset="0"/>
              <a:sym typeface="Symbol" pitchFamily="18" charset="2"/>
            </a:endParaRPr>
          </a:p>
          <a:p>
            <a:pPr lvl="0" eaLnBrk="0" fontAlgn="base" hangingPunct="0">
              <a:spcBef>
                <a:spcPct val="0"/>
              </a:spcBef>
              <a:spcAft>
                <a:spcPct val="0"/>
              </a:spcAft>
              <a:tabLst>
                <a:tab pos="457200" algn="l"/>
              </a:tabLst>
            </a:pPr>
            <a:r>
              <a:rPr lang="en-US" sz="2000" i="1" dirty="0" smtClean="0">
                <a:latin typeface="Constantia" pitchFamily="18" charset="0"/>
                <a:ea typeface="Times New Roman" pitchFamily="18" charset="0"/>
                <a:cs typeface="Arial" pitchFamily="34" charset="0"/>
                <a:sym typeface="Symbol" pitchFamily="18" charset="2"/>
              </a:rPr>
              <a:t></a:t>
            </a:r>
            <a:r>
              <a:rPr lang="en-US" sz="2000" baseline="-30000" dirty="0" smtClean="0">
                <a:latin typeface="Constantia" pitchFamily="18" charset="0"/>
                <a:ea typeface="Times New Roman" pitchFamily="18" charset="0"/>
                <a:cs typeface="Arial" pitchFamily="34" charset="0"/>
              </a:rPr>
              <a:t> </a:t>
            </a:r>
            <a:r>
              <a:rPr lang="en-US" sz="2000" dirty="0" smtClean="0">
                <a:latin typeface="Constantia" pitchFamily="18" charset="0"/>
                <a:ea typeface="Times New Roman" pitchFamily="18" charset="0"/>
                <a:cs typeface="Arial" pitchFamily="34" charset="0"/>
              </a:rPr>
              <a:t>= 10</a:t>
            </a:r>
            <a:r>
              <a:rPr lang="en-US" sz="2000" i="1" baseline="30000" dirty="0" smtClean="0">
                <a:latin typeface="Constantia" pitchFamily="18" charset="0"/>
                <a:ea typeface="Times New Roman" pitchFamily="18" charset="0"/>
                <a:cs typeface="Arial" pitchFamily="34" charset="0"/>
                <a:sym typeface="Symbol" pitchFamily="18" charset="2"/>
              </a:rPr>
              <a:t>o</a:t>
            </a:r>
            <a:r>
              <a:rPr lang="en-US" sz="2000" i="1" dirty="0" smtClean="0">
                <a:latin typeface="Constantia" pitchFamily="18" charset="0"/>
                <a:ea typeface="Times New Roman" pitchFamily="18" charset="0"/>
                <a:cs typeface="Arial" pitchFamily="34" charset="0"/>
                <a:sym typeface="Symbol" pitchFamily="18" charset="2"/>
              </a:rPr>
              <a:t> :	</a:t>
            </a:r>
            <a:r>
              <a:rPr lang="en-US" sz="2000" i="1" dirty="0" smtClean="0">
                <a:latin typeface="Times New Roman" pitchFamily="18" charset="0"/>
                <a:ea typeface="Times New Roman" pitchFamily="18" charset="0"/>
                <a:cs typeface="Times New Roman" pitchFamily="18" charset="0"/>
                <a:sym typeface="Symbol" pitchFamily="18" charset="2"/>
              </a:rPr>
              <a:t>C</a:t>
            </a:r>
            <a:r>
              <a:rPr lang="en-US" sz="2000" i="1" baseline="-25000" dirty="0" smtClean="0">
                <a:latin typeface="Times New Roman" pitchFamily="18" charset="0"/>
                <a:ea typeface="Times New Roman" pitchFamily="18" charset="0"/>
                <a:cs typeface="Times New Roman" pitchFamily="18" charset="0"/>
                <a:sym typeface="Symbol" pitchFamily="18" charset="2"/>
              </a:rPr>
              <a:t>L </a:t>
            </a:r>
            <a:r>
              <a:rPr lang="en-US" sz="2000" i="1" dirty="0" smtClean="0">
                <a:latin typeface="Times New Roman" pitchFamily="18" charset="0"/>
                <a:ea typeface="Times New Roman" pitchFamily="18" charset="0"/>
                <a:cs typeface="Times New Roman" pitchFamily="18" charset="0"/>
                <a:sym typeface="Symbol" pitchFamily="18" charset="2"/>
              </a:rPr>
              <a:t>= 2sin(10 + 2.87) = 1.40</a:t>
            </a:r>
          </a:p>
        </p:txBody>
      </p:sp>
      <p:sp>
        <p:nvSpPr>
          <p:cNvPr id="43" name="TextBox 42"/>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Conformal Mapping in Aerodynamics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Effect transition="in" filter="randombar(horizontal)">
                                      <p:cBhvr>
                                        <p:cTn id="7" dur="500"/>
                                        <p:tgtEl>
                                          <p:spTgt spid="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0">
                                            <p:txEl>
                                              <p:pRg st="2" end="2"/>
                                            </p:txEl>
                                          </p:spTgt>
                                        </p:tgtEl>
                                        <p:attrNameLst>
                                          <p:attrName>style.visibility</p:attrName>
                                        </p:attrNameLst>
                                      </p:cBhvr>
                                      <p:to>
                                        <p:strVal val="visible"/>
                                      </p:to>
                                    </p:set>
                                    <p:animEffect transition="in" filter="randombar(horizontal)">
                                      <p:cBhvr>
                                        <p:cTn id="12" dur="500"/>
                                        <p:tgtEl>
                                          <p:spTgt spid="4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0">
                                            <p:txEl>
                                              <p:pRg st="4" end="4"/>
                                            </p:txEl>
                                          </p:spTgt>
                                        </p:tgtEl>
                                        <p:attrNameLst>
                                          <p:attrName>style.visibility</p:attrName>
                                        </p:attrNameLst>
                                      </p:cBhvr>
                                      <p:to>
                                        <p:strVal val="visible"/>
                                      </p:to>
                                    </p:set>
                                    <p:animEffect transition="in" filter="randombar(horizontal)">
                                      <p:cBhvr>
                                        <p:cTn id="17" dur="500"/>
                                        <p:tgtEl>
                                          <p:spTgt spid="4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3908</TotalTime>
  <Words>1936</Words>
  <Application>Microsoft Office PowerPoint</Application>
  <PresentationFormat>On-screen Show (4:3)</PresentationFormat>
  <Paragraphs>324</Paragraphs>
  <Slides>32</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SabeR</dc:creator>
  <cp:lastModifiedBy>aero</cp:lastModifiedBy>
  <cp:revision>222</cp:revision>
  <dcterms:created xsi:type="dcterms:W3CDTF">2010-09-08T12:28:06Z</dcterms:created>
  <dcterms:modified xsi:type="dcterms:W3CDTF">2010-11-14T07:52:03Z</dcterms:modified>
</cp:coreProperties>
</file>