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42" r:id="rId1"/>
  </p:sldMasterIdLst>
  <p:notesMasterIdLst>
    <p:notesMasterId r:id="rId25"/>
  </p:notesMasterIdLst>
  <p:sldIdLst>
    <p:sldId id="256" r:id="rId2"/>
    <p:sldId id="282" r:id="rId3"/>
    <p:sldId id="309" r:id="rId4"/>
    <p:sldId id="289" r:id="rId5"/>
    <p:sldId id="288" r:id="rId6"/>
    <p:sldId id="301" r:id="rId7"/>
    <p:sldId id="302" r:id="rId8"/>
    <p:sldId id="303" r:id="rId9"/>
    <p:sldId id="304" r:id="rId10"/>
    <p:sldId id="305" r:id="rId11"/>
    <p:sldId id="306" r:id="rId12"/>
    <p:sldId id="307" r:id="rId13"/>
    <p:sldId id="308" r:id="rId14"/>
    <p:sldId id="291" r:id="rId15"/>
    <p:sldId id="293" r:id="rId16"/>
    <p:sldId id="294" r:id="rId17"/>
    <p:sldId id="295" r:id="rId18"/>
    <p:sldId id="310" r:id="rId19"/>
    <p:sldId id="296" r:id="rId20"/>
    <p:sldId id="299" r:id="rId21"/>
    <p:sldId id="297" r:id="rId22"/>
    <p:sldId id="300" r:id="rId23"/>
    <p:sldId id="298" r:id="rId24"/>
  </p:sldIdLst>
  <p:sldSz cx="9144000" cy="5143500" type="screen16x9"/>
  <p:notesSz cx="6858000" cy="9144000"/>
  <p:embeddedFontLst>
    <p:embeddedFont>
      <p:font typeface="Corbel" pitchFamily="34" charset="0"/>
      <p:regular r:id="rId26"/>
      <p:bold r:id="rId27"/>
      <p:italic r:id="rId28"/>
      <p:boldItalic r:id="rId29"/>
    </p:embeddedFont>
    <p:embeddedFont>
      <p:font typeface="Bebas Neue" charset="0"/>
      <p:regular r:id="rId30"/>
    </p:embeddedFont>
    <p:embeddedFont>
      <p:font typeface="Wingdings 2" pitchFamily="18" charset="2"/>
      <p:regular r:id="rId31"/>
    </p:embeddedFont>
    <p:embeddedFont>
      <p:font typeface="Wingdings 3" pitchFamily="18" charset="2"/>
      <p:regular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99" autoAdjust="0"/>
    <p:restoredTop sz="94660"/>
  </p:normalViewPr>
  <p:slideViewPr>
    <p:cSldViewPr>
      <p:cViewPr>
        <p:scale>
          <a:sx n="100" d="100"/>
          <a:sy n="100" d="100"/>
        </p:scale>
        <p:origin x="48" y="108"/>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 name="Google Shape;4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 name="Google Shape;4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1" y="0"/>
            <a:ext cx="9143999" cy="385157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2516886"/>
            <a:ext cx="8077200" cy="1255014"/>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371600"/>
            <a:ext cx="8077200" cy="1124712"/>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7CB97365-EBCA-4027-87D5-99FC1D4DF0BB}" type="datetimeFigureOut">
              <a:rPr lang="en-US" smtClean="0"/>
              <a:pPr/>
              <a:t>1/14/2021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
        <p:nvSpPr>
          <p:cNvPr id="10" name="Rectangle 9"/>
          <p:cNvSpPr/>
          <p:nvPr/>
        </p:nvSpPr>
        <p:spPr bwMode="invGray">
          <a:xfrm>
            <a:off x="0" y="3846251"/>
            <a:ext cx="9144000" cy="3429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16586"/>
            <a:ext cx="8229600" cy="939546"/>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B97365-EBCA-4027-87D5-99FC1D4DF0BB}" type="datetimeFigureOut">
              <a:rPr lang="en-US" smtClean="0"/>
              <a:pPr/>
              <a:t>1/14/2021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195189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1951890"/>
            <a:ext cx="9144000" cy="3429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89154"/>
            <a:ext cx="8013192" cy="1227582"/>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371600"/>
            <a:ext cx="8022336" cy="51435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CB97365-EBCA-4027-87D5-99FC1D4DF0BB}" type="datetimeFigureOut">
              <a:rPr lang="en-US" smtClean="0"/>
              <a:pPr/>
              <a:t>1/14/2021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330452"/>
            <a:ext cx="4038600" cy="3467862"/>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330452"/>
            <a:ext cx="4038600" cy="34678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CB97365-EBCA-4027-87D5-99FC1D4DF0BB}" type="datetimeFigureOut">
              <a:rPr lang="en-US" smtClean="0"/>
              <a:pPr/>
              <a:t>1/14/2021</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74241"/>
            <a:ext cx="4040188" cy="536516"/>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1837134"/>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6" y="1274241"/>
            <a:ext cx="4041775" cy="536516"/>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6" y="1837134"/>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CB97365-EBCA-4027-87D5-99FC1D4DF0BB}" type="datetimeFigureOut">
              <a:rPr lang="en-US" smtClean="0"/>
              <a:pPr/>
              <a:t>1/14/2021</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CB97365-EBCA-4027-87D5-99FC1D4DF0BB}" type="datetimeFigureOut">
              <a:rPr lang="en-US" smtClean="0"/>
              <a:pPr/>
              <a:t>1/14/2021</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B97365-EBCA-4027-87D5-99FC1D4DF0BB}" type="datetimeFigureOut">
              <a:rPr lang="en-US" smtClean="0"/>
              <a:pPr/>
              <a:t>1/14/2021</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a:t>
            </a:fld>
            <a:endParaRPr lang="en"/>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14300"/>
            <a:ext cx="2523744" cy="733806"/>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307350"/>
            <a:ext cx="5920641" cy="341916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297514"/>
            <a:ext cx="2468880" cy="3429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CB97365-EBCA-4027-87D5-99FC1D4DF0BB}" type="datetimeFigureOut">
              <a:rPr lang="en-US" smtClean="0"/>
              <a:pPr/>
              <a:t>1/14/2021</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
        <p:nvSpPr>
          <p:cNvPr id="12" name="Rectangle 11"/>
          <p:cNvSpPr/>
          <p:nvPr/>
        </p:nvSpPr>
        <p:spPr bwMode="invGray">
          <a:xfrm>
            <a:off x="2855737" y="0"/>
            <a:ext cx="45720" cy="1090422"/>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090422"/>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timing>
    <p:tnLst>
      <p:par>
        <p:cTn id="1" dur="indefinite" restart="never" nodeType="tmRoot"/>
      </p:par>
    </p:tnLst>
  </p:timing>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16586"/>
            <a:ext cx="2525150" cy="733806"/>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113606"/>
            <a:ext cx="6247397" cy="4029894"/>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296162"/>
            <a:ext cx="2468880" cy="3429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877824"/>
            <a:ext cx="2523744" cy="150876"/>
          </a:xfrm>
        </p:spPr>
        <p:txBody>
          <a:bodyPr/>
          <a:lstStyle/>
          <a:p>
            <a:fld id="{7CB97365-EBCA-4027-87D5-99FC1D4DF0BB}" type="datetimeFigureOut">
              <a:rPr lang="en-US" smtClean="0"/>
              <a:pPr/>
              <a:t>1/14/2021</a:t>
            </a:fld>
            <a:endParaRPr lang="en-US"/>
          </a:p>
        </p:txBody>
      </p:sp>
      <p:sp>
        <p:nvSpPr>
          <p:cNvPr id="11" name="Rectangle 10"/>
          <p:cNvSpPr/>
          <p:nvPr/>
        </p:nvSpPr>
        <p:spPr>
          <a:xfrm>
            <a:off x="2855737" y="0"/>
            <a:ext cx="45720" cy="51435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51435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877824"/>
            <a:ext cx="5193792" cy="150876"/>
          </a:xfrm>
        </p:spPr>
        <p:txBody>
          <a:bodyPr/>
          <a:lstStyle>
            <a:lvl1pPr>
              <a:defRPr>
                <a:solidFill>
                  <a:schemeClr val="bg1">
                    <a:shade val="50000"/>
                  </a:schemeClr>
                </a:solidFill>
              </a:defRPr>
            </a:lvl1pPr>
          </a:lstStyle>
          <a:p>
            <a:endParaRPr kumimoji="0" lang="en-US"/>
          </a:p>
        </p:txBody>
      </p:sp>
      <p:sp>
        <p:nvSpPr>
          <p:cNvPr id="7" name="Slide Number Placeholder 6"/>
          <p:cNvSpPr>
            <a:spLocks noGrp="1"/>
          </p:cNvSpPr>
          <p:nvPr>
            <p:ph type="sldNum" sz="quarter" idx="12"/>
          </p:nvPr>
        </p:nvSpPr>
        <p:spPr>
          <a:xfrm>
            <a:off x="8339328" y="877824"/>
            <a:ext cx="733864" cy="150876"/>
          </a:xfrm>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B97365-EBCA-4027-87D5-99FC1D4DF0BB}" type="datetimeFigureOut">
              <a:rPr lang="en-US" smtClean="0"/>
              <a:pPr/>
              <a:t>1/14/2021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51435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8" y="0"/>
            <a:ext cx="2514601" cy="51435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05980"/>
            <a:ext cx="1905000" cy="4388644"/>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28600"/>
            <a:ext cx="6019800" cy="4388644"/>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B97365-EBCA-4027-87D5-99FC1D4DF0BB}" type="datetimeFigureOut">
              <a:rPr lang="en-US" smtClean="0"/>
              <a:pPr/>
              <a:t>1/14/2021</a:t>
            </a:fld>
            <a:endParaRPr lang="en-US"/>
          </a:p>
        </p:txBody>
      </p:sp>
      <p:sp>
        <p:nvSpPr>
          <p:cNvPr id="5" name="Footer Placeholder 4"/>
          <p:cNvSpPr>
            <a:spLocks noGrp="1"/>
          </p:cNvSpPr>
          <p:nvPr>
            <p:ph type="ftr" sz="quarter" idx="11"/>
          </p:nvPr>
        </p:nvSpPr>
        <p:spPr>
          <a:xfrm>
            <a:off x="2640597" y="4783095"/>
            <a:ext cx="3836404" cy="273844"/>
          </a:xfrm>
        </p:spPr>
        <p:txBody>
          <a:bodyPr/>
          <a:lstStyle/>
          <a:p>
            <a:endParaRPr kumimoji="0"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779100" y="1137350"/>
            <a:ext cx="4959600" cy="2868900"/>
          </a:xfrm>
          <a:prstGeom prst="rect">
            <a:avLst/>
          </a:prstGeom>
        </p:spPr>
        <p:txBody>
          <a:bodyPr spcFirstLastPara="1" wrap="square" lIns="0" tIns="0" rIns="0" bIns="0" anchor="ctr" anchorCtr="0">
            <a:noAutofit/>
          </a:bodyPr>
          <a:lstStyle>
            <a:lvl1pPr lvl="0" rtl="0">
              <a:spcBef>
                <a:spcPts val="0"/>
              </a:spcBef>
              <a:spcAft>
                <a:spcPts val="0"/>
              </a:spcAft>
              <a:buSzPts val="7000"/>
              <a:buNone/>
              <a:defRPr sz="7000"/>
            </a:lvl1pPr>
            <a:lvl2pPr lvl="1" rtl="0">
              <a:spcBef>
                <a:spcPts val="0"/>
              </a:spcBef>
              <a:spcAft>
                <a:spcPts val="0"/>
              </a:spcAft>
              <a:buSzPts val="7000"/>
              <a:buNone/>
              <a:defRPr sz="7000"/>
            </a:lvl2pPr>
            <a:lvl3pPr lvl="2" rtl="0">
              <a:spcBef>
                <a:spcPts val="0"/>
              </a:spcBef>
              <a:spcAft>
                <a:spcPts val="0"/>
              </a:spcAft>
              <a:buSzPts val="7000"/>
              <a:buNone/>
              <a:defRPr sz="7000"/>
            </a:lvl3pPr>
            <a:lvl4pPr lvl="3" rtl="0">
              <a:spcBef>
                <a:spcPts val="0"/>
              </a:spcBef>
              <a:spcAft>
                <a:spcPts val="0"/>
              </a:spcAft>
              <a:buSzPts val="7000"/>
              <a:buNone/>
              <a:defRPr sz="7000"/>
            </a:lvl4pPr>
            <a:lvl5pPr lvl="4" rtl="0">
              <a:spcBef>
                <a:spcPts val="0"/>
              </a:spcBef>
              <a:spcAft>
                <a:spcPts val="0"/>
              </a:spcAft>
              <a:buSzPts val="7000"/>
              <a:buNone/>
              <a:defRPr sz="7000"/>
            </a:lvl5pPr>
            <a:lvl6pPr lvl="5" rtl="0">
              <a:spcBef>
                <a:spcPts val="0"/>
              </a:spcBef>
              <a:spcAft>
                <a:spcPts val="0"/>
              </a:spcAft>
              <a:buSzPts val="7000"/>
              <a:buNone/>
              <a:defRPr sz="7000"/>
            </a:lvl6pPr>
            <a:lvl7pPr lvl="6" rtl="0">
              <a:spcBef>
                <a:spcPts val="0"/>
              </a:spcBef>
              <a:spcAft>
                <a:spcPts val="0"/>
              </a:spcAft>
              <a:buSzPts val="7000"/>
              <a:buNone/>
              <a:defRPr sz="7000"/>
            </a:lvl7pPr>
            <a:lvl8pPr lvl="7" rtl="0">
              <a:spcBef>
                <a:spcPts val="0"/>
              </a:spcBef>
              <a:spcAft>
                <a:spcPts val="0"/>
              </a:spcAft>
              <a:buSzPts val="7000"/>
              <a:buNone/>
              <a:defRPr sz="7000"/>
            </a:lvl8pPr>
            <a:lvl9pPr lvl="8" rtl="0">
              <a:spcBef>
                <a:spcPts val="0"/>
              </a:spcBef>
              <a:spcAft>
                <a:spcPts val="0"/>
              </a:spcAft>
              <a:buSzPts val="7000"/>
              <a:buNone/>
              <a:defRPr sz="70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76921"/>
            <a:ext cx="9144000" cy="3429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1" y="0"/>
            <a:ext cx="9143999" cy="10753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14300"/>
            <a:ext cx="8229600" cy="938297"/>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331394"/>
            <a:ext cx="8229600" cy="3469207"/>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4857749"/>
            <a:ext cx="2133600" cy="20574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7CB97365-EBCA-4027-87D5-99FC1D4DF0BB}" type="datetimeFigureOut">
              <a:rPr lang="en-US" smtClean="0"/>
              <a:pPr/>
              <a:t>1/14/2021</a:t>
            </a:fld>
            <a:endParaRPr lang="en-US">
              <a:solidFill>
                <a:schemeClr val="tx1">
                  <a:shade val="50000"/>
                </a:schemeClr>
              </a:solidFill>
            </a:endParaRPr>
          </a:p>
        </p:txBody>
      </p:sp>
      <p:sp>
        <p:nvSpPr>
          <p:cNvPr id="5" name="Footer Placeholder 4"/>
          <p:cNvSpPr>
            <a:spLocks noGrp="1"/>
          </p:cNvSpPr>
          <p:nvPr>
            <p:ph type="ftr" sz="quarter" idx="3"/>
          </p:nvPr>
        </p:nvSpPr>
        <p:spPr>
          <a:xfrm>
            <a:off x="2640597" y="4857749"/>
            <a:ext cx="5507719" cy="20574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kumimoji="0" lang="en-US">
              <a:solidFill>
                <a:schemeClr val="tx1">
                  <a:shade val="50000"/>
                </a:schemeClr>
              </a:solidFill>
            </a:endParaRPr>
          </a:p>
        </p:txBody>
      </p:sp>
      <p:sp>
        <p:nvSpPr>
          <p:cNvPr id="6" name="Slide Number Placeholder 5"/>
          <p:cNvSpPr>
            <a:spLocks noGrp="1"/>
          </p:cNvSpPr>
          <p:nvPr>
            <p:ph type="sldNum" sz="quarter" idx="4"/>
          </p:nvPr>
        </p:nvSpPr>
        <p:spPr>
          <a:xfrm>
            <a:off x="8204396" y="4857749"/>
            <a:ext cx="733864" cy="20574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Lst>
  <p:transition>
    <p:fade thruBlk="1"/>
  </p:transition>
  <p:timing>
    <p:tnLst>
      <p:par>
        <p:cTn id="1" dur="indefinite" restart="never" nodeType="tmRoot"/>
      </p:par>
    </p:tnLst>
  </p:timing>
  <p:hf hdr="0" ft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Google Shape;45;p11"/>
          <p:cNvSpPr txBox="1">
            <a:spLocks noGrp="1"/>
          </p:cNvSpPr>
          <p:nvPr>
            <p:ph type="ctrTitle"/>
          </p:nvPr>
        </p:nvSpPr>
        <p:spPr>
          <a:xfrm>
            <a:off x="779100" y="1581150"/>
            <a:ext cx="5316900" cy="2425100"/>
          </a:xfrm>
          <a:prstGeom prst="rect">
            <a:avLst/>
          </a:prstGeom>
        </p:spPr>
        <p:txBody>
          <a:bodyPr spcFirstLastPara="1" wrap="square" lIns="0" tIns="0" rIns="0" bIns="0" anchor="ctr" anchorCtr="0">
            <a:noAutofit/>
          </a:bodyPr>
          <a:lstStyle/>
          <a:p>
            <a:r>
              <a:rPr lang="en" sz="6000" dirty="0" smtClean="0"/>
              <a:t/>
            </a:r>
            <a:br>
              <a:rPr lang="en" sz="6000" dirty="0" smtClean="0"/>
            </a:br>
            <a:r>
              <a:rPr lang="en-US" sz="6000" dirty="0" smtClean="0"/>
              <a:t/>
            </a:r>
            <a:br>
              <a:rPr lang="en-US" sz="6000" dirty="0" smtClean="0"/>
            </a:br>
            <a:r>
              <a:rPr lang="en-US" sz="6000" dirty="0" smtClean="0"/>
              <a:t>Magnetic Particle Testing </a:t>
            </a:r>
            <a:br>
              <a:rPr lang="en-US" sz="6000" dirty="0" smtClean="0"/>
            </a:br>
            <a:r>
              <a:rPr lang="en" sz="6000" dirty="0" smtClean="0"/>
              <a:t/>
            </a:r>
            <a:br>
              <a:rPr lang="en" sz="6000" dirty="0" smtClean="0"/>
            </a:br>
            <a:endParaRPr>
              <a:highlight>
                <a:srgbClr val="B45F06"/>
              </a:highlight>
            </a:endParaRPr>
          </a:p>
        </p:txBody>
      </p:sp>
      <p:pic>
        <p:nvPicPr>
          <p:cNvPr id="46" name="Google Shape;46;p11"/>
          <p:cNvPicPr preferRelativeResize="0"/>
          <p:nvPr/>
        </p:nvPicPr>
        <p:blipFill>
          <a:blip r:embed="rId3">
            <a:alphaModFix/>
          </a:blip>
          <a:stretch>
            <a:fillRect/>
          </a:stretch>
        </p:blipFill>
        <p:spPr>
          <a:xfrm>
            <a:off x="5611448" y="847622"/>
            <a:ext cx="3162577" cy="4034313"/>
          </a:xfrm>
          <a:prstGeom prst="rect">
            <a:avLst/>
          </a:prstGeom>
          <a:noFill/>
          <a:ln>
            <a:noFill/>
          </a:ln>
        </p:spPr>
      </p:pic>
      <p:pic>
        <p:nvPicPr>
          <p:cNvPr id="47" name="Google Shape;47;p11"/>
          <p:cNvPicPr preferRelativeResize="0"/>
          <p:nvPr/>
        </p:nvPicPr>
        <p:blipFill>
          <a:blip r:embed="rId4">
            <a:alphaModFix/>
          </a:blip>
          <a:stretch>
            <a:fillRect/>
          </a:stretch>
        </p:blipFill>
        <p:spPr>
          <a:xfrm>
            <a:off x="5233079" y="119233"/>
            <a:ext cx="767393" cy="767396"/>
          </a:xfrm>
          <a:prstGeom prst="rect">
            <a:avLst/>
          </a:prstGeom>
          <a:noFill/>
          <a:ln>
            <a:noFill/>
          </a:ln>
        </p:spPr>
      </p:pic>
    </p:spTree>
  </p:cSld>
  <p:clrMapOvr>
    <a:masterClrMapping/>
  </p:clrMapOvr>
  <p:transition spd="slow">
    <p:strips dir="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885950"/>
          </a:xfrm>
        </p:spPr>
        <p:txBody>
          <a:bodyPr>
            <a:normAutofit/>
          </a:bodyPr>
          <a:lstStyle/>
          <a:p>
            <a:r>
              <a:rPr lang="en-US" dirty="0" smtClean="0"/>
              <a:t>Magnetic Particle Testing </a:t>
            </a:r>
            <a:br>
              <a:rPr lang="en-US" dirty="0" smtClean="0"/>
            </a:br>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2</a:t>
            </a:fld>
            <a:endParaRPr lang="en"/>
          </a:p>
        </p:txBody>
      </p:sp>
      <p:sp>
        <p:nvSpPr>
          <p:cNvPr id="13" name="Content Placeholder 12"/>
          <p:cNvSpPr>
            <a:spLocks noGrp="1"/>
          </p:cNvSpPr>
          <p:nvPr>
            <p:ph idx="1"/>
          </p:nvPr>
        </p:nvSpPr>
        <p:spPr/>
        <p:txBody>
          <a:bodyPr>
            <a:noAutofit/>
          </a:bodyPr>
          <a:lstStyle/>
          <a:p>
            <a:r>
              <a:rPr lang="en-US" sz="1800" dirty="0" smtClean="0">
                <a:latin typeface="Times New Roman" pitchFamily="18" charset="0"/>
                <a:cs typeface="Times New Roman" pitchFamily="18" charset="0"/>
              </a:rPr>
              <a:t>Magnetic Particle Testing uses </a:t>
            </a:r>
            <a:r>
              <a:rPr lang="en-US" sz="1800" dirty="0" smtClean="0">
                <a:latin typeface="Times New Roman" pitchFamily="18" charset="0"/>
                <a:cs typeface="Times New Roman" pitchFamily="18" charset="0"/>
              </a:rPr>
              <a:t>magnetic </a:t>
            </a:r>
            <a:r>
              <a:rPr lang="en-US" sz="1800" dirty="0" smtClean="0">
                <a:latin typeface="Times New Roman" pitchFamily="18" charset="0"/>
                <a:cs typeface="Times New Roman" pitchFamily="18" charset="0"/>
              </a:rPr>
              <a:t>fields to locate surface and near-surface discontinuities in ferromagnetic materials. </a:t>
            </a:r>
            <a:endParaRPr lang="en-US" sz="1800" dirty="0" smtClean="0">
              <a:latin typeface="Times New Roman" pitchFamily="18" charset="0"/>
              <a:cs typeface="Times New Roman" pitchFamily="18" charset="0"/>
            </a:endParaRPr>
          </a:p>
          <a:p>
            <a:endParaRPr lang="en-US" sz="1800" dirty="0" smtClean="0">
              <a:latin typeface="Times New Roman" pitchFamily="18" charset="0"/>
              <a:cs typeface="Times New Roman" pitchFamily="18" charset="0"/>
            </a:endParaRPr>
          </a:p>
          <a:p>
            <a:r>
              <a:rPr lang="en-US" sz="1800" dirty="0" smtClean="0">
                <a:latin typeface="Times New Roman" pitchFamily="18" charset="0"/>
                <a:cs typeface="Times New Roman" pitchFamily="18" charset="0"/>
              </a:rPr>
              <a:t>The </a:t>
            </a:r>
            <a:r>
              <a:rPr lang="en-US" sz="1800" dirty="0" smtClean="0">
                <a:latin typeface="Times New Roman" pitchFamily="18" charset="0"/>
                <a:cs typeface="Times New Roman" pitchFamily="18" charset="0"/>
              </a:rPr>
              <a:t>magnetic field can be applied with a permanent magnet or an electromagnet. </a:t>
            </a:r>
            <a:endParaRPr lang="en-US" sz="1800" dirty="0" smtClean="0">
              <a:latin typeface="Times New Roman" pitchFamily="18" charset="0"/>
              <a:cs typeface="Times New Roman" pitchFamily="18" charset="0"/>
            </a:endParaRPr>
          </a:p>
          <a:p>
            <a:endParaRPr lang="en-US" sz="1800" dirty="0" smtClean="0">
              <a:latin typeface="Times New Roman" pitchFamily="18" charset="0"/>
              <a:cs typeface="Times New Roman" pitchFamily="18" charset="0"/>
            </a:endParaRPr>
          </a:p>
          <a:p>
            <a:r>
              <a:rPr lang="en-US" sz="1800" dirty="0" smtClean="0">
                <a:latin typeface="Times New Roman" pitchFamily="18" charset="0"/>
                <a:cs typeface="Times New Roman" pitchFamily="18" charset="0"/>
              </a:rPr>
              <a:t>When </a:t>
            </a:r>
            <a:r>
              <a:rPr lang="en-US" sz="1800" dirty="0" smtClean="0">
                <a:latin typeface="Times New Roman" pitchFamily="18" charset="0"/>
                <a:cs typeface="Times New Roman" pitchFamily="18" charset="0"/>
              </a:rPr>
              <a:t>using an electromagnet, the field is present only when the current is being applied. When the magnetic field encounters a discontinuity transverse to the direction of the magnetic field, the flux lines produce a magnetic flux leakage field of their </a:t>
            </a:r>
            <a:r>
              <a:rPr lang="en-US" sz="1800" dirty="0" smtClean="0">
                <a:latin typeface="Times New Roman" pitchFamily="18" charset="0"/>
                <a:cs typeface="Times New Roman" pitchFamily="18" charset="0"/>
              </a:rPr>
              <a:t>own.</a:t>
            </a:r>
          </a:p>
          <a:p>
            <a:endParaRPr lang="en-US" sz="1800" dirty="0" smtClean="0">
              <a:latin typeface="Times New Roman" pitchFamily="18" charset="0"/>
              <a:cs typeface="Times New Roman" pitchFamily="18" charset="0"/>
            </a:endParaRPr>
          </a:p>
          <a:p>
            <a:pPr>
              <a:buNone/>
            </a:pPr>
            <a:endParaRPr lang="en-US" sz="1800" dirty="0">
              <a:latin typeface="Times New Roman" pitchFamily="18" charset="0"/>
              <a:cs typeface="Times New Roman" pitchFamily="18" charset="0"/>
            </a:endParaRPr>
          </a:p>
        </p:txBody>
      </p:sp>
    </p:spTree>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blinds(horizontal)">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
                                            <p:txEl>
                                              <p:pRg st="2" end="2"/>
                                            </p:txEl>
                                          </p:spTgt>
                                        </p:tgtEl>
                                        <p:attrNameLst>
                                          <p:attrName>style.visibility</p:attrName>
                                        </p:attrNameLst>
                                      </p:cBhvr>
                                      <p:to>
                                        <p:strVal val="visible"/>
                                      </p:to>
                                    </p:set>
                                    <p:animEffect transition="in" filter="blinds(horizontal)">
                                      <p:cBhvr>
                                        <p:cTn id="12" dur="500"/>
                                        <p:tgtEl>
                                          <p:spTgt spid="1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3">
                                            <p:txEl>
                                              <p:pRg st="4" end="4"/>
                                            </p:txEl>
                                          </p:spTgt>
                                        </p:tgtEl>
                                        <p:attrNameLst>
                                          <p:attrName>style.visibility</p:attrName>
                                        </p:attrNameLst>
                                      </p:cBhvr>
                                      <p:to>
                                        <p:strVal val="visible"/>
                                      </p:to>
                                    </p:set>
                                    <p:animEffect transition="in" filter="blinds(horizontal)">
                                      <p:cBhvr>
                                        <p:cTn id="17"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Magnetic Particle Testing</a:t>
            </a:r>
            <a:endParaRPr lang="en-US" dirty="0"/>
          </a:p>
        </p:txBody>
      </p:sp>
      <p:sp>
        <p:nvSpPr>
          <p:cNvPr id="3" name="Content Placeholder 2"/>
          <p:cNvSpPr>
            <a:spLocks noGrp="1"/>
          </p:cNvSpPr>
          <p:nvPr>
            <p:ph idx="1"/>
          </p:nvPr>
        </p:nvSpPr>
        <p:spPr/>
        <p:txBody>
          <a:bodyPr>
            <a:normAutofit/>
          </a:bodyPr>
          <a:lstStyle/>
          <a:p>
            <a:r>
              <a:rPr lang="en-US" sz="1800" dirty="0" smtClean="0">
                <a:latin typeface="Times New Roman" pitchFamily="18" charset="0"/>
                <a:cs typeface="Times New Roman" pitchFamily="18" charset="0"/>
              </a:rPr>
              <a:t>Because magnetic flux lines don't travel well in air, when very fine colored ferromagnetic particles ("magnetic particles") are applied to the surface of the part the particles will be  drawn into the discontinuity, reducing the air gap and producing a visible indication on the surface of the part. </a:t>
            </a:r>
            <a:endParaRPr lang="en-US" sz="1800" dirty="0" smtClean="0">
              <a:latin typeface="Times New Roman" pitchFamily="18" charset="0"/>
              <a:cs typeface="Times New Roman" pitchFamily="18" charset="0"/>
            </a:endParaRPr>
          </a:p>
          <a:p>
            <a:endParaRPr lang="en-US" sz="1800" dirty="0" smtClean="0">
              <a:latin typeface="Times New Roman" pitchFamily="18" charset="0"/>
              <a:cs typeface="Times New Roman" pitchFamily="18" charset="0"/>
            </a:endParaRPr>
          </a:p>
          <a:p>
            <a:r>
              <a:rPr lang="en-US" sz="1800" dirty="0" smtClean="0">
                <a:latin typeface="Times New Roman" pitchFamily="18" charset="0"/>
                <a:cs typeface="Times New Roman" pitchFamily="18" charset="0"/>
              </a:rPr>
              <a:t>The </a:t>
            </a:r>
            <a:r>
              <a:rPr lang="en-US" sz="1800" dirty="0" smtClean="0">
                <a:latin typeface="Times New Roman" pitchFamily="18" charset="0"/>
                <a:cs typeface="Times New Roman" pitchFamily="18" charset="0"/>
              </a:rPr>
              <a:t>magnetic particles may be a dry powder or suspended in a liquid solution, and they may be colored with a visible dye or a fluorescent dye that fluoresces under an ultraviolet ("black") light.</a:t>
            </a:r>
            <a:endParaRPr lang="en-US" sz="1800"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3</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592" y="116586"/>
            <a:ext cx="7988808" cy="733806"/>
          </a:xfrm>
        </p:spPr>
        <p:txBody>
          <a:bodyPr>
            <a:normAutofit/>
          </a:bodyPr>
          <a:lstStyle/>
          <a:p>
            <a:r>
              <a:rPr lang="en-US" sz="4400" b="1" dirty="0" smtClean="0"/>
              <a:t>MAGNETIC PARTICLE TESTING</a:t>
            </a:r>
            <a:endParaRPr lang="en-US" sz="4400" dirty="0"/>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64592" y="1352550"/>
            <a:ext cx="2731008" cy="3429000"/>
          </a:xfrm>
        </p:spPr>
        <p:txBody>
          <a:bodyPr>
            <a:normAutofit fontScale="92500" lnSpcReduction="10000"/>
          </a:bodyPr>
          <a:lstStyle/>
          <a:p>
            <a:pPr>
              <a:buFont typeface="Arial" pitchFamily="34" charset="0"/>
              <a:buChar char="•"/>
            </a:pPr>
            <a:r>
              <a:rPr lang="en-US" dirty="0" smtClean="0">
                <a:latin typeface="Times New Roman" pitchFamily="18" charset="0"/>
                <a:cs typeface="Times New Roman" pitchFamily="18" charset="0"/>
              </a:rPr>
              <a:t> The first step in a magnetic particle inspection is to magnetize the component that is to be inspected. </a:t>
            </a:r>
          </a:p>
          <a:p>
            <a:endParaRPr lang="en-US" dirty="0" smtClean="0">
              <a:latin typeface="Times New Roman" pitchFamily="18" charset="0"/>
              <a:cs typeface="Times New Roman" pitchFamily="18" charset="0"/>
            </a:endParaRPr>
          </a:p>
          <a:p>
            <a:pPr>
              <a:buFont typeface="Arial" pitchFamily="34" charset="0"/>
              <a:buChar char="•"/>
            </a:pPr>
            <a:r>
              <a:rPr lang="en-US" dirty="0" smtClean="0">
                <a:latin typeface="Times New Roman" pitchFamily="18" charset="0"/>
                <a:cs typeface="Times New Roman" pitchFamily="18" charset="0"/>
              </a:rPr>
              <a:t> If any defects on or near the surface are present, the defects will create a leakage field. </a:t>
            </a:r>
          </a:p>
          <a:p>
            <a:endParaRPr lang="en-US" dirty="0" smtClean="0">
              <a:latin typeface="Times New Roman" pitchFamily="18" charset="0"/>
              <a:cs typeface="Times New Roman" pitchFamily="18" charset="0"/>
            </a:endParaRPr>
          </a:p>
          <a:p>
            <a:pPr>
              <a:buFont typeface="Arial" pitchFamily="34" charset="0"/>
              <a:buChar char="•"/>
            </a:pPr>
            <a:r>
              <a:rPr lang="en-US" dirty="0" smtClean="0">
                <a:latin typeface="Times New Roman" pitchFamily="18" charset="0"/>
                <a:cs typeface="Times New Roman" pitchFamily="18" charset="0"/>
              </a:rPr>
              <a:t> After the component has been magnetized, iron particles, either in a dry or wet suspended form, are applied to the surface of the magnetized part. </a:t>
            </a:r>
          </a:p>
          <a:p>
            <a:endParaRPr lang="en-US" dirty="0" smtClean="0">
              <a:latin typeface="Times New Roman" pitchFamily="18" charset="0"/>
              <a:cs typeface="Times New Roman" pitchFamily="18" charset="0"/>
            </a:endParaRPr>
          </a:p>
          <a:p>
            <a:pPr>
              <a:buFont typeface="Arial" pitchFamily="34" charset="0"/>
              <a:buChar char="•"/>
            </a:pPr>
            <a:r>
              <a:rPr lang="en-US" dirty="0" smtClean="0">
                <a:latin typeface="Times New Roman" pitchFamily="18" charset="0"/>
                <a:cs typeface="Times New Roman" pitchFamily="18" charset="0"/>
              </a:rPr>
              <a:t> The particles will be attracted and</a:t>
            </a:r>
          </a:p>
          <a:p>
            <a:r>
              <a:rPr lang="en-US" dirty="0" smtClean="0">
                <a:latin typeface="Times New Roman" pitchFamily="18" charset="0"/>
                <a:cs typeface="Times New Roman" pitchFamily="18" charset="0"/>
              </a:rPr>
              <a:t>cluster at the flux leakage fields, thus forming a visible indication that the inspector can detect</a:t>
            </a:r>
            <a:r>
              <a:rPr lang="en-US" dirty="0" smtClean="0"/>
              <a:t>.</a:t>
            </a:r>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4</a:t>
            </a:fld>
            <a:endParaRPr lang="en"/>
          </a:p>
        </p:txBody>
      </p:sp>
      <p:pic>
        <p:nvPicPr>
          <p:cNvPr id="8" name="Picture 2"/>
          <p:cNvPicPr>
            <a:picLocks noChangeAspect="1" noChangeArrowheads="1"/>
          </p:cNvPicPr>
          <p:nvPr/>
        </p:nvPicPr>
        <p:blipFill>
          <a:blip r:embed="rId2"/>
          <a:srcRect/>
          <a:stretch>
            <a:fillRect/>
          </a:stretch>
        </p:blipFill>
        <p:spPr bwMode="auto">
          <a:xfrm>
            <a:off x="2971800" y="1200150"/>
            <a:ext cx="6019800" cy="3733800"/>
          </a:xfrm>
          <a:prstGeom prst="rect">
            <a:avLst/>
          </a:prstGeom>
          <a:noFill/>
          <a:ln w="9525">
            <a:noFill/>
            <a:miter lim="800000"/>
            <a:headEnd/>
            <a:tailEnd/>
          </a:ln>
          <a:effectLst/>
        </p:spPr>
      </p:pic>
    </p:spTree>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linds(horizont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blinds(horizontal)">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blinds(horizontal)">
                                      <p:cBhvr>
                                        <p:cTn id="22" dur="500"/>
                                        <p:tgtEl>
                                          <p:spTgt spid="4">
                                            <p:txEl>
                                              <p:pRg st="6" end="6"/>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Effect transition="in" filter="blinds(horizontal)">
                                      <p:cBhvr>
                                        <p:cTn id="25"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592" y="116586"/>
            <a:ext cx="7912608" cy="733806"/>
          </a:xfrm>
        </p:spPr>
        <p:txBody>
          <a:bodyPr>
            <a:normAutofit/>
          </a:bodyPr>
          <a:lstStyle/>
          <a:p>
            <a:r>
              <a:rPr lang="en-US" sz="4400" b="1" dirty="0" smtClean="0"/>
              <a:t>MAGNETIC PARTICLE TESTING</a:t>
            </a:r>
            <a:endParaRPr lang="en-US" sz="4400" dirty="0"/>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normAutofit/>
          </a:bodyPr>
          <a:lstStyle/>
          <a:p>
            <a:pPr algn="just"/>
            <a:r>
              <a:rPr lang="en-US" sz="1600" dirty="0" smtClean="0">
                <a:latin typeface="Times New Roman" pitchFamily="18" charset="0"/>
                <a:cs typeface="Times New Roman" pitchFamily="18" charset="0"/>
              </a:rPr>
              <a:t>Magnetic particle Inspection (MPI) is a </a:t>
            </a:r>
            <a:r>
              <a:rPr lang="en-US" sz="1600" dirty="0" smtClean="0">
                <a:latin typeface="Times New Roman" pitchFamily="18" charset="0"/>
                <a:cs typeface="Times New Roman" pitchFamily="18" charset="0"/>
              </a:rPr>
              <a:t>non destructive testing (NDT</a:t>
            </a:r>
            <a:r>
              <a:rPr lang="en-US" sz="1600" dirty="0" smtClean="0">
                <a:latin typeface="Times New Roman" pitchFamily="18" charset="0"/>
                <a:cs typeface="Times New Roman" pitchFamily="18" charset="0"/>
              </a:rPr>
              <a:t>) process for </a:t>
            </a:r>
            <a:r>
              <a:rPr lang="en-US" sz="1600" dirty="0" smtClean="0">
                <a:latin typeface="Times New Roman" pitchFamily="18" charset="0"/>
                <a:cs typeface="Times New Roman" pitchFamily="18" charset="0"/>
              </a:rPr>
              <a:t>detecting surface </a:t>
            </a:r>
            <a:r>
              <a:rPr lang="en-US" sz="1600" dirty="0" smtClean="0">
                <a:latin typeface="Times New Roman" pitchFamily="18" charset="0"/>
                <a:cs typeface="Times New Roman" pitchFamily="18" charset="0"/>
              </a:rPr>
              <a:t>and slightly sub-surface discontinuities</a:t>
            </a:r>
          </a:p>
          <a:p>
            <a:pPr algn="just"/>
            <a:r>
              <a:rPr lang="en-US" sz="1600" dirty="0" smtClean="0">
                <a:latin typeface="Times New Roman" pitchFamily="18" charset="0"/>
                <a:cs typeface="Times New Roman" pitchFamily="18" charset="0"/>
              </a:rPr>
              <a:t>in ferromagnetic materials such as iron, nickel, </a:t>
            </a:r>
            <a:r>
              <a:rPr lang="en-US" sz="1600" dirty="0" smtClean="0">
                <a:latin typeface="Times New Roman" pitchFamily="18" charset="0"/>
                <a:cs typeface="Times New Roman" pitchFamily="18" charset="0"/>
              </a:rPr>
              <a:t>cobalt, and </a:t>
            </a:r>
            <a:r>
              <a:rPr lang="en-US" sz="1600" dirty="0" smtClean="0">
                <a:latin typeface="Times New Roman" pitchFamily="18" charset="0"/>
                <a:cs typeface="Times New Roman" pitchFamily="18" charset="0"/>
              </a:rPr>
              <a:t>some of their alloys. The process puts </a:t>
            </a:r>
            <a:r>
              <a:rPr lang="en-US" sz="1600" dirty="0" smtClean="0">
                <a:latin typeface="Times New Roman" pitchFamily="18" charset="0"/>
                <a:cs typeface="Times New Roman" pitchFamily="18" charset="0"/>
              </a:rPr>
              <a:t>a magnetic </a:t>
            </a:r>
            <a:r>
              <a:rPr lang="en-US" sz="1600" dirty="0" smtClean="0">
                <a:latin typeface="Times New Roman" pitchFamily="18" charset="0"/>
                <a:cs typeface="Times New Roman" pitchFamily="18" charset="0"/>
              </a:rPr>
              <a:t>field into the part. The piece can </a:t>
            </a:r>
            <a:r>
              <a:rPr lang="en-US" sz="1600" dirty="0" smtClean="0">
                <a:latin typeface="Times New Roman" pitchFamily="18" charset="0"/>
                <a:cs typeface="Times New Roman" pitchFamily="18" charset="0"/>
              </a:rPr>
              <a:t>be magnetized </a:t>
            </a:r>
            <a:r>
              <a:rPr lang="en-US" sz="1600" dirty="0" smtClean="0">
                <a:latin typeface="Times New Roman" pitchFamily="18" charset="0"/>
                <a:cs typeface="Times New Roman" pitchFamily="18" charset="0"/>
              </a:rPr>
              <a:t>by direct or indirect magnetization.</a:t>
            </a:r>
            <a:endParaRPr lang="en-US" sz="16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5</a:t>
            </a:fld>
            <a:endParaRPr lang="en"/>
          </a:p>
        </p:txBody>
      </p:sp>
      <p:pic>
        <p:nvPicPr>
          <p:cNvPr id="2050" name="Picture 2"/>
          <p:cNvPicPr>
            <a:picLocks noChangeAspect="1" noChangeArrowheads="1"/>
          </p:cNvPicPr>
          <p:nvPr/>
        </p:nvPicPr>
        <p:blipFill>
          <a:blip r:embed="rId2"/>
          <a:srcRect/>
          <a:stretch>
            <a:fillRect/>
          </a:stretch>
        </p:blipFill>
        <p:spPr bwMode="auto">
          <a:xfrm>
            <a:off x="2971800" y="1200150"/>
            <a:ext cx="5257800" cy="3886200"/>
          </a:xfrm>
          <a:prstGeom prst="rect">
            <a:avLst/>
          </a:prstGeom>
          <a:noFill/>
          <a:ln w="9525">
            <a:noFill/>
            <a:miter lim="800000"/>
            <a:headEnd/>
            <a:tailEnd/>
          </a:ln>
          <a:effectLst/>
        </p:spPr>
      </p:pic>
    </p:spTree>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blinds(horizontal)">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blinds(horizontal)">
                                      <p:cBhvr>
                                        <p:cTn id="15" dur="500"/>
                                        <p:tgtEl>
                                          <p:spTgt spid="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blinds(horizontal)">
                                      <p:cBhvr>
                                        <p:cTn id="20" dur="500"/>
                                        <p:tgtEl>
                                          <p:spTgt spid="4">
                                            <p:txEl>
                                              <p:pRg st="0" end="0"/>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animEffect transition="in" filter="blinds(horizontal)">
                                      <p:cBhvr>
                                        <p:cTn id="23" dur="5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Effect transition="in" filter="blinds(horizontal)">
                                      <p:cBhvr>
                                        <p:cTn id="28"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spc="-5" dirty="0" smtClean="0"/>
              <a:t>Basic</a:t>
            </a:r>
            <a:r>
              <a:rPr lang="en-US" sz="4800" spc="-55" dirty="0" smtClean="0"/>
              <a:t> </a:t>
            </a:r>
            <a:r>
              <a:rPr lang="en-US" sz="4800" spc="-15" dirty="0" smtClean="0"/>
              <a:t>Procedure</a:t>
            </a:r>
            <a:endParaRPr lang="en-US" dirty="0"/>
          </a:p>
        </p:txBody>
      </p:sp>
      <p:sp>
        <p:nvSpPr>
          <p:cNvPr id="3" name="Content Placeholder 2"/>
          <p:cNvSpPr>
            <a:spLocks noGrp="1"/>
          </p:cNvSpPr>
          <p:nvPr>
            <p:ph idx="1"/>
          </p:nvPr>
        </p:nvSpPr>
        <p:spPr/>
        <p:txBody>
          <a:bodyPr>
            <a:normAutofit fontScale="85000" lnSpcReduction="20000"/>
          </a:bodyPr>
          <a:lstStyle/>
          <a:p>
            <a:pPr marL="12700">
              <a:lnSpc>
                <a:spcPct val="100000"/>
              </a:lnSpc>
              <a:spcBef>
                <a:spcPts val="100"/>
              </a:spcBef>
            </a:pPr>
            <a:r>
              <a:rPr lang="en-US" b="1" dirty="0" smtClean="0">
                <a:solidFill>
                  <a:srgbClr val="0000FF"/>
                </a:solidFill>
                <a:latin typeface="Carlito"/>
                <a:cs typeface="Carlito"/>
              </a:rPr>
              <a:t>Basic </a:t>
            </a:r>
            <a:r>
              <a:rPr lang="en-US" b="1" spc="-15" dirty="0" smtClean="0">
                <a:solidFill>
                  <a:srgbClr val="0000FF"/>
                </a:solidFill>
                <a:latin typeface="Carlito"/>
                <a:cs typeface="Carlito"/>
              </a:rPr>
              <a:t>steps</a:t>
            </a:r>
            <a:r>
              <a:rPr lang="en-US" b="1" spc="-5" dirty="0" smtClean="0">
                <a:solidFill>
                  <a:srgbClr val="0000FF"/>
                </a:solidFill>
                <a:latin typeface="Carlito"/>
                <a:cs typeface="Carlito"/>
              </a:rPr>
              <a:t> </a:t>
            </a:r>
            <a:r>
              <a:rPr lang="en-US" b="1" spc="-10" dirty="0" smtClean="0">
                <a:solidFill>
                  <a:srgbClr val="0000FF"/>
                </a:solidFill>
                <a:latin typeface="Carlito"/>
                <a:cs typeface="Carlito"/>
              </a:rPr>
              <a:t>involved:</a:t>
            </a:r>
            <a:endParaRPr lang="en-US" dirty="0" smtClean="0">
              <a:latin typeface="Carlito"/>
              <a:cs typeface="Carlito"/>
            </a:endParaRPr>
          </a:p>
          <a:p>
            <a:pPr marL="384175" indent="-325120">
              <a:lnSpc>
                <a:spcPct val="100000"/>
              </a:lnSpc>
              <a:spcBef>
                <a:spcPts val="2014"/>
              </a:spcBef>
              <a:buAutoNum type="arabicPeriod"/>
              <a:tabLst>
                <a:tab pos="384810" algn="l"/>
              </a:tabLst>
            </a:pPr>
            <a:r>
              <a:rPr lang="en-US" b="1" spc="-5" dirty="0" smtClean="0">
                <a:solidFill>
                  <a:srgbClr val="0000FF"/>
                </a:solidFill>
                <a:latin typeface="Carlito"/>
                <a:cs typeface="Carlito"/>
              </a:rPr>
              <a:t>Component</a:t>
            </a:r>
            <a:r>
              <a:rPr lang="en-US" b="1" spc="-15" dirty="0" smtClean="0">
                <a:solidFill>
                  <a:srgbClr val="0000FF"/>
                </a:solidFill>
                <a:latin typeface="Carlito"/>
                <a:cs typeface="Carlito"/>
              </a:rPr>
              <a:t> </a:t>
            </a:r>
            <a:r>
              <a:rPr lang="en-US" b="1" spc="-5" dirty="0" smtClean="0">
                <a:solidFill>
                  <a:srgbClr val="0000FF"/>
                </a:solidFill>
                <a:latin typeface="Carlito"/>
                <a:cs typeface="Carlito"/>
              </a:rPr>
              <a:t>pre-cleaning</a:t>
            </a:r>
            <a:endParaRPr lang="en-US" dirty="0" smtClean="0">
              <a:latin typeface="Carlito"/>
              <a:cs typeface="Carlito"/>
            </a:endParaRPr>
          </a:p>
          <a:p>
            <a:pPr>
              <a:lnSpc>
                <a:spcPct val="100000"/>
              </a:lnSpc>
              <a:spcBef>
                <a:spcPts val="5"/>
              </a:spcBef>
              <a:buClr>
                <a:srgbClr val="0000FF"/>
              </a:buClr>
              <a:buFont typeface="Carlito"/>
              <a:buAutoNum type="arabicPeriod"/>
            </a:pPr>
            <a:endParaRPr lang="en-US" sz="4400" dirty="0" smtClean="0">
              <a:latin typeface="Carlito"/>
              <a:cs typeface="Carlito"/>
            </a:endParaRPr>
          </a:p>
          <a:p>
            <a:pPr marL="384175" indent="-325120">
              <a:lnSpc>
                <a:spcPct val="100000"/>
              </a:lnSpc>
              <a:buAutoNum type="arabicPeriod"/>
              <a:tabLst>
                <a:tab pos="384810" algn="l"/>
              </a:tabLst>
            </a:pPr>
            <a:r>
              <a:rPr lang="en-US" b="1" spc="-5" dirty="0" smtClean="0">
                <a:solidFill>
                  <a:srgbClr val="0000FF"/>
                </a:solidFill>
                <a:latin typeface="Carlito"/>
                <a:cs typeface="Carlito"/>
              </a:rPr>
              <a:t>Introduction </a:t>
            </a:r>
            <a:r>
              <a:rPr lang="en-US" b="1" dirty="0" smtClean="0">
                <a:solidFill>
                  <a:srgbClr val="0000FF"/>
                </a:solidFill>
                <a:latin typeface="Carlito"/>
                <a:cs typeface="Carlito"/>
              </a:rPr>
              <a:t>of </a:t>
            </a:r>
            <a:r>
              <a:rPr lang="en-US" b="1" spc="-5" dirty="0" smtClean="0">
                <a:solidFill>
                  <a:srgbClr val="0000FF"/>
                </a:solidFill>
                <a:latin typeface="Carlito"/>
                <a:cs typeface="Carlito"/>
              </a:rPr>
              <a:t>magnetic</a:t>
            </a:r>
            <a:r>
              <a:rPr lang="en-US" b="1" spc="-15" dirty="0" smtClean="0">
                <a:solidFill>
                  <a:srgbClr val="0000FF"/>
                </a:solidFill>
                <a:latin typeface="Carlito"/>
                <a:cs typeface="Carlito"/>
              </a:rPr>
              <a:t> </a:t>
            </a:r>
            <a:r>
              <a:rPr lang="en-US" b="1" spc="-5" dirty="0" smtClean="0">
                <a:solidFill>
                  <a:srgbClr val="0000FF"/>
                </a:solidFill>
                <a:latin typeface="Carlito"/>
                <a:cs typeface="Carlito"/>
              </a:rPr>
              <a:t>field</a:t>
            </a:r>
            <a:endParaRPr lang="en-US" dirty="0" smtClean="0">
              <a:latin typeface="Carlito"/>
              <a:cs typeface="Carlito"/>
            </a:endParaRPr>
          </a:p>
          <a:p>
            <a:pPr>
              <a:lnSpc>
                <a:spcPct val="100000"/>
              </a:lnSpc>
              <a:spcBef>
                <a:spcPts val="5"/>
              </a:spcBef>
              <a:buClr>
                <a:srgbClr val="0000FF"/>
              </a:buClr>
              <a:buFont typeface="Carlito"/>
              <a:buAutoNum type="arabicPeriod"/>
            </a:pPr>
            <a:endParaRPr lang="en-US" sz="4400" dirty="0" smtClean="0">
              <a:latin typeface="Carlito"/>
              <a:cs typeface="Carlito"/>
            </a:endParaRPr>
          </a:p>
          <a:p>
            <a:pPr marL="384175" indent="-325120">
              <a:lnSpc>
                <a:spcPct val="100000"/>
              </a:lnSpc>
              <a:buAutoNum type="arabicPeriod"/>
              <a:tabLst>
                <a:tab pos="384810" algn="l"/>
              </a:tabLst>
            </a:pPr>
            <a:r>
              <a:rPr lang="en-US" b="1" spc="-5" dirty="0" smtClean="0">
                <a:solidFill>
                  <a:srgbClr val="0000FF"/>
                </a:solidFill>
                <a:latin typeface="Carlito"/>
                <a:cs typeface="Carlito"/>
              </a:rPr>
              <a:t>Application </a:t>
            </a:r>
            <a:r>
              <a:rPr lang="en-US" b="1" dirty="0" smtClean="0">
                <a:solidFill>
                  <a:srgbClr val="0000FF"/>
                </a:solidFill>
                <a:latin typeface="Carlito"/>
                <a:cs typeface="Carlito"/>
              </a:rPr>
              <a:t>of </a:t>
            </a:r>
            <a:r>
              <a:rPr lang="en-US" b="1" spc="-5" dirty="0" smtClean="0">
                <a:solidFill>
                  <a:srgbClr val="0000FF"/>
                </a:solidFill>
                <a:latin typeface="Carlito"/>
                <a:cs typeface="Carlito"/>
              </a:rPr>
              <a:t>magnetic</a:t>
            </a:r>
            <a:r>
              <a:rPr lang="en-US" b="1" spc="-25" dirty="0" smtClean="0">
                <a:solidFill>
                  <a:srgbClr val="0000FF"/>
                </a:solidFill>
                <a:latin typeface="Carlito"/>
                <a:cs typeface="Carlito"/>
              </a:rPr>
              <a:t> </a:t>
            </a:r>
            <a:r>
              <a:rPr lang="en-US" b="1" dirty="0" smtClean="0">
                <a:solidFill>
                  <a:srgbClr val="0000FF"/>
                </a:solidFill>
                <a:latin typeface="Carlito"/>
                <a:cs typeface="Carlito"/>
              </a:rPr>
              <a:t>media</a:t>
            </a:r>
            <a:endParaRPr lang="en-US" dirty="0" smtClean="0">
              <a:latin typeface="Carlito"/>
              <a:cs typeface="Carlito"/>
            </a:endParaRPr>
          </a:p>
          <a:p>
            <a:pPr>
              <a:lnSpc>
                <a:spcPct val="100000"/>
              </a:lnSpc>
              <a:spcBef>
                <a:spcPts val="40"/>
              </a:spcBef>
              <a:buClr>
                <a:srgbClr val="0000FF"/>
              </a:buClr>
              <a:buFont typeface="Carlito"/>
              <a:buAutoNum type="arabicPeriod"/>
            </a:pPr>
            <a:endParaRPr lang="en-US" sz="3600" dirty="0" smtClean="0">
              <a:latin typeface="Carlito"/>
              <a:cs typeface="Carlito"/>
            </a:endParaRPr>
          </a:p>
          <a:p>
            <a:pPr marL="384175" indent="-325120">
              <a:lnSpc>
                <a:spcPct val="100000"/>
              </a:lnSpc>
              <a:buAutoNum type="arabicPeriod"/>
              <a:tabLst>
                <a:tab pos="384810" algn="l"/>
              </a:tabLst>
            </a:pPr>
            <a:r>
              <a:rPr lang="en-US" b="1" spc="-15" dirty="0" smtClean="0">
                <a:solidFill>
                  <a:srgbClr val="0000FF"/>
                </a:solidFill>
                <a:latin typeface="Carlito"/>
                <a:cs typeface="Carlito"/>
              </a:rPr>
              <a:t>Interpretation </a:t>
            </a:r>
            <a:r>
              <a:rPr lang="en-US" b="1" dirty="0" smtClean="0">
                <a:solidFill>
                  <a:srgbClr val="0000FF"/>
                </a:solidFill>
                <a:latin typeface="Carlito"/>
                <a:cs typeface="Carlito"/>
              </a:rPr>
              <a:t>of </a:t>
            </a:r>
            <a:r>
              <a:rPr lang="en-US" b="1" spc="-5" dirty="0" smtClean="0">
                <a:solidFill>
                  <a:srgbClr val="0000FF"/>
                </a:solidFill>
                <a:latin typeface="Carlito"/>
                <a:cs typeface="Carlito"/>
              </a:rPr>
              <a:t>magnetic </a:t>
            </a:r>
            <a:r>
              <a:rPr lang="en-US" b="1" dirty="0" smtClean="0">
                <a:solidFill>
                  <a:srgbClr val="0000FF"/>
                </a:solidFill>
                <a:latin typeface="Carlito"/>
                <a:cs typeface="Carlito"/>
              </a:rPr>
              <a:t>particle </a:t>
            </a:r>
            <a:r>
              <a:rPr lang="en-US" b="1" spc="-5" dirty="0" smtClean="0">
                <a:solidFill>
                  <a:srgbClr val="0000FF"/>
                </a:solidFill>
                <a:latin typeface="Carlito"/>
                <a:cs typeface="Carlito"/>
              </a:rPr>
              <a:t>indications</a:t>
            </a:r>
            <a:endParaRPr lang="en-US" dirty="0" smtClean="0">
              <a:latin typeface="Carlito"/>
              <a:cs typeface="Carlito"/>
            </a:endParaRPr>
          </a:p>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6</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linds(horizontal)">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blinds(horizontal)">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spc="-10" dirty="0" smtClean="0"/>
              <a:t>Pre-cleaning</a:t>
            </a:r>
            <a:endParaRPr lang="en-US" dirty="0"/>
          </a:p>
        </p:txBody>
      </p:sp>
      <p:sp>
        <p:nvSpPr>
          <p:cNvPr id="3" name="Content Placeholder 2"/>
          <p:cNvSpPr>
            <a:spLocks noGrp="1"/>
          </p:cNvSpPr>
          <p:nvPr>
            <p:ph idx="1"/>
          </p:nvPr>
        </p:nvSpPr>
        <p:spPr/>
        <p:txBody>
          <a:bodyPr>
            <a:normAutofit/>
          </a:bodyPr>
          <a:lstStyle/>
          <a:p>
            <a:pPr marL="127000" marR="5080" indent="-114300" algn="just">
              <a:lnSpc>
                <a:spcPct val="86700"/>
              </a:lnSpc>
              <a:spcBef>
                <a:spcPts val="480"/>
              </a:spcBef>
            </a:pPr>
            <a:r>
              <a:rPr lang="en-US" sz="2100" dirty="0" smtClean="0">
                <a:latin typeface="Times New Roman" pitchFamily="18" charset="0"/>
                <a:cs typeface="Times New Roman" pitchFamily="18" charset="0"/>
              </a:rPr>
              <a:t>When inspecting a test part with the magnetic particle  method it is essential for the particles to have an  unimpeded path for migration to both strong and </a:t>
            </a:r>
            <a:r>
              <a:rPr lang="en-US" sz="2100" dirty="0" smtClean="0">
                <a:latin typeface="Times New Roman" pitchFamily="18" charset="0"/>
                <a:cs typeface="Times New Roman" pitchFamily="18" charset="0"/>
              </a:rPr>
              <a:t>weak leakage </a:t>
            </a:r>
            <a:r>
              <a:rPr lang="en-US" sz="2100" dirty="0" smtClean="0">
                <a:latin typeface="Times New Roman" pitchFamily="18" charset="0"/>
                <a:cs typeface="Times New Roman" pitchFamily="18" charset="0"/>
              </a:rPr>
              <a:t>fields alike. </a:t>
            </a:r>
            <a:r>
              <a:rPr lang="en-US" sz="2100" dirty="0" smtClean="0">
                <a:latin typeface="Times New Roman" pitchFamily="18" charset="0"/>
                <a:cs typeface="Times New Roman" pitchFamily="18" charset="0"/>
              </a:rPr>
              <a:t>The part’s surface should be clean  and dry before inspection.</a:t>
            </a:r>
          </a:p>
          <a:p>
            <a:pPr marL="127000" marR="3397250" algn="just">
              <a:lnSpc>
                <a:spcPct val="80000"/>
              </a:lnSpc>
              <a:spcBef>
                <a:spcPts val="1155"/>
              </a:spcBef>
            </a:pPr>
            <a:r>
              <a:rPr lang="en-US" sz="2100" dirty="0" smtClean="0">
                <a:latin typeface="Times New Roman" pitchFamily="18" charset="0"/>
                <a:cs typeface="Times New Roman" pitchFamily="18" charset="0"/>
              </a:rPr>
              <a:t>Contaminants such as oil,  grease, or scale may not  only prevent particles from  being attracted to leakage  fields, they may also  interfere with interpretation  of indications.</a:t>
            </a:r>
          </a:p>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7</a:t>
            </a:fld>
            <a:endParaRPr lang="en"/>
          </a:p>
        </p:txBody>
      </p:sp>
      <p:sp>
        <p:nvSpPr>
          <p:cNvPr id="5" name="object 4"/>
          <p:cNvSpPr/>
          <p:nvPr/>
        </p:nvSpPr>
        <p:spPr>
          <a:xfrm>
            <a:off x="5943600" y="2940050"/>
            <a:ext cx="2197100" cy="13843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spc="-10" dirty="0" smtClean="0"/>
              <a:t>Introduction </a:t>
            </a:r>
            <a:r>
              <a:rPr lang="en-US" sz="4800" dirty="0" smtClean="0"/>
              <a:t>of </a:t>
            </a:r>
            <a:r>
              <a:rPr lang="en-US" sz="4800" spc="-5" dirty="0" smtClean="0"/>
              <a:t>the Magnetic</a:t>
            </a:r>
            <a:r>
              <a:rPr lang="en-US" sz="4800" spc="-70" dirty="0" smtClean="0"/>
              <a:t> </a:t>
            </a:r>
            <a:r>
              <a:rPr lang="en-US" sz="4800" dirty="0" smtClean="0"/>
              <a:t>Field</a:t>
            </a:r>
            <a:endParaRPr lang="en-US" dirty="0"/>
          </a:p>
        </p:txBody>
      </p:sp>
      <p:sp>
        <p:nvSpPr>
          <p:cNvPr id="3" name="Content Placeholder 2"/>
          <p:cNvSpPr>
            <a:spLocks noGrp="1"/>
          </p:cNvSpPr>
          <p:nvPr>
            <p:ph idx="1"/>
          </p:nvPr>
        </p:nvSpPr>
        <p:spPr/>
        <p:txBody>
          <a:bodyPr>
            <a:normAutofit/>
          </a:bodyPr>
          <a:lstStyle/>
          <a:p>
            <a:pPr marL="44450">
              <a:lnSpc>
                <a:spcPts val="2390"/>
              </a:lnSpc>
              <a:spcBef>
                <a:spcPts val="105"/>
              </a:spcBef>
            </a:pPr>
            <a:r>
              <a:rPr lang="en-US" sz="1800" dirty="0" smtClean="0">
                <a:latin typeface="Times New Roman" pitchFamily="18" charset="0"/>
                <a:cs typeface="Times New Roman" pitchFamily="18" charset="0"/>
              </a:rPr>
              <a:t>The </a:t>
            </a:r>
            <a:r>
              <a:rPr lang="en-US" sz="1800" spc="-10" dirty="0" smtClean="0">
                <a:latin typeface="Times New Roman" pitchFamily="18" charset="0"/>
                <a:cs typeface="Times New Roman" pitchFamily="18" charset="0"/>
              </a:rPr>
              <a:t>required </a:t>
            </a:r>
            <a:r>
              <a:rPr lang="en-US" sz="1800" spc="-5" dirty="0" smtClean="0">
                <a:latin typeface="Times New Roman" pitchFamily="18" charset="0"/>
                <a:cs typeface="Times New Roman" pitchFamily="18" charset="0"/>
              </a:rPr>
              <a:t>magnetic field can </a:t>
            </a:r>
            <a:r>
              <a:rPr lang="en-US" sz="1800" dirty="0" smtClean="0">
                <a:latin typeface="Times New Roman" pitchFamily="18" charset="0"/>
                <a:cs typeface="Times New Roman" pitchFamily="18" charset="0"/>
              </a:rPr>
              <a:t>be </a:t>
            </a:r>
            <a:r>
              <a:rPr lang="en-US" sz="1800" spc="-5" dirty="0" smtClean="0">
                <a:latin typeface="Times New Roman" pitchFamily="18" charset="0"/>
                <a:cs typeface="Times New Roman" pitchFamily="18" charset="0"/>
              </a:rPr>
              <a:t>introduced </a:t>
            </a:r>
            <a:r>
              <a:rPr lang="en-US" sz="1800" spc="-10" dirty="0" smtClean="0">
                <a:latin typeface="Times New Roman" pitchFamily="18" charset="0"/>
                <a:cs typeface="Times New Roman" pitchFamily="18" charset="0"/>
              </a:rPr>
              <a:t>into </a:t>
            </a:r>
            <a:r>
              <a:rPr lang="en-US" sz="1800" dirty="0" smtClean="0">
                <a:latin typeface="Times New Roman" pitchFamily="18" charset="0"/>
                <a:cs typeface="Times New Roman" pitchFamily="18" charset="0"/>
              </a:rPr>
              <a:t>a </a:t>
            </a:r>
            <a:r>
              <a:rPr lang="en-US" sz="1800" spc="-5" dirty="0" smtClean="0">
                <a:latin typeface="Times New Roman" pitchFamily="18" charset="0"/>
                <a:cs typeface="Times New Roman" pitchFamily="18" charset="0"/>
              </a:rPr>
              <a:t>component </a:t>
            </a:r>
            <a:r>
              <a:rPr lang="en-US" sz="1800" dirty="0" smtClean="0">
                <a:latin typeface="Times New Roman" pitchFamily="18" charset="0"/>
                <a:cs typeface="Times New Roman" pitchFamily="18" charset="0"/>
              </a:rPr>
              <a:t>in</a:t>
            </a:r>
            <a:r>
              <a:rPr lang="en-US" sz="1800" spc="-45"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a number </a:t>
            </a:r>
            <a:r>
              <a:rPr lang="en-US" sz="1800" dirty="0" smtClean="0">
                <a:latin typeface="Times New Roman" pitchFamily="18" charset="0"/>
                <a:cs typeface="Times New Roman" pitchFamily="18" charset="0"/>
              </a:rPr>
              <a:t>of </a:t>
            </a:r>
            <a:r>
              <a:rPr lang="en-US" sz="1800" spc="-10" dirty="0" smtClean="0">
                <a:latin typeface="Times New Roman" pitchFamily="18" charset="0"/>
                <a:cs typeface="Times New Roman" pitchFamily="18" charset="0"/>
              </a:rPr>
              <a:t>different</a:t>
            </a:r>
            <a:r>
              <a:rPr lang="en-US" sz="1800" spc="-35" dirty="0" smtClean="0">
                <a:latin typeface="Times New Roman" pitchFamily="18" charset="0"/>
                <a:cs typeface="Times New Roman" pitchFamily="18" charset="0"/>
              </a:rPr>
              <a:t> </a:t>
            </a:r>
            <a:r>
              <a:rPr lang="en-US" sz="1800" spc="-15" dirty="0" smtClean="0">
                <a:latin typeface="Times New Roman" pitchFamily="18" charset="0"/>
                <a:cs typeface="Times New Roman" pitchFamily="18" charset="0"/>
              </a:rPr>
              <a:t>ways.</a:t>
            </a:r>
          </a:p>
          <a:p>
            <a:pPr marL="593090" marR="5080" indent="-287020">
              <a:lnSpc>
                <a:spcPts val="2160"/>
              </a:lnSpc>
              <a:spcBef>
                <a:spcPts val="1230"/>
              </a:spcBef>
              <a:buAutoNum type="arabicPeriod"/>
              <a:tabLst>
                <a:tab pos="593725" algn="l"/>
              </a:tabLst>
            </a:pPr>
            <a:r>
              <a:rPr lang="en-US" sz="1800" dirty="0" smtClean="0">
                <a:latin typeface="Times New Roman" pitchFamily="18" charset="0"/>
                <a:cs typeface="Times New Roman" pitchFamily="18" charset="0"/>
              </a:rPr>
              <a:t>Using a </a:t>
            </a:r>
            <a:r>
              <a:rPr lang="en-US" sz="1800" spc="-5" dirty="0" smtClean="0">
                <a:latin typeface="Times New Roman" pitchFamily="18" charset="0"/>
                <a:cs typeface="Times New Roman" pitchFamily="18" charset="0"/>
              </a:rPr>
              <a:t>permanent magnet </a:t>
            </a:r>
            <a:r>
              <a:rPr lang="en-US" sz="1800" dirty="0" smtClean="0">
                <a:latin typeface="Times New Roman" pitchFamily="18" charset="0"/>
                <a:cs typeface="Times New Roman" pitchFamily="18" charset="0"/>
              </a:rPr>
              <a:t>or an </a:t>
            </a:r>
            <a:r>
              <a:rPr lang="en-US" sz="1800" spc="-5" dirty="0" smtClean="0">
                <a:latin typeface="Times New Roman" pitchFamily="18" charset="0"/>
                <a:cs typeface="Times New Roman" pitchFamily="18" charset="0"/>
              </a:rPr>
              <a:t>electromagnet </a:t>
            </a:r>
            <a:r>
              <a:rPr lang="en-US" sz="1800" spc="-10" dirty="0" smtClean="0">
                <a:latin typeface="Times New Roman" pitchFamily="18" charset="0"/>
                <a:cs typeface="Times New Roman" pitchFamily="18" charset="0"/>
              </a:rPr>
              <a:t>that contacts </a:t>
            </a:r>
            <a:r>
              <a:rPr lang="en-US" sz="1800" dirty="0" smtClean="0">
                <a:latin typeface="Times New Roman" pitchFamily="18" charset="0"/>
                <a:cs typeface="Times New Roman" pitchFamily="18" charset="0"/>
              </a:rPr>
              <a:t>the  </a:t>
            </a:r>
            <a:r>
              <a:rPr lang="en-US" sz="1800" spc="-15" dirty="0" smtClean="0">
                <a:latin typeface="Times New Roman" pitchFamily="18" charset="0"/>
                <a:cs typeface="Times New Roman" pitchFamily="18" charset="0"/>
              </a:rPr>
              <a:t>test</a:t>
            </a:r>
            <a:r>
              <a:rPr lang="en-US" sz="1800" spc="-25"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piece</a:t>
            </a:r>
          </a:p>
          <a:p>
            <a:pPr marL="593090" indent="-287020">
              <a:lnSpc>
                <a:spcPct val="100000"/>
              </a:lnSpc>
              <a:spcBef>
                <a:spcPts val="930"/>
              </a:spcBef>
              <a:buAutoNum type="arabicPeriod"/>
              <a:tabLst>
                <a:tab pos="593725" algn="l"/>
              </a:tabLst>
            </a:pPr>
            <a:r>
              <a:rPr lang="en-US" sz="1800" dirty="0" smtClean="0">
                <a:latin typeface="Times New Roman" pitchFamily="18" charset="0"/>
                <a:cs typeface="Times New Roman" pitchFamily="18" charset="0"/>
              </a:rPr>
              <a:t>Flowing an </a:t>
            </a:r>
            <a:r>
              <a:rPr lang="en-US" sz="1800" spc="-5" dirty="0" smtClean="0">
                <a:latin typeface="Times New Roman" pitchFamily="18" charset="0"/>
                <a:cs typeface="Times New Roman" pitchFamily="18" charset="0"/>
              </a:rPr>
              <a:t>electrical </a:t>
            </a:r>
            <a:r>
              <a:rPr lang="en-US" sz="1800" spc="-10" dirty="0" smtClean="0">
                <a:latin typeface="Times New Roman" pitchFamily="18" charset="0"/>
                <a:cs typeface="Times New Roman" pitchFamily="18" charset="0"/>
              </a:rPr>
              <a:t>current </a:t>
            </a:r>
            <a:r>
              <a:rPr lang="en-US" sz="1800" spc="-5" dirty="0" smtClean="0">
                <a:latin typeface="Times New Roman" pitchFamily="18" charset="0"/>
                <a:cs typeface="Times New Roman" pitchFamily="18" charset="0"/>
              </a:rPr>
              <a:t>through </a:t>
            </a:r>
            <a:r>
              <a:rPr lang="en-US" sz="1800" dirty="0" smtClean="0">
                <a:latin typeface="Times New Roman" pitchFamily="18" charset="0"/>
                <a:cs typeface="Times New Roman" pitchFamily="18" charset="0"/>
              </a:rPr>
              <a:t>the</a:t>
            </a:r>
            <a:r>
              <a:rPr lang="en-US" sz="1800" spc="-75"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specimen</a:t>
            </a:r>
          </a:p>
          <a:p>
            <a:pPr marL="593090" marR="394970" indent="-287020">
              <a:lnSpc>
                <a:spcPts val="2160"/>
              </a:lnSpc>
              <a:spcBef>
                <a:spcPts val="1230"/>
              </a:spcBef>
              <a:buAutoNum type="arabicPeriod"/>
              <a:tabLst>
                <a:tab pos="593725" algn="l"/>
              </a:tabLst>
            </a:pPr>
            <a:r>
              <a:rPr lang="en-US" sz="1800" dirty="0" smtClean="0">
                <a:latin typeface="Times New Roman" pitchFamily="18" charset="0"/>
                <a:cs typeface="Times New Roman" pitchFamily="18" charset="0"/>
              </a:rPr>
              <a:t>Flowing an </a:t>
            </a:r>
            <a:r>
              <a:rPr lang="en-US" sz="1800" spc="-5" dirty="0" smtClean="0">
                <a:latin typeface="Times New Roman" pitchFamily="18" charset="0"/>
                <a:cs typeface="Times New Roman" pitchFamily="18" charset="0"/>
              </a:rPr>
              <a:t>electrical </a:t>
            </a:r>
            <a:r>
              <a:rPr lang="en-US" sz="1800" spc="-10" dirty="0" smtClean="0">
                <a:latin typeface="Times New Roman" pitchFamily="18" charset="0"/>
                <a:cs typeface="Times New Roman" pitchFamily="18" charset="0"/>
              </a:rPr>
              <a:t>current </a:t>
            </a:r>
            <a:r>
              <a:rPr lang="en-US" sz="1800" spc="-5" dirty="0" smtClean="0">
                <a:latin typeface="Times New Roman" pitchFamily="18" charset="0"/>
                <a:cs typeface="Times New Roman" pitchFamily="18" charset="0"/>
              </a:rPr>
              <a:t>through </a:t>
            </a:r>
            <a:r>
              <a:rPr lang="en-US" sz="1800" dirty="0" smtClean="0">
                <a:latin typeface="Times New Roman" pitchFamily="18" charset="0"/>
                <a:cs typeface="Times New Roman" pitchFamily="18" charset="0"/>
              </a:rPr>
              <a:t>a </a:t>
            </a:r>
            <a:r>
              <a:rPr lang="en-US" sz="1800" spc="-5" dirty="0" smtClean="0">
                <a:latin typeface="Times New Roman" pitchFamily="18" charset="0"/>
                <a:cs typeface="Times New Roman" pitchFamily="18" charset="0"/>
              </a:rPr>
              <a:t>coil </a:t>
            </a:r>
            <a:r>
              <a:rPr lang="en-US" sz="1800" dirty="0" smtClean="0">
                <a:latin typeface="Times New Roman" pitchFamily="18" charset="0"/>
                <a:cs typeface="Times New Roman" pitchFamily="18" charset="0"/>
              </a:rPr>
              <a:t>of </a:t>
            </a:r>
            <a:r>
              <a:rPr lang="en-US" sz="1800" spc="-10" dirty="0" smtClean="0">
                <a:latin typeface="Times New Roman" pitchFamily="18" charset="0"/>
                <a:cs typeface="Times New Roman" pitchFamily="18" charset="0"/>
              </a:rPr>
              <a:t>wire </a:t>
            </a:r>
            <a:r>
              <a:rPr lang="en-US" sz="1800" spc="-5" dirty="0" smtClean="0">
                <a:latin typeface="Times New Roman" pitchFamily="18" charset="0"/>
                <a:cs typeface="Times New Roman" pitchFamily="18" charset="0"/>
              </a:rPr>
              <a:t>around </a:t>
            </a:r>
            <a:r>
              <a:rPr lang="en-US" sz="1800" dirty="0" smtClean="0">
                <a:latin typeface="Times New Roman" pitchFamily="18" charset="0"/>
                <a:cs typeface="Times New Roman" pitchFamily="18" charset="0"/>
              </a:rPr>
              <a:t>the  </a:t>
            </a:r>
            <a:r>
              <a:rPr lang="en-US" sz="1800" spc="-5" dirty="0" smtClean="0">
                <a:latin typeface="Times New Roman" pitchFamily="18" charset="0"/>
                <a:cs typeface="Times New Roman" pitchFamily="18" charset="0"/>
              </a:rPr>
              <a:t>part </a:t>
            </a:r>
            <a:r>
              <a:rPr lang="en-US" sz="1800" dirty="0" smtClean="0">
                <a:latin typeface="Times New Roman" pitchFamily="18" charset="0"/>
                <a:cs typeface="Times New Roman" pitchFamily="18" charset="0"/>
              </a:rPr>
              <a:t>or </a:t>
            </a:r>
            <a:r>
              <a:rPr lang="en-US" sz="1800" spc="-5" dirty="0" smtClean="0">
                <a:latin typeface="Times New Roman" pitchFamily="18" charset="0"/>
                <a:cs typeface="Times New Roman" pitchFamily="18" charset="0"/>
              </a:rPr>
              <a:t>through </a:t>
            </a:r>
            <a:r>
              <a:rPr lang="en-US" sz="1800" dirty="0" smtClean="0">
                <a:latin typeface="Times New Roman" pitchFamily="18" charset="0"/>
                <a:cs typeface="Times New Roman" pitchFamily="18" charset="0"/>
              </a:rPr>
              <a:t>a </a:t>
            </a:r>
            <a:r>
              <a:rPr lang="en-US" sz="1800" spc="-10" dirty="0" smtClean="0">
                <a:latin typeface="Times New Roman" pitchFamily="18" charset="0"/>
                <a:cs typeface="Times New Roman" pitchFamily="18" charset="0"/>
              </a:rPr>
              <a:t>central </a:t>
            </a:r>
            <a:r>
              <a:rPr lang="en-US" sz="1800" spc="-5" dirty="0" smtClean="0">
                <a:latin typeface="Times New Roman" pitchFamily="18" charset="0"/>
                <a:cs typeface="Times New Roman" pitchFamily="18" charset="0"/>
              </a:rPr>
              <a:t>conductor </a:t>
            </a:r>
            <a:r>
              <a:rPr lang="en-US" sz="1800" dirty="0" smtClean="0">
                <a:latin typeface="Times New Roman" pitchFamily="18" charset="0"/>
                <a:cs typeface="Times New Roman" pitchFamily="18" charset="0"/>
              </a:rPr>
              <a:t>running </a:t>
            </a:r>
            <a:r>
              <a:rPr lang="en-US" sz="1800" spc="-5" dirty="0" smtClean="0">
                <a:latin typeface="Times New Roman" pitchFamily="18" charset="0"/>
                <a:cs typeface="Times New Roman" pitchFamily="18" charset="0"/>
              </a:rPr>
              <a:t>near </a:t>
            </a:r>
            <a:r>
              <a:rPr lang="en-US" sz="1800" dirty="0" smtClean="0">
                <a:latin typeface="Times New Roman" pitchFamily="18" charset="0"/>
                <a:cs typeface="Times New Roman" pitchFamily="18" charset="0"/>
              </a:rPr>
              <a:t>the</a:t>
            </a:r>
            <a:r>
              <a:rPr lang="en-US" sz="1800" spc="-55" dirty="0" smtClean="0">
                <a:latin typeface="Times New Roman" pitchFamily="18" charset="0"/>
                <a:cs typeface="Times New Roman" pitchFamily="18" charset="0"/>
              </a:rPr>
              <a:t> </a:t>
            </a:r>
            <a:r>
              <a:rPr lang="en-US" sz="1800" spc="-5" dirty="0" smtClean="0">
                <a:latin typeface="Times New Roman" pitchFamily="18" charset="0"/>
                <a:cs typeface="Times New Roman" pitchFamily="18" charset="0"/>
              </a:rPr>
              <a:t>part.</a:t>
            </a:r>
          </a:p>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8</a:t>
            </a:fld>
            <a:endParaRPr lang="en"/>
          </a:p>
        </p:txBody>
      </p:sp>
      <p:sp>
        <p:nvSpPr>
          <p:cNvPr id="5" name="object 6"/>
          <p:cNvSpPr/>
          <p:nvPr/>
        </p:nvSpPr>
        <p:spPr>
          <a:xfrm>
            <a:off x="1143000" y="3714750"/>
            <a:ext cx="1371600" cy="990600"/>
          </a:xfrm>
          <a:prstGeom prst="rect">
            <a:avLst/>
          </a:prstGeom>
          <a:blipFill>
            <a:blip r:embed="rId2" cstate="print"/>
            <a:stretch>
              <a:fillRect/>
            </a:stretch>
          </a:blipFill>
        </p:spPr>
        <p:txBody>
          <a:bodyPr wrap="square" lIns="0" tIns="0" rIns="0" bIns="0" rtlCol="0"/>
          <a:lstStyle/>
          <a:p>
            <a:endParaRPr/>
          </a:p>
        </p:txBody>
      </p:sp>
      <p:sp>
        <p:nvSpPr>
          <p:cNvPr id="6" name="object 4"/>
          <p:cNvSpPr/>
          <p:nvPr/>
        </p:nvSpPr>
        <p:spPr>
          <a:xfrm>
            <a:off x="4191000" y="3714750"/>
            <a:ext cx="1295400" cy="91440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solidFill>
                  <a:srgbClr val="FFFF00"/>
                </a:solidFill>
                <a:latin typeface="Arial"/>
                <a:cs typeface="Arial"/>
              </a:rPr>
              <a:t>Application of</a:t>
            </a:r>
            <a:r>
              <a:rPr lang="en-US" sz="3200" spc="-120" dirty="0" smtClean="0">
                <a:solidFill>
                  <a:srgbClr val="FFFF00"/>
                </a:solidFill>
                <a:latin typeface="Arial"/>
                <a:cs typeface="Arial"/>
              </a:rPr>
              <a:t> </a:t>
            </a:r>
            <a:r>
              <a:rPr lang="en-US" sz="3200" spc="-5" dirty="0" smtClean="0">
                <a:solidFill>
                  <a:srgbClr val="FFFF00"/>
                </a:solidFill>
                <a:latin typeface="Arial"/>
                <a:cs typeface="Arial"/>
              </a:rPr>
              <a:t>Magnetic  </a:t>
            </a:r>
            <a:r>
              <a:rPr lang="en-US" sz="3200" dirty="0" smtClean="0">
                <a:solidFill>
                  <a:srgbClr val="FFFF00"/>
                </a:solidFill>
                <a:latin typeface="Arial"/>
                <a:cs typeface="Arial"/>
              </a:rPr>
              <a:t>Media </a:t>
            </a:r>
            <a:r>
              <a:rPr lang="en-US" sz="3200" spc="-15" dirty="0" smtClean="0">
                <a:solidFill>
                  <a:srgbClr val="FFFF00"/>
                </a:solidFill>
                <a:latin typeface="Arial"/>
                <a:cs typeface="Arial"/>
              </a:rPr>
              <a:t>(Wet </a:t>
            </a:r>
            <a:r>
              <a:rPr lang="en-US" sz="3200" spc="-30" dirty="0" smtClean="0">
                <a:solidFill>
                  <a:srgbClr val="FFFF00"/>
                </a:solidFill>
                <a:latin typeface="Arial"/>
                <a:cs typeface="Arial"/>
              </a:rPr>
              <a:t>Versus</a:t>
            </a:r>
            <a:r>
              <a:rPr lang="en-US" sz="3200" spc="-40" dirty="0" smtClean="0">
                <a:solidFill>
                  <a:srgbClr val="FFFF00"/>
                </a:solidFill>
                <a:latin typeface="Arial"/>
                <a:cs typeface="Arial"/>
              </a:rPr>
              <a:t> </a:t>
            </a:r>
            <a:r>
              <a:rPr lang="en-US" sz="3200" spc="-10" dirty="0" smtClean="0">
                <a:solidFill>
                  <a:srgbClr val="FFFF00"/>
                </a:solidFill>
                <a:latin typeface="Arial"/>
                <a:cs typeface="Arial"/>
              </a:rPr>
              <a:t>Dry)</a:t>
            </a:r>
            <a:endParaRPr lang="en-US" sz="3200" dirty="0"/>
          </a:p>
        </p:txBody>
      </p:sp>
      <p:sp>
        <p:nvSpPr>
          <p:cNvPr id="3" name="Content Placeholder 2"/>
          <p:cNvSpPr>
            <a:spLocks noGrp="1"/>
          </p:cNvSpPr>
          <p:nvPr>
            <p:ph idx="1"/>
          </p:nvPr>
        </p:nvSpPr>
        <p:spPr/>
        <p:txBody>
          <a:bodyPr>
            <a:normAutofit/>
          </a:bodyPr>
          <a:lstStyle/>
          <a:p>
            <a:pPr marL="12700" marR="5080">
              <a:lnSpc>
                <a:spcPct val="80000"/>
              </a:lnSpc>
              <a:spcBef>
                <a:spcPts val="675"/>
              </a:spcBef>
              <a:tabLst>
                <a:tab pos="3373754" algn="l"/>
              </a:tabLst>
            </a:pPr>
            <a:r>
              <a:rPr lang="en-US" sz="1900" dirty="0" smtClean="0">
                <a:latin typeface="Times New Roman" pitchFamily="18" charset="0"/>
                <a:cs typeface="Times New Roman" pitchFamily="18" charset="0"/>
              </a:rPr>
              <a:t>MPI can be performed using either  dry particles, or particles  suspended in a </a:t>
            </a:r>
            <a:r>
              <a:rPr lang="en-US" sz="1900" dirty="0" smtClean="0">
                <a:latin typeface="Times New Roman" pitchFamily="18" charset="0"/>
                <a:cs typeface="Times New Roman" pitchFamily="18" charset="0"/>
              </a:rPr>
              <a:t>liquid. With </a:t>
            </a:r>
            <a:r>
              <a:rPr lang="en-US" sz="1900" dirty="0" smtClean="0">
                <a:latin typeface="Times New Roman" pitchFamily="18" charset="0"/>
                <a:cs typeface="Times New Roman" pitchFamily="18" charset="0"/>
              </a:rPr>
              <a:t>the  dry method, the particles are  lightly dusted on to the surface</a:t>
            </a:r>
            <a:r>
              <a:rPr lang="en-US" sz="1900" dirty="0" smtClean="0">
                <a:latin typeface="Times New Roman" pitchFamily="18" charset="0"/>
                <a:cs typeface="Times New Roman" pitchFamily="18" charset="0"/>
              </a:rPr>
              <a:t>.</a:t>
            </a:r>
          </a:p>
          <a:p>
            <a:pPr marL="12700" marR="5080">
              <a:lnSpc>
                <a:spcPct val="80000"/>
              </a:lnSpc>
              <a:spcBef>
                <a:spcPts val="675"/>
              </a:spcBef>
              <a:tabLst>
                <a:tab pos="3373754" algn="l"/>
              </a:tabLst>
            </a:pPr>
            <a:endParaRPr lang="en-US" sz="1900" dirty="0" smtClean="0">
              <a:latin typeface="Times New Roman" pitchFamily="18" charset="0"/>
              <a:cs typeface="Times New Roman" pitchFamily="18" charset="0"/>
            </a:endParaRPr>
          </a:p>
          <a:p>
            <a:pPr marL="12700" marR="399415" algn="just">
              <a:lnSpc>
                <a:spcPct val="80000"/>
              </a:lnSpc>
            </a:pPr>
            <a:r>
              <a:rPr lang="en-US" sz="1900" dirty="0" smtClean="0">
                <a:latin typeface="Times New Roman" pitchFamily="18" charset="0"/>
                <a:cs typeface="Times New Roman" pitchFamily="18" charset="0"/>
              </a:rPr>
              <a:t>With the wet method, the part is  flooded with a solution carrying  the </a:t>
            </a:r>
            <a:r>
              <a:rPr lang="en-US" sz="1900" dirty="0" smtClean="0">
                <a:latin typeface="Times New Roman" pitchFamily="18" charset="0"/>
                <a:cs typeface="Times New Roman" pitchFamily="18" charset="0"/>
              </a:rPr>
              <a:t>    particles</a:t>
            </a:r>
            <a:r>
              <a:rPr lang="en-US" sz="1900" dirty="0" smtClean="0">
                <a:latin typeface="Times New Roman" pitchFamily="18" charset="0"/>
                <a:cs typeface="Times New Roman" pitchFamily="18" charset="0"/>
              </a:rPr>
              <a:t>.</a:t>
            </a:r>
            <a:endParaRPr lang="en-US" sz="1900" dirty="0" smtClean="0">
              <a:latin typeface="Times New Roman" pitchFamily="18" charset="0"/>
              <a:cs typeface="Times New Roman" pitchFamily="18" charset="0"/>
            </a:endParaRPr>
          </a:p>
          <a:p>
            <a:pPr marL="12700" marR="90805">
              <a:lnSpc>
                <a:spcPts val="2300"/>
              </a:lnSpc>
              <a:spcBef>
                <a:spcPts val="1140"/>
              </a:spcBef>
            </a:pPr>
            <a:r>
              <a:rPr lang="en-US" sz="1900" dirty="0" smtClean="0">
                <a:latin typeface="Times New Roman" pitchFamily="18" charset="0"/>
                <a:cs typeface="Times New Roman" pitchFamily="18" charset="0"/>
              </a:rPr>
              <a:t>The dry method is more portable.  The wet method is generally more  sensitive since the liquid carrier  gives the magnetic particles  additional mobility.</a:t>
            </a:r>
          </a:p>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9</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Dry </a:t>
            </a:r>
            <a:r>
              <a:rPr lang="en-US" spc="-5" dirty="0" smtClean="0"/>
              <a:t>Magnetic</a:t>
            </a:r>
            <a:r>
              <a:rPr lang="en-US" spc="-85" dirty="0" smtClean="0"/>
              <a:t> </a:t>
            </a:r>
            <a:r>
              <a:rPr lang="en-US" spc="-10" dirty="0" smtClean="0"/>
              <a:t>Particles</a:t>
            </a:r>
            <a:endParaRPr lang="en-US" dirty="0"/>
          </a:p>
        </p:txBody>
      </p:sp>
      <p:sp>
        <p:nvSpPr>
          <p:cNvPr id="3" name="Content Placeholder 2"/>
          <p:cNvSpPr>
            <a:spLocks noGrp="1"/>
          </p:cNvSpPr>
          <p:nvPr>
            <p:ph idx="1"/>
          </p:nvPr>
        </p:nvSpPr>
        <p:spPr/>
        <p:txBody>
          <a:bodyPr/>
          <a:lstStyle/>
          <a:p>
            <a:pPr>
              <a:lnSpc>
                <a:spcPct val="80000"/>
              </a:lnSpc>
            </a:pPr>
            <a:r>
              <a:rPr lang="en-US" sz="2700" dirty="0" smtClean="0">
                <a:latin typeface="Times New Roman" pitchFamily="18" charset="0"/>
                <a:cs typeface="Times New Roman" pitchFamily="18" charset="0"/>
              </a:rPr>
              <a:t>Magnetic particles come in a variety of </a:t>
            </a:r>
            <a:r>
              <a:rPr lang="en-US" sz="2700" dirty="0" smtClean="0">
                <a:latin typeface="Times New Roman" pitchFamily="18" charset="0"/>
                <a:cs typeface="Times New Roman" pitchFamily="18" charset="0"/>
              </a:rPr>
              <a:t>colors. A </a:t>
            </a:r>
            <a:r>
              <a:rPr lang="en-US" sz="2700" dirty="0" smtClean="0">
                <a:latin typeface="Times New Roman" pitchFamily="18" charset="0"/>
                <a:cs typeface="Times New Roman" pitchFamily="18" charset="0"/>
              </a:rPr>
              <a:t>color  that produces a high level of contrast against the  background should be used.</a:t>
            </a:r>
          </a:p>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10</a:t>
            </a:fld>
            <a:endParaRPr lang="en"/>
          </a:p>
        </p:txBody>
      </p:sp>
      <p:sp>
        <p:nvSpPr>
          <p:cNvPr id="5" name="object 4"/>
          <p:cNvSpPr/>
          <p:nvPr/>
        </p:nvSpPr>
        <p:spPr>
          <a:xfrm>
            <a:off x="2286000" y="2571750"/>
            <a:ext cx="2819400" cy="20574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spc="-55" dirty="0" smtClean="0"/>
              <a:t>Wet </a:t>
            </a:r>
            <a:r>
              <a:rPr lang="en-US" sz="4800" spc="-5" dirty="0" smtClean="0"/>
              <a:t>Magnetic</a:t>
            </a:r>
            <a:r>
              <a:rPr lang="en-US" sz="4800" spc="-35" dirty="0" smtClean="0"/>
              <a:t> </a:t>
            </a:r>
            <a:r>
              <a:rPr lang="en-US" sz="4800" spc="-15" dirty="0" smtClean="0"/>
              <a:t>Particles</a:t>
            </a:r>
            <a:endParaRPr lang="en-US" dirty="0"/>
          </a:p>
        </p:txBody>
      </p:sp>
      <p:sp>
        <p:nvSpPr>
          <p:cNvPr id="3" name="Content Placeholder 2"/>
          <p:cNvSpPr>
            <a:spLocks noGrp="1"/>
          </p:cNvSpPr>
          <p:nvPr>
            <p:ph idx="1"/>
          </p:nvPr>
        </p:nvSpPr>
        <p:spPr/>
        <p:txBody>
          <a:bodyPr/>
          <a:lstStyle/>
          <a:p>
            <a:pPr>
              <a:lnSpc>
                <a:spcPct val="80000"/>
              </a:lnSpc>
            </a:pPr>
            <a:r>
              <a:rPr lang="en-US" sz="2400" dirty="0" smtClean="0">
                <a:latin typeface="Times New Roman" pitchFamily="18" charset="0"/>
                <a:cs typeface="Times New Roman" pitchFamily="18" charset="0"/>
              </a:rPr>
              <a:t>Wet particles are typically supplied  as visible or fluorescent. Visible  particles are viewed under normal  white light and fluorescent particles  are viewed under black light.</a:t>
            </a:r>
          </a:p>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11</a:t>
            </a:fld>
            <a:endParaRPr lang="en"/>
          </a:p>
        </p:txBody>
      </p:sp>
      <p:sp>
        <p:nvSpPr>
          <p:cNvPr id="5" name="object 3"/>
          <p:cNvSpPr/>
          <p:nvPr/>
        </p:nvSpPr>
        <p:spPr>
          <a:xfrm>
            <a:off x="762000" y="2876550"/>
            <a:ext cx="2552700" cy="1911350"/>
          </a:xfrm>
          <a:prstGeom prst="rect">
            <a:avLst/>
          </a:prstGeom>
          <a:blipFill>
            <a:blip r:embed="rId2" cstate="print"/>
            <a:stretch>
              <a:fillRect/>
            </a:stretch>
          </a:blipFill>
        </p:spPr>
        <p:txBody>
          <a:bodyPr wrap="square" lIns="0" tIns="0" rIns="0" bIns="0" rtlCol="0"/>
          <a:lstStyle/>
          <a:p>
            <a:endParaRPr/>
          </a:p>
        </p:txBody>
      </p:sp>
      <p:sp>
        <p:nvSpPr>
          <p:cNvPr id="6" name="object 4"/>
          <p:cNvSpPr/>
          <p:nvPr/>
        </p:nvSpPr>
        <p:spPr>
          <a:xfrm>
            <a:off x="4572000" y="2876550"/>
            <a:ext cx="2540000" cy="1900174"/>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spc="-20" dirty="0" smtClean="0"/>
              <a:t>Interpretation </a:t>
            </a:r>
            <a:r>
              <a:rPr lang="en-US" sz="4800" dirty="0" smtClean="0"/>
              <a:t>of</a:t>
            </a:r>
            <a:r>
              <a:rPr lang="en-US" sz="4800" spc="-55" dirty="0" smtClean="0"/>
              <a:t> </a:t>
            </a:r>
            <a:r>
              <a:rPr lang="en-US" sz="4800" spc="-10" dirty="0" smtClean="0"/>
              <a:t>Indications</a:t>
            </a:r>
            <a:endParaRPr lang="en-US" dirty="0"/>
          </a:p>
        </p:txBody>
      </p:sp>
      <p:sp>
        <p:nvSpPr>
          <p:cNvPr id="3" name="Content Placeholder 2"/>
          <p:cNvSpPr>
            <a:spLocks noGrp="1"/>
          </p:cNvSpPr>
          <p:nvPr>
            <p:ph idx="1"/>
          </p:nvPr>
        </p:nvSpPr>
        <p:spPr/>
        <p:txBody>
          <a:bodyPr>
            <a:normAutofit fontScale="85000" lnSpcReduction="10000"/>
          </a:bodyPr>
          <a:lstStyle/>
          <a:p>
            <a:pPr marL="113030" marR="157480" indent="-100965">
              <a:lnSpc>
                <a:spcPct val="101299"/>
              </a:lnSpc>
              <a:spcBef>
                <a:spcPts val="60"/>
              </a:spcBef>
            </a:pPr>
            <a:r>
              <a:rPr lang="en-US" sz="3100" dirty="0" smtClean="0">
                <a:latin typeface="Times New Roman" pitchFamily="18" charset="0"/>
                <a:cs typeface="Times New Roman" pitchFamily="18" charset="0"/>
              </a:rPr>
              <a:t>After applying the magnetic field, indications that form  must interpreted. This process requires that the  inspector distinguish between relevant and non-relevant  indications.</a:t>
            </a:r>
          </a:p>
          <a:p>
            <a:pPr>
              <a:lnSpc>
                <a:spcPct val="100000"/>
              </a:lnSpc>
            </a:pPr>
            <a:endParaRPr lang="en-US" sz="3100" dirty="0" smtClean="0">
              <a:latin typeface="Times New Roman" pitchFamily="18" charset="0"/>
              <a:cs typeface="Times New Roman" pitchFamily="18" charset="0"/>
            </a:endParaRPr>
          </a:p>
          <a:p>
            <a:pPr>
              <a:lnSpc>
                <a:spcPct val="100000"/>
              </a:lnSpc>
              <a:spcBef>
                <a:spcPts val="60"/>
              </a:spcBef>
            </a:pPr>
            <a:endParaRPr lang="en-US" sz="3100" dirty="0" smtClean="0">
              <a:latin typeface="Times New Roman" pitchFamily="18" charset="0"/>
              <a:cs typeface="Times New Roman" pitchFamily="18" charset="0"/>
            </a:endParaRPr>
          </a:p>
          <a:p>
            <a:pPr marL="2010410" marR="5080">
              <a:lnSpc>
                <a:spcPct val="100000"/>
              </a:lnSpc>
            </a:pPr>
            <a:r>
              <a:rPr lang="en-US" sz="3100" dirty="0" smtClean="0">
                <a:latin typeface="Times New Roman" pitchFamily="18" charset="0"/>
                <a:cs typeface="Times New Roman" pitchFamily="18" charset="0"/>
              </a:rPr>
              <a:t>The following series of images depict  relevant indications produced from a  variety of components inspected  with the magnetic particle method.</a:t>
            </a:r>
          </a:p>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12</a:t>
            </a:fld>
            <a:endParaRPr lang="en"/>
          </a:p>
        </p:txBody>
      </p:sp>
      <p:sp>
        <p:nvSpPr>
          <p:cNvPr id="5" name="object 3"/>
          <p:cNvSpPr/>
          <p:nvPr/>
        </p:nvSpPr>
        <p:spPr>
          <a:xfrm>
            <a:off x="762000" y="2724150"/>
            <a:ext cx="1214437" cy="20574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spc="-20" dirty="0" smtClean="0"/>
              <a:t>Crane </a:t>
            </a:r>
            <a:r>
              <a:rPr lang="en-US" sz="3200" spc="-5" dirty="0" smtClean="0"/>
              <a:t>Hook </a:t>
            </a:r>
            <a:r>
              <a:rPr lang="en-US" sz="3200" spc="-10" dirty="0" smtClean="0"/>
              <a:t>with  </a:t>
            </a:r>
            <a:r>
              <a:rPr lang="en-US" sz="3200" dirty="0" smtClean="0"/>
              <a:t>Service Induced</a:t>
            </a:r>
            <a:r>
              <a:rPr lang="en-US" sz="3200" spc="-55" dirty="0" smtClean="0"/>
              <a:t> </a:t>
            </a:r>
            <a:r>
              <a:rPr lang="en-US" sz="3200" spc="-25" dirty="0" smtClean="0"/>
              <a:t>Crack</a:t>
            </a:r>
            <a:endParaRPr lang="en-US" sz="3200"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13</a:t>
            </a:fld>
            <a:endParaRPr lang="en"/>
          </a:p>
        </p:txBody>
      </p:sp>
      <p:sp>
        <p:nvSpPr>
          <p:cNvPr id="5" name="object 3"/>
          <p:cNvSpPr>
            <a:spLocks noGrp="1"/>
          </p:cNvSpPr>
          <p:nvPr>
            <p:ph idx="1"/>
          </p:nvPr>
        </p:nvSpPr>
        <p:spPr>
          <a:xfrm>
            <a:off x="381000" y="1581150"/>
            <a:ext cx="1981200" cy="1371599"/>
          </a:xfrm>
          <a:prstGeom prst="rect">
            <a:avLst/>
          </a:prstGeom>
          <a:blipFill>
            <a:blip r:embed="rId2" cstate="print"/>
            <a:stretch>
              <a:fillRect/>
            </a:stretch>
          </a:blipFill>
        </p:spPr>
        <p:txBody>
          <a:bodyPr wrap="square" lIns="0" tIns="0" rIns="0" bIns="0" rtlCol="0"/>
          <a:lstStyle/>
          <a:p>
            <a:endParaRPr lang="en-US" dirty="0" smtClean="0"/>
          </a:p>
          <a:p>
            <a:endParaRPr lang="en-US" dirty="0" smtClean="0"/>
          </a:p>
          <a:p>
            <a:endParaRPr lang="en-US" dirty="0" smtClean="0"/>
          </a:p>
          <a:p>
            <a:endParaRPr lang="en-US" dirty="0" smtClean="0"/>
          </a:p>
          <a:p>
            <a:endParaRPr lang="en-US" dirty="0"/>
          </a:p>
        </p:txBody>
      </p:sp>
      <p:sp>
        <p:nvSpPr>
          <p:cNvPr id="6" name="object 4"/>
          <p:cNvSpPr/>
          <p:nvPr/>
        </p:nvSpPr>
        <p:spPr>
          <a:xfrm>
            <a:off x="457200" y="3333750"/>
            <a:ext cx="1828800" cy="1295400"/>
          </a:xfrm>
          <a:prstGeom prst="rect">
            <a:avLst/>
          </a:prstGeom>
          <a:blipFill>
            <a:blip r:embed="rId3" cstate="print"/>
            <a:stretch>
              <a:fillRect/>
            </a:stretch>
          </a:blipFill>
        </p:spPr>
        <p:txBody>
          <a:bodyPr wrap="square" lIns="0" tIns="0" rIns="0" bIns="0" rtlCol="0"/>
          <a:lstStyle/>
          <a:p>
            <a:endParaRPr/>
          </a:p>
        </p:txBody>
      </p:sp>
      <p:sp>
        <p:nvSpPr>
          <p:cNvPr id="7" name="Rectangle 6"/>
          <p:cNvSpPr/>
          <p:nvPr/>
        </p:nvSpPr>
        <p:spPr>
          <a:xfrm>
            <a:off x="2286000" y="1428750"/>
            <a:ext cx="4572000" cy="523220"/>
          </a:xfrm>
          <a:prstGeom prst="rect">
            <a:avLst/>
          </a:prstGeom>
        </p:spPr>
        <p:txBody>
          <a:bodyPr wrap="square">
            <a:spAutoFit/>
          </a:bodyPr>
          <a:lstStyle/>
          <a:p>
            <a:pPr algn="ctr">
              <a:spcBef>
                <a:spcPts val="95"/>
              </a:spcBef>
            </a:pPr>
            <a:r>
              <a:rPr lang="en-US" spc="-20" dirty="0" smtClean="0"/>
              <a:t>Crank </a:t>
            </a:r>
            <a:r>
              <a:rPr lang="en-US" spc="-10" dirty="0" smtClean="0"/>
              <a:t>Shaft</a:t>
            </a:r>
            <a:r>
              <a:rPr lang="en-US" spc="20" dirty="0" smtClean="0"/>
              <a:t> </a:t>
            </a:r>
            <a:r>
              <a:rPr lang="en-US" spc="-10" dirty="0" smtClean="0"/>
              <a:t>with</a:t>
            </a:r>
          </a:p>
          <a:p>
            <a:pPr algn="ctr"/>
            <a:r>
              <a:rPr lang="en-US" dirty="0" smtClean="0"/>
              <a:t>Service Induced </a:t>
            </a:r>
            <a:r>
              <a:rPr lang="en-US" spc="-25" dirty="0" smtClean="0"/>
              <a:t>Crack </a:t>
            </a:r>
            <a:r>
              <a:rPr lang="en-US" spc="-5" dirty="0" smtClean="0"/>
              <a:t>Near Lube</a:t>
            </a:r>
            <a:r>
              <a:rPr lang="en-US" spc="55" dirty="0" smtClean="0"/>
              <a:t> </a:t>
            </a:r>
            <a:r>
              <a:rPr lang="en-US" spc="-5" dirty="0" smtClean="0"/>
              <a:t>Hole</a:t>
            </a:r>
            <a:endParaRPr lang="en-US" dirty="0"/>
          </a:p>
        </p:txBody>
      </p:sp>
      <p:sp>
        <p:nvSpPr>
          <p:cNvPr id="10" name="object 3"/>
          <p:cNvSpPr/>
          <p:nvPr/>
        </p:nvSpPr>
        <p:spPr>
          <a:xfrm>
            <a:off x="2819400" y="2114550"/>
            <a:ext cx="2819400" cy="1981200"/>
          </a:xfrm>
          <a:prstGeom prst="rect">
            <a:avLst/>
          </a:prstGeom>
          <a:blipFill>
            <a:blip r:embed="rId4" cstate="print"/>
            <a:stretch>
              <a:fillRect/>
            </a:stretch>
          </a:blipFill>
        </p:spPr>
        <p:txBody>
          <a:bodyPr wrap="square" lIns="0" tIns="0" rIns="0" bIns="0" rtlCol="0"/>
          <a:lstStyle/>
          <a:p>
            <a:endParaRPr/>
          </a:p>
        </p:txBody>
      </p:sp>
      <p:sp>
        <p:nvSpPr>
          <p:cNvPr id="11" name="object 4"/>
          <p:cNvSpPr/>
          <p:nvPr/>
        </p:nvSpPr>
        <p:spPr>
          <a:xfrm>
            <a:off x="6248399" y="2114550"/>
            <a:ext cx="2695575" cy="1905000"/>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Magnetic Particle Crack Indications </a:t>
            </a:r>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14</a:t>
            </a:fld>
            <a:endParaRPr lang="en"/>
          </a:p>
        </p:txBody>
      </p:sp>
      <p:pic>
        <p:nvPicPr>
          <p:cNvPr id="6146" name="Picture 2"/>
          <p:cNvPicPr>
            <a:picLocks noGrp="1" noChangeAspect="1" noChangeArrowheads="1"/>
          </p:cNvPicPr>
          <p:nvPr>
            <p:ph sz="half" idx="1"/>
          </p:nvPr>
        </p:nvPicPr>
        <p:blipFill>
          <a:blip r:embed="rId2"/>
          <a:srcRect/>
          <a:stretch>
            <a:fillRect/>
          </a:stretch>
        </p:blipFill>
        <p:spPr bwMode="auto">
          <a:xfrm>
            <a:off x="228600" y="1200150"/>
            <a:ext cx="4267200" cy="3657600"/>
          </a:xfrm>
          <a:prstGeom prst="rect">
            <a:avLst/>
          </a:prstGeom>
          <a:noFill/>
          <a:ln w="9525">
            <a:noFill/>
            <a:miter lim="800000"/>
            <a:headEnd/>
            <a:tailEnd/>
          </a:ln>
          <a:effectLst/>
        </p:spPr>
      </p:pic>
      <p:pic>
        <p:nvPicPr>
          <p:cNvPr id="6147" name="Picture 3"/>
          <p:cNvPicPr>
            <a:picLocks noGrp="1" noChangeAspect="1" noChangeArrowheads="1"/>
          </p:cNvPicPr>
          <p:nvPr>
            <p:ph sz="half" idx="2"/>
          </p:nvPr>
        </p:nvPicPr>
        <p:blipFill>
          <a:blip r:embed="rId3"/>
          <a:srcRect/>
          <a:stretch>
            <a:fillRect/>
          </a:stretch>
        </p:blipFill>
        <p:spPr bwMode="auto">
          <a:xfrm>
            <a:off x="4648200" y="1200150"/>
            <a:ext cx="4267200" cy="3657600"/>
          </a:xfrm>
          <a:prstGeom prst="rect">
            <a:avLst/>
          </a:prstGeom>
          <a:noFill/>
          <a:ln w="9525">
            <a:noFill/>
            <a:miter lim="800000"/>
            <a:headEnd/>
            <a:tailEnd/>
          </a:ln>
          <a:effectLst/>
        </p:spPr>
      </p:pic>
    </p:spTree>
  </p:cSld>
  <p:clrMapOvr>
    <a:masterClrMapping/>
  </p:clrMapOvr>
  <p:transition spd="slow">
    <p:strips dir="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Magnetic Particle Testing</a:t>
            </a:r>
            <a:br>
              <a:rPr lang="en-US" dirty="0" smtClean="0"/>
            </a:br>
            <a:r>
              <a:rPr lang="en-US" dirty="0" smtClean="0"/>
              <a:t>Process</a:t>
            </a:r>
            <a:endParaRPr lang="en-US" dirty="0"/>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normAutofit fontScale="92500" lnSpcReduction="10000"/>
          </a:bodyPr>
          <a:lstStyle/>
          <a:p>
            <a:pPr algn="just"/>
            <a:r>
              <a:rPr lang="en-US" dirty="0" smtClean="0"/>
              <a:t>The first step in a magnetic</a:t>
            </a:r>
          </a:p>
          <a:p>
            <a:pPr algn="just"/>
            <a:r>
              <a:rPr lang="en-US" dirty="0" smtClean="0"/>
              <a:t>particle testing is to magnetize </a:t>
            </a:r>
            <a:r>
              <a:rPr lang="en-US" dirty="0" smtClean="0"/>
              <a:t>the test </a:t>
            </a:r>
            <a:r>
              <a:rPr lang="en-US" dirty="0" smtClean="0"/>
              <a:t>component by a MPT</a:t>
            </a:r>
          </a:p>
          <a:p>
            <a:pPr algn="just"/>
            <a:r>
              <a:rPr lang="en-US" dirty="0" smtClean="0"/>
              <a:t>equipment</a:t>
            </a:r>
            <a:r>
              <a:rPr lang="en-US" dirty="0" smtClean="0"/>
              <a:t>.</a:t>
            </a:r>
          </a:p>
          <a:p>
            <a:pPr algn="just"/>
            <a:r>
              <a:rPr lang="en-US" dirty="0" smtClean="0"/>
              <a:t> If there any defects on</a:t>
            </a:r>
            <a:r>
              <a:rPr lang="en-US" dirty="0" smtClean="0"/>
              <a:t> </a:t>
            </a:r>
            <a:r>
              <a:rPr lang="en-US" dirty="0" smtClean="0"/>
              <a:t>the surface or near to the surface are present, the defects will create. iron particles coated with a dye pigment are applied </a:t>
            </a:r>
            <a:r>
              <a:rPr lang="en-US" dirty="0" smtClean="0"/>
              <a:t>to the </a:t>
            </a:r>
            <a:r>
              <a:rPr lang="en-US" dirty="0" smtClean="0"/>
              <a:t>specimen. </a:t>
            </a:r>
          </a:p>
          <a:p>
            <a:pPr algn="just"/>
            <a:endParaRPr lang="en-US" dirty="0" smtClean="0"/>
          </a:p>
          <a:p>
            <a:pPr algn="just"/>
            <a:r>
              <a:rPr lang="en-US" dirty="0" smtClean="0"/>
              <a:t>These </a:t>
            </a:r>
            <a:r>
              <a:rPr lang="en-US" dirty="0" smtClean="0"/>
              <a:t>particles are </a:t>
            </a:r>
            <a:r>
              <a:rPr lang="en-US" dirty="0" smtClean="0"/>
              <a:t>attracted </a:t>
            </a:r>
            <a:r>
              <a:rPr lang="en-US" dirty="0" smtClean="0"/>
              <a:t>to </a:t>
            </a:r>
            <a:r>
              <a:rPr lang="en-US" dirty="0" smtClean="0"/>
              <a:t>magnetic flux </a:t>
            </a:r>
            <a:r>
              <a:rPr lang="en-US" dirty="0" smtClean="0"/>
              <a:t>leakage fields and will cluster to form an indication </a:t>
            </a:r>
            <a:r>
              <a:rPr lang="en-US" dirty="0" smtClean="0"/>
              <a:t>directly over </a:t>
            </a:r>
            <a:r>
              <a:rPr lang="en-US" dirty="0" smtClean="0"/>
              <a:t>the defects. This indication can be visually detected </a:t>
            </a:r>
            <a:r>
              <a:rPr lang="en-US" dirty="0" smtClean="0"/>
              <a:t>under proper </a:t>
            </a:r>
            <a:r>
              <a:rPr lang="en-US" dirty="0" smtClean="0"/>
              <a:t>lighting conditions.</a:t>
            </a:r>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15</a:t>
            </a:fld>
            <a:endParaRPr lang="en"/>
          </a:p>
        </p:txBody>
      </p:sp>
      <p:pic>
        <p:nvPicPr>
          <p:cNvPr id="7170" name="Picture 2"/>
          <p:cNvPicPr>
            <a:picLocks noChangeAspect="1" noChangeArrowheads="1"/>
          </p:cNvPicPr>
          <p:nvPr/>
        </p:nvPicPr>
        <p:blipFill>
          <a:blip r:embed="rId2"/>
          <a:srcRect/>
          <a:stretch>
            <a:fillRect/>
          </a:stretch>
        </p:blipFill>
        <p:spPr bwMode="auto">
          <a:xfrm>
            <a:off x="2971800" y="1200150"/>
            <a:ext cx="5867400" cy="3752850"/>
          </a:xfrm>
          <a:prstGeom prst="rect">
            <a:avLst/>
          </a:prstGeom>
          <a:noFill/>
          <a:ln w="9525">
            <a:noFill/>
            <a:miter lim="800000"/>
            <a:headEnd/>
            <a:tailEnd/>
          </a:ln>
          <a:effectLst/>
        </p:spPr>
      </p:pic>
    </p:spTree>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blinds(horizontal)">
                                      <p:cBhvr>
                                        <p:cTn id="10" dur="500"/>
                                        <p:tgtEl>
                                          <p:spTgt spid="4">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blinds(horizontal)">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blinds(horizontal)">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Effect transition="in" filter="blinds(horizontal)">
                                      <p:cBhvr>
                                        <p:cTn id="23" dur="500"/>
                                        <p:tgtEl>
                                          <p:spTgt spid="4">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blinds(horizontal)">
                                      <p:cBhvr>
                                        <p:cTn id="28"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838" y="114300"/>
            <a:ext cx="8442762" cy="733806"/>
          </a:xfrm>
        </p:spPr>
        <p:txBody>
          <a:bodyPr>
            <a:noAutofit/>
          </a:bodyPr>
          <a:lstStyle/>
          <a:p>
            <a:r>
              <a:rPr lang="en-US" sz="2800" dirty="0" smtClean="0"/>
              <a:t>Magnetic Particle Testing in </a:t>
            </a:r>
            <a:r>
              <a:rPr lang="en-US" sz="2800" dirty="0" err="1" smtClean="0"/>
              <a:t>Superheater</a:t>
            </a:r>
            <a:r>
              <a:rPr lang="en-US" sz="2800" dirty="0" smtClean="0"/>
              <a:t/>
            </a:r>
            <a:br>
              <a:rPr lang="en-US" sz="2800" dirty="0" smtClean="0"/>
            </a:br>
            <a:r>
              <a:rPr lang="en-US" sz="2800" dirty="0" smtClean="0"/>
              <a:t>Pipe Welding</a:t>
            </a:r>
            <a:endParaRPr lang="en-US" sz="2800" dirty="0"/>
          </a:p>
        </p:txBody>
      </p:sp>
      <p:sp>
        <p:nvSpPr>
          <p:cNvPr id="4" name="Text Placeholder 3"/>
          <p:cNvSpPr>
            <a:spLocks noGrp="1"/>
          </p:cNvSpPr>
          <p:nvPr>
            <p:ph type="body" sz="half" idx="2"/>
          </p:nvPr>
        </p:nvSpPr>
        <p:spPr/>
        <p:txBody>
          <a:bodyPr>
            <a:normAutofit/>
          </a:bodyPr>
          <a:lstStyle/>
          <a:p>
            <a:pPr algn="just"/>
            <a:r>
              <a:rPr lang="en-US" sz="1600" dirty="0" smtClean="0">
                <a:latin typeface="Times New Roman" pitchFamily="18" charset="0"/>
                <a:cs typeface="Times New Roman" pitchFamily="18" charset="0"/>
              </a:rPr>
              <a:t>First the welding joint is magnetized by MPT equipment. Then finely</a:t>
            </a:r>
          </a:p>
          <a:p>
            <a:pPr algn="just"/>
            <a:r>
              <a:rPr lang="en-US" sz="1600" dirty="0" smtClean="0">
                <a:latin typeface="Times New Roman" pitchFamily="18" charset="0"/>
                <a:cs typeface="Times New Roman" pitchFamily="18" charset="0"/>
              </a:rPr>
              <a:t>milled iron particles are applied to the magnetized weld joint.</a:t>
            </a:r>
            <a:endParaRPr lang="en-US" sz="16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16</a:t>
            </a:fld>
            <a:endParaRPr lang="en"/>
          </a:p>
        </p:txBody>
      </p:sp>
      <p:pic>
        <p:nvPicPr>
          <p:cNvPr id="8194" name="Picture 2"/>
          <p:cNvPicPr>
            <a:picLocks noGrp="1" noChangeAspect="1" noChangeArrowheads="1"/>
          </p:cNvPicPr>
          <p:nvPr>
            <p:ph idx="1"/>
          </p:nvPr>
        </p:nvPicPr>
        <p:blipFill>
          <a:blip r:embed="rId2"/>
          <a:srcRect/>
          <a:stretch>
            <a:fillRect/>
          </a:stretch>
        </p:blipFill>
        <p:spPr bwMode="auto">
          <a:xfrm>
            <a:off x="3352800" y="1200150"/>
            <a:ext cx="5334000" cy="3657600"/>
          </a:xfrm>
          <a:prstGeom prst="rect">
            <a:avLst/>
          </a:prstGeom>
          <a:noFill/>
          <a:ln w="9525">
            <a:noFill/>
            <a:miter lim="800000"/>
            <a:headEnd/>
            <a:tailEnd/>
          </a:ln>
          <a:effectLst/>
        </p:spPr>
      </p:pic>
    </p:spTree>
  </p:cSld>
  <p:clrMapOvr>
    <a:masterClrMapping/>
  </p:clrMapOvr>
  <p:transition spd="slow">
    <p:strips dir="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592" y="116586"/>
            <a:ext cx="8369808" cy="733806"/>
          </a:xfrm>
        </p:spPr>
        <p:txBody>
          <a:bodyPr>
            <a:noAutofit/>
          </a:bodyPr>
          <a:lstStyle/>
          <a:p>
            <a:r>
              <a:rPr lang="en-US" sz="2800" dirty="0" smtClean="0"/>
              <a:t>Magnetic Particle Testing in Gas Pipe Welding</a:t>
            </a:r>
            <a:endParaRPr lang="en-US" sz="2800" dirty="0"/>
          </a:p>
        </p:txBody>
      </p:sp>
      <p:sp>
        <p:nvSpPr>
          <p:cNvPr id="4" name="Text Placeholder 3"/>
          <p:cNvSpPr>
            <a:spLocks noGrp="1"/>
          </p:cNvSpPr>
          <p:nvPr>
            <p:ph type="body" sz="half" idx="2"/>
          </p:nvPr>
        </p:nvSpPr>
        <p:spPr/>
        <p:txBody>
          <a:bodyPr>
            <a:normAutofit/>
          </a:bodyPr>
          <a:lstStyle/>
          <a:p>
            <a:pPr algn="just"/>
            <a:r>
              <a:rPr lang="en-US" sz="1600" dirty="0" smtClean="0">
                <a:latin typeface="Times New Roman" pitchFamily="18" charset="0"/>
                <a:cs typeface="Times New Roman" pitchFamily="18" charset="0"/>
              </a:rPr>
              <a:t>Iron particles make </a:t>
            </a:r>
            <a:r>
              <a:rPr lang="en-US" sz="1600" dirty="0" smtClean="0">
                <a:latin typeface="Times New Roman" pitchFamily="18" charset="0"/>
                <a:cs typeface="Times New Roman" pitchFamily="18" charset="0"/>
              </a:rPr>
              <a:t>a cluster </a:t>
            </a:r>
            <a:r>
              <a:rPr lang="en-US" sz="1600" dirty="0" smtClean="0">
                <a:latin typeface="Times New Roman" pitchFamily="18" charset="0"/>
                <a:cs typeface="Times New Roman" pitchFamily="18" charset="0"/>
              </a:rPr>
              <a:t>at the </a:t>
            </a:r>
            <a:r>
              <a:rPr lang="en-US" sz="1600" dirty="0" smtClean="0">
                <a:latin typeface="Times New Roman" pitchFamily="18" charset="0"/>
                <a:cs typeface="Times New Roman" pitchFamily="18" charset="0"/>
              </a:rPr>
              <a:t>welding joint </a:t>
            </a:r>
            <a:r>
              <a:rPr lang="en-US" sz="1600" dirty="0" smtClean="0">
                <a:latin typeface="Times New Roman" pitchFamily="18" charset="0"/>
                <a:cs typeface="Times New Roman" pitchFamily="18" charset="0"/>
              </a:rPr>
              <a:t>for </a:t>
            </a:r>
            <a:r>
              <a:rPr lang="en-US" sz="1600" dirty="0" smtClean="0">
                <a:latin typeface="Times New Roman" pitchFamily="18" charset="0"/>
                <a:cs typeface="Times New Roman" pitchFamily="18" charset="0"/>
              </a:rPr>
              <a:t>magnetic flux </a:t>
            </a:r>
            <a:r>
              <a:rPr lang="en-US" sz="1600" dirty="0" smtClean="0">
                <a:latin typeface="Times New Roman" pitchFamily="18" charset="0"/>
                <a:cs typeface="Times New Roman" pitchFamily="18" charset="0"/>
              </a:rPr>
              <a:t>leakage </a:t>
            </a:r>
            <a:r>
              <a:rPr lang="en-US" sz="1600" dirty="0" smtClean="0">
                <a:latin typeface="Times New Roman" pitchFamily="18" charset="0"/>
                <a:cs typeface="Times New Roman" pitchFamily="18" charset="0"/>
              </a:rPr>
              <a:t>because of </a:t>
            </a:r>
            <a:r>
              <a:rPr lang="en-US" sz="1600" dirty="0" smtClean="0">
                <a:latin typeface="Times New Roman" pitchFamily="18" charset="0"/>
                <a:cs typeface="Times New Roman" pitchFamily="18" charset="0"/>
              </a:rPr>
              <a:t>welding defects.</a:t>
            </a:r>
            <a:endParaRPr lang="en-US" sz="16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17</a:t>
            </a:fld>
            <a:endParaRPr lang="en"/>
          </a:p>
        </p:txBody>
      </p:sp>
      <p:pic>
        <p:nvPicPr>
          <p:cNvPr id="9219" name="Picture 3"/>
          <p:cNvPicPr>
            <a:picLocks noGrp="1" noChangeAspect="1" noChangeArrowheads="1"/>
          </p:cNvPicPr>
          <p:nvPr>
            <p:ph type="pic" idx="1"/>
          </p:nvPr>
        </p:nvPicPr>
        <p:blipFill>
          <a:blip r:embed="rId2"/>
          <a:srcRect t="17746" b="17746"/>
          <a:stretch>
            <a:fillRect/>
          </a:stretch>
        </p:blipFill>
        <p:spPr bwMode="auto">
          <a:xfrm>
            <a:off x="3048000" y="1276350"/>
            <a:ext cx="6096000" cy="3581400"/>
          </a:xfrm>
          <a:prstGeom prst="rect">
            <a:avLst/>
          </a:prstGeom>
          <a:noFill/>
          <a:ln w="9525">
            <a:noFill/>
            <a:miter lim="800000"/>
            <a:headEnd/>
            <a:tailEnd/>
          </a:ln>
          <a:effectLst/>
        </p:spPr>
      </p:pic>
    </p:spTree>
  </p:cSld>
  <p:clrMapOvr>
    <a:masterClrMapping/>
  </p:clrMapOvr>
  <p:transition spd="slow">
    <p:strips dir="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Google Shape;45;p11"/>
          <p:cNvSpPr txBox="1">
            <a:spLocks noGrp="1"/>
          </p:cNvSpPr>
          <p:nvPr>
            <p:ph type="ctrTitle"/>
          </p:nvPr>
        </p:nvSpPr>
        <p:spPr>
          <a:xfrm>
            <a:off x="779100" y="1581150"/>
            <a:ext cx="5316900" cy="2425100"/>
          </a:xfrm>
          <a:prstGeom prst="rect">
            <a:avLst/>
          </a:prstGeom>
        </p:spPr>
        <p:txBody>
          <a:bodyPr spcFirstLastPara="1" wrap="square" lIns="0" tIns="0" rIns="0" bIns="0" anchor="ctr" anchorCtr="0">
            <a:noAutofit/>
          </a:bodyPr>
          <a:lstStyle/>
          <a:p>
            <a:r>
              <a:rPr lang="en" sz="6000" dirty="0" smtClean="0"/>
              <a:t/>
            </a:r>
            <a:br>
              <a:rPr lang="en" sz="6000" dirty="0" smtClean="0"/>
            </a:br>
            <a:r>
              <a:rPr lang="en-US" sz="6000" dirty="0" smtClean="0"/>
              <a:t/>
            </a:r>
            <a:br>
              <a:rPr lang="en-US" sz="6000" dirty="0" smtClean="0"/>
            </a:br>
            <a:r>
              <a:rPr lang="en-US" sz="6000" dirty="0" smtClean="0"/>
              <a:t>Advantages &amp; </a:t>
            </a:r>
            <a:r>
              <a:rPr lang="en-US" sz="6000" dirty="0" err="1" smtClean="0"/>
              <a:t>Disadvantegs</a:t>
            </a:r>
            <a:r>
              <a:rPr lang="en-US" sz="6000" dirty="0" smtClean="0"/>
              <a:t> of MPT </a:t>
            </a:r>
            <a:r>
              <a:rPr lang="en-US" sz="6000" dirty="0" smtClean="0"/>
              <a:t/>
            </a:r>
            <a:br>
              <a:rPr lang="en-US" sz="6000" dirty="0" smtClean="0"/>
            </a:br>
            <a:r>
              <a:rPr lang="en" sz="6000" dirty="0" smtClean="0"/>
              <a:t/>
            </a:r>
            <a:br>
              <a:rPr lang="en" sz="6000" dirty="0" smtClean="0"/>
            </a:br>
            <a:endParaRPr>
              <a:highlight>
                <a:srgbClr val="B45F06"/>
              </a:highlight>
            </a:endParaRPr>
          </a:p>
        </p:txBody>
      </p:sp>
      <p:pic>
        <p:nvPicPr>
          <p:cNvPr id="46" name="Google Shape;46;p11"/>
          <p:cNvPicPr preferRelativeResize="0"/>
          <p:nvPr/>
        </p:nvPicPr>
        <p:blipFill>
          <a:blip r:embed="rId3">
            <a:alphaModFix/>
          </a:blip>
          <a:stretch>
            <a:fillRect/>
          </a:stretch>
        </p:blipFill>
        <p:spPr>
          <a:xfrm>
            <a:off x="5611448" y="847622"/>
            <a:ext cx="3162577" cy="4034313"/>
          </a:xfrm>
          <a:prstGeom prst="rect">
            <a:avLst/>
          </a:prstGeom>
          <a:noFill/>
          <a:ln>
            <a:noFill/>
          </a:ln>
        </p:spPr>
      </p:pic>
      <p:pic>
        <p:nvPicPr>
          <p:cNvPr id="47" name="Google Shape;47;p11"/>
          <p:cNvPicPr preferRelativeResize="0"/>
          <p:nvPr/>
        </p:nvPicPr>
        <p:blipFill>
          <a:blip r:embed="rId4">
            <a:alphaModFix/>
          </a:blip>
          <a:stretch>
            <a:fillRect/>
          </a:stretch>
        </p:blipFill>
        <p:spPr>
          <a:xfrm>
            <a:off x="5233079" y="119233"/>
            <a:ext cx="767393" cy="767396"/>
          </a:xfrm>
          <a:prstGeom prst="rect">
            <a:avLst/>
          </a:prstGeom>
          <a:noFill/>
          <a:ln>
            <a:noFill/>
          </a:ln>
        </p:spPr>
      </p:pic>
    </p:spTree>
  </p:cSld>
  <p:clrMapOvr>
    <a:masterClrMapping/>
  </p:clrMapOvr>
  <p:transition spd="slow">
    <p:strips dir="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Advantages Magnetic Particle Testing</a:t>
            </a:r>
            <a:endParaRPr lang="en-US" sz="3600" dirty="0"/>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It </a:t>
            </a:r>
            <a:r>
              <a:rPr lang="en-US" sz="2400" dirty="0" smtClean="0">
                <a:latin typeface="Times New Roman" pitchFamily="18" charset="0"/>
                <a:cs typeface="Times New Roman" pitchFamily="18" charset="0"/>
              </a:rPr>
              <a:t>does not need very stringent pre-cleaning operation.</a:t>
            </a:r>
          </a:p>
          <a:p>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It is the best method for the detection of surface and near to</a:t>
            </a:r>
          </a:p>
          <a:p>
            <a:pPr>
              <a:buNone/>
            </a:pPr>
            <a:r>
              <a:rPr lang="en-US" sz="2400" dirty="0" smtClean="0">
                <a:latin typeface="Times New Roman" pitchFamily="18" charset="0"/>
                <a:cs typeface="Times New Roman" pitchFamily="18" charset="0"/>
              </a:rPr>
              <a:t>the surface cracks in ferromagnetic materials.</a:t>
            </a:r>
          </a:p>
          <a:p>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Fast and relatively simple NDT method.</a:t>
            </a:r>
          </a:p>
          <a:p>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Generally inexpensive.</a:t>
            </a:r>
          </a:p>
          <a:p>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Will work through thin coating</a:t>
            </a:r>
            <a:r>
              <a:rPr lang="en-US" sz="2400" dirty="0" smtClean="0">
                <a:latin typeface="Times New Roman" pitchFamily="18" charset="0"/>
                <a:cs typeface="Times New Roman" pitchFamily="18" charset="0"/>
              </a:rPr>
              <a:t>.</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It is quicker.</a:t>
            </a: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19</a:t>
            </a:fld>
            <a:endParaRPr lang="en"/>
          </a:p>
        </p:txBody>
      </p:sp>
    </p:spTree>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linds(horizontal)">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linds(horizontal)">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blinds(horizontal)">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blinds(horizontal)">
                                      <p:cBhvr>
                                        <p:cTn id="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spc="-20" dirty="0" smtClean="0"/>
              <a:t>Advantages </a:t>
            </a:r>
            <a:r>
              <a:rPr lang="en-US" sz="3600" spc="-5" dirty="0" smtClean="0"/>
              <a:t>of  </a:t>
            </a:r>
            <a:r>
              <a:rPr lang="en-US" sz="3600" spc="-10" dirty="0" smtClean="0"/>
              <a:t>Magnetic </a:t>
            </a:r>
            <a:r>
              <a:rPr lang="en-US" sz="3600" spc="-15" dirty="0" smtClean="0"/>
              <a:t>Particle</a:t>
            </a:r>
            <a:r>
              <a:rPr lang="en-US" sz="3600" spc="20" dirty="0" smtClean="0"/>
              <a:t> </a:t>
            </a:r>
            <a:r>
              <a:rPr lang="en-US" sz="3600" spc="-5" dirty="0" smtClean="0"/>
              <a:t>Inspection</a:t>
            </a:r>
            <a:endParaRPr lang="en-US" sz="3600" dirty="0"/>
          </a:p>
        </p:txBody>
      </p:sp>
      <p:sp>
        <p:nvSpPr>
          <p:cNvPr id="3" name="Content Placeholder 2"/>
          <p:cNvSpPr>
            <a:spLocks noGrp="1"/>
          </p:cNvSpPr>
          <p:nvPr>
            <p:ph idx="1"/>
          </p:nvPr>
        </p:nvSpPr>
        <p:spPr/>
        <p:txBody>
          <a:bodyPr>
            <a:normAutofit/>
          </a:bodyPr>
          <a:lstStyle/>
          <a:p>
            <a:pPr>
              <a:tabLst>
                <a:tab pos="355600" algn="l"/>
              </a:tabLst>
            </a:pPr>
            <a:r>
              <a:rPr lang="en-US" sz="2600" dirty="0" smtClean="0">
                <a:latin typeface="Times New Roman" pitchFamily="18" charset="0"/>
                <a:cs typeface="Times New Roman" pitchFamily="18" charset="0"/>
              </a:rPr>
              <a:t>Can detect both surface and near sub-surface defects</a:t>
            </a:r>
            <a:r>
              <a:rPr lang="en-US" sz="2600" dirty="0" smtClean="0">
                <a:latin typeface="Times New Roman" pitchFamily="18" charset="0"/>
                <a:cs typeface="Times New Roman" pitchFamily="18" charset="0"/>
              </a:rPr>
              <a:t>.</a:t>
            </a:r>
            <a:endParaRPr lang="en-US" sz="2600" dirty="0" smtClean="0">
              <a:latin typeface="Times New Roman" pitchFamily="18" charset="0"/>
              <a:cs typeface="Times New Roman" pitchFamily="18" charset="0"/>
            </a:endParaRPr>
          </a:p>
          <a:p>
            <a:pPr>
              <a:tabLst>
                <a:tab pos="355600" algn="l"/>
              </a:tabLst>
            </a:pPr>
            <a:r>
              <a:rPr lang="en-US" sz="2600" dirty="0" smtClean="0">
                <a:latin typeface="Times New Roman" pitchFamily="18" charset="0"/>
                <a:cs typeface="Times New Roman" pitchFamily="18" charset="0"/>
              </a:rPr>
              <a:t>Can inspect parts with irregular shapes easily.</a:t>
            </a:r>
          </a:p>
          <a:p>
            <a:pPr>
              <a:tabLst>
                <a:tab pos="355600" algn="l"/>
              </a:tabLst>
            </a:pPr>
            <a:r>
              <a:rPr lang="en-US" sz="2600" dirty="0" smtClean="0">
                <a:latin typeface="Times New Roman" pitchFamily="18" charset="0"/>
                <a:cs typeface="Times New Roman" pitchFamily="18" charset="0"/>
              </a:rPr>
              <a:t>Fast </a:t>
            </a:r>
            <a:r>
              <a:rPr lang="en-US" sz="2600" dirty="0" smtClean="0">
                <a:latin typeface="Times New Roman" pitchFamily="18" charset="0"/>
                <a:cs typeface="Times New Roman" pitchFamily="18" charset="0"/>
              </a:rPr>
              <a:t>method of inspection and indications are visible directly on the specimen surface.</a:t>
            </a:r>
          </a:p>
          <a:p>
            <a:pPr>
              <a:tabLst>
                <a:tab pos="354965" algn="l"/>
                <a:tab pos="355600" algn="l"/>
              </a:tabLst>
            </a:pPr>
            <a:r>
              <a:rPr lang="en-US" sz="2600" dirty="0" smtClean="0">
                <a:latin typeface="Times New Roman" pitchFamily="18" charset="0"/>
                <a:cs typeface="Times New Roman" pitchFamily="18" charset="0"/>
              </a:rPr>
              <a:t>Is </a:t>
            </a:r>
            <a:r>
              <a:rPr lang="en-US" sz="2600" dirty="0" smtClean="0">
                <a:latin typeface="Times New Roman" pitchFamily="18" charset="0"/>
                <a:cs typeface="Times New Roman" pitchFamily="18" charset="0"/>
              </a:rPr>
              <a:t>a very portable inspection method especially when used with battery powered equipment.</a:t>
            </a:r>
          </a:p>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20</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Limitations of Magnetic Particle Testing</a:t>
            </a:r>
            <a:endParaRPr lang="en-US" sz="3600" dirty="0"/>
          </a:p>
        </p:txBody>
      </p:sp>
      <p:sp>
        <p:nvSpPr>
          <p:cNvPr id="3" name="Content Placeholder 2"/>
          <p:cNvSpPr>
            <a:spLocks noGrp="1"/>
          </p:cNvSpPr>
          <p:nvPr>
            <p:ph idx="1"/>
          </p:nvPr>
        </p:nvSpPr>
        <p:spPr/>
        <p:txBody>
          <a:bodyPr>
            <a:normAutofit fontScale="92500"/>
          </a:bodyPr>
          <a:lstStyle/>
          <a:p>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Material must be ferromagnetic.</a:t>
            </a:r>
          </a:p>
          <a:p>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Orientation and strength of magnetic field is critical.</a:t>
            </a:r>
          </a:p>
          <a:p>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Detects surface and near-to-surface discontinuities only.</a:t>
            </a:r>
          </a:p>
          <a:p>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Large currents sometimes require</a:t>
            </a:r>
            <a:r>
              <a:rPr lang="en-US" sz="2800" dirty="0" smtClean="0">
                <a:latin typeface="Times New Roman" pitchFamily="18" charset="0"/>
                <a:cs typeface="Times New Roman" pitchFamily="18" charset="0"/>
              </a:rPr>
              <a:t>.</a:t>
            </a:r>
          </a:p>
          <a:p>
            <a:pPr marR="5080">
              <a:tabLst>
                <a:tab pos="355600" algn="l"/>
              </a:tabLst>
            </a:pPr>
            <a:r>
              <a:rPr lang="en-US" sz="2800" dirty="0" smtClean="0">
                <a:latin typeface="Times New Roman" pitchFamily="18" charset="0"/>
                <a:cs typeface="Times New Roman" pitchFamily="18" charset="0"/>
              </a:rPr>
              <a:t>Cannot inspect non-ferrous materials such as aluminum,  magnesium or most stainless steels.</a:t>
            </a:r>
          </a:p>
          <a:p>
            <a:pPr marR="177165">
              <a:tabLst>
                <a:tab pos="355600" algn="l"/>
              </a:tabLst>
            </a:pPr>
            <a:r>
              <a:rPr lang="en-US" sz="2800" dirty="0" smtClean="0">
                <a:latin typeface="Times New Roman" pitchFamily="18" charset="0"/>
                <a:cs typeface="Times New Roman" pitchFamily="18" charset="0"/>
              </a:rPr>
              <a:t>Inspection of large parts may require use of equipment  with special power requirements.</a:t>
            </a:r>
          </a:p>
          <a:p>
            <a:endParaRPr lang="en-US" sz="2800"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21</a:t>
            </a:fld>
            <a:endParaRPr lang="en"/>
          </a:p>
        </p:txBody>
      </p:sp>
    </p:spTree>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85750"/>
            <a:ext cx="8229600" cy="685800"/>
          </a:xfrm>
        </p:spPr>
        <p:txBody>
          <a:bodyPr>
            <a:normAutofit/>
          </a:bodyPr>
          <a:lstStyle/>
          <a:p>
            <a:r>
              <a:rPr lang="en-US" sz="3200" spc="-10" dirty="0" smtClean="0"/>
              <a:t>Limitations </a:t>
            </a:r>
            <a:r>
              <a:rPr lang="en-US" sz="3200" spc="-5" dirty="0" smtClean="0"/>
              <a:t>of  </a:t>
            </a:r>
            <a:r>
              <a:rPr lang="en-US" sz="3200" spc="-10" dirty="0" smtClean="0"/>
              <a:t>Magnetic </a:t>
            </a:r>
            <a:r>
              <a:rPr lang="en-US" sz="3200" spc="-15" dirty="0" smtClean="0"/>
              <a:t>Particle</a:t>
            </a:r>
            <a:r>
              <a:rPr lang="en-US" sz="3200" spc="20" dirty="0" smtClean="0"/>
              <a:t> </a:t>
            </a:r>
            <a:r>
              <a:rPr lang="en-US" sz="3200" spc="-5" dirty="0" smtClean="0"/>
              <a:t>Inspection</a:t>
            </a:r>
            <a:endParaRPr lang="en-US" sz="3200" dirty="0"/>
          </a:p>
        </p:txBody>
      </p:sp>
      <p:sp>
        <p:nvSpPr>
          <p:cNvPr id="3" name="Content Placeholder 2"/>
          <p:cNvSpPr>
            <a:spLocks noGrp="1"/>
          </p:cNvSpPr>
          <p:nvPr>
            <p:ph idx="1"/>
          </p:nvPr>
        </p:nvSpPr>
        <p:spPr/>
        <p:txBody>
          <a:bodyPr>
            <a:normAutofit/>
          </a:bodyPr>
          <a:lstStyle/>
          <a:p>
            <a:pPr marR="57150">
              <a:tabLst>
                <a:tab pos="355600" algn="l"/>
              </a:tabLst>
            </a:pPr>
            <a:r>
              <a:rPr lang="en-US" sz="2300" dirty="0" smtClean="0">
                <a:latin typeface="Times New Roman" pitchFamily="18" charset="0"/>
                <a:cs typeface="Times New Roman" pitchFamily="18" charset="0"/>
              </a:rPr>
              <a:t>Some </a:t>
            </a:r>
            <a:r>
              <a:rPr lang="en-US" sz="2300" dirty="0" smtClean="0">
                <a:latin typeface="Times New Roman" pitchFamily="18" charset="0"/>
                <a:cs typeface="Times New Roman" pitchFamily="18" charset="0"/>
              </a:rPr>
              <a:t>parts may require removal of coating or plating to  achieve desired inspection sensitivity.</a:t>
            </a:r>
            <a:endParaRPr lang="en-US" sz="2300" dirty="0" smtClean="0">
              <a:latin typeface="Times New Roman" pitchFamily="18" charset="0"/>
              <a:cs typeface="Times New Roman" pitchFamily="18" charset="0"/>
            </a:endParaRPr>
          </a:p>
          <a:p>
            <a:pPr marR="170815">
              <a:tabLst>
                <a:tab pos="355600" algn="l"/>
              </a:tabLst>
            </a:pPr>
            <a:r>
              <a:rPr lang="en-US" sz="2300" dirty="0" smtClean="0">
                <a:latin typeface="Times New Roman" pitchFamily="18" charset="0"/>
                <a:cs typeface="Times New Roman" pitchFamily="18" charset="0"/>
              </a:rPr>
              <a:t>Limited subsurface discontinuity detection capabilities.  Maximum depth sensitivity is approximately 0.6” (under ideal  conditions).</a:t>
            </a:r>
          </a:p>
          <a:p>
            <a:pPr marR="993140">
              <a:tabLst>
                <a:tab pos="355600" algn="l"/>
              </a:tabLst>
            </a:pPr>
            <a:r>
              <a:rPr lang="en-US" sz="2300" dirty="0" smtClean="0">
                <a:latin typeface="Times New Roman" pitchFamily="18" charset="0"/>
                <a:cs typeface="Times New Roman" pitchFamily="18" charset="0"/>
              </a:rPr>
              <a:t>Post cleaning, and post demagnetization is often  necessary.</a:t>
            </a:r>
          </a:p>
          <a:p>
            <a:pPr marR="1174750">
              <a:tabLst>
                <a:tab pos="355600" algn="l"/>
              </a:tabLst>
            </a:pPr>
            <a:r>
              <a:rPr lang="en-US" sz="2300" dirty="0" smtClean="0">
                <a:latin typeface="Times New Roman" pitchFamily="18" charset="0"/>
                <a:cs typeface="Times New Roman" pitchFamily="18" charset="0"/>
              </a:rPr>
              <a:t>Alignment between magnetic flux and defect is  important</a:t>
            </a:r>
          </a:p>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22</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23</a:t>
            </a:fld>
            <a:endParaRPr lang="en"/>
          </a:p>
        </p:txBody>
      </p:sp>
      <p:pic>
        <p:nvPicPr>
          <p:cNvPr id="10242" name="Picture 2"/>
          <p:cNvPicPr>
            <a:picLocks noChangeAspect="1" noChangeArrowheads="1"/>
          </p:cNvPicPr>
          <p:nvPr/>
        </p:nvPicPr>
        <p:blipFill>
          <a:blip r:embed="rId2"/>
          <a:srcRect/>
          <a:stretch>
            <a:fillRect/>
          </a:stretch>
        </p:blipFill>
        <p:spPr bwMode="auto">
          <a:xfrm>
            <a:off x="381000" y="361950"/>
            <a:ext cx="8382000" cy="4343400"/>
          </a:xfrm>
          <a:prstGeom prst="rect">
            <a:avLst/>
          </a:prstGeom>
          <a:noFill/>
          <a:ln w="9525">
            <a:noFill/>
            <a:miter lim="800000"/>
            <a:headEnd/>
            <a:tailEnd/>
          </a:ln>
          <a:effectLst/>
        </p:spPr>
      </p:pic>
    </p:spTree>
  </p:cSld>
  <p:clrMapOvr>
    <a:masterClrMapping/>
  </p:clrMapOvr>
  <p:transition spd="slow">
    <p:strips dir="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992</TotalTime>
  <Words>1088</Words>
  <PresentationFormat>On-screen Show (16:9)</PresentationFormat>
  <Paragraphs>120</Paragraphs>
  <Slides>23</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Corbel</vt:lpstr>
      <vt:lpstr>Bebas Neue</vt:lpstr>
      <vt:lpstr>Times New Roman</vt:lpstr>
      <vt:lpstr>Wingdings 2</vt:lpstr>
      <vt:lpstr>Carlito</vt:lpstr>
      <vt:lpstr>Wingdings</vt:lpstr>
      <vt:lpstr>Wingdings 3</vt:lpstr>
      <vt:lpstr>Module</vt:lpstr>
      <vt:lpstr>  Magnetic Particle Testing   </vt:lpstr>
      <vt:lpstr>Magnetic Particle Testing  </vt:lpstr>
      <vt:lpstr>Magnetic Particle Testing</vt:lpstr>
      <vt:lpstr>MAGNETIC PARTICLE TESTING</vt:lpstr>
      <vt:lpstr>MAGNETIC PARTICLE TESTING</vt:lpstr>
      <vt:lpstr>Basic Procedure</vt:lpstr>
      <vt:lpstr>Pre-cleaning</vt:lpstr>
      <vt:lpstr>Introduction of the Magnetic Field</vt:lpstr>
      <vt:lpstr>Application of Magnetic  Media (Wet Versus Dry)</vt:lpstr>
      <vt:lpstr>Dry Magnetic Particles</vt:lpstr>
      <vt:lpstr>Wet Magnetic Particles</vt:lpstr>
      <vt:lpstr>Interpretation of Indications</vt:lpstr>
      <vt:lpstr>Crane Hook with  Service Induced Crack</vt:lpstr>
      <vt:lpstr>Magnetic Particle Crack Indications </vt:lpstr>
      <vt:lpstr>Magnetic Particle Testing Process</vt:lpstr>
      <vt:lpstr>Magnetic Particle Testing in Superheater Pipe Welding</vt:lpstr>
      <vt:lpstr>Magnetic Particle Testing in Gas Pipe Welding</vt:lpstr>
      <vt:lpstr>  Advantages &amp; Disadvantegs of MPT   </vt:lpstr>
      <vt:lpstr>Advantages Magnetic Particle Testing</vt:lpstr>
      <vt:lpstr>Advantages of  Magnetic Particle Inspection</vt:lpstr>
      <vt:lpstr>Limitations of Magnetic Particle Testing</vt:lpstr>
      <vt:lpstr>Limitations of  Magnetic Particle Inspection</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Non Destructive Testings (NDT)</dc:title>
  <dc:creator>aa</dc:creator>
  <cp:lastModifiedBy>aa</cp:lastModifiedBy>
  <cp:revision>103</cp:revision>
  <dcterms:modified xsi:type="dcterms:W3CDTF">2021-01-14T13:37:30Z</dcterms:modified>
</cp:coreProperties>
</file>