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564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96A160-E6D5-4ED3-BD83-11AB03CBAF2E}" type="datetimeFigureOut">
              <a:rPr lang="en-US" smtClean="0"/>
              <a:pPr/>
              <a:t>15-Jan-21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8B05AA-3655-49FB-87CA-D7D4810AE4F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spc="-5" dirty="0"/>
              <a:t>Hareesha N G, Dept </a:t>
            </a:r>
            <a:r>
              <a:rPr dirty="0"/>
              <a:t>of </a:t>
            </a:r>
            <a:r>
              <a:rPr spc="-5" dirty="0"/>
              <a:t>Aero </a:t>
            </a:r>
            <a:r>
              <a:rPr dirty="0"/>
              <a:t>Engg,</a:t>
            </a:r>
            <a:r>
              <a:rPr spc="-35" dirty="0"/>
              <a:t> </a:t>
            </a:r>
            <a:r>
              <a:rPr spc="-5" dirty="0"/>
              <a:t>DSCE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557CD-6E7E-4E67-8FF7-22C7D63C2EE5}" type="datetime1">
              <a:rPr lang="en-US" smtClean="0"/>
              <a:pPr/>
              <a:t>15-Jan-21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pPr marL="38100">
                <a:lnSpc>
                  <a:spcPts val="14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spc="-5" dirty="0"/>
              <a:t>Hareesha N G, Dept </a:t>
            </a:r>
            <a:r>
              <a:rPr dirty="0"/>
              <a:t>of </a:t>
            </a:r>
            <a:r>
              <a:rPr spc="-5" dirty="0"/>
              <a:t>Aero </a:t>
            </a:r>
            <a:r>
              <a:rPr dirty="0"/>
              <a:t>Engg,</a:t>
            </a:r>
            <a:r>
              <a:rPr spc="-35" dirty="0"/>
              <a:t> </a:t>
            </a:r>
            <a:r>
              <a:rPr spc="-5" dirty="0"/>
              <a:t>DSCE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BFAB0-9A2A-44C0-9F2D-7F0F280C4D7C}" type="datetime1">
              <a:rPr lang="en-US" smtClean="0"/>
              <a:pPr/>
              <a:t>15-Jan-21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pPr marL="38100">
                <a:lnSpc>
                  <a:spcPts val="14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spc="-5" dirty="0"/>
              <a:t>Hareesha N G, Dept </a:t>
            </a:r>
            <a:r>
              <a:rPr dirty="0"/>
              <a:t>of </a:t>
            </a:r>
            <a:r>
              <a:rPr spc="-5" dirty="0"/>
              <a:t>Aero </a:t>
            </a:r>
            <a:r>
              <a:rPr dirty="0"/>
              <a:t>Engg,</a:t>
            </a:r>
            <a:r>
              <a:rPr spc="-35" dirty="0"/>
              <a:t> </a:t>
            </a:r>
            <a:r>
              <a:rPr spc="-5" dirty="0"/>
              <a:t>DSCE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8F305-27AE-4FFE-9190-11B02E7DB4BD}" type="datetime1">
              <a:rPr lang="en-US" smtClean="0"/>
              <a:pPr/>
              <a:t>15-Jan-21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pPr marL="38100">
                <a:lnSpc>
                  <a:spcPts val="14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spc="-5" dirty="0"/>
              <a:t>Hareesha N G, Dept </a:t>
            </a:r>
            <a:r>
              <a:rPr dirty="0"/>
              <a:t>of </a:t>
            </a:r>
            <a:r>
              <a:rPr spc="-5" dirty="0"/>
              <a:t>Aero </a:t>
            </a:r>
            <a:r>
              <a:rPr dirty="0"/>
              <a:t>Engg,</a:t>
            </a:r>
            <a:r>
              <a:rPr spc="-35" dirty="0"/>
              <a:t> </a:t>
            </a:r>
            <a:r>
              <a:rPr spc="-5" dirty="0"/>
              <a:t>DSCE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38497-B319-49C3-B334-7E942448C386}" type="datetime1">
              <a:rPr lang="en-US" smtClean="0"/>
              <a:pPr/>
              <a:t>15-Jan-21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pPr marL="38100">
                <a:lnSpc>
                  <a:spcPts val="14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508120" y="4055745"/>
            <a:ext cx="1629917" cy="274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253739" y="3810000"/>
            <a:ext cx="2136648" cy="856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248782" y="4049395"/>
            <a:ext cx="702817" cy="2820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997195" y="3810000"/>
            <a:ext cx="1203960" cy="8564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3434207" y="4537202"/>
            <a:ext cx="2585212" cy="28117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185160" y="4297679"/>
            <a:ext cx="3086100" cy="8564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427477" y="5024754"/>
            <a:ext cx="3599561" cy="3627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176272" y="4785359"/>
            <a:ext cx="4197096" cy="8564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6136639" y="5031104"/>
            <a:ext cx="889000" cy="3571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5882639" y="4785359"/>
            <a:ext cx="1395984" cy="85648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769110" y="5518784"/>
            <a:ext cx="1978961" cy="35718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517904" y="5273040"/>
            <a:ext cx="2481072" cy="8564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3872738" y="5512561"/>
            <a:ext cx="991488" cy="36341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3605783" y="5273040"/>
            <a:ext cx="1502664" cy="8564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977256" y="5512561"/>
            <a:ext cx="1743710" cy="36341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4715256" y="5273040"/>
            <a:ext cx="2319528" cy="8564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6798056" y="5518784"/>
            <a:ext cx="889000" cy="35718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6544056" y="5273040"/>
            <a:ext cx="1395983" cy="8564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2664587" y="6000051"/>
            <a:ext cx="4132198" cy="36360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2404872" y="5760720"/>
            <a:ext cx="4646676" cy="85648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2113661" y="2516504"/>
            <a:ext cx="4425569" cy="47409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687068" y="2110739"/>
            <a:ext cx="5462015" cy="144322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776095" y="3257169"/>
            <a:ext cx="5287263" cy="61277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1347216" y="2851404"/>
            <a:ext cx="6141720" cy="144322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5015611" y="114300"/>
            <a:ext cx="1265237" cy="205740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2641600" y="211836"/>
            <a:ext cx="1776983" cy="125272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01600" y="114300"/>
            <a:ext cx="2057400" cy="14478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6726300" y="12736"/>
            <a:ext cx="2209870" cy="251456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spc="-5" dirty="0"/>
              <a:t>Hareesha N G, Dept </a:t>
            </a:r>
            <a:r>
              <a:rPr dirty="0"/>
              <a:t>of </a:t>
            </a:r>
            <a:r>
              <a:rPr spc="-5" dirty="0"/>
              <a:t>Aero </a:t>
            </a:r>
            <a:r>
              <a:rPr dirty="0"/>
              <a:t>Engg,</a:t>
            </a:r>
            <a:r>
              <a:rPr spc="-35" dirty="0"/>
              <a:t> </a:t>
            </a:r>
            <a:r>
              <a:rPr spc="-5" dirty="0"/>
              <a:t>DSCE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8E190-3604-4AC1-9986-93888D9E8F0D}" type="datetime1">
              <a:rPr lang="en-US" smtClean="0"/>
              <a:pPr/>
              <a:t>15-Jan-21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pPr marL="38100">
                <a:lnSpc>
                  <a:spcPts val="1410"/>
                </a:lnSpc>
              </a:pPr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95220" y="636473"/>
            <a:ext cx="4353559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2192" y="1595704"/>
            <a:ext cx="4157345" cy="309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277361" y="6448280"/>
            <a:ext cx="2588260" cy="194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spc="-5" dirty="0"/>
              <a:t>Hareesha N G, Dept </a:t>
            </a:r>
            <a:r>
              <a:rPr dirty="0"/>
              <a:t>of </a:t>
            </a:r>
            <a:r>
              <a:rPr spc="-5" dirty="0"/>
              <a:t>Aero </a:t>
            </a:r>
            <a:r>
              <a:rPr dirty="0"/>
              <a:t>Engg,</a:t>
            </a:r>
            <a:r>
              <a:rPr spc="-35" dirty="0"/>
              <a:t> </a:t>
            </a:r>
            <a:r>
              <a:rPr spc="-5" dirty="0"/>
              <a:t>DSCE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5C030-AA84-41C9-8073-CF2A2AB51991}" type="datetime1">
              <a:rPr lang="en-US" smtClean="0"/>
              <a:pPr/>
              <a:t>15-Jan-21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04859" y="6448280"/>
            <a:ext cx="228600" cy="194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pPr marL="38100">
                <a:lnSpc>
                  <a:spcPts val="1410"/>
                </a:lnSpc>
              </a:pPr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2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7401" y="530174"/>
            <a:ext cx="57912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Ultrasonic</a:t>
            </a:r>
            <a:r>
              <a:rPr spc="-55" dirty="0"/>
              <a:t> Testing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200400" y="1524000"/>
            <a:ext cx="2463164" cy="4267200"/>
            <a:chOff x="3683508" y="1562100"/>
            <a:chExt cx="1777364" cy="2927985"/>
          </a:xfrm>
        </p:grpSpPr>
        <p:sp>
          <p:nvSpPr>
            <p:cNvPr id="4" name="object 4"/>
            <p:cNvSpPr/>
            <p:nvPr/>
          </p:nvSpPr>
          <p:spPr>
            <a:xfrm>
              <a:off x="3683508" y="3236848"/>
              <a:ext cx="1776984" cy="12527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14800" y="1562100"/>
              <a:ext cx="1265237" cy="2057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723900" y="1612900"/>
            <a:ext cx="2400300" cy="41783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67400" y="1524000"/>
            <a:ext cx="3124270" cy="4343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43200" y="530174"/>
            <a:ext cx="426719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Introduction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38985"/>
            <a:ext cx="7620634" cy="37941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41300" marR="285750" indent="-229235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arlito"/>
                <a:cs typeface="Carlito"/>
              </a:rPr>
              <a:t>This </a:t>
            </a:r>
            <a:r>
              <a:rPr sz="2400" dirty="0">
                <a:latin typeface="Carlito"/>
                <a:cs typeface="Carlito"/>
              </a:rPr>
              <a:t>module </a:t>
            </a:r>
            <a:r>
              <a:rPr sz="2400" spc="-10" dirty="0">
                <a:latin typeface="Carlito"/>
                <a:cs typeface="Carlito"/>
              </a:rPr>
              <a:t>presents </a:t>
            </a:r>
            <a:r>
              <a:rPr sz="2400" dirty="0">
                <a:latin typeface="Carlito"/>
                <a:cs typeface="Carlito"/>
              </a:rPr>
              <a:t>an </a:t>
            </a:r>
            <a:r>
              <a:rPr sz="2400" spc="-10" dirty="0">
                <a:latin typeface="Carlito"/>
                <a:cs typeface="Carlito"/>
              </a:rPr>
              <a:t>introduction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NDT </a:t>
            </a:r>
            <a:r>
              <a:rPr sz="2400" dirty="0">
                <a:latin typeface="Carlito"/>
                <a:cs typeface="Carlito"/>
              </a:rPr>
              <a:t>method 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ultrasonic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testing.</a:t>
            </a:r>
            <a:endParaRPr sz="2400">
              <a:latin typeface="Carlito"/>
              <a:cs typeface="Carlito"/>
            </a:endParaRPr>
          </a:p>
          <a:p>
            <a:pPr marL="241300" marR="591820" indent="-229235">
              <a:lnSpc>
                <a:spcPts val="2590"/>
              </a:lnSpc>
              <a:spcBef>
                <a:spcPts val="116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arlito"/>
                <a:cs typeface="Carlito"/>
              </a:rPr>
              <a:t>Ultrasonic </a:t>
            </a:r>
            <a:r>
              <a:rPr sz="2400" spc="-10" dirty="0">
                <a:latin typeface="Carlito"/>
                <a:cs typeface="Carlito"/>
              </a:rPr>
              <a:t>testing </a:t>
            </a:r>
            <a:r>
              <a:rPr sz="2400" spc="-5" dirty="0">
                <a:latin typeface="Carlito"/>
                <a:cs typeface="Carlito"/>
              </a:rPr>
              <a:t>uses high frequency sound energy </a:t>
            </a:r>
            <a:r>
              <a:rPr sz="2400" spc="-10" dirty="0">
                <a:latin typeface="Carlito"/>
                <a:cs typeface="Carlito"/>
              </a:rPr>
              <a:t>to  </a:t>
            </a:r>
            <a:r>
              <a:rPr sz="2400" spc="-5" dirty="0">
                <a:latin typeface="Carlito"/>
                <a:cs typeface="Carlito"/>
              </a:rPr>
              <a:t>conduct </a:t>
            </a:r>
            <a:r>
              <a:rPr sz="2400" spc="-10" dirty="0">
                <a:latin typeface="Carlito"/>
                <a:cs typeface="Carlito"/>
              </a:rPr>
              <a:t>examinations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20" dirty="0">
                <a:latin typeface="Carlito"/>
                <a:cs typeface="Carlito"/>
              </a:rPr>
              <a:t>make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measurements.</a:t>
            </a:r>
            <a:endParaRPr sz="2400">
              <a:latin typeface="Carlito"/>
              <a:cs typeface="Carlito"/>
            </a:endParaRPr>
          </a:p>
          <a:p>
            <a:pPr marL="241300" marR="5080" indent="-229235">
              <a:lnSpc>
                <a:spcPct val="90000"/>
              </a:lnSpc>
              <a:spcBef>
                <a:spcPts val="111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arlito"/>
                <a:cs typeface="Carlito"/>
              </a:rPr>
              <a:t>Ultrasonic </a:t>
            </a:r>
            <a:r>
              <a:rPr sz="2400" spc="-10" dirty="0">
                <a:latin typeface="Carlito"/>
                <a:cs typeface="Carlito"/>
              </a:rPr>
              <a:t>examinations can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10" dirty="0">
                <a:latin typeface="Carlito"/>
                <a:cs typeface="Carlito"/>
              </a:rPr>
              <a:t>conducted </a:t>
            </a:r>
            <a:r>
              <a:rPr sz="2400" spc="-5" dirty="0">
                <a:latin typeface="Carlito"/>
                <a:cs typeface="Carlito"/>
              </a:rPr>
              <a:t>on </a:t>
            </a:r>
            <a:r>
              <a:rPr sz="2400" dirty="0">
                <a:latin typeface="Carlito"/>
                <a:cs typeface="Carlito"/>
              </a:rPr>
              <a:t>a wide  </a:t>
            </a:r>
            <a:r>
              <a:rPr sz="2400" spc="-5" dirty="0">
                <a:latin typeface="Carlito"/>
                <a:cs typeface="Carlito"/>
              </a:rPr>
              <a:t>variety of material </a:t>
            </a:r>
            <a:r>
              <a:rPr sz="2400" spc="-15" dirty="0">
                <a:latin typeface="Carlito"/>
                <a:cs typeface="Carlito"/>
              </a:rPr>
              <a:t>forms </a:t>
            </a:r>
            <a:r>
              <a:rPr sz="2400" spc="-5" dirty="0">
                <a:latin typeface="Carlito"/>
                <a:cs typeface="Carlito"/>
              </a:rPr>
              <a:t>including castings, </a:t>
            </a:r>
            <a:r>
              <a:rPr sz="2400" spc="-10" dirty="0">
                <a:latin typeface="Carlito"/>
                <a:cs typeface="Carlito"/>
              </a:rPr>
              <a:t>forgings, </a:t>
            </a:r>
            <a:r>
              <a:rPr sz="2400" spc="-5" dirty="0">
                <a:latin typeface="Carlito"/>
                <a:cs typeface="Carlito"/>
              </a:rPr>
              <a:t>welds,  </a:t>
            </a:r>
            <a:r>
              <a:rPr sz="2400" dirty="0">
                <a:latin typeface="Carlito"/>
                <a:cs typeface="Carlito"/>
              </a:rPr>
              <a:t>and</a:t>
            </a:r>
            <a:r>
              <a:rPr sz="2400" spc="-10" dirty="0">
                <a:latin typeface="Carlito"/>
                <a:cs typeface="Carlito"/>
              </a:rPr>
              <a:t> composites.</a:t>
            </a:r>
            <a:endParaRPr sz="2400">
              <a:latin typeface="Carlito"/>
              <a:cs typeface="Carlito"/>
            </a:endParaRPr>
          </a:p>
          <a:p>
            <a:pPr marL="241300" marR="37465" indent="-229235">
              <a:lnSpc>
                <a:spcPct val="90100"/>
              </a:lnSpc>
              <a:spcBef>
                <a:spcPts val="1150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considerable amount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information </a:t>
            </a:r>
            <a:r>
              <a:rPr sz="2400" spc="-5" dirty="0">
                <a:latin typeface="Carlito"/>
                <a:cs typeface="Carlito"/>
              </a:rPr>
              <a:t>about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part </a:t>
            </a:r>
            <a:r>
              <a:rPr sz="2400" dirty="0">
                <a:latin typeface="Carlito"/>
                <a:cs typeface="Carlito"/>
              </a:rPr>
              <a:t>being  </a:t>
            </a:r>
            <a:r>
              <a:rPr sz="2400" spc="-10" dirty="0">
                <a:latin typeface="Carlito"/>
                <a:cs typeface="Carlito"/>
              </a:rPr>
              <a:t>examined can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10" dirty="0">
                <a:latin typeface="Carlito"/>
                <a:cs typeface="Carlito"/>
              </a:rPr>
              <a:t>collected, </a:t>
            </a:r>
            <a:r>
              <a:rPr sz="2400" spc="-5" dirty="0">
                <a:latin typeface="Carlito"/>
                <a:cs typeface="Carlito"/>
              </a:rPr>
              <a:t>such </a:t>
            </a:r>
            <a:r>
              <a:rPr sz="2400" dirty="0">
                <a:latin typeface="Carlito"/>
                <a:cs typeface="Carlito"/>
              </a:rPr>
              <a:t>as the </a:t>
            </a:r>
            <a:r>
              <a:rPr sz="2400" spc="-5" dirty="0">
                <a:latin typeface="Carlito"/>
                <a:cs typeface="Carlito"/>
              </a:rPr>
              <a:t>presence of  discontinuities, part or </a:t>
            </a:r>
            <a:r>
              <a:rPr sz="2400" spc="-10" dirty="0">
                <a:latin typeface="Carlito"/>
                <a:cs typeface="Carlito"/>
              </a:rPr>
              <a:t>coating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thickness.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1721" y="530174"/>
            <a:ext cx="214807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O</a:t>
            </a:r>
            <a:r>
              <a:rPr spc="10" dirty="0"/>
              <a:t>u</a:t>
            </a:r>
            <a:r>
              <a:rPr dirty="0"/>
              <a:t>tline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1044" y="1596897"/>
            <a:ext cx="5721350" cy="40500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Applications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dirty="0">
                <a:latin typeface="Carlito"/>
                <a:cs typeface="Carlito"/>
              </a:rPr>
              <a:t>Basic Principles </a:t>
            </a:r>
            <a:r>
              <a:rPr sz="2400" spc="-5" dirty="0">
                <a:latin typeface="Carlito"/>
                <a:cs typeface="Carlito"/>
              </a:rPr>
              <a:t>of sound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generation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Pulse </a:t>
            </a:r>
            <a:r>
              <a:rPr sz="2400" dirty="0">
                <a:latin typeface="Carlito"/>
                <a:cs typeface="Carlito"/>
              </a:rPr>
              <a:t>echo and </a:t>
            </a:r>
            <a:r>
              <a:rPr sz="2400" spc="-10" dirty="0">
                <a:latin typeface="Carlito"/>
                <a:cs typeface="Carlito"/>
              </a:rPr>
              <a:t>through </a:t>
            </a:r>
            <a:r>
              <a:rPr sz="2400" spc="-5" dirty="0">
                <a:latin typeface="Carlito"/>
                <a:cs typeface="Carlito"/>
              </a:rPr>
              <a:t>transmission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testing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Inspection applications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latin typeface="Carlito"/>
                <a:cs typeface="Carlito"/>
              </a:rPr>
              <a:t>Equipment</a:t>
            </a:r>
            <a:endParaRPr sz="2400">
              <a:latin typeface="Carlito"/>
              <a:cs typeface="Carlito"/>
            </a:endParaRPr>
          </a:p>
          <a:p>
            <a:pPr marL="756285" lvl="1" indent="-287655">
              <a:lnSpc>
                <a:spcPct val="100000"/>
              </a:lnSpc>
              <a:spcBef>
                <a:spcPts val="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20" dirty="0">
                <a:latin typeface="Carlito"/>
                <a:cs typeface="Carlito"/>
              </a:rPr>
              <a:t>Transducers</a:t>
            </a:r>
            <a:endParaRPr sz="2400">
              <a:latin typeface="Carlito"/>
              <a:cs typeface="Carlito"/>
            </a:endParaRPr>
          </a:p>
          <a:p>
            <a:pPr marL="756285" lvl="1" indent="-287655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rlito"/>
                <a:cs typeface="Carlito"/>
              </a:rPr>
              <a:t>Instrumentation</a:t>
            </a:r>
            <a:endParaRPr sz="2400">
              <a:latin typeface="Carlito"/>
              <a:cs typeface="Carlito"/>
            </a:endParaRPr>
          </a:p>
          <a:p>
            <a:pPr marL="756285" lvl="1" indent="-287655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400" spc="-20" dirty="0">
                <a:latin typeface="Carlito"/>
                <a:cs typeface="Carlito"/>
              </a:rPr>
              <a:t>Reference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Standards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latin typeface="Carlito"/>
                <a:cs typeface="Carlito"/>
              </a:rPr>
              <a:t>Data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presentation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15" dirty="0">
                <a:latin typeface="Carlito"/>
                <a:cs typeface="Carlito"/>
              </a:rPr>
              <a:t>Advantages </a:t>
            </a:r>
            <a:r>
              <a:rPr sz="2400" dirty="0">
                <a:latin typeface="Carlito"/>
                <a:cs typeface="Carlito"/>
              </a:rPr>
              <a:t>and</a:t>
            </a:r>
            <a:r>
              <a:rPr sz="2400" spc="1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Limitations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Glossary of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terms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8948" y="636473"/>
            <a:ext cx="5589652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Basic Principles </a:t>
            </a:r>
            <a:r>
              <a:rPr spc="-5" dirty="0"/>
              <a:t>of</a:t>
            </a:r>
            <a:r>
              <a:rPr spc="-95" dirty="0"/>
              <a:t> </a:t>
            </a:r>
            <a:r>
              <a:rPr spc="-5" dirty="0"/>
              <a:t>Sound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0143" y="1571625"/>
            <a:ext cx="7784465" cy="4159885"/>
          </a:xfrm>
          <a:prstGeom prst="rect">
            <a:avLst/>
          </a:prstGeom>
        </p:spPr>
        <p:txBody>
          <a:bodyPr vert="horz" wrap="square" lIns="0" tIns="121920" rIns="0" bIns="0" rtlCol="0">
            <a:spAutoFit/>
          </a:bodyPr>
          <a:lstStyle/>
          <a:p>
            <a:pPr marL="190500" marR="5080" indent="-178435">
              <a:lnSpc>
                <a:spcPct val="70000"/>
              </a:lnSpc>
              <a:spcBef>
                <a:spcPts val="960"/>
              </a:spcBef>
              <a:buFont typeface="Arial"/>
              <a:buChar char="•"/>
              <a:tabLst>
                <a:tab pos="191135" algn="l"/>
              </a:tabLst>
            </a:pPr>
            <a:r>
              <a:rPr sz="2400" spc="-5" dirty="0">
                <a:latin typeface="Carlito"/>
                <a:cs typeface="Carlito"/>
              </a:rPr>
              <a:t>Sound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0" dirty="0">
                <a:latin typeface="Carlito"/>
                <a:cs typeface="Carlito"/>
              </a:rPr>
              <a:t>produced by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vibrating body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20" dirty="0">
                <a:latin typeface="Carlito"/>
                <a:cs typeface="Carlito"/>
              </a:rPr>
              <a:t>travels </a:t>
            </a:r>
            <a:r>
              <a:rPr sz="2400" dirty="0">
                <a:latin typeface="Carlito"/>
                <a:cs typeface="Carlito"/>
              </a:rPr>
              <a:t>in the </a:t>
            </a:r>
            <a:r>
              <a:rPr sz="2400" spc="-20" dirty="0">
                <a:latin typeface="Carlito"/>
                <a:cs typeface="Carlito"/>
              </a:rPr>
              <a:t>form 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a</a:t>
            </a:r>
            <a:r>
              <a:rPr sz="2400" spc="-10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wave.</a:t>
            </a:r>
            <a:endParaRPr sz="2400">
              <a:latin typeface="Carlito"/>
              <a:cs typeface="Carlito"/>
            </a:endParaRPr>
          </a:p>
          <a:p>
            <a:pPr marL="190500" marR="931544" indent="-178435">
              <a:lnSpc>
                <a:spcPct val="70100"/>
              </a:lnSpc>
              <a:spcBef>
                <a:spcPts val="1150"/>
              </a:spcBef>
              <a:buFont typeface="Arial"/>
              <a:buChar char="•"/>
              <a:tabLst>
                <a:tab pos="191135" algn="l"/>
              </a:tabLst>
            </a:pPr>
            <a:r>
              <a:rPr sz="2400" spc="-5" dirty="0">
                <a:latin typeface="Carlito"/>
                <a:cs typeface="Carlito"/>
              </a:rPr>
              <a:t>Sound </a:t>
            </a:r>
            <a:r>
              <a:rPr sz="2400" spc="-20" dirty="0">
                <a:latin typeface="Carlito"/>
                <a:cs typeface="Carlito"/>
              </a:rPr>
              <a:t>waves travel </a:t>
            </a:r>
            <a:r>
              <a:rPr sz="2400" spc="-10" dirty="0">
                <a:latin typeface="Carlito"/>
                <a:cs typeface="Carlito"/>
              </a:rPr>
              <a:t>through </a:t>
            </a:r>
            <a:r>
              <a:rPr sz="2400" spc="-5" dirty="0">
                <a:latin typeface="Carlito"/>
                <a:cs typeface="Carlito"/>
              </a:rPr>
              <a:t>materials </a:t>
            </a:r>
            <a:r>
              <a:rPr sz="2400" spc="-10" dirty="0">
                <a:latin typeface="Carlito"/>
                <a:cs typeface="Carlito"/>
              </a:rPr>
              <a:t>by vibrating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5" dirty="0">
                <a:latin typeface="Carlito"/>
                <a:cs typeface="Carlito"/>
              </a:rPr>
              <a:t>particles </a:t>
            </a:r>
            <a:r>
              <a:rPr sz="2400" spc="-10" dirty="0">
                <a:latin typeface="Carlito"/>
                <a:cs typeface="Carlito"/>
              </a:rPr>
              <a:t>that </a:t>
            </a:r>
            <a:r>
              <a:rPr sz="2400" spc="-20" dirty="0">
                <a:latin typeface="Carlito"/>
                <a:cs typeface="Carlito"/>
              </a:rPr>
              <a:t>make </a:t>
            </a:r>
            <a:r>
              <a:rPr sz="2400" spc="-5" dirty="0">
                <a:latin typeface="Carlito"/>
                <a:cs typeface="Carlito"/>
              </a:rPr>
              <a:t>up the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material.</a:t>
            </a:r>
            <a:endParaRPr sz="2400">
              <a:latin typeface="Carlito"/>
              <a:cs typeface="Carlito"/>
            </a:endParaRPr>
          </a:p>
          <a:p>
            <a:pPr marL="190500" marR="4806315" indent="-178435">
              <a:lnSpc>
                <a:spcPct val="70000"/>
              </a:lnSpc>
              <a:spcBef>
                <a:spcPts val="1155"/>
              </a:spcBef>
              <a:buFont typeface="Arial"/>
              <a:buChar char="•"/>
              <a:tabLst>
                <a:tab pos="191135" algn="l"/>
              </a:tabLst>
            </a:pP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pitch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sound 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determined </a:t>
            </a:r>
            <a:r>
              <a:rPr sz="2400" spc="-10" dirty="0">
                <a:latin typeface="Carlito"/>
                <a:cs typeface="Carlito"/>
              </a:rPr>
              <a:t>by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5" dirty="0">
                <a:latin typeface="Carlito"/>
                <a:cs typeface="Carlito"/>
              </a:rPr>
              <a:t>frequency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25" dirty="0">
                <a:latin typeface="Carlito"/>
                <a:cs typeface="Carlito"/>
              </a:rPr>
              <a:t>wave  </a:t>
            </a:r>
            <a:r>
              <a:rPr sz="2400" spc="-10" dirty="0">
                <a:latin typeface="Carlito"/>
                <a:cs typeface="Carlito"/>
              </a:rPr>
              <a:t>(vibrations </a:t>
            </a:r>
            <a:r>
              <a:rPr sz="2400" spc="-5" dirty="0">
                <a:latin typeface="Carlito"/>
                <a:cs typeface="Carlito"/>
              </a:rPr>
              <a:t>or cycles  </a:t>
            </a:r>
            <a:r>
              <a:rPr sz="2400" spc="-10" dirty="0">
                <a:latin typeface="Carlito"/>
                <a:cs typeface="Carlito"/>
              </a:rPr>
              <a:t>completed </a:t>
            </a:r>
            <a:r>
              <a:rPr sz="2400" dirty="0">
                <a:latin typeface="Carlito"/>
                <a:cs typeface="Carlito"/>
              </a:rPr>
              <a:t>in a </a:t>
            </a:r>
            <a:r>
              <a:rPr sz="2400" spc="-5" dirty="0">
                <a:latin typeface="Carlito"/>
                <a:cs typeface="Carlito"/>
              </a:rPr>
              <a:t>certain  period of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time).</a:t>
            </a:r>
            <a:endParaRPr sz="2400">
              <a:latin typeface="Carlito"/>
              <a:cs typeface="Carlito"/>
            </a:endParaRPr>
          </a:p>
          <a:p>
            <a:pPr marL="190500" marR="4928870" indent="-178435">
              <a:lnSpc>
                <a:spcPct val="70000"/>
              </a:lnSpc>
              <a:spcBef>
                <a:spcPts val="1150"/>
              </a:spcBef>
              <a:buFont typeface="Arial"/>
              <a:buChar char="•"/>
              <a:tabLst>
                <a:tab pos="191135" algn="l"/>
              </a:tabLst>
            </a:pPr>
            <a:r>
              <a:rPr sz="2400" spc="-5" dirty="0">
                <a:latin typeface="Carlito"/>
                <a:cs typeface="Carlito"/>
              </a:rPr>
              <a:t>Ultrasound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0" dirty="0">
                <a:latin typeface="Carlito"/>
                <a:cs typeface="Carlito"/>
              </a:rPr>
              <a:t>sound  </a:t>
            </a:r>
            <a:r>
              <a:rPr sz="2400" dirty="0">
                <a:latin typeface="Carlito"/>
                <a:cs typeface="Carlito"/>
              </a:rPr>
              <a:t>with a </a:t>
            </a:r>
            <a:r>
              <a:rPr sz="2400" spc="-10" dirty="0">
                <a:latin typeface="Carlito"/>
                <a:cs typeface="Carlito"/>
              </a:rPr>
              <a:t>pitch too </a:t>
            </a:r>
            <a:r>
              <a:rPr sz="2400" spc="-5" dirty="0">
                <a:latin typeface="Carlito"/>
                <a:cs typeface="Carlito"/>
              </a:rPr>
              <a:t>high 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10" dirty="0">
                <a:latin typeface="Carlito"/>
                <a:cs typeface="Carlito"/>
              </a:rPr>
              <a:t>detected by</a:t>
            </a:r>
            <a:r>
              <a:rPr sz="2400" spc="-7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5" dirty="0">
                <a:latin typeface="Carlito"/>
                <a:cs typeface="Carlito"/>
              </a:rPr>
              <a:t>human</a:t>
            </a:r>
            <a:r>
              <a:rPr sz="2400" spc="-10" dirty="0">
                <a:latin typeface="Carlito"/>
                <a:cs typeface="Carlito"/>
              </a:rPr>
              <a:t> </a:t>
            </a:r>
            <a:r>
              <a:rPr sz="2400" spc="-60" dirty="0">
                <a:latin typeface="Carlito"/>
                <a:cs typeface="Carlito"/>
              </a:rPr>
              <a:t>ear.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14800" y="3176587"/>
            <a:ext cx="4408551" cy="3095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blinds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0" y="767842"/>
            <a:ext cx="5105399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spc="-5" dirty="0">
                <a:solidFill>
                  <a:srgbClr val="FF0000"/>
                </a:solidFill>
              </a:rPr>
              <a:t>Spectrum of</a:t>
            </a:r>
            <a:r>
              <a:rPr sz="2500" spc="-65" dirty="0">
                <a:solidFill>
                  <a:srgbClr val="FF0000"/>
                </a:solidFill>
              </a:rPr>
              <a:t> </a:t>
            </a:r>
            <a:r>
              <a:rPr sz="2500" spc="-10" dirty="0">
                <a:solidFill>
                  <a:srgbClr val="FF0000"/>
                </a:solidFill>
              </a:rPr>
              <a:t>sound</a:t>
            </a:r>
            <a:endParaRPr sz="2500"/>
          </a:p>
        </p:txBody>
      </p:sp>
      <p:sp>
        <p:nvSpPr>
          <p:cNvPr id="3" name="object 3"/>
          <p:cNvSpPr txBox="1"/>
          <p:nvPr/>
        </p:nvSpPr>
        <p:spPr>
          <a:xfrm>
            <a:off x="1251610" y="1695145"/>
            <a:ext cx="228981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Frequency range</a:t>
            </a:r>
            <a:r>
              <a:rPr sz="22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Hz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53229" y="1695145"/>
            <a:ext cx="132715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Description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80935" y="1690877"/>
            <a:ext cx="10160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2200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2200" spc="-25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2200" spc="-5" dirty="0">
                <a:solidFill>
                  <a:srgbClr val="FF0000"/>
                </a:solidFill>
                <a:latin typeface="Times New Roman"/>
                <a:cs typeface="Times New Roman"/>
              </a:rPr>
              <a:t>ple</a:t>
            </a:r>
            <a:endParaRPr sz="22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1510538" y="2395642"/>
          <a:ext cx="7130415" cy="2173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6910"/>
                <a:gridCol w="2580640"/>
                <a:gridCol w="2602865"/>
              </a:tblGrid>
              <a:tr h="689534">
                <a:tc>
                  <a:txBody>
                    <a:bodyPr/>
                    <a:lstStyle/>
                    <a:p>
                      <a:pPr marR="464820" algn="ctr">
                        <a:lnSpc>
                          <a:spcPts val="2630"/>
                        </a:lnSpc>
                      </a:pP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0 -</a:t>
                      </a:r>
                      <a:r>
                        <a:rPr sz="24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7175" algn="ctr">
                        <a:lnSpc>
                          <a:spcPts val="2620"/>
                        </a:lnSpc>
                      </a:pPr>
                      <a:r>
                        <a:rPr sz="24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Infrasound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43840" algn="ctr">
                        <a:lnSpc>
                          <a:spcPts val="2620"/>
                        </a:lnSpc>
                      </a:pP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Earth</a:t>
                      </a:r>
                      <a:r>
                        <a:rPr sz="2400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quake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9162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R="478155" algn="ctr">
                        <a:lnSpc>
                          <a:spcPct val="100000"/>
                        </a:lnSpc>
                      </a:pP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20 -</a:t>
                      </a:r>
                      <a:r>
                        <a:rPr sz="2400" spc="-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20.000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240029" algn="ctr">
                        <a:lnSpc>
                          <a:spcPct val="100000"/>
                        </a:lnSpc>
                      </a:pPr>
                      <a:r>
                        <a:rPr sz="24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Audible</a:t>
                      </a:r>
                      <a:r>
                        <a:rPr sz="24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sound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150">
                        <a:latin typeface="Times New Roman"/>
                        <a:cs typeface="Times New Roman"/>
                      </a:endParaRPr>
                    </a:p>
                    <a:p>
                      <a:pPr marL="243840" algn="ctr">
                        <a:lnSpc>
                          <a:spcPct val="100000"/>
                        </a:lnSpc>
                      </a:pPr>
                      <a:r>
                        <a:rPr sz="24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Speech,</a:t>
                      </a:r>
                      <a:r>
                        <a:rPr sz="24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music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/>
                </a:tc>
              </a:tr>
              <a:tr h="567297">
                <a:tc>
                  <a:txBody>
                    <a:bodyPr/>
                    <a:lstStyle/>
                    <a:p>
                      <a:pPr marR="480059" algn="ctr">
                        <a:lnSpc>
                          <a:spcPts val="2830"/>
                        </a:lnSpc>
                        <a:spcBef>
                          <a:spcPts val="1535"/>
                        </a:spcBef>
                      </a:pP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&gt;</a:t>
                      </a:r>
                      <a:r>
                        <a:rPr sz="2400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20.000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94945" marB="0"/>
                </a:tc>
                <a:tc>
                  <a:txBody>
                    <a:bodyPr/>
                    <a:lstStyle/>
                    <a:p>
                      <a:pPr marL="258445" algn="ctr">
                        <a:lnSpc>
                          <a:spcPts val="2820"/>
                        </a:lnSpc>
                        <a:spcBef>
                          <a:spcPts val="1545"/>
                        </a:spcBef>
                      </a:pP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Ultrasound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96215" marB="0"/>
                </a:tc>
                <a:tc>
                  <a:txBody>
                    <a:bodyPr/>
                    <a:lstStyle/>
                    <a:p>
                      <a:pPr marL="245745" algn="ctr">
                        <a:lnSpc>
                          <a:spcPts val="2830"/>
                        </a:lnSpc>
                        <a:spcBef>
                          <a:spcPts val="1535"/>
                        </a:spcBef>
                      </a:pP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Bat, Quartz</a:t>
                      </a:r>
                      <a:r>
                        <a:rPr sz="2400" spc="-9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crystal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194945" marB="0"/>
                </a:tc>
              </a:tr>
            </a:tbl>
          </a:graphicData>
        </a:graphic>
      </p:graphicFrame>
      <p:sp>
        <p:nvSpPr>
          <p:cNvPr id="7" name="object 7"/>
          <p:cNvSpPr/>
          <p:nvPr/>
        </p:nvSpPr>
        <p:spPr>
          <a:xfrm>
            <a:off x="1125537" y="2171700"/>
            <a:ext cx="7477759" cy="0"/>
          </a:xfrm>
          <a:custGeom>
            <a:avLst/>
            <a:gdLst/>
            <a:ahLst/>
            <a:cxnLst/>
            <a:rect l="l" t="t" r="r" b="b"/>
            <a:pathLst>
              <a:path w="7477759">
                <a:moveTo>
                  <a:pt x="0" y="0"/>
                </a:moveTo>
                <a:lnTo>
                  <a:pt x="7477188" y="0"/>
                </a:lnTo>
              </a:path>
            </a:pathLst>
          </a:custGeom>
          <a:ln w="12700">
            <a:solidFill>
              <a:srgbClr val="1F487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blinds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3628" y="636473"/>
            <a:ext cx="6930772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Basic Principles </a:t>
            </a:r>
            <a:r>
              <a:rPr spc="-5" dirty="0"/>
              <a:t>of Sound</a:t>
            </a:r>
            <a:r>
              <a:rPr spc="-12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6544" y="1560957"/>
            <a:ext cx="6941184" cy="361061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355600" marR="5080" indent="-342900">
              <a:lnSpc>
                <a:spcPts val="2300"/>
              </a:lnSpc>
              <a:spcBef>
                <a:spcPts val="6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measurement </a:t>
            </a:r>
            <a:r>
              <a:rPr sz="2400" spc="-5" dirty="0">
                <a:latin typeface="Carlito"/>
                <a:cs typeface="Carlito"/>
              </a:rPr>
              <a:t>of sound </a:t>
            </a:r>
            <a:r>
              <a:rPr sz="2400" spc="-20" dirty="0">
                <a:latin typeface="Carlito"/>
                <a:cs typeface="Carlito"/>
              </a:rPr>
              <a:t>waves </a:t>
            </a:r>
            <a:r>
              <a:rPr sz="2400" spc="-15" dirty="0">
                <a:latin typeface="Carlito"/>
                <a:cs typeface="Carlito"/>
              </a:rPr>
              <a:t>from crest to crest  </a:t>
            </a:r>
            <a:r>
              <a:rPr sz="2400" spc="-5" dirty="0">
                <a:latin typeface="Carlito"/>
                <a:cs typeface="Carlito"/>
              </a:rPr>
              <a:t>determines </a:t>
            </a:r>
            <a:r>
              <a:rPr sz="2400" dirty="0">
                <a:latin typeface="Carlito"/>
                <a:cs typeface="Carlito"/>
              </a:rPr>
              <a:t>its </a:t>
            </a:r>
            <a:r>
              <a:rPr sz="2400" spc="-15" dirty="0">
                <a:latin typeface="Carlito"/>
                <a:cs typeface="Carlito"/>
              </a:rPr>
              <a:t>wavelength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(λ).</a:t>
            </a:r>
            <a:endParaRPr sz="2400">
              <a:latin typeface="Carlito"/>
              <a:cs typeface="Carlito"/>
            </a:endParaRPr>
          </a:p>
          <a:p>
            <a:pPr marL="355600" marR="3535679" indent="-342900">
              <a:lnSpc>
                <a:spcPct val="80100"/>
              </a:lnSpc>
              <a:spcBef>
                <a:spcPts val="11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rlito"/>
                <a:cs typeface="Carlito"/>
              </a:rPr>
              <a:t>The sound </a:t>
            </a:r>
            <a:r>
              <a:rPr sz="2400" spc="-15" dirty="0">
                <a:latin typeface="Carlito"/>
                <a:cs typeface="Carlito"/>
              </a:rPr>
              <a:t>wavelength 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5" dirty="0">
                <a:latin typeface="Carlito"/>
                <a:cs typeface="Carlito"/>
              </a:rPr>
              <a:t>inversely </a:t>
            </a:r>
            <a:r>
              <a:rPr sz="2400" spc="-10" dirty="0">
                <a:latin typeface="Carlito"/>
                <a:cs typeface="Carlito"/>
              </a:rPr>
              <a:t>proportional 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its </a:t>
            </a:r>
            <a:r>
              <a:rPr sz="2400" spc="-20" dirty="0">
                <a:latin typeface="Carlito"/>
                <a:cs typeface="Carlito"/>
              </a:rPr>
              <a:t>frequency. </a:t>
            </a:r>
            <a:r>
              <a:rPr sz="2400" spc="-5" dirty="0">
                <a:latin typeface="Carlito"/>
                <a:cs typeface="Carlito"/>
              </a:rPr>
              <a:t>(λ </a:t>
            </a:r>
            <a:r>
              <a:rPr sz="2400" dirty="0">
                <a:latin typeface="Carlito"/>
                <a:cs typeface="Carlito"/>
              </a:rPr>
              <a:t>=</a:t>
            </a:r>
            <a:r>
              <a:rPr sz="2400" spc="-80" dirty="0">
                <a:latin typeface="Carlito"/>
                <a:cs typeface="Carlito"/>
              </a:rPr>
              <a:t> </a:t>
            </a:r>
            <a:r>
              <a:rPr sz="2400" spc="5" dirty="0">
                <a:latin typeface="Carlito"/>
                <a:cs typeface="Carlito"/>
              </a:rPr>
              <a:t>1/f)</a:t>
            </a:r>
            <a:endParaRPr sz="2400">
              <a:latin typeface="Carlito"/>
              <a:cs typeface="Carlito"/>
            </a:endParaRPr>
          </a:p>
          <a:p>
            <a:pPr marL="355600" marR="3478529" indent="-342900">
              <a:lnSpc>
                <a:spcPct val="80000"/>
              </a:lnSpc>
              <a:spcBef>
                <a:spcPts val="11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5" dirty="0">
                <a:latin typeface="Carlito"/>
                <a:cs typeface="Carlito"/>
              </a:rPr>
              <a:t>Several </a:t>
            </a:r>
            <a:r>
              <a:rPr sz="2400" spc="-25" dirty="0">
                <a:latin typeface="Carlito"/>
                <a:cs typeface="Carlito"/>
              </a:rPr>
              <a:t>wave </a:t>
            </a:r>
            <a:r>
              <a:rPr sz="2400" dirty="0">
                <a:latin typeface="Carlito"/>
                <a:cs typeface="Carlito"/>
              </a:rPr>
              <a:t>modes </a:t>
            </a:r>
            <a:r>
              <a:rPr sz="2400" spc="-5" dirty="0">
                <a:latin typeface="Carlito"/>
                <a:cs typeface="Carlito"/>
              </a:rPr>
              <a:t>of  </a:t>
            </a:r>
            <a:r>
              <a:rPr sz="2400" spc="-10" dirty="0">
                <a:latin typeface="Carlito"/>
                <a:cs typeface="Carlito"/>
              </a:rPr>
              <a:t>vibration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5" dirty="0">
                <a:latin typeface="Carlito"/>
                <a:cs typeface="Carlito"/>
              </a:rPr>
              <a:t>used </a:t>
            </a:r>
            <a:r>
              <a:rPr sz="2400" dirty="0">
                <a:latin typeface="Carlito"/>
                <a:cs typeface="Carlito"/>
              </a:rPr>
              <a:t>in  </a:t>
            </a:r>
            <a:r>
              <a:rPr sz="2400" spc="-10" dirty="0">
                <a:latin typeface="Carlito"/>
                <a:cs typeface="Carlito"/>
              </a:rPr>
              <a:t>ultrasonic </a:t>
            </a:r>
            <a:r>
              <a:rPr sz="2400" dirty="0">
                <a:latin typeface="Carlito"/>
                <a:cs typeface="Carlito"/>
              </a:rPr>
              <a:t>inspection.  </a:t>
            </a: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most common </a:t>
            </a:r>
            <a:r>
              <a:rPr sz="2400" spc="-15" dirty="0">
                <a:latin typeface="Carlito"/>
                <a:cs typeface="Carlito"/>
              </a:rPr>
              <a:t>are  </a:t>
            </a:r>
            <a:r>
              <a:rPr sz="2400" spc="-5" dirty="0">
                <a:latin typeface="Carlito"/>
                <a:cs typeface="Carlito"/>
              </a:rPr>
              <a:t>longitudinal, </a:t>
            </a:r>
            <a:r>
              <a:rPr sz="2400" spc="-40" dirty="0">
                <a:latin typeface="Carlito"/>
                <a:cs typeface="Carlito"/>
              </a:rPr>
              <a:t>shear, </a:t>
            </a:r>
            <a:r>
              <a:rPr sz="2400" dirty="0">
                <a:latin typeface="Carlito"/>
                <a:cs typeface="Carlito"/>
              </a:rPr>
              <a:t>and  </a:t>
            </a:r>
            <a:r>
              <a:rPr sz="2400" spc="-5" dirty="0">
                <a:latin typeface="Carlito"/>
                <a:cs typeface="Carlito"/>
              </a:rPr>
              <a:t>Rayleigh </a:t>
            </a:r>
            <a:r>
              <a:rPr sz="2400" spc="-10" dirty="0">
                <a:latin typeface="Carlito"/>
                <a:cs typeface="Carlito"/>
              </a:rPr>
              <a:t>(surface)</a:t>
            </a:r>
            <a:r>
              <a:rPr sz="2400" spc="-11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waves.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0" y="2545878"/>
            <a:ext cx="4080659" cy="3702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34589" y="608203"/>
            <a:ext cx="5795011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Ultrasound</a:t>
            </a:r>
            <a:r>
              <a:rPr spc="-55" dirty="0"/>
              <a:t> </a:t>
            </a:r>
            <a:r>
              <a:rPr spc="-15" dirty="0"/>
              <a:t>Generation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1999" y="1219200"/>
            <a:ext cx="7933893" cy="5150513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2400" spc="-5" dirty="0">
                <a:latin typeface="Carlito"/>
                <a:cs typeface="Carlito"/>
              </a:rPr>
              <a:t>Ultrasound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5" dirty="0">
                <a:latin typeface="Carlito"/>
                <a:cs typeface="Carlito"/>
              </a:rPr>
              <a:t>generated </a:t>
            </a:r>
            <a:r>
              <a:rPr sz="2400" dirty="0">
                <a:latin typeface="Carlito"/>
                <a:cs typeface="Carlito"/>
              </a:rPr>
              <a:t>with a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spc="-30" dirty="0">
                <a:latin typeface="Carlito"/>
                <a:cs typeface="Carlito"/>
              </a:rPr>
              <a:t>transducer.</a:t>
            </a:r>
            <a:endParaRPr sz="2400">
              <a:latin typeface="Carlito"/>
              <a:cs typeface="Carlito"/>
            </a:endParaRPr>
          </a:p>
          <a:p>
            <a:pPr marL="4546600" marR="5080">
              <a:lnSpc>
                <a:spcPct val="80000"/>
              </a:lnSpc>
              <a:spcBef>
                <a:spcPts val="1620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A piezoelectric</a:t>
            </a:r>
            <a:r>
              <a:rPr sz="2400" b="1" spc="-1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element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transducer  converts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electrical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energy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into</a:t>
            </a:r>
            <a:r>
              <a:rPr sz="24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mechanical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vibrations (sound), and  vice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 versa.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50">
              <a:latin typeface="Arial"/>
              <a:cs typeface="Arial"/>
            </a:endParaRPr>
          </a:p>
          <a:p>
            <a:pPr marL="1397000" marR="4415790">
              <a:lnSpc>
                <a:spcPct val="80000"/>
              </a:lnSpc>
            </a:pPr>
            <a:r>
              <a:rPr sz="2400" spc="-5" dirty="0">
                <a:latin typeface="Carlito"/>
                <a:cs typeface="Carlito"/>
              </a:rPr>
              <a:t>The transducer</a:t>
            </a:r>
            <a:r>
              <a:rPr sz="2400" spc="-9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is  </a:t>
            </a:r>
            <a:r>
              <a:rPr sz="2400" spc="-5" dirty="0">
                <a:latin typeface="Carlito"/>
                <a:cs typeface="Carlito"/>
              </a:rPr>
              <a:t>capable of both  </a:t>
            </a:r>
            <a:r>
              <a:rPr sz="2400" spc="-10" dirty="0">
                <a:latin typeface="Carlito"/>
                <a:cs typeface="Carlito"/>
              </a:rPr>
              <a:t>transmitting </a:t>
            </a:r>
            <a:r>
              <a:rPr sz="2400" dirty="0">
                <a:latin typeface="Carlito"/>
                <a:cs typeface="Carlito"/>
              </a:rPr>
              <a:t>and  </a:t>
            </a:r>
            <a:r>
              <a:rPr sz="2400" spc="-5" dirty="0">
                <a:latin typeface="Carlito"/>
                <a:cs typeface="Carlito"/>
              </a:rPr>
              <a:t>receiving </a:t>
            </a:r>
            <a:r>
              <a:rPr sz="2400" spc="-10" dirty="0">
                <a:latin typeface="Carlito"/>
                <a:cs typeface="Carlito"/>
              </a:rPr>
              <a:t>sound  </a:t>
            </a:r>
            <a:r>
              <a:rPr sz="2400" spc="-30" dirty="0">
                <a:latin typeface="Carlito"/>
                <a:cs typeface="Carlito"/>
              </a:rPr>
              <a:t>energy.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81000" y="1905000"/>
            <a:ext cx="8229600" cy="4592671"/>
            <a:chOff x="787400" y="2218406"/>
            <a:chExt cx="7823200" cy="4279265"/>
          </a:xfrm>
        </p:grpSpPr>
        <p:sp>
          <p:nvSpPr>
            <p:cNvPr id="5" name="object 5"/>
            <p:cNvSpPr/>
            <p:nvPr/>
          </p:nvSpPr>
          <p:spPr>
            <a:xfrm>
              <a:off x="787400" y="2218406"/>
              <a:ext cx="4381500" cy="21154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26076" y="4011612"/>
              <a:ext cx="3684524" cy="24860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med">
    <p:blinds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85800" y="530174"/>
            <a:ext cx="777240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Principles </a:t>
            </a:r>
            <a:r>
              <a:rPr spc="-5" dirty="0"/>
              <a:t>of </a:t>
            </a:r>
            <a:r>
              <a:rPr spc="-10" dirty="0"/>
              <a:t>Ultrasonic</a:t>
            </a:r>
            <a:r>
              <a:rPr spc="-45" dirty="0"/>
              <a:t> </a:t>
            </a:r>
            <a:r>
              <a:rPr spc="-5" dirty="0"/>
              <a:t>Inspection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8243" y="1613661"/>
            <a:ext cx="7564755" cy="4488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Ultrasonic </a:t>
            </a:r>
            <a:r>
              <a:rPr sz="2400" spc="-20" dirty="0">
                <a:latin typeface="Carlito"/>
                <a:cs typeface="Carlito"/>
              </a:rPr>
              <a:t>waves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10" dirty="0">
                <a:latin typeface="Carlito"/>
                <a:cs typeface="Carlito"/>
              </a:rPr>
              <a:t>introduced </a:t>
            </a:r>
            <a:r>
              <a:rPr sz="2400" spc="-15" dirty="0">
                <a:latin typeface="Carlito"/>
                <a:cs typeface="Carlito"/>
              </a:rPr>
              <a:t>into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0" dirty="0">
                <a:latin typeface="Carlito"/>
                <a:cs typeface="Carlito"/>
              </a:rPr>
              <a:t>material where </a:t>
            </a:r>
            <a:r>
              <a:rPr sz="2400" dirty="0">
                <a:latin typeface="Carlito"/>
                <a:cs typeface="Carlito"/>
              </a:rPr>
              <a:t>they  </a:t>
            </a:r>
            <a:r>
              <a:rPr sz="2400" spc="-20" dirty="0">
                <a:latin typeface="Carlito"/>
                <a:cs typeface="Carlito"/>
              </a:rPr>
              <a:t>travel </a:t>
            </a:r>
            <a:r>
              <a:rPr sz="2400" dirty="0">
                <a:latin typeface="Carlito"/>
                <a:cs typeface="Carlito"/>
              </a:rPr>
              <a:t>in a </a:t>
            </a:r>
            <a:r>
              <a:rPr sz="2400" spc="-15" dirty="0">
                <a:latin typeface="Carlito"/>
                <a:cs typeface="Carlito"/>
              </a:rPr>
              <a:t>straight </a:t>
            </a:r>
            <a:r>
              <a:rPr sz="2400" dirty="0">
                <a:latin typeface="Carlito"/>
                <a:cs typeface="Carlito"/>
              </a:rPr>
              <a:t>line and </a:t>
            </a:r>
            <a:r>
              <a:rPr sz="2400" spc="-15" dirty="0">
                <a:latin typeface="Carlito"/>
                <a:cs typeface="Carlito"/>
              </a:rPr>
              <a:t>at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5" dirty="0">
                <a:latin typeface="Carlito"/>
                <a:cs typeface="Carlito"/>
              </a:rPr>
              <a:t>constant </a:t>
            </a:r>
            <a:r>
              <a:rPr sz="2400" spc="-5" dirty="0">
                <a:latin typeface="Carlito"/>
                <a:cs typeface="Carlito"/>
              </a:rPr>
              <a:t>speed </a:t>
            </a:r>
            <a:r>
              <a:rPr sz="2400" spc="-10" dirty="0">
                <a:latin typeface="Carlito"/>
                <a:cs typeface="Carlito"/>
              </a:rPr>
              <a:t>until </a:t>
            </a:r>
            <a:r>
              <a:rPr sz="2400" spc="-5" dirty="0">
                <a:latin typeface="Carlito"/>
                <a:cs typeface="Carlito"/>
              </a:rPr>
              <a:t>they  </a:t>
            </a:r>
            <a:r>
              <a:rPr sz="2400" spc="-10" dirty="0">
                <a:latin typeface="Carlito"/>
                <a:cs typeface="Carlito"/>
              </a:rPr>
              <a:t>encounter </a:t>
            </a:r>
            <a:r>
              <a:rPr sz="2400" dirty="0">
                <a:latin typeface="Carlito"/>
                <a:cs typeface="Carlito"/>
              </a:rPr>
              <a:t>a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surface.</a:t>
            </a:r>
            <a:endParaRPr sz="2400">
              <a:latin typeface="Carlito"/>
              <a:cs typeface="Carlito"/>
            </a:endParaRPr>
          </a:p>
          <a:p>
            <a:pPr marL="241300" marR="182880" indent="-228600">
              <a:lnSpc>
                <a:spcPct val="100000"/>
              </a:lnSpc>
              <a:spcBef>
                <a:spcPts val="115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30" dirty="0">
                <a:latin typeface="Carlito"/>
                <a:cs typeface="Carlito"/>
              </a:rPr>
              <a:t>At </a:t>
            </a:r>
            <a:r>
              <a:rPr sz="2400" spc="-10" dirty="0">
                <a:latin typeface="Carlito"/>
                <a:cs typeface="Carlito"/>
              </a:rPr>
              <a:t>surface interfaces </a:t>
            </a:r>
            <a:r>
              <a:rPr sz="2400" spc="-5" dirty="0">
                <a:latin typeface="Carlito"/>
                <a:cs typeface="Carlito"/>
              </a:rPr>
              <a:t>some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25" dirty="0">
                <a:latin typeface="Carlito"/>
                <a:cs typeface="Carlito"/>
              </a:rPr>
              <a:t>wave </a:t>
            </a:r>
            <a:r>
              <a:rPr sz="2400" spc="-10" dirty="0">
                <a:latin typeface="Carlito"/>
                <a:cs typeface="Carlito"/>
              </a:rPr>
              <a:t>energy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5" dirty="0">
                <a:latin typeface="Carlito"/>
                <a:cs typeface="Carlito"/>
              </a:rPr>
              <a:t>reflected 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some </a:t>
            </a:r>
            <a:r>
              <a:rPr sz="2400" dirty="0">
                <a:latin typeface="Carlito"/>
                <a:cs typeface="Carlito"/>
              </a:rPr>
              <a:t>is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transmitted.</a:t>
            </a:r>
            <a:endParaRPr sz="2400">
              <a:latin typeface="Carlito"/>
              <a:cs typeface="Carlito"/>
            </a:endParaRPr>
          </a:p>
          <a:p>
            <a:pPr marL="241300" marR="414020" indent="-228600">
              <a:lnSpc>
                <a:spcPct val="100000"/>
              </a:lnSpc>
              <a:spcBef>
                <a:spcPts val="115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The amount of </a:t>
            </a:r>
            <a:r>
              <a:rPr sz="2400" spc="-10" dirty="0">
                <a:latin typeface="Carlito"/>
                <a:cs typeface="Carlito"/>
              </a:rPr>
              <a:t>reflected </a:t>
            </a:r>
            <a:r>
              <a:rPr sz="2400" spc="-5" dirty="0">
                <a:latin typeface="Carlito"/>
                <a:cs typeface="Carlito"/>
              </a:rPr>
              <a:t>or </a:t>
            </a:r>
            <a:r>
              <a:rPr sz="2400" spc="-15" dirty="0">
                <a:latin typeface="Carlito"/>
                <a:cs typeface="Carlito"/>
              </a:rPr>
              <a:t>transmitted </a:t>
            </a:r>
            <a:r>
              <a:rPr sz="2400" spc="-5" dirty="0">
                <a:latin typeface="Carlito"/>
                <a:cs typeface="Carlito"/>
              </a:rPr>
              <a:t>energy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 </a:t>
            </a:r>
            <a:r>
              <a:rPr sz="2400" spc="-10" dirty="0">
                <a:latin typeface="Carlito"/>
                <a:cs typeface="Carlito"/>
              </a:rPr>
              <a:t>detected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10" dirty="0">
                <a:latin typeface="Carlito"/>
                <a:cs typeface="Carlito"/>
              </a:rPr>
              <a:t>provides information </a:t>
            </a:r>
            <a:r>
              <a:rPr sz="2400" dirty="0">
                <a:latin typeface="Carlito"/>
                <a:cs typeface="Carlito"/>
              </a:rPr>
              <a:t>about the </a:t>
            </a:r>
            <a:r>
              <a:rPr sz="2400" spc="-20" dirty="0">
                <a:latin typeface="Carlito"/>
                <a:cs typeface="Carlito"/>
              </a:rPr>
              <a:t>size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35" dirty="0">
                <a:latin typeface="Carlito"/>
                <a:cs typeface="Carlito"/>
              </a:rPr>
              <a:t>reflector.</a:t>
            </a:r>
            <a:endParaRPr sz="2400">
              <a:latin typeface="Carlito"/>
              <a:cs typeface="Carlito"/>
            </a:endParaRPr>
          </a:p>
          <a:p>
            <a:pPr marL="241300" marR="375285" indent="-228600">
              <a:lnSpc>
                <a:spcPct val="100000"/>
              </a:lnSpc>
              <a:spcBef>
                <a:spcPts val="116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20" dirty="0">
                <a:latin typeface="Carlito"/>
                <a:cs typeface="Carlito"/>
              </a:rPr>
              <a:t>travel </a:t>
            </a:r>
            <a:r>
              <a:rPr sz="2400" dirty="0">
                <a:latin typeface="Carlito"/>
                <a:cs typeface="Carlito"/>
              </a:rPr>
              <a:t>time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sound can be measured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this  </a:t>
            </a:r>
            <a:r>
              <a:rPr sz="2400" spc="-10" dirty="0">
                <a:latin typeface="Carlito"/>
                <a:cs typeface="Carlito"/>
              </a:rPr>
              <a:t>provides information </a:t>
            </a:r>
            <a:r>
              <a:rPr sz="2400" spc="-5" dirty="0">
                <a:latin typeface="Carlito"/>
                <a:cs typeface="Carlito"/>
              </a:rPr>
              <a:t>on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distance that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sound has  </a:t>
            </a:r>
            <a:r>
              <a:rPr sz="2400" spc="-15" dirty="0">
                <a:latin typeface="Carlito"/>
                <a:cs typeface="Carlito"/>
              </a:rPr>
              <a:t>traveled.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2101" y="530174"/>
            <a:ext cx="428929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95" dirty="0"/>
              <a:t>Test</a:t>
            </a:r>
            <a:r>
              <a:rPr spc="-60" dirty="0"/>
              <a:t> </a:t>
            </a:r>
            <a:r>
              <a:rPr spc="-35" dirty="0"/>
              <a:t>Techniques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3400" y="990600"/>
            <a:ext cx="8093709" cy="546406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marR="5080" indent="-229235">
              <a:lnSpc>
                <a:spcPts val="23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arlito"/>
                <a:cs typeface="Carlito"/>
              </a:rPr>
              <a:t>Ultrasonic </a:t>
            </a:r>
            <a:r>
              <a:rPr sz="2400" spc="-10" dirty="0">
                <a:latin typeface="Carlito"/>
                <a:cs typeface="Carlito"/>
              </a:rPr>
              <a:t>testing </a:t>
            </a:r>
            <a:r>
              <a:rPr sz="2400" dirty="0">
                <a:latin typeface="Carlito"/>
                <a:cs typeface="Carlito"/>
              </a:rPr>
              <a:t>is a </a:t>
            </a:r>
            <a:r>
              <a:rPr sz="2400" spc="-5" dirty="0">
                <a:latin typeface="Carlito"/>
                <a:cs typeface="Carlito"/>
              </a:rPr>
              <a:t>very </a:t>
            </a:r>
            <a:r>
              <a:rPr sz="2400" spc="-10" dirty="0">
                <a:latin typeface="Carlito"/>
                <a:cs typeface="Carlito"/>
              </a:rPr>
              <a:t>versatile </a:t>
            </a:r>
            <a:r>
              <a:rPr sz="2400" dirty="0">
                <a:latin typeface="Carlito"/>
                <a:cs typeface="Carlito"/>
              </a:rPr>
              <a:t>inspection method, and  inspections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accomplished </a:t>
            </a:r>
            <a:r>
              <a:rPr sz="2400" dirty="0">
                <a:latin typeface="Carlito"/>
                <a:cs typeface="Carlito"/>
              </a:rPr>
              <a:t>in a </a:t>
            </a:r>
            <a:r>
              <a:rPr sz="2400" spc="-5" dirty="0">
                <a:latin typeface="Carlito"/>
                <a:cs typeface="Carlito"/>
              </a:rPr>
              <a:t>number of </a:t>
            </a:r>
            <a:r>
              <a:rPr sz="2400" spc="-20" dirty="0">
                <a:latin typeface="Carlito"/>
                <a:cs typeface="Carlito"/>
              </a:rPr>
              <a:t>different</a:t>
            </a:r>
            <a:r>
              <a:rPr sz="2400" spc="5" dirty="0">
                <a:latin typeface="Carlito"/>
                <a:cs typeface="Carlito"/>
              </a:rPr>
              <a:t> </a:t>
            </a:r>
            <a:r>
              <a:rPr sz="2400" spc="-20" dirty="0">
                <a:latin typeface="Carlito"/>
                <a:cs typeface="Carlito"/>
              </a:rPr>
              <a:t>ways.</a:t>
            </a:r>
            <a:endParaRPr sz="2400">
              <a:latin typeface="Carlito"/>
              <a:cs typeface="Carlito"/>
            </a:endParaRPr>
          </a:p>
          <a:p>
            <a:pPr marL="241300" marR="432434" indent="-229235">
              <a:lnSpc>
                <a:spcPts val="2300"/>
              </a:lnSpc>
              <a:spcBef>
                <a:spcPts val="116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arlito"/>
                <a:cs typeface="Carlito"/>
              </a:rPr>
              <a:t>Ultrasonic </a:t>
            </a:r>
            <a:r>
              <a:rPr sz="2400" dirty="0">
                <a:latin typeface="Carlito"/>
                <a:cs typeface="Carlito"/>
              </a:rPr>
              <a:t>inspection </a:t>
            </a:r>
            <a:r>
              <a:rPr sz="2400" spc="-5" dirty="0">
                <a:latin typeface="Carlito"/>
                <a:cs typeface="Carlito"/>
              </a:rPr>
              <a:t>techniques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10" dirty="0">
                <a:latin typeface="Carlito"/>
                <a:cs typeface="Carlito"/>
              </a:rPr>
              <a:t>commonly </a:t>
            </a:r>
            <a:r>
              <a:rPr sz="2400" spc="-5" dirty="0">
                <a:latin typeface="Carlito"/>
                <a:cs typeface="Carlito"/>
              </a:rPr>
              <a:t>divided </a:t>
            </a:r>
            <a:r>
              <a:rPr sz="2400" spc="-15" dirty="0">
                <a:latin typeface="Carlito"/>
                <a:cs typeface="Carlito"/>
              </a:rPr>
              <a:t>into  </a:t>
            </a:r>
            <a:r>
              <a:rPr sz="2400" spc="-10" dirty="0">
                <a:latin typeface="Carlito"/>
                <a:cs typeface="Carlito"/>
              </a:rPr>
              <a:t>three </a:t>
            </a:r>
            <a:r>
              <a:rPr sz="2400" dirty="0">
                <a:latin typeface="Carlito"/>
                <a:cs typeface="Carlito"/>
              </a:rPr>
              <a:t>primary</a:t>
            </a:r>
            <a:r>
              <a:rPr sz="2400" spc="-5" dirty="0">
                <a:latin typeface="Carlito"/>
                <a:cs typeface="Carlito"/>
              </a:rPr>
              <a:t> classifications.</a:t>
            </a:r>
            <a:endParaRPr sz="2400">
              <a:latin typeface="Carlito"/>
              <a:cs typeface="Carlito"/>
            </a:endParaRPr>
          </a:p>
          <a:p>
            <a:pPr marL="584200" lvl="1" indent="-229235">
              <a:lnSpc>
                <a:spcPts val="2650"/>
              </a:lnSpc>
              <a:spcBef>
                <a:spcPts val="600"/>
              </a:spcBef>
              <a:buFont typeface="Arial"/>
              <a:buChar char="–"/>
              <a:tabLst>
                <a:tab pos="584835" algn="l"/>
              </a:tabLst>
            </a:pPr>
            <a:r>
              <a:rPr sz="2400" b="1" spc="-5" dirty="0">
                <a:latin typeface="Carlito"/>
                <a:cs typeface="Carlito"/>
              </a:rPr>
              <a:t>Pulse-echo </a:t>
            </a:r>
            <a:r>
              <a:rPr sz="2400" b="1" dirty="0">
                <a:latin typeface="Carlito"/>
                <a:cs typeface="Carlito"/>
              </a:rPr>
              <a:t>and </a:t>
            </a:r>
            <a:r>
              <a:rPr sz="2400" b="1" spc="-10" dirty="0">
                <a:latin typeface="Carlito"/>
                <a:cs typeface="Carlito"/>
              </a:rPr>
              <a:t>Through</a:t>
            </a:r>
            <a:r>
              <a:rPr sz="2400" b="1" spc="-15" dirty="0">
                <a:latin typeface="Carlito"/>
                <a:cs typeface="Carlito"/>
              </a:rPr>
              <a:t> Transmission</a:t>
            </a:r>
            <a:endParaRPr sz="2400">
              <a:latin typeface="Carlito"/>
              <a:cs typeface="Carlito"/>
            </a:endParaRPr>
          </a:p>
          <a:p>
            <a:pPr marL="584200">
              <a:lnSpc>
                <a:spcPts val="2170"/>
              </a:lnSpc>
            </a:pPr>
            <a:r>
              <a:rPr sz="2000" b="1" spc="-10" dirty="0">
                <a:latin typeface="Carlito"/>
                <a:cs typeface="Carlito"/>
              </a:rPr>
              <a:t>(</a:t>
            </a:r>
            <a:r>
              <a:rPr sz="2000" spc="-10" dirty="0">
                <a:latin typeface="Carlito"/>
                <a:cs typeface="Carlito"/>
              </a:rPr>
              <a:t>Relates </a:t>
            </a:r>
            <a:r>
              <a:rPr sz="2000" spc="-15" dirty="0">
                <a:latin typeface="Carlito"/>
                <a:cs typeface="Carlito"/>
              </a:rPr>
              <a:t>to </a:t>
            </a:r>
            <a:r>
              <a:rPr sz="2000" dirty="0">
                <a:latin typeface="Carlito"/>
                <a:cs typeface="Carlito"/>
              </a:rPr>
              <a:t>whether </a:t>
            </a:r>
            <a:r>
              <a:rPr sz="2000" spc="-10" dirty="0">
                <a:latin typeface="Carlito"/>
                <a:cs typeface="Carlito"/>
              </a:rPr>
              <a:t>reflected </a:t>
            </a:r>
            <a:r>
              <a:rPr sz="2000" spc="-5" dirty="0">
                <a:latin typeface="Carlito"/>
                <a:cs typeface="Carlito"/>
              </a:rPr>
              <a:t>or </a:t>
            </a:r>
            <a:r>
              <a:rPr sz="2000" spc="-10" dirty="0">
                <a:latin typeface="Carlito"/>
                <a:cs typeface="Carlito"/>
              </a:rPr>
              <a:t>transmitted </a:t>
            </a:r>
            <a:r>
              <a:rPr sz="2000" spc="-5" dirty="0">
                <a:latin typeface="Carlito"/>
                <a:cs typeface="Carlito"/>
              </a:rPr>
              <a:t>energy </a:t>
            </a:r>
            <a:r>
              <a:rPr sz="2000" dirty="0">
                <a:latin typeface="Carlito"/>
                <a:cs typeface="Carlito"/>
              </a:rPr>
              <a:t>is</a:t>
            </a:r>
            <a:r>
              <a:rPr sz="2000" spc="6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used)</a:t>
            </a:r>
            <a:endParaRPr sz="2000">
              <a:latin typeface="Carlito"/>
              <a:cs typeface="Carlito"/>
            </a:endParaRPr>
          </a:p>
          <a:p>
            <a:pPr marL="584200" lvl="1" indent="-229235">
              <a:lnSpc>
                <a:spcPts val="2650"/>
              </a:lnSpc>
              <a:spcBef>
                <a:spcPts val="565"/>
              </a:spcBef>
              <a:buFont typeface="Arial"/>
              <a:buChar char="–"/>
              <a:tabLst>
                <a:tab pos="584835" algn="l"/>
              </a:tabLst>
            </a:pPr>
            <a:r>
              <a:rPr sz="2400" b="1" dirty="0">
                <a:latin typeface="Carlito"/>
                <a:cs typeface="Carlito"/>
              </a:rPr>
              <a:t>Normal Beam and Angle</a:t>
            </a:r>
            <a:r>
              <a:rPr sz="2400" b="1" spc="-45" dirty="0">
                <a:latin typeface="Carlito"/>
                <a:cs typeface="Carlito"/>
              </a:rPr>
              <a:t> </a:t>
            </a:r>
            <a:r>
              <a:rPr sz="2400" b="1" dirty="0">
                <a:latin typeface="Carlito"/>
                <a:cs typeface="Carlito"/>
              </a:rPr>
              <a:t>Beam</a:t>
            </a:r>
            <a:endParaRPr sz="2400">
              <a:latin typeface="Carlito"/>
              <a:cs typeface="Carlito"/>
            </a:endParaRPr>
          </a:p>
          <a:p>
            <a:pPr marL="584200">
              <a:lnSpc>
                <a:spcPts val="2170"/>
              </a:lnSpc>
            </a:pPr>
            <a:r>
              <a:rPr sz="2000" spc="-10" dirty="0">
                <a:latin typeface="Carlito"/>
                <a:cs typeface="Carlito"/>
              </a:rPr>
              <a:t>(Relates </a:t>
            </a:r>
            <a:r>
              <a:rPr sz="2000" spc="-15" dirty="0">
                <a:latin typeface="Carlito"/>
                <a:cs typeface="Carlito"/>
              </a:rPr>
              <a:t>to </a:t>
            </a:r>
            <a:r>
              <a:rPr sz="2000" dirty="0">
                <a:latin typeface="Carlito"/>
                <a:cs typeface="Carlito"/>
              </a:rPr>
              <a:t>the angle </a:t>
            </a:r>
            <a:r>
              <a:rPr sz="2000" spc="-5" dirty="0">
                <a:latin typeface="Carlito"/>
                <a:cs typeface="Carlito"/>
              </a:rPr>
              <a:t>that </a:t>
            </a:r>
            <a:r>
              <a:rPr sz="2000" dirty="0">
                <a:latin typeface="Carlito"/>
                <a:cs typeface="Carlito"/>
              </a:rPr>
              <a:t>the sound </a:t>
            </a:r>
            <a:r>
              <a:rPr sz="2000" spc="-5" dirty="0">
                <a:latin typeface="Carlito"/>
                <a:cs typeface="Carlito"/>
              </a:rPr>
              <a:t>energy </a:t>
            </a:r>
            <a:r>
              <a:rPr sz="2000" spc="-15" dirty="0">
                <a:latin typeface="Carlito"/>
                <a:cs typeface="Carlito"/>
              </a:rPr>
              <a:t>enters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5" dirty="0">
                <a:latin typeface="Carlito"/>
                <a:cs typeface="Carlito"/>
              </a:rPr>
              <a:t>test</a:t>
            </a:r>
            <a:r>
              <a:rPr sz="2000" spc="4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article)</a:t>
            </a:r>
            <a:endParaRPr sz="2000">
              <a:latin typeface="Carlito"/>
              <a:cs typeface="Carlito"/>
            </a:endParaRPr>
          </a:p>
          <a:p>
            <a:pPr marL="584200" lvl="1" indent="-229235">
              <a:lnSpc>
                <a:spcPts val="2650"/>
              </a:lnSpc>
              <a:spcBef>
                <a:spcPts val="560"/>
              </a:spcBef>
              <a:buFont typeface="Arial"/>
              <a:buChar char="–"/>
              <a:tabLst>
                <a:tab pos="584835" algn="l"/>
              </a:tabLst>
            </a:pPr>
            <a:r>
              <a:rPr sz="2400" b="1" spc="-10" dirty="0">
                <a:latin typeface="Carlito"/>
                <a:cs typeface="Carlito"/>
              </a:rPr>
              <a:t>Contact </a:t>
            </a:r>
            <a:r>
              <a:rPr sz="2400" b="1" dirty="0">
                <a:latin typeface="Carlito"/>
                <a:cs typeface="Carlito"/>
              </a:rPr>
              <a:t>and</a:t>
            </a:r>
            <a:r>
              <a:rPr sz="2400" b="1" spc="5" dirty="0">
                <a:latin typeface="Carlito"/>
                <a:cs typeface="Carlito"/>
              </a:rPr>
              <a:t> </a:t>
            </a:r>
            <a:r>
              <a:rPr sz="2400" b="1" spc="-5" dirty="0">
                <a:latin typeface="Carlito"/>
                <a:cs typeface="Carlito"/>
              </a:rPr>
              <a:t>Immersion</a:t>
            </a:r>
            <a:endParaRPr sz="2400">
              <a:latin typeface="Carlito"/>
              <a:cs typeface="Carlito"/>
            </a:endParaRPr>
          </a:p>
          <a:p>
            <a:pPr marL="584200">
              <a:lnSpc>
                <a:spcPts val="2170"/>
              </a:lnSpc>
            </a:pPr>
            <a:r>
              <a:rPr sz="2000" b="1" spc="-10" dirty="0">
                <a:latin typeface="Carlito"/>
                <a:cs typeface="Carlito"/>
              </a:rPr>
              <a:t>(</a:t>
            </a:r>
            <a:r>
              <a:rPr sz="2000" spc="-10" dirty="0">
                <a:latin typeface="Carlito"/>
                <a:cs typeface="Carlito"/>
              </a:rPr>
              <a:t>Relates </a:t>
            </a:r>
            <a:r>
              <a:rPr sz="2000" spc="-15" dirty="0">
                <a:latin typeface="Carlito"/>
                <a:cs typeface="Carlito"/>
              </a:rPr>
              <a:t>to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method of coupling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transducer </a:t>
            </a:r>
            <a:r>
              <a:rPr sz="2000" spc="-15" dirty="0">
                <a:latin typeface="Carlito"/>
                <a:cs typeface="Carlito"/>
              </a:rPr>
              <a:t>to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5" dirty="0">
                <a:latin typeface="Carlito"/>
                <a:cs typeface="Carlito"/>
              </a:rPr>
              <a:t>test</a:t>
            </a:r>
            <a:r>
              <a:rPr sz="2000" spc="5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article)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</a:pP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950">
              <a:latin typeface="Carlito"/>
              <a:cs typeface="Carlito"/>
            </a:endParaRPr>
          </a:p>
          <a:p>
            <a:pPr marL="29845" marR="794385">
              <a:lnSpc>
                <a:spcPct val="80000"/>
              </a:lnSpc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Each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these techniques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will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be discussed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briefly  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following</a:t>
            </a:r>
            <a:r>
              <a:rPr sz="2400" b="1" spc="-7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slides.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66800" y="3810000"/>
            <a:ext cx="7082155" cy="2613025"/>
            <a:chOff x="1071562" y="3998912"/>
            <a:chExt cx="7082155" cy="2613025"/>
          </a:xfrm>
        </p:grpSpPr>
        <p:sp>
          <p:nvSpPr>
            <p:cNvPr id="3" name="object 3"/>
            <p:cNvSpPr/>
            <p:nvPr/>
          </p:nvSpPr>
          <p:spPr>
            <a:xfrm>
              <a:off x="4569111" y="3998912"/>
              <a:ext cx="3584288" cy="2613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54144" y="4375150"/>
              <a:ext cx="1210310" cy="0"/>
            </a:xfrm>
            <a:custGeom>
              <a:avLst/>
              <a:gdLst/>
              <a:ahLst/>
              <a:cxnLst/>
              <a:rect l="l" t="t" r="r" b="b"/>
              <a:pathLst>
                <a:path w="1210310">
                  <a:moveTo>
                    <a:pt x="1210055" y="0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73525" y="5842749"/>
              <a:ext cx="236854" cy="442595"/>
            </a:xfrm>
            <a:custGeom>
              <a:avLst/>
              <a:gdLst/>
              <a:ahLst/>
              <a:cxnLst/>
              <a:rect l="l" t="t" r="r" b="b"/>
              <a:pathLst>
                <a:path w="236854" h="442595">
                  <a:moveTo>
                    <a:pt x="236347" y="0"/>
                  </a:moveTo>
                  <a:lnTo>
                    <a:pt x="234189" y="59997"/>
                  </a:lnTo>
                  <a:lnTo>
                    <a:pt x="227906" y="117541"/>
                  </a:lnTo>
                  <a:lnTo>
                    <a:pt x="217777" y="172104"/>
                  </a:lnTo>
                  <a:lnTo>
                    <a:pt x="204084" y="223160"/>
                  </a:lnTo>
                  <a:lnTo>
                    <a:pt x="187108" y="270183"/>
                  </a:lnTo>
                  <a:lnTo>
                    <a:pt x="167132" y="312645"/>
                  </a:lnTo>
                  <a:lnTo>
                    <a:pt x="144435" y="350020"/>
                  </a:lnTo>
                  <a:lnTo>
                    <a:pt x="119300" y="381782"/>
                  </a:lnTo>
                  <a:lnTo>
                    <a:pt x="62839" y="426359"/>
                  </a:lnTo>
                  <a:lnTo>
                    <a:pt x="32076" y="438121"/>
                  </a:lnTo>
                  <a:lnTo>
                    <a:pt x="0" y="442163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13935" y="4704461"/>
              <a:ext cx="0" cy="1148080"/>
            </a:xfrm>
            <a:custGeom>
              <a:avLst/>
              <a:gdLst/>
              <a:ahLst/>
              <a:cxnLst/>
              <a:rect l="l" t="t" r="r" b="b"/>
              <a:pathLst>
                <a:path h="1148079">
                  <a:moveTo>
                    <a:pt x="0" y="1147698"/>
                  </a:moveTo>
                  <a:lnTo>
                    <a:pt x="0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18889" y="4386834"/>
              <a:ext cx="139700" cy="329565"/>
            </a:xfrm>
            <a:custGeom>
              <a:avLst/>
              <a:gdLst/>
              <a:ahLst/>
              <a:cxnLst/>
              <a:rect l="l" t="t" r="r" b="b"/>
              <a:pathLst>
                <a:path w="139700" h="329564">
                  <a:moveTo>
                    <a:pt x="0" y="329311"/>
                  </a:moveTo>
                  <a:lnTo>
                    <a:pt x="2824" y="263258"/>
                  </a:lnTo>
                  <a:lnTo>
                    <a:pt x="10927" y="201703"/>
                  </a:lnTo>
                  <a:lnTo>
                    <a:pt x="23755" y="145953"/>
                  </a:lnTo>
                  <a:lnTo>
                    <a:pt x="40751" y="97313"/>
                  </a:lnTo>
                  <a:lnTo>
                    <a:pt x="61360" y="57091"/>
                  </a:lnTo>
                  <a:lnTo>
                    <a:pt x="85028" y="26594"/>
                  </a:lnTo>
                  <a:lnTo>
                    <a:pt x="111199" y="7128"/>
                  </a:lnTo>
                  <a:lnTo>
                    <a:pt x="139319" y="0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77912" y="4044950"/>
              <a:ext cx="3013075" cy="2514600"/>
            </a:xfrm>
            <a:custGeom>
              <a:avLst/>
              <a:gdLst/>
              <a:ahLst/>
              <a:cxnLst/>
              <a:rect l="l" t="t" r="r" b="b"/>
              <a:pathLst>
                <a:path w="3013075" h="2514600">
                  <a:moveTo>
                    <a:pt x="2863024" y="0"/>
                  </a:moveTo>
                  <a:lnTo>
                    <a:pt x="149885" y="0"/>
                  </a:lnTo>
                  <a:lnTo>
                    <a:pt x="124333" y="2031"/>
                  </a:lnTo>
                  <a:lnTo>
                    <a:pt x="97078" y="13843"/>
                  </a:lnTo>
                  <a:lnTo>
                    <a:pt x="47688" y="53339"/>
                  </a:lnTo>
                  <a:lnTo>
                    <a:pt x="15328" y="108585"/>
                  </a:lnTo>
                  <a:lnTo>
                    <a:pt x="0" y="173608"/>
                  </a:lnTo>
                  <a:lnTo>
                    <a:pt x="0" y="2340546"/>
                  </a:lnTo>
                  <a:lnTo>
                    <a:pt x="11925" y="2405672"/>
                  </a:lnTo>
                  <a:lnTo>
                    <a:pt x="47688" y="2460929"/>
                  </a:lnTo>
                  <a:lnTo>
                    <a:pt x="93675" y="2500401"/>
                  </a:lnTo>
                  <a:lnTo>
                    <a:pt x="149885" y="2514219"/>
                  </a:lnTo>
                  <a:lnTo>
                    <a:pt x="2863024" y="2514219"/>
                  </a:lnTo>
                  <a:lnTo>
                    <a:pt x="2915856" y="2502369"/>
                  </a:lnTo>
                  <a:lnTo>
                    <a:pt x="2965259" y="2460929"/>
                  </a:lnTo>
                  <a:lnTo>
                    <a:pt x="2997644" y="2405672"/>
                  </a:lnTo>
                  <a:lnTo>
                    <a:pt x="3013011" y="2340546"/>
                  </a:lnTo>
                  <a:lnTo>
                    <a:pt x="3013011" y="173608"/>
                  </a:lnTo>
                  <a:lnTo>
                    <a:pt x="3001073" y="108585"/>
                  </a:lnTo>
                  <a:lnTo>
                    <a:pt x="2965259" y="53339"/>
                  </a:lnTo>
                  <a:lnTo>
                    <a:pt x="2915856" y="13843"/>
                  </a:lnTo>
                  <a:lnTo>
                    <a:pt x="2863024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77912" y="4044950"/>
              <a:ext cx="3013075" cy="2514600"/>
            </a:xfrm>
            <a:custGeom>
              <a:avLst/>
              <a:gdLst/>
              <a:ahLst/>
              <a:cxnLst/>
              <a:rect l="l" t="t" r="r" b="b"/>
              <a:pathLst>
                <a:path w="3013075" h="2514600">
                  <a:moveTo>
                    <a:pt x="149885" y="0"/>
                  </a:moveTo>
                  <a:lnTo>
                    <a:pt x="97078" y="13843"/>
                  </a:lnTo>
                  <a:lnTo>
                    <a:pt x="47688" y="53339"/>
                  </a:lnTo>
                  <a:lnTo>
                    <a:pt x="15328" y="108585"/>
                  </a:lnTo>
                  <a:lnTo>
                    <a:pt x="0" y="173608"/>
                  </a:lnTo>
                  <a:lnTo>
                    <a:pt x="0" y="2340546"/>
                  </a:lnTo>
                  <a:lnTo>
                    <a:pt x="11925" y="2405672"/>
                  </a:lnTo>
                  <a:lnTo>
                    <a:pt x="47688" y="2460929"/>
                  </a:lnTo>
                  <a:lnTo>
                    <a:pt x="93675" y="2500401"/>
                  </a:lnTo>
                  <a:lnTo>
                    <a:pt x="149885" y="2514219"/>
                  </a:lnTo>
                  <a:lnTo>
                    <a:pt x="2863024" y="2514219"/>
                  </a:lnTo>
                  <a:lnTo>
                    <a:pt x="2915856" y="2502369"/>
                  </a:lnTo>
                  <a:lnTo>
                    <a:pt x="2965259" y="2460929"/>
                  </a:lnTo>
                  <a:lnTo>
                    <a:pt x="2997644" y="2405672"/>
                  </a:lnTo>
                  <a:lnTo>
                    <a:pt x="3013011" y="2340546"/>
                  </a:lnTo>
                  <a:lnTo>
                    <a:pt x="3013011" y="173608"/>
                  </a:lnTo>
                  <a:lnTo>
                    <a:pt x="3001073" y="108585"/>
                  </a:lnTo>
                  <a:lnTo>
                    <a:pt x="2965259" y="53339"/>
                  </a:lnTo>
                  <a:lnTo>
                    <a:pt x="2915856" y="13843"/>
                  </a:lnTo>
                  <a:lnTo>
                    <a:pt x="2863024" y="0"/>
                  </a:lnTo>
                  <a:lnTo>
                    <a:pt x="149885" y="0"/>
                  </a:lnTo>
                </a:path>
              </a:pathLst>
            </a:custGeom>
            <a:ln w="12700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52702" y="4207002"/>
              <a:ext cx="2660650" cy="1948180"/>
            </a:xfrm>
            <a:custGeom>
              <a:avLst/>
              <a:gdLst/>
              <a:ahLst/>
              <a:cxnLst/>
              <a:rect l="l" t="t" r="r" b="b"/>
              <a:pathLst>
                <a:path w="2660650" h="1948179">
                  <a:moveTo>
                    <a:pt x="2660421" y="0"/>
                  </a:moveTo>
                  <a:lnTo>
                    <a:pt x="0" y="0"/>
                  </a:lnTo>
                  <a:lnTo>
                    <a:pt x="0" y="1947646"/>
                  </a:lnTo>
                  <a:lnTo>
                    <a:pt x="2660421" y="1947646"/>
                  </a:lnTo>
                  <a:lnTo>
                    <a:pt x="26604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52702" y="4207002"/>
              <a:ext cx="2660650" cy="1948180"/>
            </a:xfrm>
            <a:custGeom>
              <a:avLst/>
              <a:gdLst/>
              <a:ahLst/>
              <a:cxnLst/>
              <a:rect l="l" t="t" r="r" b="b"/>
              <a:pathLst>
                <a:path w="2660650" h="1948179">
                  <a:moveTo>
                    <a:pt x="0" y="1947646"/>
                  </a:moveTo>
                  <a:lnTo>
                    <a:pt x="2660421" y="1947646"/>
                  </a:lnTo>
                  <a:lnTo>
                    <a:pt x="2660421" y="0"/>
                  </a:lnTo>
                  <a:lnTo>
                    <a:pt x="0" y="0"/>
                  </a:lnTo>
                  <a:lnTo>
                    <a:pt x="0" y="194764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604263" y="605409"/>
            <a:ext cx="64617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 spc="-70" dirty="0">
                <a:solidFill>
                  <a:srgbClr val="1F487C"/>
                </a:solidFill>
                <a:latin typeface="Arial"/>
                <a:cs typeface="Arial"/>
              </a:rPr>
              <a:t>Test </a:t>
            </a:r>
            <a:r>
              <a:rPr b="1" spc="-30" dirty="0">
                <a:solidFill>
                  <a:srgbClr val="1F487C"/>
                </a:solidFill>
                <a:latin typeface="Arial"/>
                <a:cs typeface="Arial"/>
              </a:rPr>
              <a:t>Techniques </a:t>
            </a:r>
            <a:r>
              <a:rPr b="1" dirty="0">
                <a:solidFill>
                  <a:srgbClr val="1F487C"/>
                </a:solidFill>
                <a:latin typeface="Arial"/>
                <a:cs typeface="Arial"/>
              </a:rPr>
              <a:t>-</a:t>
            </a:r>
            <a:r>
              <a:rPr b="1" spc="7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b="1" spc="-5" dirty="0">
                <a:solidFill>
                  <a:srgbClr val="1F487C"/>
                </a:solidFill>
                <a:latin typeface="Arial"/>
                <a:cs typeface="Arial"/>
              </a:rPr>
              <a:t>Pulse-Echo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247952" y="6191199"/>
            <a:ext cx="13144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Arial"/>
                <a:cs typeface="Arial"/>
              </a:rPr>
              <a:t>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52980" y="6191199"/>
            <a:ext cx="59055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1170" algn="l"/>
              </a:tabLst>
            </a:pPr>
            <a:r>
              <a:rPr sz="1500" spc="-5" dirty="0">
                <a:latin typeface="Arial"/>
                <a:cs typeface="Arial"/>
              </a:rPr>
              <a:t>2	4</a:t>
            </a:r>
            <a:endParaRPr sz="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32658" y="6191199"/>
            <a:ext cx="11137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87045" algn="l"/>
                <a:tab pos="887094" algn="l"/>
              </a:tabLst>
            </a:pPr>
            <a:r>
              <a:rPr sz="1500" spc="-5" dirty="0">
                <a:latin typeface="Arial"/>
                <a:cs typeface="Arial"/>
              </a:rPr>
              <a:t>6	8	</a:t>
            </a:r>
            <a:r>
              <a:rPr sz="1500" dirty="0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295400" y="6057900"/>
            <a:ext cx="2472055" cy="177800"/>
          </a:xfrm>
          <a:custGeom>
            <a:avLst/>
            <a:gdLst/>
            <a:ahLst/>
            <a:cxnLst/>
            <a:rect l="l" t="t" r="r" b="b"/>
            <a:pathLst>
              <a:path w="2472054" h="177800">
                <a:moveTo>
                  <a:pt x="2471801" y="9525"/>
                </a:moveTo>
                <a:lnTo>
                  <a:pt x="2471801" y="174625"/>
                </a:lnTo>
              </a:path>
              <a:path w="2472054" h="177800">
                <a:moveTo>
                  <a:pt x="0" y="0"/>
                </a:moveTo>
                <a:lnTo>
                  <a:pt x="0" y="166687"/>
                </a:lnTo>
              </a:path>
              <a:path w="2472054" h="177800">
                <a:moveTo>
                  <a:pt x="516000" y="11112"/>
                </a:moveTo>
                <a:lnTo>
                  <a:pt x="516000" y="177800"/>
                </a:lnTo>
              </a:path>
              <a:path w="2472054" h="177800">
                <a:moveTo>
                  <a:pt x="982726" y="0"/>
                </a:moveTo>
                <a:lnTo>
                  <a:pt x="982726" y="166687"/>
                </a:lnTo>
              </a:path>
              <a:path w="2472054" h="177800">
                <a:moveTo>
                  <a:pt x="1497076" y="11112"/>
                </a:moveTo>
                <a:lnTo>
                  <a:pt x="1497076" y="177800"/>
                </a:lnTo>
              </a:path>
              <a:path w="2472054" h="177800">
                <a:moveTo>
                  <a:pt x="1979676" y="3175"/>
                </a:moveTo>
                <a:lnTo>
                  <a:pt x="1979676" y="169862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5800" y="1219200"/>
            <a:ext cx="8015605" cy="464883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90500" marR="5080" indent="-178435">
              <a:lnSpc>
                <a:spcPct val="80000"/>
              </a:lnSpc>
              <a:spcBef>
                <a:spcPts val="585"/>
              </a:spcBef>
              <a:buFont typeface="Arial"/>
              <a:buChar char="•"/>
              <a:tabLst>
                <a:tab pos="191135" algn="l"/>
              </a:tabLst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In pulse-echo testing, a transducer sends out a pulse of energy  and the same or a second transducer listens for reflected</a:t>
            </a:r>
            <a:r>
              <a:rPr sz="2000" b="1" spc="-20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energy  (an</a:t>
            </a:r>
            <a:r>
              <a:rPr sz="20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echo).</a:t>
            </a:r>
            <a:endParaRPr sz="2000">
              <a:latin typeface="Arial"/>
              <a:cs typeface="Arial"/>
            </a:endParaRPr>
          </a:p>
          <a:p>
            <a:pPr marL="190500" marR="74930" indent="-178435">
              <a:lnSpc>
                <a:spcPct val="80000"/>
              </a:lnSpc>
              <a:spcBef>
                <a:spcPts val="960"/>
              </a:spcBef>
              <a:buFont typeface="Arial"/>
              <a:buChar char="•"/>
              <a:tabLst>
                <a:tab pos="191135" algn="l"/>
              </a:tabLst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Reflections occur due to the presence of discontinuities and</a:t>
            </a:r>
            <a:r>
              <a:rPr sz="2000" b="1" spc="-1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the  surfaces of the test</a:t>
            </a:r>
            <a:r>
              <a:rPr sz="2000" b="1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article.</a:t>
            </a:r>
            <a:endParaRPr sz="2000">
              <a:latin typeface="Arial"/>
              <a:cs typeface="Arial"/>
            </a:endParaRPr>
          </a:p>
          <a:p>
            <a:pPr marL="190500" marR="105410" indent="-178435" algn="just">
              <a:lnSpc>
                <a:spcPct val="80000"/>
              </a:lnSpc>
              <a:spcBef>
                <a:spcPts val="960"/>
              </a:spcBef>
              <a:buFont typeface="Arial"/>
              <a:buChar char="•"/>
              <a:tabLst>
                <a:tab pos="191135" algn="l"/>
              </a:tabLst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The amount of reflected sound energy is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displayed versus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time,  </a:t>
            </a:r>
            <a:r>
              <a:rPr sz="2000" b="1" spc="5" dirty="0">
                <a:solidFill>
                  <a:srgbClr val="0000FF"/>
                </a:solidFill>
                <a:latin typeface="Arial"/>
                <a:cs typeface="Arial"/>
              </a:rPr>
              <a:t>which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provides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the inspector information about the size and</a:t>
            </a:r>
            <a:r>
              <a:rPr sz="2000" b="1" spc="-2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the  location of features that reflect the</a:t>
            </a:r>
            <a:r>
              <a:rPr sz="2000" b="1" spc="-1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sound.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Arial"/>
              <a:cs typeface="Arial"/>
            </a:endParaRPr>
          </a:p>
          <a:p>
            <a:pPr marL="716915" marR="6863080" indent="-4889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initial  pulse</a:t>
            </a:r>
            <a:endParaRPr sz="1400">
              <a:latin typeface="Arial"/>
              <a:cs typeface="Arial"/>
            </a:endParaRPr>
          </a:p>
          <a:p>
            <a:pPr marL="1771650">
              <a:lnSpc>
                <a:spcPts val="1245"/>
              </a:lnSpc>
            </a:pPr>
            <a:r>
              <a:rPr sz="1400" dirty="0">
                <a:latin typeface="Arial"/>
                <a:cs typeface="Arial"/>
              </a:rPr>
              <a:t>back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surface</a:t>
            </a:r>
            <a:endParaRPr sz="1400">
              <a:latin typeface="Arial"/>
              <a:cs typeface="Arial"/>
            </a:endParaRPr>
          </a:p>
          <a:p>
            <a:pPr marL="191960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echo</a:t>
            </a:r>
            <a:endParaRPr sz="1400">
              <a:latin typeface="Arial"/>
              <a:cs typeface="Arial"/>
            </a:endParaRPr>
          </a:p>
          <a:p>
            <a:pPr marL="966469">
              <a:lnSpc>
                <a:spcPct val="100000"/>
              </a:lnSpc>
              <a:spcBef>
                <a:spcPts val="1240"/>
              </a:spcBef>
            </a:pPr>
            <a:r>
              <a:rPr sz="1400" dirty="0">
                <a:latin typeface="Arial"/>
                <a:cs typeface="Arial"/>
              </a:rPr>
              <a:t>crack</a:t>
            </a:r>
            <a:endParaRPr sz="1400">
              <a:latin typeface="Arial"/>
              <a:cs typeface="Arial"/>
            </a:endParaRPr>
          </a:p>
          <a:p>
            <a:pPr marL="1114425">
              <a:lnSpc>
                <a:spcPct val="100000"/>
              </a:lnSpc>
            </a:pPr>
            <a:r>
              <a:rPr sz="1400" dirty="0">
                <a:latin typeface="Arial"/>
                <a:cs typeface="Arial"/>
              </a:rPr>
              <a:t>echo</a:t>
            </a:r>
            <a:endParaRPr sz="1400">
              <a:latin typeface="Arial"/>
              <a:cs typeface="Arial"/>
            </a:endParaRPr>
          </a:p>
          <a:p>
            <a:pPr marL="6344920">
              <a:lnSpc>
                <a:spcPct val="100000"/>
              </a:lnSpc>
              <a:spcBef>
                <a:spcPts val="234"/>
              </a:spcBef>
            </a:pPr>
            <a:r>
              <a:rPr sz="1600" b="1" spc="-5" dirty="0">
                <a:latin typeface="Arial"/>
                <a:cs typeface="Arial"/>
              </a:rPr>
              <a:t>crack</a:t>
            </a:r>
            <a:endParaRPr sz="1600">
              <a:latin typeface="Arial"/>
              <a:cs typeface="Arial"/>
            </a:endParaRPr>
          </a:p>
          <a:p>
            <a:pPr marL="951230" algn="ctr">
              <a:lnSpc>
                <a:spcPct val="100000"/>
              </a:lnSpc>
              <a:spcBef>
                <a:spcPts val="1150"/>
              </a:spcBef>
            </a:pPr>
            <a:r>
              <a:rPr sz="1600" b="1" spc="-5" dirty="0">
                <a:latin typeface="Arial"/>
                <a:cs typeface="Arial"/>
              </a:rPr>
              <a:t>plate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250950" y="4154423"/>
            <a:ext cx="5172710" cy="2335530"/>
            <a:chOff x="1250950" y="4154423"/>
            <a:chExt cx="5172710" cy="2335530"/>
          </a:xfrm>
        </p:grpSpPr>
        <p:sp>
          <p:nvSpPr>
            <p:cNvPr id="19" name="object 19"/>
            <p:cNvSpPr/>
            <p:nvPr/>
          </p:nvSpPr>
          <p:spPr>
            <a:xfrm>
              <a:off x="5919596" y="5586348"/>
              <a:ext cx="76200" cy="594360"/>
            </a:xfrm>
            <a:custGeom>
              <a:avLst/>
              <a:gdLst/>
              <a:ahLst/>
              <a:cxnLst/>
              <a:rect l="l" t="t" r="r" b="b"/>
              <a:pathLst>
                <a:path w="76200" h="594360">
                  <a:moveTo>
                    <a:pt x="31716" y="517605"/>
                  </a:moveTo>
                  <a:lnTo>
                    <a:pt x="0" y="517690"/>
                  </a:lnTo>
                  <a:lnTo>
                    <a:pt x="38226" y="593788"/>
                  </a:lnTo>
                  <a:lnTo>
                    <a:pt x="69822" y="530301"/>
                  </a:lnTo>
                  <a:lnTo>
                    <a:pt x="31750" y="530301"/>
                  </a:lnTo>
                  <a:lnTo>
                    <a:pt x="31716" y="517605"/>
                  </a:lnTo>
                  <a:close/>
                </a:path>
                <a:path w="76200" h="594360">
                  <a:moveTo>
                    <a:pt x="44416" y="517571"/>
                  </a:moveTo>
                  <a:lnTo>
                    <a:pt x="31716" y="517605"/>
                  </a:lnTo>
                  <a:lnTo>
                    <a:pt x="31750" y="530301"/>
                  </a:lnTo>
                  <a:lnTo>
                    <a:pt x="44450" y="530275"/>
                  </a:lnTo>
                  <a:lnTo>
                    <a:pt x="44416" y="517571"/>
                  </a:lnTo>
                  <a:close/>
                </a:path>
                <a:path w="76200" h="594360">
                  <a:moveTo>
                    <a:pt x="76200" y="517486"/>
                  </a:moveTo>
                  <a:lnTo>
                    <a:pt x="44416" y="517571"/>
                  </a:lnTo>
                  <a:lnTo>
                    <a:pt x="44450" y="530275"/>
                  </a:lnTo>
                  <a:lnTo>
                    <a:pt x="31750" y="530301"/>
                  </a:lnTo>
                  <a:lnTo>
                    <a:pt x="69822" y="530301"/>
                  </a:lnTo>
                  <a:lnTo>
                    <a:pt x="76200" y="517486"/>
                  </a:lnTo>
                  <a:close/>
                </a:path>
                <a:path w="76200" h="594360">
                  <a:moveTo>
                    <a:pt x="43052" y="0"/>
                  </a:moveTo>
                  <a:lnTo>
                    <a:pt x="30352" y="126"/>
                  </a:lnTo>
                  <a:lnTo>
                    <a:pt x="31716" y="517605"/>
                  </a:lnTo>
                  <a:lnTo>
                    <a:pt x="44416" y="517571"/>
                  </a:lnTo>
                  <a:lnTo>
                    <a:pt x="43052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968493" y="6292634"/>
              <a:ext cx="146683" cy="19669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32753" y="5599112"/>
              <a:ext cx="76200" cy="622935"/>
            </a:xfrm>
            <a:custGeom>
              <a:avLst/>
              <a:gdLst/>
              <a:ahLst/>
              <a:cxnLst/>
              <a:rect l="l" t="t" r="r" b="b"/>
              <a:pathLst>
                <a:path w="76200" h="622935">
                  <a:moveTo>
                    <a:pt x="44357" y="76183"/>
                  </a:moveTo>
                  <a:lnTo>
                    <a:pt x="31657" y="76217"/>
                  </a:lnTo>
                  <a:lnTo>
                    <a:pt x="33147" y="622312"/>
                  </a:lnTo>
                  <a:lnTo>
                    <a:pt x="45847" y="622287"/>
                  </a:lnTo>
                  <a:lnTo>
                    <a:pt x="44357" y="76183"/>
                  </a:lnTo>
                  <a:close/>
                </a:path>
                <a:path w="76200" h="622935">
                  <a:moveTo>
                    <a:pt x="37846" y="0"/>
                  </a:moveTo>
                  <a:lnTo>
                    <a:pt x="0" y="76301"/>
                  </a:lnTo>
                  <a:lnTo>
                    <a:pt x="31657" y="76217"/>
                  </a:lnTo>
                  <a:lnTo>
                    <a:pt x="31623" y="63512"/>
                  </a:lnTo>
                  <a:lnTo>
                    <a:pt x="69843" y="63487"/>
                  </a:lnTo>
                  <a:lnTo>
                    <a:pt x="37846" y="0"/>
                  </a:lnTo>
                  <a:close/>
                </a:path>
                <a:path w="76200" h="622935">
                  <a:moveTo>
                    <a:pt x="44323" y="63487"/>
                  </a:moveTo>
                  <a:lnTo>
                    <a:pt x="31623" y="63512"/>
                  </a:lnTo>
                  <a:lnTo>
                    <a:pt x="31657" y="76217"/>
                  </a:lnTo>
                  <a:lnTo>
                    <a:pt x="44357" y="76183"/>
                  </a:lnTo>
                  <a:lnTo>
                    <a:pt x="44323" y="63487"/>
                  </a:lnTo>
                  <a:close/>
                </a:path>
                <a:path w="76200" h="622935">
                  <a:moveTo>
                    <a:pt x="69843" y="63487"/>
                  </a:moveTo>
                  <a:lnTo>
                    <a:pt x="44323" y="63487"/>
                  </a:lnTo>
                  <a:lnTo>
                    <a:pt x="44357" y="76183"/>
                  </a:lnTo>
                  <a:lnTo>
                    <a:pt x="76200" y="76098"/>
                  </a:lnTo>
                  <a:lnTo>
                    <a:pt x="69843" y="63487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33540" y="5592711"/>
              <a:ext cx="76200" cy="2223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6273292" y="5887847"/>
              <a:ext cx="146430" cy="21896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347333" y="5630862"/>
              <a:ext cx="76200" cy="22230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92301" y="4160773"/>
              <a:ext cx="82550" cy="1849755"/>
            </a:xfrm>
            <a:custGeom>
              <a:avLst/>
              <a:gdLst/>
              <a:ahLst/>
              <a:cxnLst/>
              <a:rect l="l" t="t" r="r" b="b"/>
              <a:pathLst>
                <a:path w="82550" h="1849754">
                  <a:moveTo>
                    <a:pt x="82550" y="1849501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466850" y="4856225"/>
              <a:ext cx="2397125" cy="1152525"/>
            </a:xfrm>
            <a:custGeom>
              <a:avLst/>
              <a:gdLst/>
              <a:ahLst/>
              <a:cxnLst/>
              <a:rect l="l" t="t" r="r" b="b"/>
              <a:pathLst>
                <a:path w="2397125" h="1152525">
                  <a:moveTo>
                    <a:pt x="0" y="1152080"/>
                  </a:moveTo>
                  <a:lnTo>
                    <a:pt x="543051" y="1152080"/>
                  </a:lnTo>
                  <a:lnTo>
                    <a:pt x="578866" y="826554"/>
                  </a:lnTo>
                  <a:lnTo>
                    <a:pt x="665607" y="1152080"/>
                  </a:lnTo>
                  <a:lnTo>
                    <a:pt x="1067435" y="1152080"/>
                  </a:lnTo>
                  <a:lnTo>
                    <a:pt x="1084452" y="0"/>
                  </a:lnTo>
                  <a:lnTo>
                    <a:pt x="1207008" y="1152080"/>
                  </a:lnTo>
                  <a:lnTo>
                    <a:pt x="2396998" y="11520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257300" y="4205223"/>
              <a:ext cx="127000" cy="1740535"/>
            </a:xfrm>
            <a:custGeom>
              <a:avLst/>
              <a:gdLst/>
              <a:ahLst/>
              <a:cxnLst/>
              <a:rect l="l" t="t" r="r" b="b"/>
              <a:pathLst>
                <a:path w="127000" h="1740535">
                  <a:moveTo>
                    <a:pt x="127000" y="0"/>
                  </a:moveTo>
                  <a:lnTo>
                    <a:pt x="0" y="1739963"/>
                  </a:lnTo>
                </a:path>
              </a:pathLst>
            </a:custGeom>
            <a:ln w="12700">
              <a:solidFill>
                <a:srgbClr val="EDEB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1425321" y="6570397"/>
            <a:ext cx="2011045" cy="25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64"/>
              </a:lnSpc>
            </a:pP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UT Instrument</a:t>
            </a:r>
            <a:r>
              <a:rPr sz="1600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00FF"/>
                </a:solidFill>
                <a:latin typeface="Arial"/>
                <a:cs typeface="Arial"/>
              </a:rPr>
              <a:t>Screen</a:t>
            </a:r>
            <a:endParaRPr sz="16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436356" y="6431686"/>
            <a:ext cx="1657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0" dirty="0">
                <a:solidFill>
                  <a:srgbClr val="888888"/>
                </a:solidFill>
                <a:latin typeface="Times New Roman"/>
                <a:cs typeface="Times New Roman"/>
              </a:rPr>
              <a:t>11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1504" y="555497"/>
            <a:ext cx="8206105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10" dirty="0"/>
              <a:t>Test </a:t>
            </a:r>
            <a:r>
              <a:rPr spc="-40" dirty="0"/>
              <a:t>Techniques </a:t>
            </a:r>
            <a:r>
              <a:rPr dirty="0"/>
              <a:t>– </a:t>
            </a:r>
            <a:r>
              <a:rPr spc="-5" dirty="0"/>
              <a:t>Pulse-Echo</a:t>
            </a:r>
            <a:r>
              <a:rPr spc="105" dirty="0"/>
              <a:t> </a:t>
            </a:r>
            <a:r>
              <a:rPr spc="-15" dirty="0"/>
              <a:t>(cont.)</a:t>
            </a:r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59250" y="3706812"/>
            <a:ext cx="1876425" cy="19907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86475" y="3690937"/>
            <a:ext cx="2497201" cy="2000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9300" y="1563624"/>
            <a:ext cx="2319401" cy="2009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16326" y="1576450"/>
            <a:ext cx="2687574" cy="2032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33400" y="1219200"/>
            <a:ext cx="8229600" cy="545315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5290185" marR="245110">
              <a:lnSpc>
                <a:spcPct val="80000"/>
              </a:lnSpc>
              <a:spcBef>
                <a:spcPts val="675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Digital display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showing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signal  generated from  sound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reflecting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off back</a:t>
            </a:r>
            <a:r>
              <a:rPr sz="2400" b="1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surface.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79375" marR="4680585">
              <a:lnSpc>
                <a:spcPct val="80000"/>
              </a:lnSpc>
              <a:spcBef>
                <a:spcPts val="1705"/>
              </a:spcBef>
            </a:pPr>
            <a:endParaRPr lang="en-US" sz="2400" b="1" spc="-5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pPr marL="79375" marR="4680585">
              <a:lnSpc>
                <a:spcPct val="80000"/>
              </a:lnSpc>
              <a:spcBef>
                <a:spcPts val="1705"/>
              </a:spcBef>
            </a:pPr>
            <a:r>
              <a:rPr sz="2400" b="1" spc="-5" smtClean="0">
                <a:solidFill>
                  <a:srgbClr val="0000FF"/>
                </a:solidFill>
                <a:latin typeface="Arial"/>
                <a:cs typeface="Arial"/>
              </a:rPr>
              <a:t>Digital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display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showing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</a:t>
            </a:r>
            <a:r>
              <a:rPr sz="2400" b="1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presence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 reflector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midway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through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material, with  lower amplitude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back  surface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15" dirty="0">
                <a:solidFill>
                  <a:srgbClr val="0000FF"/>
                </a:solidFill>
                <a:latin typeface="Arial"/>
                <a:cs typeface="Arial"/>
              </a:rPr>
              <a:t>reflector.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80000"/>
              </a:lnSpc>
              <a:spcBef>
                <a:spcPts val="1755"/>
              </a:spcBef>
            </a:pPr>
            <a:r>
              <a:rPr sz="2000" b="1" smtClean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pulse-echo technique allows testing </a:t>
            </a:r>
            <a:r>
              <a:rPr sz="2000" b="1" spc="5" dirty="0">
                <a:solidFill>
                  <a:srgbClr val="0000FF"/>
                </a:solidFill>
                <a:latin typeface="Arial"/>
                <a:cs typeface="Arial"/>
              </a:rPr>
              <a:t>when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access to only</a:t>
            </a:r>
            <a:r>
              <a:rPr sz="2000" b="1" spc="-2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one  side of the material is possible, and it allows the location of  reflectors to be precisely</a:t>
            </a:r>
            <a:r>
              <a:rPr sz="2000" b="1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determined.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0979" y="634111"/>
            <a:ext cx="801750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65" dirty="0">
                <a:solidFill>
                  <a:srgbClr val="1F487C"/>
                </a:solidFill>
                <a:latin typeface="Arial"/>
                <a:cs typeface="Arial"/>
              </a:rPr>
              <a:t>Test </a:t>
            </a:r>
            <a:r>
              <a:rPr sz="3200" b="1" spc="-25" dirty="0">
                <a:solidFill>
                  <a:srgbClr val="1F487C"/>
                </a:solidFill>
                <a:latin typeface="Arial"/>
                <a:cs typeface="Arial"/>
              </a:rPr>
              <a:t>Techniques </a:t>
            </a:r>
            <a:r>
              <a:rPr sz="3200" b="1" dirty="0">
                <a:solidFill>
                  <a:srgbClr val="1F487C"/>
                </a:solidFill>
                <a:latin typeface="Arial"/>
                <a:cs typeface="Arial"/>
              </a:rPr>
              <a:t>–</a:t>
            </a:r>
            <a:r>
              <a:rPr sz="3200" b="1" spc="-5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1F487C"/>
                </a:solidFill>
                <a:latin typeface="Arial"/>
                <a:cs typeface="Arial"/>
              </a:rPr>
              <a:t>Through-Transmission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867400" y="4311650"/>
            <a:ext cx="2896235" cy="2318385"/>
            <a:chOff x="6076950" y="4311650"/>
            <a:chExt cx="2686685" cy="2318385"/>
          </a:xfrm>
        </p:grpSpPr>
        <p:sp>
          <p:nvSpPr>
            <p:cNvPr id="4" name="object 4"/>
            <p:cNvSpPr/>
            <p:nvPr/>
          </p:nvSpPr>
          <p:spPr>
            <a:xfrm>
              <a:off x="6083300" y="4318000"/>
              <a:ext cx="2673985" cy="2305685"/>
            </a:xfrm>
            <a:custGeom>
              <a:avLst/>
              <a:gdLst/>
              <a:ahLst/>
              <a:cxnLst/>
              <a:rect l="l" t="t" r="r" b="b"/>
              <a:pathLst>
                <a:path w="2673984" h="2305684">
                  <a:moveTo>
                    <a:pt x="2539492" y="0"/>
                  </a:moveTo>
                  <a:lnTo>
                    <a:pt x="130937" y="0"/>
                  </a:lnTo>
                  <a:lnTo>
                    <a:pt x="108712" y="5587"/>
                  </a:lnTo>
                  <a:lnTo>
                    <a:pt x="83312" y="14097"/>
                  </a:lnTo>
                  <a:lnTo>
                    <a:pt x="40132" y="52197"/>
                  </a:lnTo>
                  <a:lnTo>
                    <a:pt x="11937" y="100075"/>
                  </a:lnTo>
                  <a:lnTo>
                    <a:pt x="0" y="159257"/>
                  </a:lnTo>
                  <a:lnTo>
                    <a:pt x="0" y="2147417"/>
                  </a:lnTo>
                  <a:lnTo>
                    <a:pt x="8889" y="2205189"/>
                  </a:lnTo>
                  <a:lnTo>
                    <a:pt x="40132" y="2255913"/>
                  </a:lnTo>
                  <a:lnTo>
                    <a:pt x="83312" y="2291143"/>
                  </a:lnTo>
                  <a:lnTo>
                    <a:pt x="130937" y="2305227"/>
                  </a:lnTo>
                  <a:lnTo>
                    <a:pt x="2539492" y="2305227"/>
                  </a:lnTo>
                  <a:lnTo>
                    <a:pt x="2587117" y="2293950"/>
                  </a:lnTo>
                  <a:lnTo>
                    <a:pt x="2630297" y="2255913"/>
                  </a:lnTo>
                  <a:lnTo>
                    <a:pt x="2660015" y="2205189"/>
                  </a:lnTo>
                  <a:lnTo>
                    <a:pt x="2673477" y="2147417"/>
                  </a:lnTo>
                  <a:lnTo>
                    <a:pt x="2673477" y="159257"/>
                  </a:lnTo>
                  <a:lnTo>
                    <a:pt x="2661539" y="102869"/>
                  </a:lnTo>
                  <a:lnTo>
                    <a:pt x="2630297" y="52197"/>
                  </a:lnTo>
                  <a:lnTo>
                    <a:pt x="2590038" y="16891"/>
                  </a:lnTo>
                  <a:lnTo>
                    <a:pt x="2539492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83300" y="4318000"/>
              <a:ext cx="2673985" cy="2305685"/>
            </a:xfrm>
            <a:custGeom>
              <a:avLst/>
              <a:gdLst/>
              <a:ahLst/>
              <a:cxnLst/>
              <a:rect l="l" t="t" r="r" b="b"/>
              <a:pathLst>
                <a:path w="2673984" h="2305684">
                  <a:moveTo>
                    <a:pt x="130937" y="0"/>
                  </a:moveTo>
                  <a:lnTo>
                    <a:pt x="83312" y="14097"/>
                  </a:lnTo>
                  <a:lnTo>
                    <a:pt x="40132" y="52197"/>
                  </a:lnTo>
                  <a:lnTo>
                    <a:pt x="11937" y="100075"/>
                  </a:lnTo>
                  <a:lnTo>
                    <a:pt x="0" y="159257"/>
                  </a:lnTo>
                  <a:lnTo>
                    <a:pt x="0" y="2147417"/>
                  </a:lnTo>
                  <a:lnTo>
                    <a:pt x="8889" y="2205189"/>
                  </a:lnTo>
                  <a:lnTo>
                    <a:pt x="40132" y="2255913"/>
                  </a:lnTo>
                  <a:lnTo>
                    <a:pt x="83312" y="2291143"/>
                  </a:lnTo>
                  <a:lnTo>
                    <a:pt x="130937" y="2305227"/>
                  </a:lnTo>
                  <a:lnTo>
                    <a:pt x="2539492" y="2305227"/>
                  </a:lnTo>
                  <a:lnTo>
                    <a:pt x="2587117" y="2293950"/>
                  </a:lnTo>
                  <a:lnTo>
                    <a:pt x="2630297" y="2255913"/>
                  </a:lnTo>
                  <a:lnTo>
                    <a:pt x="2660015" y="2205189"/>
                  </a:lnTo>
                  <a:lnTo>
                    <a:pt x="2673477" y="2147417"/>
                  </a:lnTo>
                  <a:lnTo>
                    <a:pt x="2673477" y="159257"/>
                  </a:lnTo>
                  <a:lnTo>
                    <a:pt x="2661539" y="102869"/>
                  </a:lnTo>
                  <a:lnTo>
                    <a:pt x="2630297" y="52197"/>
                  </a:lnTo>
                  <a:lnTo>
                    <a:pt x="2590038" y="16891"/>
                  </a:lnTo>
                  <a:lnTo>
                    <a:pt x="2539492" y="0"/>
                  </a:lnTo>
                  <a:lnTo>
                    <a:pt x="130937" y="0"/>
                  </a:lnTo>
                </a:path>
              </a:pathLst>
            </a:custGeom>
            <a:ln w="12700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236588" y="4470145"/>
              <a:ext cx="2362835" cy="1783080"/>
            </a:xfrm>
            <a:custGeom>
              <a:avLst/>
              <a:gdLst/>
              <a:ahLst/>
              <a:cxnLst/>
              <a:rect l="l" t="t" r="r" b="b"/>
              <a:pathLst>
                <a:path w="2362834" h="1783079">
                  <a:moveTo>
                    <a:pt x="2362327" y="0"/>
                  </a:moveTo>
                  <a:lnTo>
                    <a:pt x="0" y="0"/>
                  </a:lnTo>
                  <a:lnTo>
                    <a:pt x="0" y="1782495"/>
                  </a:lnTo>
                  <a:lnTo>
                    <a:pt x="2362327" y="1782495"/>
                  </a:lnTo>
                  <a:lnTo>
                    <a:pt x="23623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236588" y="4470145"/>
              <a:ext cx="2362835" cy="1783080"/>
            </a:xfrm>
            <a:custGeom>
              <a:avLst/>
              <a:gdLst/>
              <a:ahLst/>
              <a:cxnLst/>
              <a:rect l="l" t="t" r="r" b="b"/>
              <a:pathLst>
                <a:path w="2362834" h="1783079">
                  <a:moveTo>
                    <a:pt x="0" y="1782495"/>
                  </a:moveTo>
                  <a:lnTo>
                    <a:pt x="2362327" y="1782495"/>
                  </a:lnTo>
                  <a:lnTo>
                    <a:pt x="2362327" y="0"/>
                  </a:lnTo>
                  <a:lnTo>
                    <a:pt x="0" y="0"/>
                  </a:lnTo>
                  <a:lnTo>
                    <a:pt x="0" y="178249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308090" y="6097651"/>
              <a:ext cx="2200275" cy="179070"/>
            </a:xfrm>
            <a:custGeom>
              <a:avLst/>
              <a:gdLst/>
              <a:ahLst/>
              <a:cxnLst/>
              <a:rect l="l" t="t" r="r" b="b"/>
              <a:pathLst>
                <a:path w="2200275" h="179070">
                  <a:moveTo>
                    <a:pt x="2200020" y="8445"/>
                  </a:moveTo>
                  <a:lnTo>
                    <a:pt x="2200020" y="176123"/>
                  </a:lnTo>
                </a:path>
                <a:path w="2200275" h="179070">
                  <a:moveTo>
                    <a:pt x="0" y="0"/>
                  </a:moveTo>
                  <a:lnTo>
                    <a:pt x="0" y="169087"/>
                  </a:lnTo>
                </a:path>
                <a:path w="2200275" h="179070">
                  <a:moveTo>
                    <a:pt x="459993" y="11264"/>
                  </a:moveTo>
                  <a:lnTo>
                    <a:pt x="459993" y="178943"/>
                  </a:lnTo>
                </a:path>
                <a:path w="2200275" h="179070">
                  <a:moveTo>
                    <a:pt x="873760" y="2819"/>
                  </a:moveTo>
                  <a:lnTo>
                    <a:pt x="873760" y="169087"/>
                  </a:lnTo>
                </a:path>
                <a:path w="2200275" h="179070">
                  <a:moveTo>
                    <a:pt x="1330706" y="11264"/>
                  </a:moveTo>
                  <a:lnTo>
                    <a:pt x="1330706" y="178943"/>
                  </a:lnTo>
                </a:path>
                <a:path w="2200275" h="179070">
                  <a:moveTo>
                    <a:pt x="1759458" y="2819"/>
                  </a:moveTo>
                  <a:lnTo>
                    <a:pt x="1759458" y="17049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254622" y="6255816"/>
            <a:ext cx="233489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1645" algn="l"/>
                <a:tab pos="866775" algn="l"/>
                <a:tab pos="1332865" algn="l"/>
                <a:tab pos="1752600" algn="l"/>
                <a:tab pos="2108200" algn="l"/>
              </a:tabLst>
            </a:pPr>
            <a:r>
              <a:rPr sz="1500" dirty="0">
                <a:latin typeface="Arial"/>
                <a:cs typeface="Arial"/>
              </a:rPr>
              <a:t>0	2	4	6	8	10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432677" y="4852670"/>
            <a:ext cx="2141855" cy="1315085"/>
            <a:chOff x="6432677" y="4852670"/>
            <a:chExt cx="2141855" cy="1315085"/>
          </a:xfrm>
        </p:grpSpPr>
        <p:sp>
          <p:nvSpPr>
            <p:cNvPr id="11" name="object 11"/>
            <p:cNvSpPr/>
            <p:nvPr/>
          </p:nvSpPr>
          <p:spPr>
            <a:xfrm>
              <a:off x="6439027" y="4874641"/>
              <a:ext cx="2129155" cy="1286510"/>
            </a:xfrm>
            <a:custGeom>
              <a:avLst/>
              <a:gdLst/>
              <a:ahLst/>
              <a:cxnLst/>
              <a:rect l="l" t="t" r="r" b="b"/>
              <a:pathLst>
                <a:path w="2129154" h="1286510">
                  <a:moveTo>
                    <a:pt x="0" y="1283601"/>
                  </a:moveTo>
                  <a:lnTo>
                    <a:pt x="1344168" y="1286408"/>
                  </a:lnTo>
                  <a:lnTo>
                    <a:pt x="1372489" y="0"/>
                  </a:lnTo>
                  <a:lnTo>
                    <a:pt x="1415669" y="560704"/>
                  </a:lnTo>
                  <a:lnTo>
                    <a:pt x="1440942" y="487425"/>
                  </a:lnTo>
                  <a:lnTo>
                    <a:pt x="1433576" y="674877"/>
                  </a:lnTo>
                  <a:lnTo>
                    <a:pt x="1452879" y="1010234"/>
                  </a:lnTo>
                  <a:lnTo>
                    <a:pt x="1475231" y="918654"/>
                  </a:lnTo>
                  <a:lnTo>
                    <a:pt x="1463294" y="1075054"/>
                  </a:lnTo>
                  <a:lnTo>
                    <a:pt x="1470787" y="1275143"/>
                  </a:lnTo>
                  <a:lnTo>
                    <a:pt x="2128647" y="1283601"/>
                  </a:lnTo>
                </a:path>
                <a:path w="2129154" h="1286510">
                  <a:moveTo>
                    <a:pt x="1357629" y="828471"/>
                  </a:moveTo>
                  <a:lnTo>
                    <a:pt x="1357629" y="851369"/>
                  </a:lnTo>
                  <a:lnTo>
                    <a:pt x="1362075" y="851369"/>
                  </a:lnTo>
                  <a:lnTo>
                    <a:pt x="1362075" y="866647"/>
                  </a:lnTo>
                  <a:lnTo>
                    <a:pt x="1375409" y="901001"/>
                  </a:lnTo>
                  <a:lnTo>
                    <a:pt x="1375409" y="946823"/>
                  </a:lnTo>
                  <a:lnTo>
                    <a:pt x="1387348" y="946823"/>
                  </a:lnTo>
                  <a:lnTo>
                    <a:pt x="1387348" y="984999"/>
                  </a:lnTo>
                  <a:lnTo>
                    <a:pt x="1391793" y="984999"/>
                  </a:lnTo>
                  <a:lnTo>
                    <a:pt x="1391793" y="1019352"/>
                  </a:lnTo>
                  <a:lnTo>
                    <a:pt x="1399286" y="1019352"/>
                  </a:lnTo>
                  <a:lnTo>
                    <a:pt x="1399286" y="984999"/>
                  </a:lnTo>
                  <a:lnTo>
                    <a:pt x="1405254" y="984999"/>
                  </a:lnTo>
                  <a:lnTo>
                    <a:pt x="1409700" y="1004087"/>
                  </a:lnTo>
                  <a:lnTo>
                    <a:pt x="1409700" y="1019352"/>
                  </a:lnTo>
                  <a:lnTo>
                    <a:pt x="1417193" y="1019352"/>
                  </a:lnTo>
                  <a:lnTo>
                    <a:pt x="1417193" y="1042263"/>
                  </a:lnTo>
                  <a:lnTo>
                    <a:pt x="1423162" y="1042263"/>
                  </a:lnTo>
                  <a:lnTo>
                    <a:pt x="1423162" y="1137704"/>
                  </a:lnTo>
                  <a:lnTo>
                    <a:pt x="1427606" y="1137704"/>
                  </a:lnTo>
                  <a:lnTo>
                    <a:pt x="1434973" y="1160614"/>
                  </a:lnTo>
                  <a:lnTo>
                    <a:pt x="1434973" y="1175880"/>
                  </a:lnTo>
                  <a:lnTo>
                    <a:pt x="1442466" y="1175880"/>
                  </a:lnTo>
                  <a:lnTo>
                    <a:pt x="1442466" y="1198791"/>
                  </a:lnTo>
                  <a:lnTo>
                    <a:pt x="1446911" y="1217879"/>
                  </a:lnTo>
                  <a:lnTo>
                    <a:pt x="1446911" y="1271320"/>
                  </a:lnTo>
                  <a:lnTo>
                    <a:pt x="1442466" y="1271320"/>
                  </a:lnTo>
                  <a:lnTo>
                    <a:pt x="1464818" y="127132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33868" y="4859020"/>
              <a:ext cx="390525" cy="865505"/>
            </a:xfrm>
            <a:custGeom>
              <a:avLst/>
              <a:gdLst/>
              <a:ahLst/>
              <a:cxnLst/>
              <a:rect l="l" t="t" r="r" b="b"/>
              <a:pathLst>
                <a:path w="390525" h="865504">
                  <a:moveTo>
                    <a:pt x="11937" y="0"/>
                  </a:moveTo>
                  <a:lnTo>
                    <a:pt x="390016" y="0"/>
                  </a:lnTo>
                </a:path>
                <a:path w="390525" h="865504">
                  <a:moveTo>
                    <a:pt x="0" y="865225"/>
                  </a:moveTo>
                  <a:lnTo>
                    <a:pt x="381000" y="8652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75955" y="557911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142875" y="0"/>
                  </a:moveTo>
                  <a:lnTo>
                    <a:pt x="89280" y="9867"/>
                  </a:lnTo>
                  <a:lnTo>
                    <a:pt x="46100" y="36639"/>
                  </a:lnTo>
                  <a:lnTo>
                    <a:pt x="11938" y="81724"/>
                  </a:lnTo>
                  <a:lnTo>
                    <a:pt x="0" y="142316"/>
                  </a:lnTo>
                  <a:lnTo>
                    <a:pt x="13335" y="205727"/>
                  </a:lnTo>
                  <a:lnTo>
                    <a:pt x="46100" y="253631"/>
                  </a:lnTo>
                  <a:lnTo>
                    <a:pt x="144399" y="287451"/>
                  </a:lnTo>
                  <a:lnTo>
                    <a:pt x="196469" y="277583"/>
                  </a:lnTo>
                  <a:lnTo>
                    <a:pt x="241173" y="250812"/>
                  </a:lnTo>
                  <a:lnTo>
                    <a:pt x="275336" y="204317"/>
                  </a:lnTo>
                  <a:lnTo>
                    <a:pt x="282828" y="177545"/>
                  </a:lnTo>
                  <a:lnTo>
                    <a:pt x="287274" y="142316"/>
                  </a:lnTo>
                  <a:lnTo>
                    <a:pt x="273939" y="78905"/>
                  </a:lnTo>
                  <a:lnTo>
                    <a:pt x="241173" y="33820"/>
                  </a:lnTo>
                  <a:lnTo>
                    <a:pt x="193548" y="9867"/>
                  </a:lnTo>
                  <a:lnTo>
                    <a:pt x="168148" y="2793"/>
                  </a:lnTo>
                  <a:lnTo>
                    <a:pt x="142875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275955" y="557911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0" y="142316"/>
                  </a:moveTo>
                  <a:lnTo>
                    <a:pt x="11938" y="81724"/>
                  </a:lnTo>
                  <a:lnTo>
                    <a:pt x="46100" y="36639"/>
                  </a:lnTo>
                  <a:lnTo>
                    <a:pt x="89280" y="9867"/>
                  </a:lnTo>
                  <a:lnTo>
                    <a:pt x="142875" y="0"/>
                  </a:lnTo>
                  <a:lnTo>
                    <a:pt x="168148" y="2793"/>
                  </a:lnTo>
                  <a:lnTo>
                    <a:pt x="193548" y="9867"/>
                  </a:lnTo>
                  <a:lnTo>
                    <a:pt x="241173" y="33820"/>
                  </a:lnTo>
                  <a:lnTo>
                    <a:pt x="273939" y="78905"/>
                  </a:lnTo>
                  <a:lnTo>
                    <a:pt x="287274" y="142316"/>
                  </a:lnTo>
                  <a:lnTo>
                    <a:pt x="282828" y="177545"/>
                  </a:lnTo>
                  <a:lnTo>
                    <a:pt x="275336" y="204317"/>
                  </a:lnTo>
                  <a:lnTo>
                    <a:pt x="241173" y="250812"/>
                  </a:lnTo>
                  <a:lnTo>
                    <a:pt x="196469" y="277583"/>
                  </a:lnTo>
                  <a:lnTo>
                    <a:pt x="144399" y="287451"/>
                  </a:lnTo>
                  <a:lnTo>
                    <a:pt x="46100" y="253631"/>
                  </a:lnTo>
                  <a:lnTo>
                    <a:pt x="13335" y="205727"/>
                  </a:lnTo>
                  <a:lnTo>
                    <a:pt x="0" y="14231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379079" y="5645607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266556" y="4749927"/>
            <a:ext cx="295910" cy="300355"/>
            <a:chOff x="8266556" y="4749927"/>
            <a:chExt cx="295910" cy="300355"/>
          </a:xfrm>
        </p:grpSpPr>
        <p:sp>
          <p:nvSpPr>
            <p:cNvPr id="17" name="object 17"/>
            <p:cNvSpPr/>
            <p:nvPr/>
          </p:nvSpPr>
          <p:spPr>
            <a:xfrm>
              <a:off x="8272906" y="4756277"/>
              <a:ext cx="283210" cy="287655"/>
            </a:xfrm>
            <a:custGeom>
              <a:avLst/>
              <a:gdLst/>
              <a:ahLst/>
              <a:cxnLst/>
              <a:rect l="l" t="t" r="r" b="b"/>
              <a:pathLst>
                <a:path w="283209" h="287654">
                  <a:moveTo>
                    <a:pt x="139953" y="0"/>
                  </a:moveTo>
                  <a:lnTo>
                    <a:pt x="89408" y="12573"/>
                  </a:lnTo>
                  <a:lnTo>
                    <a:pt x="43179" y="36575"/>
                  </a:lnTo>
                  <a:lnTo>
                    <a:pt x="10541" y="83058"/>
                  </a:lnTo>
                  <a:lnTo>
                    <a:pt x="0" y="145034"/>
                  </a:lnTo>
                  <a:lnTo>
                    <a:pt x="11938" y="208534"/>
                  </a:lnTo>
                  <a:lnTo>
                    <a:pt x="43179" y="253619"/>
                  </a:lnTo>
                  <a:lnTo>
                    <a:pt x="143001" y="287400"/>
                  </a:lnTo>
                  <a:lnTo>
                    <a:pt x="193548" y="277495"/>
                  </a:lnTo>
                  <a:lnTo>
                    <a:pt x="239775" y="250698"/>
                  </a:lnTo>
                  <a:lnTo>
                    <a:pt x="272415" y="205612"/>
                  </a:lnTo>
                  <a:lnTo>
                    <a:pt x="281432" y="177546"/>
                  </a:lnTo>
                  <a:lnTo>
                    <a:pt x="282828" y="145034"/>
                  </a:lnTo>
                  <a:lnTo>
                    <a:pt x="271018" y="81661"/>
                  </a:lnTo>
                  <a:lnTo>
                    <a:pt x="239775" y="36575"/>
                  </a:lnTo>
                  <a:lnTo>
                    <a:pt x="193548" y="9779"/>
                  </a:lnTo>
                  <a:lnTo>
                    <a:pt x="166750" y="2793"/>
                  </a:lnTo>
                  <a:lnTo>
                    <a:pt x="139953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272906" y="4756277"/>
              <a:ext cx="283210" cy="287655"/>
            </a:xfrm>
            <a:custGeom>
              <a:avLst/>
              <a:gdLst/>
              <a:ahLst/>
              <a:cxnLst/>
              <a:rect l="l" t="t" r="r" b="b"/>
              <a:pathLst>
                <a:path w="283209" h="287654">
                  <a:moveTo>
                    <a:pt x="0" y="145034"/>
                  </a:moveTo>
                  <a:lnTo>
                    <a:pt x="10541" y="83058"/>
                  </a:lnTo>
                  <a:lnTo>
                    <a:pt x="43179" y="36575"/>
                  </a:lnTo>
                  <a:lnTo>
                    <a:pt x="89408" y="12573"/>
                  </a:lnTo>
                  <a:lnTo>
                    <a:pt x="139953" y="0"/>
                  </a:lnTo>
                  <a:lnTo>
                    <a:pt x="166750" y="2793"/>
                  </a:lnTo>
                  <a:lnTo>
                    <a:pt x="193548" y="9779"/>
                  </a:lnTo>
                  <a:lnTo>
                    <a:pt x="239775" y="36575"/>
                  </a:lnTo>
                  <a:lnTo>
                    <a:pt x="271018" y="81661"/>
                  </a:lnTo>
                  <a:lnTo>
                    <a:pt x="282828" y="145034"/>
                  </a:lnTo>
                  <a:lnTo>
                    <a:pt x="281432" y="177546"/>
                  </a:lnTo>
                  <a:lnTo>
                    <a:pt x="272415" y="205612"/>
                  </a:lnTo>
                  <a:lnTo>
                    <a:pt x="239775" y="250698"/>
                  </a:lnTo>
                  <a:lnTo>
                    <a:pt x="193548" y="277495"/>
                  </a:lnTo>
                  <a:lnTo>
                    <a:pt x="143001" y="287400"/>
                  </a:lnTo>
                  <a:lnTo>
                    <a:pt x="43179" y="253619"/>
                  </a:lnTo>
                  <a:lnTo>
                    <a:pt x="11938" y="208534"/>
                  </a:lnTo>
                  <a:lnTo>
                    <a:pt x="0" y="14503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8328406" y="4746117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000" b="1" spc="-215" dirty="0">
                <a:latin typeface="Arial"/>
                <a:cs typeface="Arial"/>
              </a:rPr>
              <a:t>1</a:t>
            </a:r>
            <a:r>
              <a:rPr sz="1800" b="1" spc="-322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238113" y="6155423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28575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769416" y="1539951"/>
            <a:ext cx="5142865" cy="478155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marR="198120" indent="-228600">
              <a:lnSpc>
                <a:spcPts val="23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  <a:tab pos="3238500" algn="l"/>
              </a:tabLst>
            </a:pPr>
            <a:r>
              <a:rPr sz="2400" b="1" spc="-55" dirty="0">
                <a:solidFill>
                  <a:srgbClr val="0000FF"/>
                </a:solidFill>
                <a:latin typeface="Arial"/>
                <a:cs typeface="Arial"/>
              </a:rPr>
              <a:t>Two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transducers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located on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opposing sides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test  specimen</a:t>
            </a:r>
            <a:r>
              <a:rPr sz="2400" b="1" spc="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are</a:t>
            </a:r>
            <a:r>
              <a:rPr sz="2400" b="1" spc="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used.	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One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transducer acts as a </a:t>
            </a:r>
            <a:r>
              <a:rPr sz="2400" b="1" spc="-15" dirty="0">
                <a:solidFill>
                  <a:srgbClr val="0000FF"/>
                </a:solidFill>
                <a:latin typeface="Arial"/>
                <a:cs typeface="Arial"/>
              </a:rPr>
              <a:t>transmitter,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other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as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FF"/>
                </a:solidFill>
                <a:latin typeface="Arial"/>
                <a:cs typeface="Arial"/>
              </a:rPr>
              <a:t>receiver.</a:t>
            </a:r>
            <a:endParaRPr sz="2400">
              <a:latin typeface="Arial"/>
              <a:cs typeface="Arial"/>
            </a:endParaRPr>
          </a:p>
          <a:p>
            <a:pPr marL="241300" marR="73025" indent="-228600">
              <a:lnSpc>
                <a:spcPct val="80000"/>
              </a:lnSpc>
              <a:spcBef>
                <a:spcPts val="1190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Discontinuities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the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sound path  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will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result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partial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or total</a:t>
            </a:r>
            <a:r>
              <a:rPr sz="2400" b="1" spc="-1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loss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sound being transmitted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and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be indicated by a decrease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 received signal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amplitude.</a:t>
            </a:r>
            <a:endParaRPr sz="2400">
              <a:latin typeface="Arial"/>
              <a:cs typeface="Arial"/>
            </a:endParaRPr>
          </a:p>
          <a:p>
            <a:pPr marL="241300" marR="5080" indent="-228600">
              <a:lnSpc>
                <a:spcPct val="80000"/>
              </a:lnSpc>
              <a:spcBef>
                <a:spcPts val="1155"/>
              </a:spcBef>
              <a:buFont typeface="Arial"/>
              <a:buChar char="•"/>
              <a:tabLst>
                <a:tab pos="241300" algn="l"/>
                <a:tab pos="3843654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Through transmission is useful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 detecting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discontinuities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that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are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not good reflectors,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when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signal strength</a:t>
            </a:r>
            <a:r>
              <a:rPr sz="2400" b="1" spc="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is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weak.	It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does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not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provide depth</a:t>
            </a:r>
            <a:r>
              <a:rPr sz="2400" b="1" spc="-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information.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943601" y="1295400"/>
            <a:ext cx="2806700" cy="2895981"/>
            <a:chOff x="6111875" y="1693926"/>
            <a:chExt cx="2638425" cy="2497455"/>
          </a:xfrm>
        </p:grpSpPr>
        <p:sp>
          <p:nvSpPr>
            <p:cNvPr id="23" name="object 23"/>
            <p:cNvSpPr/>
            <p:nvPr/>
          </p:nvSpPr>
          <p:spPr>
            <a:xfrm>
              <a:off x="6118225" y="1700276"/>
              <a:ext cx="2625725" cy="2484755"/>
            </a:xfrm>
            <a:custGeom>
              <a:avLst/>
              <a:gdLst/>
              <a:ahLst/>
              <a:cxnLst/>
              <a:rect l="l" t="t" r="r" b="b"/>
              <a:pathLst>
                <a:path w="2625725" h="2484754">
                  <a:moveTo>
                    <a:pt x="2625725" y="0"/>
                  </a:moveTo>
                  <a:lnTo>
                    <a:pt x="0" y="0"/>
                  </a:lnTo>
                  <a:lnTo>
                    <a:pt x="0" y="2484374"/>
                  </a:lnTo>
                  <a:lnTo>
                    <a:pt x="2625725" y="2484374"/>
                  </a:lnTo>
                  <a:lnTo>
                    <a:pt x="2625725" y="0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18225" y="1700276"/>
              <a:ext cx="2625725" cy="2484755"/>
            </a:xfrm>
            <a:custGeom>
              <a:avLst/>
              <a:gdLst/>
              <a:ahLst/>
              <a:cxnLst/>
              <a:rect l="l" t="t" r="r" b="b"/>
              <a:pathLst>
                <a:path w="2625725" h="2484754">
                  <a:moveTo>
                    <a:pt x="0" y="2484374"/>
                  </a:moveTo>
                  <a:lnTo>
                    <a:pt x="2625725" y="2484374"/>
                  </a:lnTo>
                  <a:lnTo>
                    <a:pt x="2625725" y="0"/>
                  </a:lnTo>
                  <a:lnTo>
                    <a:pt x="0" y="0"/>
                  </a:lnTo>
                  <a:lnTo>
                    <a:pt x="0" y="2484374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277482" y="2496185"/>
              <a:ext cx="266700" cy="225425"/>
            </a:xfrm>
            <a:custGeom>
              <a:avLst/>
              <a:gdLst/>
              <a:ahLst/>
              <a:cxnLst/>
              <a:rect l="l" t="t" r="r" b="b"/>
              <a:pathLst>
                <a:path w="266700" h="225425">
                  <a:moveTo>
                    <a:pt x="0" y="184403"/>
                  </a:moveTo>
                  <a:lnTo>
                    <a:pt x="4952" y="199136"/>
                  </a:lnTo>
                  <a:lnTo>
                    <a:pt x="13715" y="212598"/>
                  </a:lnTo>
                  <a:lnTo>
                    <a:pt x="42417" y="224916"/>
                  </a:lnTo>
                  <a:lnTo>
                    <a:pt x="224916" y="224916"/>
                  </a:lnTo>
                  <a:lnTo>
                    <a:pt x="252475" y="212598"/>
                  </a:lnTo>
                  <a:lnTo>
                    <a:pt x="266191" y="184403"/>
                  </a:lnTo>
                  <a:lnTo>
                    <a:pt x="266191" y="40512"/>
                  </a:lnTo>
                  <a:lnTo>
                    <a:pt x="252475" y="12318"/>
                  </a:lnTo>
                  <a:lnTo>
                    <a:pt x="224916" y="0"/>
                  </a:lnTo>
                  <a:lnTo>
                    <a:pt x="42417" y="0"/>
                  </a:lnTo>
                  <a:lnTo>
                    <a:pt x="27431" y="2412"/>
                  </a:lnTo>
                  <a:lnTo>
                    <a:pt x="14986" y="11049"/>
                  </a:lnTo>
                  <a:lnTo>
                    <a:pt x="0" y="40512"/>
                  </a:lnTo>
                  <a:lnTo>
                    <a:pt x="0" y="184403"/>
                  </a:lnTo>
                </a:path>
              </a:pathLst>
            </a:custGeom>
            <a:ln w="12700">
              <a:solidFill>
                <a:srgbClr val="8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55004" y="2440940"/>
              <a:ext cx="309245" cy="204470"/>
            </a:xfrm>
            <a:custGeom>
              <a:avLst/>
              <a:gdLst/>
              <a:ahLst/>
              <a:cxnLst/>
              <a:rect l="l" t="t" r="r" b="b"/>
              <a:pathLst>
                <a:path w="309245" h="204469">
                  <a:moveTo>
                    <a:pt x="272796" y="0"/>
                  </a:moveTo>
                  <a:lnTo>
                    <a:pt x="35813" y="0"/>
                  </a:lnTo>
                  <a:lnTo>
                    <a:pt x="21859" y="2809"/>
                  </a:lnTo>
                  <a:lnTo>
                    <a:pt x="10477" y="10477"/>
                  </a:lnTo>
                  <a:lnTo>
                    <a:pt x="2809" y="21859"/>
                  </a:lnTo>
                  <a:lnTo>
                    <a:pt x="0" y="35813"/>
                  </a:lnTo>
                  <a:lnTo>
                    <a:pt x="0" y="168148"/>
                  </a:lnTo>
                  <a:lnTo>
                    <a:pt x="2809" y="182102"/>
                  </a:lnTo>
                  <a:lnTo>
                    <a:pt x="10477" y="193484"/>
                  </a:lnTo>
                  <a:lnTo>
                    <a:pt x="21859" y="201152"/>
                  </a:lnTo>
                  <a:lnTo>
                    <a:pt x="35813" y="203962"/>
                  </a:lnTo>
                  <a:lnTo>
                    <a:pt x="272796" y="203962"/>
                  </a:lnTo>
                  <a:lnTo>
                    <a:pt x="286769" y="201152"/>
                  </a:lnTo>
                  <a:lnTo>
                    <a:pt x="298196" y="193484"/>
                  </a:lnTo>
                  <a:lnTo>
                    <a:pt x="305907" y="182102"/>
                  </a:lnTo>
                  <a:lnTo>
                    <a:pt x="308737" y="168148"/>
                  </a:lnTo>
                  <a:lnTo>
                    <a:pt x="308737" y="35813"/>
                  </a:lnTo>
                  <a:lnTo>
                    <a:pt x="305907" y="21859"/>
                  </a:lnTo>
                  <a:lnTo>
                    <a:pt x="298196" y="10477"/>
                  </a:lnTo>
                  <a:lnTo>
                    <a:pt x="286769" y="2809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255004" y="2440940"/>
              <a:ext cx="309245" cy="204470"/>
            </a:xfrm>
            <a:custGeom>
              <a:avLst/>
              <a:gdLst/>
              <a:ahLst/>
              <a:cxnLst/>
              <a:rect l="l" t="t" r="r" b="b"/>
              <a:pathLst>
                <a:path w="309245" h="204469">
                  <a:moveTo>
                    <a:pt x="0" y="35813"/>
                  </a:moveTo>
                  <a:lnTo>
                    <a:pt x="2809" y="21859"/>
                  </a:lnTo>
                  <a:lnTo>
                    <a:pt x="10477" y="10477"/>
                  </a:lnTo>
                  <a:lnTo>
                    <a:pt x="21859" y="2809"/>
                  </a:lnTo>
                  <a:lnTo>
                    <a:pt x="35813" y="0"/>
                  </a:lnTo>
                  <a:lnTo>
                    <a:pt x="272796" y="0"/>
                  </a:lnTo>
                  <a:lnTo>
                    <a:pt x="286769" y="2809"/>
                  </a:lnTo>
                  <a:lnTo>
                    <a:pt x="298196" y="10477"/>
                  </a:lnTo>
                  <a:lnTo>
                    <a:pt x="305907" y="21859"/>
                  </a:lnTo>
                  <a:lnTo>
                    <a:pt x="308737" y="35813"/>
                  </a:lnTo>
                  <a:lnTo>
                    <a:pt x="308737" y="168148"/>
                  </a:lnTo>
                  <a:lnTo>
                    <a:pt x="305907" y="182102"/>
                  </a:lnTo>
                  <a:lnTo>
                    <a:pt x="298196" y="193484"/>
                  </a:lnTo>
                  <a:lnTo>
                    <a:pt x="286769" y="201152"/>
                  </a:lnTo>
                  <a:lnTo>
                    <a:pt x="272796" y="203962"/>
                  </a:lnTo>
                  <a:lnTo>
                    <a:pt x="35813" y="203962"/>
                  </a:lnTo>
                  <a:lnTo>
                    <a:pt x="21859" y="201152"/>
                  </a:lnTo>
                  <a:lnTo>
                    <a:pt x="10477" y="193484"/>
                  </a:lnTo>
                  <a:lnTo>
                    <a:pt x="2809" y="182102"/>
                  </a:lnTo>
                  <a:lnTo>
                    <a:pt x="0" y="168148"/>
                  </a:lnTo>
                  <a:lnTo>
                    <a:pt x="0" y="35813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967474" y="2209800"/>
              <a:ext cx="175260" cy="421640"/>
            </a:xfrm>
            <a:custGeom>
              <a:avLst/>
              <a:gdLst/>
              <a:ahLst/>
              <a:cxnLst/>
              <a:rect l="l" t="t" r="r" b="b"/>
              <a:pathLst>
                <a:path w="175259" h="421639">
                  <a:moveTo>
                    <a:pt x="0" y="381000"/>
                  </a:moveTo>
                  <a:lnTo>
                    <a:pt x="3809" y="395732"/>
                  </a:lnTo>
                  <a:lnTo>
                    <a:pt x="13716" y="409321"/>
                  </a:lnTo>
                  <a:lnTo>
                    <a:pt x="43815" y="421639"/>
                  </a:lnTo>
                  <a:lnTo>
                    <a:pt x="133730" y="421639"/>
                  </a:lnTo>
                  <a:lnTo>
                    <a:pt x="161290" y="410590"/>
                  </a:lnTo>
                  <a:lnTo>
                    <a:pt x="175005" y="381000"/>
                  </a:lnTo>
                  <a:lnTo>
                    <a:pt x="175005" y="40512"/>
                  </a:lnTo>
                  <a:lnTo>
                    <a:pt x="161290" y="12319"/>
                  </a:lnTo>
                  <a:lnTo>
                    <a:pt x="133730" y="0"/>
                  </a:lnTo>
                  <a:lnTo>
                    <a:pt x="43815" y="0"/>
                  </a:lnTo>
                  <a:lnTo>
                    <a:pt x="28828" y="3683"/>
                  </a:lnTo>
                  <a:lnTo>
                    <a:pt x="14985" y="12319"/>
                  </a:lnTo>
                  <a:lnTo>
                    <a:pt x="0" y="40512"/>
                  </a:lnTo>
                  <a:lnTo>
                    <a:pt x="0" y="381000"/>
                  </a:lnTo>
                </a:path>
              </a:pathLst>
            </a:custGeom>
            <a:ln w="12699">
              <a:solidFill>
                <a:srgbClr val="8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924928" y="2209800"/>
              <a:ext cx="173990" cy="421640"/>
            </a:xfrm>
            <a:custGeom>
              <a:avLst/>
              <a:gdLst/>
              <a:ahLst/>
              <a:cxnLst/>
              <a:rect l="l" t="t" r="r" b="b"/>
              <a:pathLst>
                <a:path w="173990" h="421639">
                  <a:moveTo>
                    <a:pt x="131318" y="0"/>
                  </a:moveTo>
                  <a:lnTo>
                    <a:pt x="41275" y="0"/>
                  </a:lnTo>
                  <a:lnTo>
                    <a:pt x="26289" y="3683"/>
                  </a:lnTo>
                  <a:lnTo>
                    <a:pt x="13843" y="12319"/>
                  </a:lnTo>
                  <a:lnTo>
                    <a:pt x="0" y="40512"/>
                  </a:lnTo>
                  <a:lnTo>
                    <a:pt x="0" y="381000"/>
                  </a:lnTo>
                  <a:lnTo>
                    <a:pt x="3810" y="395732"/>
                  </a:lnTo>
                  <a:lnTo>
                    <a:pt x="13843" y="409321"/>
                  </a:lnTo>
                  <a:lnTo>
                    <a:pt x="41275" y="421639"/>
                  </a:lnTo>
                  <a:lnTo>
                    <a:pt x="131318" y="421639"/>
                  </a:lnTo>
                  <a:lnTo>
                    <a:pt x="160020" y="410590"/>
                  </a:lnTo>
                  <a:lnTo>
                    <a:pt x="173863" y="381000"/>
                  </a:lnTo>
                  <a:lnTo>
                    <a:pt x="173863" y="40512"/>
                  </a:lnTo>
                  <a:lnTo>
                    <a:pt x="160020" y="12319"/>
                  </a:lnTo>
                  <a:lnTo>
                    <a:pt x="1313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924928" y="2209800"/>
              <a:ext cx="173990" cy="421640"/>
            </a:xfrm>
            <a:custGeom>
              <a:avLst/>
              <a:gdLst/>
              <a:ahLst/>
              <a:cxnLst/>
              <a:rect l="l" t="t" r="r" b="b"/>
              <a:pathLst>
                <a:path w="173990" h="421639">
                  <a:moveTo>
                    <a:pt x="0" y="381000"/>
                  </a:moveTo>
                  <a:lnTo>
                    <a:pt x="3810" y="395732"/>
                  </a:lnTo>
                  <a:lnTo>
                    <a:pt x="13843" y="409321"/>
                  </a:lnTo>
                  <a:lnTo>
                    <a:pt x="41275" y="421639"/>
                  </a:lnTo>
                  <a:lnTo>
                    <a:pt x="131318" y="421639"/>
                  </a:lnTo>
                  <a:lnTo>
                    <a:pt x="160020" y="410590"/>
                  </a:lnTo>
                  <a:lnTo>
                    <a:pt x="173863" y="381000"/>
                  </a:lnTo>
                  <a:lnTo>
                    <a:pt x="173863" y="40512"/>
                  </a:lnTo>
                  <a:lnTo>
                    <a:pt x="160020" y="12319"/>
                  </a:lnTo>
                  <a:lnTo>
                    <a:pt x="131318" y="0"/>
                  </a:lnTo>
                  <a:lnTo>
                    <a:pt x="41275" y="0"/>
                  </a:lnTo>
                  <a:lnTo>
                    <a:pt x="26289" y="3683"/>
                  </a:lnTo>
                  <a:lnTo>
                    <a:pt x="13843" y="12319"/>
                  </a:lnTo>
                  <a:lnTo>
                    <a:pt x="0" y="40512"/>
                  </a:lnTo>
                  <a:lnTo>
                    <a:pt x="0" y="3810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167501" y="2117598"/>
              <a:ext cx="757555" cy="603885"/>
            </a:xfrm>
            <a:custGeom>
              <a:avLst/>
              <a:gdLst/>
              <a:ahLst/>
              <a:cxnLst/>
              <a:rect l="l" t="t" r="r" b="b"/>
              <a:pathLst>
                <a:path w="757554" h="603885">
                  <a:moveTo>
                    <a:pt x="757427" y="0"/>
                  </a:moveTo>
                  <a:lnTo>
                    <a:pt x="698753" y="55372"/>
                  </a:lnTo>
                  <a:lnTo>
                    <a:pt x="0" y="55372"/>
                  </a:lnTo>
                  <a:lnTo>
                    <a:pt x="0" y="549401"/>
                  </a:lnTo>
                  <a:lnTo>
                    <a:pt x="698753" y="549401"/>
                  </a:lnTo>
                  <a:lnTo>
                    <a:pt x="757427" y="603503"/>
                  </a:lnTo>
                  <a:lnTo>
                    <a:pt x="757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928612" y="2104135"/>
              <a:ext cx="111760" cy="643255"/>
            </a:xfrm>
            <a:custGeom>
              <a:avLst/>
              <a:gdLst/>
              <a:ahLst/>
              <a:cxnLst/>
              <a:rect l="l" t="t" r="r" b="b"/>
              <a:pathLst>
                <a:path w="111759" h="643255">
                  <a:moveTo>
                    <a:pt x="12700" y="13462"/>
                  </a:moveTo>
                  <a:lnTo>
                    <a:pt x="0" y="13462"/>
                  </a:lnTo>
                  <a:lnTo>
                    <a:pt x="0" y="623189"/>
                  </a:lnTo>
                  <a:lnTo>
                    <a:pt x="12700" y="623189"/>
                  </a:lnTo>
                  <a:lnTo>
                    <a:pt x="12700" y="13462"/>
                  </a:lnTo>
                  <a:close/>
                </a:path>
                <a:path w="111759" h="643255">
                  <a:moveTo>
                    <a:pt x="28956" y="14732"/>
                  </a:moveTo>
                  <a:lnTo>
                    <a:pt x="16256" y="14732"/>
                  </a:lnTo>
                  <a:lnTo>
                    <a:pt x="16256" y="628015"/>
                  </a:lnTo>
                  <a:lnTo>
                    <a:pt x="28956" y="628015"/>
                  </a:lnTo>
                  <a:lnTo>
                    <a:pt x="28956" y="14732"/>
                  </a:lnTo>
                  <a:close/>
                </a:path>
                <a:path w="111759" h="643255">
                  <a:moveTo>
                    <a:pt x="45212" y="8509"/>
                  </a:moveTo>
                  <a:lnTo>
                    <a:pt x="32512" y="8509"/>
                  </a:lnTo>
                  <a:lnTo>
                    <a:pt x="32512" y="637921"/>
                  </a:lnTo>
                  <a:lnTo>
                    <a:pt x="45212" y="637921"/>
                  </a:lnTo>
                  <a:lnTo>
                    <a:pt x="45212" y="8509"/>
                  </a:lnTo>
                  <a:close/>
                </a:path>
                <a:path w="111759" h="643255">
                  <a:moveTo>
                    <a:pt x="61468" y="0"/>
                  </a:moveTo>
                  <a:lnTo>
                    <a:pt x="48768" y="0"/>
                  </a:lnTo>
                  <a:lnTo>
                    <a:pt x="48768" y="642747"/>
                  </a:lnTo>
                  <a:lnTo>
                    <a:pt x="61468" y="642747"/>
                  </a:lnTo>
                  <a:lnTo>
                    <a:pt x="61468" y="0"/>
                  </a:lnTo>
                  <a:close/>
                </a:path>
                <a:path w="111759" h="643255">
                  <a:moveTo>
                    <a:pt x="78994" y="4826"/>
                  </a:moveTo>
                  <a:lnTo>
                    <a:pt x="66294" y="4826"/>
                  </a:lnTo>
                  <a:lnTo>
                    <a:pt x="66294" y="642747"/>
                  </a:lnTo>
                  <a:lnTo>
                    <a:pt x="78994" y="642747"/>
                  </a:lnTo>
                  <a:lnTo>
                    <a:pt x="78994" y="4826"/>
                  </a:lnTo>
                  <a:close/>
                </a:path>
                <a:path w="111759" h="643255">
                  <a:moveTo>
                    <a:pt x="95250" y="8509"/>
                  </a:moveTo>
                  <a:lnTo>
                    <a:pt x="82550" y="8509"/>
                  </a:lnTo>
                  <a:lnTo>
                    <a:pt x="82550" y="637921"/>
                  </a:lnTo>
                  <a:lnTo>
                    <a:pt x="95250" y="637921"/>
                  </a:lnTo>
                  <a:lnTo>
                    <a:pt x="95250" y="8509"/>
                  </a:lnTo>
                  <a:close/>
                </a:path>
                <a:path w="111759" h="643255">
                  <a:moveTo>
                    <a:pt x="111506" y="11049"/>
                  </a:moveTo>
                  <a:lnTo>
                    <a:pt x="98806" y="11049"/>
                  </a:lnTo>
                  <a:lnTo>
                    <a:pt x="98806" y="628015"/>
                  </a:lnTo>
                  <a:lnTo>
                    <a:pt x="111506" y="628015"/>
                  </a:lnTo>
                  <a:lnTo>
                    <a:pt x="111506" y="1104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922516" y="2095500"/>
              <a:ext cx="137795" cy="657860"/>
            </a:xfrm>
            <a:custGeom>
              <a:avLst/>
              <a:gdLst/>
              <a:ahLst/>
              <a:cxnLst/>
              <a:rect l="l" t="t" r="r" b="b"/>
              <a:pathLst>
                <a:path w="137795" h="657860">
                  <a:moveTo>
                    <a:pt x="0" y="25780"/>
                  </a:moveTo>
                  <a:lnTo>
                    <a:pt x="31241" y="13462"/>
                  </a:lnTo>
                  <a:lnTo>
                    <a:pt x="62483" y="0"/>
                  </a:lnTo>
                  <a:lnTo>
                    <a:pt x="92455" y="4952"/>
                  </a:lnTo>
                  <a:lnTo>
                    <a:pt x="106172" y="13462"/>
                  </a:lnTo>
                  <a:lnTo>
                    <a:pt x="137540" y="30734"/>
                  </a:lnTo>
                </a:path>
                <a:path w="137795" h="657860">
                  <a:moveTo>
                    <a:pt x="0" y="631825"/>
                  </a:moveTo>
                  <a:lnTo>
                    <a:pt x="29972" y="645287"/>
                  </a:lnTo>
                  <a:lnTo>
                    <a:pt x="59943" y="657605"/>
                  </a:lnTo>
                  <a:lnTo>
                    <a:pt x="91185" y="653923"/>
                  </a:lnTo>
                  <a:lnTo>
                    <a:pt x="105028" y="645287"/>
                  </a:lnTo>
                  <a:lnTo>
                    <a:pt x="136270" y="62814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058786" y="2132330"/>
              <a:ext cx="0" cy="589280"/>
            </a:xfrm>
            <a:custGeom>
              <a:avLst/>
              <a:gdLst/>
              <a:ahLst/>
              <a:cxnLst/>
              <a:rect l="l" t="t" r="r" b="b"/>
              <a:pathLst>
                <a:path h="589280">
                  <a:moveTo>
                    <a:pt x="0" y="588772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8256651" y="2490851"/>
              <a:ext cx="265430" cy="226060"/>
            </a:xfrm>
            <a:custGeom>
              <a:avLst/>
              <a:gdLst/>
              <a:ahLst/>
              <a:cxnLst/>
              <a:rect l="l" t="t" r="r" b="b"/>
              <a:pathLst>
                <a:path w="265429" h="226060">
                  <a:moveTo>
                    <a:pt x="265429" y="182752"/>
                  </a:moveTo>
                  <a:lnTo>
                    <a:pt x="261620" y="197485"/>
                  </a:lnTo>
                  <a:lnTo>
                    <a:pt x="254126" y="210947"/>
                  </a:lnTo>
                  <a:lnTo>
                    <a:pt x="224027" y="225678"/>
                  </a:lnTo>
                  <a:lnTo>
                    <a:pt x="41275" y="225678"/>
                  </a:lnTo>
                  <a:lnTo>
                    <a:pt x="13716" y="210947"/>
                  </a:lnTo>
                  <a:lnTo>
                    <a:pt x="0" y="182752"/>
                  </a:lnTo>
                  <a:lnTo>
                    <a:pt x="0" y="40386"/>
                  </a:lnTo>
                  <a:lnTo>
                    <a:pt x="13716" y="12191"/>
                  </a:lnTo>
                  <a:lnTo>
                    <a:pt x="41275" y="0"/>
                  </a:lnTo>
                  <a:lnTo>
                    <a:pt x="224027" y="0"/>
                  </a:lnTo>
                  <a:lnTo>
                    <a:pt x="239141" y="2412"/>
                  </a:lnTo>
                  <a:lnTo>
                    <a:pt x="251587" y="12191"/>
                  </a:lnTo>
                  <a:lnTo>
                    <a:pt x="265429" y="40386"/>
                  </a:lnTo>
                  <a:lnTo>
                    <a:pt x="265429" y="182752"/>
                  </a:lnTo>
                </a:path>
              </a:pathLst>
            </a:custGeom>
            <a:ln w="12700">
              <a:solidFill>
                <a:srgbClr val="8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218551" y="2428875"/>
              <a:ext cx="317500" cy="215900"/>
            </a:xfrm>
            <a:custGeom>
              <a:avLst/>
              <a:gdLst/>
              <a:ahLst/>
              <a:cxnLst/>
              <a:rect l="l" t="t" r="r" b="b"/>
              <a:pathLst>
                <a:path w="317500" h="215900">
                  <a:moveTo>
                    <a:pt x="317500" y="0"/>
                  </a:moveTo>
                  <a:lnTo>
                    <a:pt x="0" y="0"/>
                  </a:lnTo>
                  <a:lnTo>
                    <a:pt x="0" y="215900"/>
                  </a:lnTo>
                  <a:lnTo>
                    <a:pt x="317500" y="215900"/>
                  </a:lnTo>
                  <a:lnTo>
                    <a:pt x="317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218551" y="2428875"/>
              <a:ext cx="317500" cy="215900"/>
            </a:xfrm>
            <a:custGeom>
              <a:avLst/>
              <a:gdLst/>
              <a:ahLst/>
              <a:cxnLst/>
              <a:rect l="l" t="t" r="r" b="b"/>
              <a:pathLst>
                <a:path w="317500" h="215900">
                  <a:moveTo>
                    <a:pt x="0" y="215900"/>
                  </a:moveTo>
                  <a:lnTo>
                    <a:pt x="317500" y="215900"/>
                  </a:lnTo>
                  <a:lnTo>
                    <a:pt x="317500" y="0"/>
                  </a:lnTo>
                  <a:lnTo>
                    <a:pt x="0" y="0"/>
                  </a:lnTo>
                  <a:lnTo>
                    <a:pt x="0" y="2159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659750" y="2203450"/>
              <a:ext cx="173355" cy="422909"/>
            </a:xfrm>
            <a:custGeom>
              <a:avLst/>
              <a:gdLst/>
              <a:ahLst/>
              <a:cxnLst/>
              <a:rect l="l" t="t" r="r" b="b"/>
              <a:pathLst>
                <a:path w="173354" h="422910">
                  <a:moveTo>
                    <a:pt x="173354" y="382142"/>
                  </a:moveTo>
                  <a:lnTo>
                    <a:pt x="168275" y="396875"/>
                  </a:lnTo>
                  <a:lnTo>
                    <a:pt x="159639" y="410337"/>
                  </a:lnTo>
                  <a:lnTo>
                    <a:pt x="130937" y="422655"/>
                  </a:lnTo>
                  <a:lnTo>
                    <a:pt x="41148" y="422655"/>
                  </a:lnTo>
                  <a:lnTo>
                    <a:pt x="13716" y="411607"/>
                  </a:lnTo>
                  <a:lnTo>
                    <a:pt x="0" y="382142"/>
                  </a:lnTo>
                  <a:lnTo>
                    <a:pt x="0" y="40512"/>
                  </a:lnTo>
                  <a:lnTo>
                    <a:pt x="13716" y="12319"/>
                  </a:lnTo>
                  <a:lnTo>
                    <a:pt x="41148" y="0"/>
                  </a:lnTo>
                  <a:lnTo>
                    <a:pt x="130937" y="0"/>
                  </a:lnTo>
                  <a:lnTo>
                    <a:pt x="144652" y="3683"/>
                  </a:lnTo>
                  <a:lnTo>
                    <a:pt x="158369" y="12319"/>
                  </a:lnTo>
                  <a:lnTo>
                    <a:pt x="173354" y="40512"/>
                  </a:lnTo>
                  <a:lnTo>
                    <a:pt x="173354" y="382142"/>
                  </a:lnTo>
                </a:path>
              </a:pathLst>
            </a:custGeom>
            <a:ln w="12700">
              <a:solidFill>
                <a:srgbClr val="8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02550" y="2203450"/>
              <a:ext cx="175260" cy="422909"/>
            </a:xfrm>
            <a:custGeom>
              <a:avLst/>
              <a:gdLst/>
              <a:ahLst/>
              <a:cxnLst/>
              <a:rect l="l" t="t" r="r" b="b"/>
              <a:pathLst>
                <a:path w="175259" h="422910">
                  <a:moveTo>
                    <a:pt x="131191" y="0"/>
                  </a:moveTo>
                  <a:lnTo>
                    <a:pt x="43688" y="0"/>
                  </a:lnTo>
                  <a:lnTo>
                    <a:pt x="13716" y="12319"/>
                  </a:lnTo>
                  <a:lnTo>
                    <a:pt x="0" y="40512"/>
                  </a:lnTo>
                  <a:lnTo>
                    <a:pt x="0" y="382142"/>
                  </a:lnTo>
                  <a:lnTo>
                    <a:pt x="13716" y="411607"/>
                  </a:lnTo>
                  <a:lnTo>
                    <a:pt x="43688" y="422655"/>
                  </a:lnTo>
                  <a:lnTo>
                    <a:pt x="131191" y="422655"/>
                  </a:lnTo>
                  <a:lnTo>
                    <a:pt x="161163" y="410337"/>
                  </a:lnTo>
                  <a:lnTo>
                    <a:pt x="171196" y="396875"/>
                  </a:lnTo>
                  <a:lnTo>
                    <a:pt x="175005" y="382142"/>
                  </a:lnTo>
                  <a:lnTo>
                    <a:pt x="175005" y="40512"/>
                  </a:lnTo>
                  <a:lnTo>
                    <a:pt x="161163" y="12319"/>
                  </a:lnTo>
                  <a:lnTo>
                    <a:pt x="148717" y="3683"/>
                  </a:lnTo>
                  <a:lnTo>
                    <a:pt x="1311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702550" y="2203450"/>
              <a:ext cx="175260" cy="422909"/>
            </a:xfrm>
            <a:custGeom>
              <a:avLst/>
              <a:gdLst/>
              <a:ahLst/>
              <a:cxnLst/>
              <a:rect l="l" t="t" r="r" b="b"/>
              <a:pathLst>
                <a:path w="175259" h="422910">
                  <a:moveTo>
                    <a:pt x="175005" y="382142"/>
                  </a:moveTo>
                  <a:lnTo>
                    <a:pt x="171196" y="396875"/>
                  </a:lnTo>
                  <a:lnTo>
                    <a:pt x="161163" y="410337"/>
                  </a:lnTo>
                  <a:lnTo>
                    <a:pt x="131191" y="422655"/>
                  </a:lnTo>
                  <a:lnTo>
                    <a:pt x="43688" y="422655"/>
                  </a:lnTo>
                  <a:lnTo>
                    <a:pt x="13716" y="411607"/>
                  </a:lnTo>
                  <a:lnTo>
                    <a:pt x="0" y="382142"/>
                  </a:lnTo>
                  <a:lnTo>
                    <a:pt x="0" y="40512"/>
                  </a:lnTo>
                  <a:lnTo>
                    <a:pt x="13716" y="12319"/>
                  </a:lnTo>
                  <a:lnTo>
                    <a:pt x="43688" y="0"/>
                  </a:lnTo>
                  <a:lnTo>
                    <a:pt x="131191" y="0"/>
                  </a:lnTo>
                  <a:lnTo>
                    <a:pt x="148717" y="3683"/>
                  </a:lnTo>
                  <a:lnTo>
                    <a:pt x="161163" y="12319"/>
                  </a:lnTo>
                  <a:lnTo>
                    <a:pt x="175005" y="40512"/>
                  </a:lnTo>
                  <a:lnTo>
                    <a:pt x="175005" y="382142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40650" y="2089150"/>
              <a:ext cx="892810" cy="659130"/>
            </a:xfrm>
            <a:custGeom>
              <a:avLst/>
              <a:gdLst/>
              <a:ahLst/>
              <a:cxnLst/>
              <a:rect l="l" t="t" r="r" b="b"/>
              <a:pathLst>
                <a:path w="892809" h="659130">
                  <a:moveTo>
                    <a:pt x="136525" y="20700"/>
                  </a:moveTo>
                  <a:lnTo>
                    <a:pt x="194055" y="78359"/>
                  </a:lnTo>
                  <a:lnTo>
                    <a:pt x="892555" y="78359"/>
                  </a:lnTo>
                  <a:lnTo>
                    <a:pt x="892555" y="572135"/>
                  </a:lnTo>
                  <a:lnTo>
                    <a:pt x="194055" y="572135"/>
                  </a:lnTo>
                  <a:lnTo>
                    <a:pt x="136525" y="627379"/>
                  </a:lnTo>
                  <a:lnTo>
                    <a:pt x="136525" y="20700"/>
                  </a:lnTo>
                </a:path>
                <a:path w="892809" h="659130">
                  <a:moveTo>
                    <a:pt x="127000" y="635380"/>
                  </a:moveTo>
                  <a:lnTo>
                    <a:pt x="127000" y="22225"/>
                  </a:lnTo>
                  <a:lnTo>
                    <a:pt x="127000" y="635380"/>
                  </a:lnTo>
                </a:path>
                <a:path w="892809" h="659130">
                  <a:moveTo>
                    <a:pt x="109600" y="636904"/>
                  </a:moveTo>
                  <a:lnTo>
                    <a:pt x="109600" y="23749"/>
                  </a:lnTo>
                  <a:lnTo>
                    <a:pt x="109600" y="636904"/>
                  </a:lnTo>
                </a:path>
                <a:path w="892809" h="659130">
                  <a:moveTo>
                    <a:pt x="92075" y="648080"/>
                  </a:moveTo>
                  <a:lnTo>
                    <a:pt x="92075" y="17525"/>
                  </a:lnTo>
                  <a:lnTo>
                    <a:pt x="92075" y="648080"/>
                  </a:lnTo>
                </a:path>
                <a:path w="892809" h="659130">
                  <a:moveTo>
                    <a:pt x="76200" y="652779"/>
                  </a:moveTo>
                  <a:lnTo>
                    <a:pt x="76200" y="9525"/>
                  </a:lnTo>
                  <a:lnTo>
                    <a:pt x="76200" y="652779"/>
                  </a:lnTo>
                </a:path>
                <a:path w="892809" h="659130">
                  <a:moveTo>
                    <a:pt x="60325" y="652779"/>
                  </a:moveTo>
                  <a:lnTo>
                    <a:pt x="60325" y="12700"/>
                  </a:lnTo>
                  <a:lnTo>
                    <a:pt x="60325" y="652779"/>
                  </a:lnTo>
                </a:path>
                <a:path w="892809" h="659130">
                  <a:moveTo>
                    <a:pt x="42925" y="648080"/>
                  </a:moveTo>
                  <a:lnTo>
                    <a:pt x="42925" y="17525"/>
                  </a:lnTo>
                  <a:lnTo>
                    <a:pt x="42925" y="648080"/>
                  </a:lnTo>
                </a:path>
                <a:path w="892809" h="659130">
                  <a:moveTo>
                    <a:pt x="27050" y="636904"/>
                  </a:moveTo>
                  <a:lnTo>
                    <a:pt x="27050" y="20700"/>
                  </a:lnTo>
                  <a:lnTo>
                    <a:pt x="27050" y="636904"/>
                  </a:lnTo>
                </a:path>
                <a:path w="892809" h="659130">
                  <a:moveTo>
                    <a:pt x="136905" y="26670"/>
                  </a:moveTo>
                  <a:lnTo>
                    <a:pt x="105791" y="12700"/>
                  </a:lnTo>
                  <a:lnTo>
                    <a:pt x="74675" y="0"/>
                  </a:lnTo>
                  <a:lnTo>
                    <a:pt x="44830" y="3810"/>
                  </a:lnTo>
                  <a:lnTo>
                    <a:pt x="31115" y="12700"/>
                  </a:lnTo>
                  <a:lnTo>
                    <a:pt x="0" y="30479"/>
                  </a:lnTo>
                </a:path>
                <a:path w="892809" h="659130">
                  <a:moveTo>
                    <a:pt x="136905" y="632205"/>
                  </a:moveTo>
                  <a:lnTo>
                    <a:pt x="107060" y="645033"/>
                  </a:lnTo>
                  <a:lnTo>
                    <a:pt x="77343" y="659129"/>
                  </a:lnTo>
                  <a:lnTo>
                    <a:pt x="46227" y="654050"/>
                  </a:lnTo>
                  <a:lnTo>
                    <a:pt x="32639" y="645033"/>
                  </a:lnTo>
                  <a:lnTo>
                    <a:pt x="1650" y="627126"/>
                  </a:lnTo>
                </a:path>
                <a:path w="892809" h="659130">
                  <a:moveTo>
                    <a:pt x="1650" y="625855"/>
                  </a:moveTo>
                  <a:lnTo>
                    <a:pt x="1650" y="38100"/>
                  </a:lnTo>
                  <a:lnTo>
                    <a:pt x="1650" y="62585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77482" y="3464941"/>
              <a:ext cx="266700" cy="227329"/>
            </a:xfrm>
            <a:custGeom>
              <a:avLst/>
              <a:gdLst/>
              <a:ahLst/>
              <a:cxnLst/>
              <a:rect l="l" t="t" r="r" b="b"/>
              <a:pathLst>
                <a:path w="266700" h="227329">
                  <a:moveTo>
                    <a:pt x="0" y="186817"/>
                  </a:moveTo>
                  <a:lnTo>
                    <a:pt x="4952" y="199136"/>
                  </a:lnTo>
                  <a:lnTo>
                    <a:pt x="13715" y="215138"/>
                  </a:lnTo>
                  <a:lnTo>
                    <a:pt x="42417" y="227330"/>
                  </a:lnTo>
                  <a:lnTo>
                    <a:pt x="224916" y="227330"/>
                  </a:lnTo>
                  <a:lnTo>
                    <a:pt x="252475" y="215138"/>
                  </a:lnTo>
                  <a:lnTo>
                    <a:pt x="266191" y="186817"/>
                  </a:lnTo>
                  <a:lnTo>
                    <a:pt x="266191" y="40512"/>
                  </a:lnTo>
                  <a:lnTo>
                    <a:pt x="252475" y="12319"/>
                  </a:lnTo>
                  <a:lnTo>
                    <a:pt x="224916" y="0"/>
                  </a:lnTo>
                  <a:lnTo>
                    <a:pt x="42417" y="0"/>
                  </a:lnTo>
                  <a:lnTo>
                    <a:pt x="27431" y="3683"/>
                  </a:lnTo>
                  <a:lnTo>
                    <a:pt x="14986" y="12319"/>
                  </a:lnTo>
                  <a:lnTo>
                    <a:pt x="0" y="40512"/>
                  </a:lnTo>
                  <a:lnTo>
                    <a:pt x="0" y="186817"/>
                  </a:lnTo>
                </a:path>
              </a:pathLst>
            </a:custGeom>
            <a:ln w="12699">
              <a:solidFill>
                <a:srgbClr val="8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55004" y="3410839"/>
              <a:ext cx="309245" cy="204470"/>
            </a:xfrm>
            <a:custGeom>
              <a:avLst/>
              <a:gdLst/>
              <a:ahLst/>
              <a:cxnLst/>
              <a:rect l="l" t="t" r="r" b="b"/>
              <a:pathLst>
                <a:path w="309245" h="204470">
                  <a:moveTo>
                    <a:pt x="272796" y="0"/>
                  </a:moveTo>
                  <a:lnTo>
                    <a:pt x="35813" y="0"/>
                  </a:lnTo>
                  <a:lnTo>
                    <a:pt x="21859" y="2829"/>
                  </a:lnTo>
                  <a:lnTo>
                    <a:pt x="10477" y="10541"/>
                  </a:lnTo>
                  <a:lnTo>
                    <a:pt x="2809" y="21967"/>
                  </a:lnTo>
                  <a:lnTo>
                    <a:pt x="0" y="35940"/>
                  </a:lnTo>
                  <a:lnTo>
                    <a:pt x="0" y="168148"/>
                  </a:lnTo>
                  <a:lnTo>
                    <a:pt x="2809" y="182121"/>
                  </a:lnTo>
                  <a:lnTo>
                    <a:pt x="10477" y="193548"/>
                  </a:lnTo>
                  <a:lnTo>
                    <a:pt x="21859" y="201259"/>
                  </a:lnTo>
                  <a:lnTo>
                    <a:pt x="35813" y="204088"/>
                  </a:lnTo>
                  <a:lnTo>
                    <a:pt x="272796" y="204088"/>
                  </a:lnTo>
                  <a:lnTo>
                    <a:pt x="286769" y="201259"/>
                  </a:lnTo>
                  <a:lnTo>
                    <a:pt x="298196" y="193547"/>
                  </a:lnTo>
                  <a:lnTo>
                    <a:pt x="305907" y="182121"/>
                  </a:lnTo>
                  <a:lnTo>
                    <a:pt x="308737" y="168148"/>
                  </a:lnTo>
                  <a:lnTo>
                    <a:pt x="308737" y="35940"/>
                  </a:lnTo>
                  <a:lnTo>
                    <a:pt x="305907" y="21967"/>
                  </a:lnTo>
                  <a:lnTo>
                    <a:pt x="298196" y="10540"/>
                  </a:lnTo>
                  <a:lnTo>
                    <a:pt x="286769" y="2829"/>
                  </a:lnTo>
                  <a:lnTo>
                    <a:pt x="2727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255004" y="3410839"/>
              <a:ext cx="309245" cy="204470"/>
            </a:xfrm>
            <a:custGeom>
              <a:avLst/>
              <a:gdLst/>
              <a:ahLst/>
              <a:cxnLst/>
              <a:rect l="l" t="t" r="r" b="b"/>
              <a:pathLst>
                <a:path w="309245" h="204470">
                  <a:moveTo>
                    <a:pt x="0" y="35940"/>
                  </a:moveTo>
                  <a:lnTo>
                    <a:pt x="2809" y="21967"/>
                  </a:lnTo>
                  <a:lnTo>
                    <a:pt x="10477" y="10541"/>
                  </a:lnTo>
                  <a:lnTo>
                    <a:pt x="21859" y="2829"/>
                  </a:lnTo>
                  <a:lnTo>
                    <a:pt x="35813" y="0"/>
                  </a:lnTo>
                  <a:lnTo>
                    <a:pt x="272796" y="0"/>
                  </a:lnTo>
                  <a:lnTo>
                    <a:pt x="286769" y="2829"/>
                  </a:lnTo>
                  <a:lnTo>
                    <a:pt x="298196" y="10540"/>
                  </a:lnTo>
                  <a:lnTo>
                    <a:pt x="305907" y="21967"/>
                  </a:lnTo>
                  <a:lnTo>
                    <a:pt x="308737" y="35940"/>
                  </a:lnTo>
                  <a:lnTo>
                    <a:pt x="308737" y="168148"/>
                  </a:lnTo>
                  <a:lnTo>
                    <a:pt x="305907" y="182121"/>
                  </a:lnTo>
                  <a:lnTo>
                    <a:pt x="298196" y="193547"/>
                  </a:lnTo>
                  <a:lnTo>
                    <a:pt x="286769" y="201259"/>
                  </a:lnTo>
                  <a:lnTo>
                    <a:pt x="272796" y="204088"/>
                  </a:lnTo>
                  <a:lnTo>
                    <a:pt x="35813" y="204088"/>
                  </a:lnTo>
                  <a:lnTo>
                    <a:pt x="21859" y="201259"/>
                  </a:lnTo>
                  <a:lnTo>
                    <a:pt x="10477" y="193548"/>
                  </a:lnTo>
                  <a:lnTo>
                    <a:pt x="2809" y="182121"/>
                  </a:lnTo>
                  <a:lnTo>
                    <a:pt x="0" y="168148"/>
                  </a:lnTo>
                  <a:lnTo>
                    <a:pt x="0" y="3594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967474" y="3180969"/>
              <a:ext cx="175260" cy="421640"/>
            </a:xfrm>
            <a:custGeom>
              <a:avLst/>
              <a:gdLst/>
              <a:ahLst/>
              <a:cxnLst/>
              <a:rect l="l" t="t" r="r" b="b"/>
              <a:pathLst>
                <a:path w="175259" h="421639">
                  <a:moveTo>
                    <a:pt x="0" y="381000"/>
                  </a:moveTo>
                  <a:lnTo>
                    <a:pt x="3809" y="393318"/>
                  </a:lnTo>
                  <a:lnTo>
                    <a:pt x="13716" y="409320"/>
                  </a:lnTo>
                  <a:lnTo>
                    <a:pt x="43815" y="421639"/>
                  </a:lnTo>
                  <a:lnTo>
                    <a:pt x="133730" y="421639"/>
                  </a:lnTo>
                  <a:lnTo>
                    <a:pt x="161290" y="409320"/>
                  </a:lnTo>
                  <a:lnTo>
                    <a:pt x="175005" y="381000"/>
                  </a:lnTo>
                  <a:lnTo>
                    <a:pt x="175005" y="40639"/>
                  </a:lnTo>
                  <a:lnTo>
                    <a:pt x="161290" y="12318"/>
                  </a:lnTo>
                  <a:lnTo>
                    <a:pt x="133730" y="0"/>
                  </a:lnTo>
                  <a:lnTo>
                    <a:pt x="43815" y="0"/>
                  </a:lnTo>
                  <a:lnTo>
                    <a:pt x="28828" y="2539"/>
                  </a:lnTo>
                  <a:lnTo>
                    <a:pt x="14985" y="11048"/>
                  </a:lnTo>
                  <a:lnTo>
                    <a:pt x="0" y="40639"/>
                  </a:lnTo>
                  <a:lnTo>
                    <a:pt x="0" y="381000"/>
                  </a:lnTo>
                </a:path>
              </a:pathLst>
            </a:custGeom>
            <a:ln w="12699">
              <a:solidFill>
                <a:srgbClr val="8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924928" y="3180969"/>
              <a:ext cx="173990" cy="421640"/>
            </a:xfrm>
            <a:custGeom>
              <a:avLst/>
              <a:gdLst/>
              <a:ahLst/>
              <a:cxnLst/>
              <a:rect l="l" t="t" r="r" b="b"/>
              <a:pathLst>
                <a:path w="173990" h="421639">
                  <a:moveTo>
                    <a:pt x="131318" y="0"/>
                  </a:moveTo>
                  <a:lnTo>
                    <a:pt x="41275" y="0"/>
                  </a:lnTo>
                  <a:lnTo>
                    <a:pt x="26289" y="2539"/>
                  </a:lnTo>
                  <a:lnTo>
                    <a:pt x="13843" y="11048"/>
                  </a:lnTo>
                  <a:lnTo>
                    <a:pt x="0" y="40639"/>
                  </a:lnTo>
                  <a:lnTo>
                    <a:pt x="0" y="381000"/>
                  </a:lnTo>
                  <a:lnTo>
                    <a:pt x="3810" y="393318"/>
                  </a:lnTo>
                  <a:lnTo>
                    <a:pt x="13843" y="409320"/>
                  </a:lnTo>
                  <a:lnTo>
                    <a:pt x="41275" y="421639"/>
                  </a:lnTo>
                  <a:lnTo>
                    <a:pt x="131318" y="421639"/>
                  </a:lnTo>
                  <a:lnTo>
                    <a:pt x="160020" y="409320"/>
                  </a:lnTo>
                  <a:lnTo>
                    <a:pt x="173863" y="381000"/>
                  </a:lnTo>
                  <a:lnTo>
                    <a:pt x="173863" y="40639"/>
                  </a:lnTo>
                  <a:lnTo>
                    <a:pt x="160020" y="12318"/>
                  </a:lnTo>
                  <a:lnTo>
                    <a:pt x="1313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924928" y="3180969"/>
              <a:ext cx="173990" cy="421640"/>
            </a:xfrm>
            <a:custGeom>
              <a:avLst/>
              <a:gdLst/>
              <a:ahLst/>
              <a:cxnLst/>
              <a:rect l="l" t="t" r="r" b="b"/>
              <a:pathLst>
                <a:path w="173990" h="421639">
                  <a:moveTo>
                    <a:pt x="0" y="381000"/>
                  </a:moveTo>
                  <a:lnTo>
                    <a:pt x="3810" y="393318"/>
                  </a:lnTo>
                  <a:lnTo>
                    <a:pt x="13843" y="409320"/>
                  </a:lnTo>
                  <a:lnTo>
                    <a:pt x="41275" y="421639"/>
                  </a:lnTo>
                  <a:lnTo>
                    <a:pt x="131318" y="421639"/>
                  </a:lnTo>
                  <a:lnTo>
                    <a:pt x="160020" y="409320"/>
                  </a:lnTo>
                  <a:lnTo>
                    <a:pt x="173863" y="381000"/>
                  </a:lnTo>
                  <a:lnTo>
                    <a:pt x="173863" y="40639"/>
                  </a:lnTo>
                  <a:lnTo>
                    <a:pt x="160020" y="12318"/>
                  </a:lnTo>
                  <a:lnTo>
                    <a:pt x="131318" y="0"/>
                  </a:lnTo>
                  <a:lnTo>
                    <a:pt x="41275" y="0"/>
                  </a:lnTo>
                  <a:lnTo>
                    <a:pt x="26289" y="2539"/>
                  </a:lnTo>
                  <a:lnTo>
                    <a:pt x="13843" y="11048"/>
                  </a:lnTo>
                  <a:lnTo>
                    <a:pt x="0" y="40639"/>
                  </a:lnTo>
                  <a:lnTo>
                    <a:pt x="0" y="3810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167501" y="3086354"/>
              <a:ext cx="757555" cy="606425"/>
            </a:xfrm>
            <a:custGeom>
              <a:avLst/>
              <a:gdLst/>
              <a:ahLst/>
              <a:cxnLst/>
              <a:rect l="l" t="t" r="r" b="b"/>
              <a:pathLst>
                <a:path w="757554" h="606425">
                  <a:moveTo>
                    <a:pt x="757427" y="0"/>
                  </a:moveTo>
                  <a:lnTo>
                    <a:pt x="698753" y="55372"/>
                  </a:lnTo>
                  <a:lnTo>
                    <a:pt x="0" y="55372"/>
                  </a:lnTo>
                  <a:lnTo>
                    <a:pt x="0" y="550672"/>
                  </a:lnTo>
                  <a:lnTo>
                    <a:pt x="698753" y="550672"/>
                  </a:lnTo>
                  <a:lnTo>
                    <a:pt x="757427" y="605917"/>
                  </a:lnTo>
                  <a:lnTo>
                    <a:pt x="757427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928612" y="3074034"/>
              <a:ext cx="111760" cy="644525"/>
            </a:xfrm>
            <a:custGeom>
              <a:avLst/>
              <a:gdLst/>
              <a:ahLst/>
              <a:cxnLst/>
              <a:rect l="l" t="t" r="r" b="b"/>
              <a:pathLst>
                <a:path w="111759" h="644525">
                  <a:moveTo>
                    <a:pt x="12700" y="12319"/>
                  </a:moveTo>
                  <a:lnTo>
                    <a:pt x="0" y="12319"/>
                  </a:lnTo>
                  <a:lnTo>
                    <a:pt x="0" y="624459"/>
                  </a:lnTo>
                  <a:lnTo>
                    <a:pt x="12700" y="624459"/>
                  </a:lnTo>
                  <a:lnTo>
                    <a:pt x="12700" y="12319"/>
                  </a:lnTo>
                  <a:close/>
                </a:path>
                <a:path w="111759" h="644525">
                  <a:moveTo>
                    <a:pt x="28956" y="17272"/>
                  </a:moveTo>
                  <a:lnTo>
                    <a:pt x="16256" y="17272"/>
                  </a:lnTo>
                  <a:lnTo>
                    <a:pt x="16256" y="626872"/>
                  </a:lnTo>
                  <a:lnTo>
                    <a:pt x="28956" y="626872"/>
                  </a:lnTo>
                  <a:lnTo>
                    <a:pt x="28956" y="17272"/>
                  </a:lnTo>
                  <a:close/>
                </a:path>
                <a:path w="111759" h="644525">
                  <a:moveTo>
                    <a:pt x="45212" y="9906"/>
                  </a:moveTo>
                  <a:lnTo>
                    <a:pt x="32512" y="9906"/>
                  </a:lnTo>
                  <a:lnTo>
                    <a:pt x="32512" y="637921"/>
                  </a:lnTo>
                  <a:lnTo>
                    <a:pt x="45212" y="637921"/>
                  </a:lnTo>
                  <a:lnTo>
                    <a:pt x="45212" y="9906"/>
                  </a:lnTo>
                  <a:close/>
                </a:path>
                <a:path w="111759" h="644525">
                  <a:moveTo>
                    <a:pt x="61468" y="0"/>
                  </a:moveTo>
                  <a:lnTo>
                    <a:pt x="48768" y="0"/>
                  </a:lnTo>
                  <a:lnTo>
                    <a:pt x="48768" y="644144"/>
                  </a:lnTo>
                  <a:lnTo>
                    <a:pt x="61468" y="644144"/>
                  </a:lnTo>
                  <a:lnTo>
                    <a:pt x="61468" y="0"/>
                  </a:lnTo>
                  <a:close/>
                </a:path>
                <a:path w="111759" h="644525">
                  <a:moveTo>
                    <a:pt x="78994" y="3683"/>
                  </a:moveTo>
                  <a:lnTo>
                    <a:pt x="66294" y="3683"/>
                  </a:lnTo>
                  <a:lnTo>
                    <a:pt x="66294" y="644144"/>
                  </a:lnTo>
                  <a:lnTo>
                    <a:pt x="78994" y="644144"/>
                  </a:lnTo>
                  <a:lnTo>
                    <a:pt x="78994" y="3683"/>
                  </a:lnTo>
                  <a:close/>
                </a:path>
                <a:path w="111759" h="644525">
                  <a:moveTo>
                    <a:pt x="95250" y="8636"/>
                  </a:moveTo>
                  <a:lnTo>
                    <a:pt x="82550" y="8636"/>
                  </a:lnTo>
                  <a:lnTo>
                    <a:pt x="82550" y="637921"/>
                  </a:lnTo>
                  <a:lnTo>
                    <a:pt x="95250" y="637921"/>
                  </a:lnTo>
                  <a:lnTo>
                    <a:pt x="95250" y="8636"/>
                  </a:lnTo>
                  <a:close/>
                </a:path>
                <a:path w="111759" h="644525">
                  <a:moveTo>
                    <a:pt x="111506" y="12319"/>
                  </a:moveTo>
                  <a:lnTo>
                    <a:pt x="98806" y="12319"/>
                  </a:lnTo>
                  <a:lnTo>
                    <a:pt x="98806" y="626872"/>
                  </a:lnTo>
                  <a:lnTo>
                    <a:pt x="111506" y="626872"/>
                  </a:lnTo>
                  <a:lnTo>
                    <a:pt x="111506" y="123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922516" y="3065399"/>
              <a:ext cx="137795" cy="657860"/>
            </a:xfrm>
            <a:custGeom>
              <a:avLst/>
              <a:gdLst/>
              <a:ahLst/>
              <a:cxnLst/>
              <a:rect l="l" t="t" r="r" b="b"/>
              <a:pathLst>
                <a:path w="137795" h="657860">
                  <a:moveTo>
                    <a:pt x="0" y="25908"/>
                  </a:moveTo>
                  <a:lnTo>
                    <a:pt x="31241" y="12318"/>
                  </a:lnTo>
                  <a:lnTo>
                    <a:pt x="62483" y="0"/>
                  </a:lnTo>
                  <a:lnTo>
                    <a:pt x="92455" y="3810"/>
                  </a:lnTo>
                  <a:lnTo>
                    <a:pt x="106172" y="12318"/>
                  </a:lnTo>
                  <a:lnTo>
                    <a:pt x="137540" y="32003"/>
                  </a:lnTo>
                </a:path>
                <a:path w="137795" h="657860">
                  <a:moveTo>
                    <a:pt x="0" y="631825"/>
                  </a:moveTo>
                  <a:lnTo>
                    <a:pt x="29972" y="644144"/>
                  </a:lnTo>
                  <a:lnTo>
                    <a:pt x="59943" y="657606"/>
                  </a:lnTo>
                  <a:lnTo>
                    <a:pt x="91185" y="652780"/>
                  </a:lnTo>
                  <a:lnTo>
                    <a:pt x="105028" y="644144"/>
                  </a:lnTo>
                  <a:lnTo>
                    <a:pt x="136270" y="62687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058786" y="3101086"/>
              <a:ext cx="0" cy="591185"/>
            </a:xfrm>
            <a:custGeom>
              <a:avLst/>
              <a:gdLst/>
              <a:ahLst/>
              <a:cxnLst/>
              <a:rect l="l" t="t" r="r" b="b"/>
              <a:pathLst>
                <a:path h="591185">
                  <a:moveTo>
                    <a:pt x="0" y="591184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259826" y="3457575"/>
              <a:ext cx="267335" cy="227329"/>
            </a:xfrm>
            <a:custGeom>
              <a:avLst/>
              <a:gdLst/>
              <a:ahLst/>
              <a:cxnLst/>
              <a:rect l="l" t="t" r="r" b="b"/>
              <a:pathLst>
                <a:path w="267334" h="227329">
                  <a:moveTo>
                    <a:pt x="266953" y="186817"/>
                  </a:moveTo>
                  <a:lnTo>
                    <a:pt x="263271" y="201549"/>
                  </a:lnTo>
                  <a:lnTo>
                    <a:pt x="253238" y="215137"/>
                  </a:lnTo>
                  <a:lnTo>
                    <a:pt x="224281" y="227330"/>
                  </a:lnTo>
                  <a:lnTo>
                    <a:pt x="41275" y="227330"/>
                  </a:lnTo>
                  <a:lnTo>
                    <a:pt x="13716" y="215137"/>
                  </a:lnTo>
                  <a:lnTo>
                    <a:pt x="0" y="186817"/>
                  </a:lnTo>
                  <a:lnTo>
                    <a:pt x="0" y="40512"/>
                  </a:lnTo>
                  <a:lnTo>
                    <a:pt x="13716" y="12319"/>
                  </a:lnTo>
                  <a:lnTo>
                    <a:pt x="41275" y="0"/>
                  </a:lnTo>
                  <a:lnTo>
                    <a:pt x="224281" y="0"/>
                  </a:lnTo>
                  <a:lnTo>
                    <a:pt x="240665" y="2412"/>
                  </a:lnTo>
                  <a:lnTo>
                    <a:pt x="253238" y="12319"/>
                  </a:lnTo>
                  <a:lnTo>
                    <a:pt x="266953" y="40512"/>
                  </a:lnTo>
                  <a:lnTo>
                    <a:pt x="266953" y="186817"/>
                  </a:lnTo>
                </a:path>
              </a:pathLst>
            </a:custGeom>
            <a:ln w="12700">
              <a:solidFill>
                <a:srgbClr val="8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221726" y="3397250"/>
              <a:ext cx="319405" cy="219075"/>
            </a:xfrm>
            <a:custGeom>
              <a:avLst/>
              <a:gdLst/>
              <a:ahLst/>
              <a:cxnLst/>
              <a:rect l="l" t="t" r="r" b="b"/>
              <a:pathLst>
                <a:path w="319404" h="219075">
                  <a:moveTo>
                    <a:pt x="319087" y="0"/>
                  </a:moveTo>
                  <a:lnTo>
                    <a:pt x="0" y="0"/>
                  </a:lnTo>
                  <a:lnTo>
                    <a:pt x="0" y="219075"/>
                  </a:lnTo>
                  <a:lnTo>
                    <a:pt x="319087" y="219075"/>
                  </a:lnTo>
                  <a:lnTo>
                    <a:pt x="31908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221726" y="3397250"/>
              <a:ext cx="319405" cy="219075"/>
            </a:xfrm>
            <a:custGeom>
              <a:avLst/>
              <a:gdLst/>
              <a:ahLst/>
              <a:cxnLst/>
              <a:rect l="l" t="t" r="r" b="b"/>
              <a:pathLst>
                <a:path w="319404" h="219075">
                  <a:moveTo>
                    <a:pt x="0" y="219075"/>
                  </a:moveTo>
                  <a:lnTo>
                    <a:pt x="319087" y="219075"/>
                  </a:lnTo>
                  <a:lnTo>
                    <a:pt x="319087" y="0"/>
                  </a:lnTo>
                  <a:lnTo>
                    <a:pt x="0" y="0"/>
                  </a:lnTo>
                  <a:lnTo>
                    <a:pt x="0" y="219075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662925" y="3171825"/>
              <a:ext cx="175260" cy="424180"/>
            </a:xfrm>
            <a:custGeom>
              <a:avLst/>
              <a:gdLst/>
              <a:ahLst/>
              <a:cxnLst/>
              <a:rect l="l" t="t" r="r" b="b"/>
              <a:pathLst>
                <a:path w="175259" h="424179">
                  <a:moveTo>
                    <a:pt x="174878" y="383666"/>
                  </a:moveTo>
                  <a:lnTo>
                    <a:pt x="171196" y="395986"/>
                  </a:lnTo>
                  <a:lnTo>
                    <a:pt x="161163" y="411861"/>
                  </a:lnTo>
                  <a:lnTo>
                    <a:pt x="131191" y="424179"/>
                  </a:lnTo>
                  <a:lnTo>
                    <a:pt x="41148" y="424179"/>
                  </a:lnTo>
                  <a:lnTo>
                    <a:pt x="13716" y="411861"/>
                  </a:lnTo>
                  <a:lnTo>
                    <a:pt x="0" y="383666"/>
                  </a:lnTo>
                  <a:lnTo>
                    <a:pt x="0" y="43052"/>
                  </a:lnTo>
                  <a:lnTo>
                    <a:pt x="13716" y="14732"/>
                  </a:lnTo>
                  <a:lnTo>
                    <a:pt x="41148" y="0"/>
                  </a:lnTo>
                  <a:lnTo>
                    <a:pt x="131191" y="0"/>
                  </a:lnTo>
                  <a:lnTo>
                    <a:pt x="146176" y="3683"/>
                  </a:lnTo>
                  <a:lnTo>
                    <a:pt x="161163" y="14732"/>
                  </a:lnTo>
                  <a:lnTo>
                    <a:pt x="174878" y="43052"/>
                  </a:lnTo>
                  <a:lnTo>
                    <a:pt x="174878" y="383666"/>
                  </a:lnTo>
                </a:path>
              </a:pathLst>
            </a:custGeom>
            <a:ln w="12700">
              <a:solidFill>
                <a:srgbClr val="81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705725" y="3171825"/>
              <a:ext cx="173355" cy="424180"/>
            </a:xfrm>
            <a:custGeom>
              <a:avLst/>
              <a:gdLst/>
              <a:ahLst/>
              <a:cxnLst/>
              <a:rect l="l" t="t" r="r" b="b"/>
              <a:pathLst>
                <a:path w="173354" h="424179">
                  <a:moveTo>
                    <a:pt x="132206" y="0"/>
                  </a:moveTo>
                  <a:lnTo>
                    <a:pt x="42418" y="0"/>
                  </a:lnTo>
                  <a:lnTo>
                    <a:pt x="13716" y="14732"/>
                  </a:lnTo>
                  <a:lnTo>
                    <a:pt x="0" y="43052"/>
                  </a:lnTo>
                  <a:lnTo>
                    <a:pt x="0" y="383666"/>
                  </a:lnTo>
                  <a:lnTo>
                    <a:pt x="14985" y="411861"/>
                  </a:lnTo>
                  <a:lnTo>
                    <a:pt x="42418" y="424179"/>
                  </a:lnTo>
                  <a:lnTo>
                    <a:pt x="132206" y="424179"/>
                  </a:lnTo>
                  <a:lnTo>
                    <a:pt x="162178" y="411861"/>
                  </a:lnTo>
                  <a:lnTo>
                    <a:pt x="169672" y="395986"/>
                  </a:lnTo>
                  <a:lnTo>
                    <a:pt x="173354" y="383666"/>
                  </a:lnTo>
                  <a:lnTo>
                    <a:pt x="173354" y="43052"/>
                  </a:lnTo>
                  <a:lnTo>
                    <a:pt x="159639" y="14732"/>
                  </a:lnTo>
                  <a:lnTo>
                    <a:pt x="147193" y="3683"/>
                  </a:lnTo>
                  <a:lnTo>
                    <a:pt x="1322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705725" y="3171825"/>
              <a:ext cx="173355" cy="424180"/>
            </a:xfrm>
            <a:custGeom>
              <a:avLst/>
              <a:gdLst/>
              <a:ahLst/>
              <a:cxnLst/>
              <a:rect l="l" t="t" r="r" b="b"/>
              <a:pathLst>
                <a:path w="173354" h="424179">
                  <a:moveTo>
                    <a:pt x="173354" y="383666"/>
                  </a:moveTo>
                  <a:lnTo>
                    <a:pt x="169672" y="395986"/>
                  </a:lnTo>
                  <a:lnTo>
                    <a:pt x="162178" y="411861"/>
                  </a:lnTo>
                  <a:lnTo>
                    <a:pt x="132206" y="424179"/>
                  </a:lnTo>
                  <a:lnTo>
                    <a:pt x="42418" y="424179"/>
                  </a:lnTo>
                  <a:lnTo>
                    <a:pt x="14985" y="411861"/>
                  </a:lnTo>
                  <a:lnTo>
                    <a:pt x="0" y="383666"/>
                  </a:lnTo>
                  <a:lnTo>
                    <a:pt x="0" y="43052"/>
                  </a:lnTo>
                  <a:lnTo>
                    <a:pt x="13716" y="14732"/>
                  </a:lnTo>
                  <a:lnTo>
                    <a:pt x="42418" y="0"/>
                  </a:lnTo>
                  <a:lnTo>
                    <a:pt x="132206" y="0"/>
                  </a:lnTo>
                  <a:lnTo>
                    <a:pt x="147193" y="3683"/>
                  </a:lnTo>
                  <a:lnTo>
                    <a:pt x="159639" y="14732"/>
                  </a:lnTo>
                  <a:lnTo>
                    <a:pt x="173354" y="43052"/>
                  </a:lnTo>
                  <a:lnTo>
                    <a:pt x="173354" y="383666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745476" y="3057525"/>
              <a:ext cx="890905" cy="657860"/>
            </a:xfrm>
            <a:custGeom>
              <a:avLst/>
              <a:gdLst/>
              <a:ahLst/>
              <a:cxnLst/>
              <a:rect l="l" t="t" r="r" b="b"/>
              <a:pathLst>
                <a:path w="890904" h="657860">
                  <a:moveTo>
                    <a:pt x="133350" y="22225"/>
                  </a:moveTo>
                  <a:lnTo>
                    <a:pt x="193294" y="77470"/>
                  </a:lnTo>
                  <a:lnTo>
                    <a:pt x="890904" y="77470"/>
                  </a:lnTo>
                  <a:lnTo>
                    <a:pt x="890904" y="572135"/>
                  </a:lnTo>
                  <a:lnTo>
                    <a:pt x="193294" y="572135"/>
                  </a:lnTo>
                  <a:lnTo>
                    <a:pt x="133350" y="627380"/>
                  </a:lnTo>
                  <a:lnTo>
                    <a:pt x="133350" y="22225"/>
                  </a:lnTo>
                </a:path>
                <a:path w="890904" h="657860">
                  <a:moveTo>
                    <a:pt x="123825" y="633730"/>
                  </a:moveTo>
                  <a:lnTo>
                    <a:pt x="123825" y="22225"/>
                  </a:lnTo>
                  <a:lnTo>
                    <a:pt x="123825" y="633730"/>
                  </a:lnTo>
                </a:path>
                <a:path w="890904" h="657860">
                  <a:moveTo>
                    <a:pt x="107950" y="636905"/>
                  </a:moveTo>
                  <a:lnTo>
                    <a:pt x="107950" y="23875"/>
                  </a:lnTo>
                  <a:lnTo>
                    <a:pt x="107950" y="636905"/>
                  </a:lnTo>
                </a:path>
                <a:path w="890904" h="657860">
                  <a:moveTo>
                    <a:pt x="92075" y="648081"/>
                  </a:moveTo>
                  <a:lnTo>
                    <a:pt x="92075" y="19050"/>
                  </a:lnTo>
                  <a:lnTo>
                    <a:pt x="92075" y="648081"/>
                  </a:lnTo>
                </a:path>
                <a:path w="890904" h="657860">
                  <a:moveTo>
                    <a:pt x="76200" y="654431"/>
                  </a:moveTo>
                  <a:lnTo>
                    <a:pt x="76200" y="7874"/>
                  </a:lnTo>
                  <a:lnTo>
                    <a:pt x="76200" y="654431"/>
                  </a:lnTo>
                </a:path>
                <a:path w="890904" h="657860">
                  <a:moveTo>
                    <a:pt x="57150" y="654431"/>
                  </a:moveTo>
                  <a:lnTo>
                    <a:pt x="57150" y="12700"/>
                  </a:lnTo>
                  <a:lnTo>
                    <a:pt x="57150" y="654431"/>
                  </a:lnTo>
                </a:path>
                <a:path w="890904" h="657860">
                  <a:moveTo>
                    <a:pt x="41275" y="648081"/>
                  </a:moveTo>
                  <a:lnTo>
                    <a:pt x="41275" y="17399"/>
                  </a:lnTo>
                  <a:lnTo>
                    <a:pt x="41275" y="648081"/>
                  </a:lnTo>
                </a:path>
                <a:path w="890904" h="657860">
                  <a:moveTo>
                    <a:pt x="25400" y="636905"/>
                  </a:moveTo>
                  <a:lnTo>
                    <a:pt x="25400" y="22225"/>
                  </a:lnTo>
                  <a:lnTo>
                    <a:pt x="25400" y="636905"/>
                  </a:lnTo>
                </a:path>
                <a:path w="890904" h="657860">
                  <a:moveTo>
                    <a:pt x="136778" y="27432"/>
                  </a:moveTo>
                  <a:lnTo>
                    <a:pt x="105409" y="13715"/>
                  </a:lnTo>
                  <a:lnTo>
                    <a:pt x="75310" y="0"/>
                  </a:lnTo>
                  <a:lnTo>
                    <a:pt x="43942" y="4952"/>
                  </a:lnTo>
                  <a:lnTo>
                    <a:pt x="30099" y="13715"/>
                  </a:lnTo>
                  <a:lnTo>
                    <a:pt x="0" y="33654"/>
                  </a:lnTo>
                </a:path>
                <a:path w="890904" h="657860">
                  <a:moveTo>
                    <a:pt x="138429" y="634619"/>
                  </a:moveTo>
                  <a:lnTo>
                    <a:pt x="108203" y="645541"/>
                  </a:lnTo>
                  <a:lnTo>
                    <a:pt x="76707" y="657606"/>
                  </a:lnTo>
                  <a:lnTo>
                    <a:pt x="45212" y="653923"/>
                  </a:lnTo>
                  <a:lnTo>
                    <a:pt x="33908" y="645541"/>
                  </a:lnTo>
                  <a:lnTo>
                    <a:pt x="0" y="628650"/>
                  </a:lnTo>
                </a:path>
                <a:path w="890904" h="657860">
                  <a:moveTo>
                    <a:pt x="0" y="627380"/>
                  </a:moveTo>
                  <a:lnTo>
                    <a:pt x="0" y="36449"/>
                  </a:lnTo>
                  <a:lnTo>
                    <a:pt x="0" y="6273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140575" y="1741551"/>
              <a:ext cx="514984" cy="2341880"/>
            </a:xfrm>
            <a:custGeom>
              <a:avLst/>
              <a:gdLst/>
              <a:ahLst/>
              <a:cxnLst/>
              <a:rect l="l" t="t" r="r" b="b"/>
              <a:pathLst>
                <a:path w="514984" h="2341879">
                  <a:moveTo>
                    <a:pt x="514730" y="0"/>
                  </a:moveTo>
                  <a:lnTo>
                    <a:pt x="0" y="0"/>
                  </a:lnTo>
                  <a:lnTo>
                    <a:pt x="0" y="2341880"/>
                  </a:lnTo>
                  <a:lnTo>
                    <a:pt x="514730" y="2341880"/>
                  </a:lnTo>
                  <a:lnTo>
                    <a:pt x="514730" y="0"/>
                  </a:lnTo>
                  <a:close/>
                </a:path>
              </a:pathLst>
            </a:custGeom>
            <a:solidFill>
              <a:srgbClr val="DDDD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140575" y="1741551"/>
              <a:ext cx="514984" cy="2341880"/>
            </a:xfrm>
            <a:custGeom>
              <a:avLst/>
              <a:gdLst/>
              <a:ahLst/>
              <a:cxnLst/>
              <a:rect l="l" t="t" r="r" b="b"/>
              <a:pathLst>
                <a:path w="514984" h="2341879">
                  <a:moveTo>
                    <a:pt x="0" y="2341880"/>
                  </a:moveTo>
                  <a:lnTo>
                    <a:pt x="514730" y="2341880"/>
                  </a:lnTo>
                  <a:lnTo>
                    <a:pt x="514730" y="0"/>
                  </a:lnTo>
                  <a:lnTo>
                    <a:pt x="0" y="0"/>
                  </a:lnTo>
                  <a:lnTo>
                    <a:pt x="0" y="234188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6537070" y="2283332"/>
            <a:ext cx="901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213470" y="2283332"/>
            <a:ext cx="10413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537070" y="3302889"/>
            <a:ext cx="901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8213470" y="3295015"/>
            <a:ext cx="104139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Arial"/>
                <a:cs typeface="Arial"/>
              </a:rPr>
              <a:t>R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7996301" y="1820291"/>
            <a:ext cx="294005" cy="295910"/>
            <a:chOff x="7996301" y="1820291"/>
            <a:chExt cx="294005" cy="295910"/>
          </a:xfrm>
        </p:grpSpPr>
        <p:sp>
          <p:nvSpPr>
            <p:cNvPr id="66" name="object 66"/>
            <p:cNvSpPr/>
            <p:nvPr/>
          </p:nvSpPr>
          <p:spPr>
            <a:xfrm>
              <a:off x="8002651" y="1826641"/>
              <a:ext cx="281305" cy="283210"/>
            </a:xfrm>
            <a:custGeom>
              <a:avLst/>
              <a:gdLst/>
              <a:ahLst/>
              <a:cxnLst/>
              <a:rect l="l" t="t" r="r" b="b"/>
              <a:pathLst>
                <a:path w="281304" h="283210">
                  <a:moveTo>
                    <a:pt x="139065" y="0"/>
                  </a:moveTo>
                  <a:lnTo>
                    <a:pt x="88773" y="12446"/>
                  </a:lnTo>
                  <a:lnTo>
                    <a:pt x="42799" y="36068"/>
                  </a:lnTo>
                  <a:lnTo>
                    <a:pt x="10287" y="81914"/>
                  </a:lnTo>
                  <a:lnTo>
                    <a:pt x="0" y="143001"/>
                  </a:lnTo>
                  <a:lnTo>
                    <a:pt x="11810" y="205359"/>
                  </a:lnTo>
                  <a:lnTo>
                    <a:pt x="42799" y="249809"/>
                  </a:lnTo>
                  <a:lnTo>
                    <a:pt x="141985" y="283210"/>
                  </a:lnTo>
                  <a:lnTo>
                    <a:pt x="192404" y="273431"/>
                  </a:lnTo>
                  <a:lnTo>
                    <a:pt x="238251" y="247014"/>
                  </a:lnTo>
                  <a:lnTo>
                    <a:pt x="270764" y="202692"/>
                  </a:lnTo>
                  <a:lnTo>
                    <a:pt x="279653" y="174879"/>
                  </a:lnTo>
                  <a:lnTo>
                    <a:pt x="281177" y="143001"/>
                  </a:lnTo>
                  <a:lnTo>
                    <a:pt x="269367" y="80518"/>
                  </a:lnTo>
                  <a:lnTo>
                    <a:pt x="238251" y="36068"/>
                  </a:lnTo>
                  <a:lnTo>
                    <a:pt x="192404" y="9651"/>
                  </a:lnTo>
                  <a:lnTo>
                    <a:pt x="165734" y="2794"/>
                  </a:lnTo>
                  <a:lnTo>
                    <a:pt x="139065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002651" y="1826641"/>
              <a:ext cx="281305" cy="283210"/>
            </a:xfrm>
            <a:custGeom>
              <a:avLst/>
              <a:gdLst/>
              <a:ahLst/>
              <a:cxnLst/>
              <a:rect l="l" t="t" r="r" b="b"/>
              <a:pathLst>
                <a:path w="281304" h="283210">
                  <a:moveTo>
                    <a:pt x="0" y="143001"/>
                  </a:moveTo>
                  <a:lnTo>
                    <a:pt x="10287" y="81914"/>
                  </a:lnTo>
                  <a:lnTo>
                    <a:pt x="42799" y="36068"/>
                  </a:lnTo>
                  <a:lnTo>
                    <a:pt x="88773" y="12446"/>
                  </a:lnTo>
                  <a:lnTo>
                    <a:pt x="139065" y="0"/>
                  </a:lnTo>
                  <a:lnTo>
                    <a:pt x="165734" y="2794"/>
                  </a:lnTo>
                  <a:lnTo>
                    <a:pt x="192404" y="9651"/>
                  </a:lnTo>
                  <a:lnTo>
                    <a:pt x="238251" y="36068"/>
                  </a:lnTo>
                  <a:lnTo>
                    <a:pt x="269367" y="80518"/>
                  </a:lnTo>
                  <a:lnTo>
                    <a:pt x="281177" y="143001"/>
                  </a:lnTo>
                  <a:lnTo>
                    <a:pt x="279653" y="174879"/>
                  </a:lnTo>
                  <a:lnTo>
                    <a:pt x="270764" y="202692"/>
                  </a:lnTo>
                  <a:lnTo>
                    <a:pt x="238251" y="247014"/>
                  </a:lnTo>
                  <a:lnTo>
                    <a:pt x="192404" y="273431"/>
                  </a:lnTo>
                  <a:lnTo>
                    <a:pt x="141985" y="283210"/>
                  </a:lnTo>
                  <a:lnTo>
                    <a:pt x="42799" y="249809"/>
                  </a:lnTo>
                  <a:lnTo>
                    <a:pt x="11810" y="205359"/>
                  </a:lnTo>
                  <a:lnTo>
                    <a:pt x="0" y="143001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8" name="object 68"/>
          <p:cNvSpPr txBox="1"/>
          <p:nvPr/>
        </p:nvSpPr>
        <p:spPr>
          <a:xfrm>
            <a:off x="8070722" y="1816100"/>
            <a:ext cx="1631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1000" b="1" spc="-225" dirty="0">
                <a:latin typeface="Arial"/>
                <a:cs typeface="Arial"/>
              </a:rPr>
              <a:t>1</a:t>
            </a:r>
            <a:r>
              <a:rPr sz="1800" b="1" spc="-337" baseline="-20833" dirty="0">
                <a:latin typeface="Arial"/>
                <a:cs typeface="Arial"/>
              </a:rPr>
              <a:t>1</a:t>
            </a:r>
            <a:endParaRPr sz="1800" baseline="-20833">
              <a:latin typeface="Arial"/>
              <a:cs typeface="Arial"/>
            </a:endParaRPr>
          </a:p>
        </p:txBody>
      </p:sp>
      <p:grpSp>
        <p:nvGrpSpPr>
          <p:cNvPr id="69" name="object 69"/>
          <p:cNvGrpSpPr/>
          <p:nvPr/>
        </p:nvGrpSpPr>
        <p:grpSpPr>
          <a:xfrm>
            <a:off x="7974076" y="3665473"/>
            <a:ext cx="285750" cy="305435"/>
            <a:chOff x="7974076" y="3665473"/>
            <a:chExt cx="285750" cy="305435"/>
          </a:xfrm>
        </p:grpSpPr>
        <p:sp>
          <p:nvSpPr>
            <p:cNvPr id="70" name="object 70"/>
            <p:cNvSpPr/>
            <p:nvPr/>
          </p:nvSpPr>
          <p:spPr>
            <a:xfrm>
              <a:off x="7980426" y="3671823"/>
              <a:ext cx="273050" cy="292735"/>
            </a:xfrm>
            <a:custGeom>
              <a:avLst/>
              <a:gdLst/>
              <a:ahLst/>
              <a:cxnLst/>
              <a:rect l="l" t="t" r="r" b="b"/>
              <a:pathLst>
                <a:path w="273050" h="292735">
                  <a:moveTo>
                    <a:pt x="135635" y="0"/>
                  </a:moveTo>
                  <a:lnTo>
                    <a:pt x="84835" y="10159"/>
                  </a:lnTo>
                  <a:lnTo>
                    <a:pt x="43815" y="37337"/>
                  </a:lnTo>
                  <a:lnTo>
                    <a:pt x="11302" y="83184"/>
                  </a:lnTo>
                  <a:lnTo>
                    <a:pt x="0" y="144906"/>
                  </a:lnTo>
                  <a:lnTo>
                    <a:pt x="12700" y="209423"/>
                  </a:lnTo>
                  <a:lnTo>
                    <a:pt x="43815" y="258190"/>
                  </a:lnTo>
                  <a:lnTo>
                    <a:pt x="137159" y="292607"/>
                  </a:lnTo>
                  <a:lnTo>
                    <a:pt x="186563" y="282575"/>
                  </a:lnTo>
                  <a:lnTo>
                    <a:pt x="228980" y="255269"/>
                  </a:lnTo>
                  <a:lnTo>
                    <a:pt x="261620" y="208025"/>
                  </a:lnTo>
                  <a:lnTo>
                    <a:pt x="268604" y="180720"/>
                  </a:lnTo>
                  <a:lnTo>
                    <a:pt x="272923" y="144906"/>
                  </a:lnTo>
                  <a:lnTo>
                    <a:pt x="260096" y="80390"/>
                  </a:lnTo>
                  <a:lnTo>
                    <a:pt x="228980" y="34417"/>
                  </a:lnTo>
                  <a:lnTo>
                    <a:pt x="183769" y="10159"/>
                  </a:lnTo>
                  <a:lnTo>
                    <a:pt x="159766" y="2920"/>
                  </a:lnTo>
                  <a:lnTo>
                    <a:pt x="135635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7980426" y="3671823"/>
              <a:ext cx="273050" cy="292735"/>
            </a:xfrm>
            <a:custGeom>
              <a:avLst/>
              <a:gdLst/>
              <a:ahLst/>
              <a:cxnLst/>
              <a:rect l="l" t="t" r="r" b="b"/>
              <a:pathLst>
                <a:path w="273050" h="292735">
                  <a:moveTo>
                    <a:pt x="0" y="144906"/>
                  </a:moveTo>
                  <a:lnTo>
                    <a:pt x="11302" y="83184"/>
                  </a:lnTo>
                  <a:lnTo>
                    <a:pt x="43815" y="37337"/>
                  </a:lnTo>
                  <a:lnTo>
                    <a:pt x="84835" y="10159"/>
                  </a:lnTo>
                  <a:lnTo>
                    <a:pt x="135635" y="0"/>
                  </a:lnTo>
                  <a:lnTo>
                    <a:pt x="159766" y="2920"/>
                  </a:lnTo>
                  <a:lnTo>
                    <a:pt x="183769" y="10159"/>
                  </a:lnTo>
                  <a:lnTo>
                    <a:pt x="228980" y="34417"/>
                  </a:lnTo>
                  <a:lnTo>
                    <a:pt x="260096" y="80390"/>
                  </a:lnTo>
                  <a:lnTo>
                    <a:pt x="272923" y="144906"/>
                  </a:lnTo>
                  <a:lnTo>
                    <a:pt x="268604" y="180720"/>
                  </a:lnTo>
                  <a:lnTo>
                    <a:pt x="261620" y="208025"/>
                  </a:lnTo>
                  <a:lnTo>
                    <a:pt x="228980" y="255269"/>
                  </a:lnTo>
                  <a:lnTo>
                    <a:pt x="186563" y="282575"/>
                  </a:lnTo>
                  <a:lnTo>
                    <a:pt x="137159" y="292607"/>
                  </a:lnTo>
                  <a:lnTo>
                    <a:pt x="43815" y="258190"/>
                  </a:lnTo>
                  <a:lnTo>
                    <a:pt x="12700" y="209423"/>
                  </a:lnTo>
                  <a:lnTo>
                    <a:pt x="0" y="14490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2" name="object 72"/>
          <p:cNvSpPr txBox="1"/>
          <p:nvPr/>
        </p:nvSpPr>
        <p:spPr>
          <a:xfrm>
            <a:off x="8095233" y="3737229"/>
            <a:ext cx="977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7138923" y="2195576"/>
            <a:ext cx="513080" cy="1423670"/>
            <a:chOff x="7138923" y="2195576"/>
            <a:chExt cx="513080" cy="1423670"/>
          </a:xfrm>
        </p:grpSpPr>
        <p:sp>
          <p:nvSpPr>
            <p:cNvPr id="74" name="object 74"/>
            <p:cNvSpPr/>
            <p:nvPr/>
          </p:nvSpPr>
          <p:spPr>
            <a:xfrm>
              <a:off x="7138924" y="2195575"/>
              <a:ext cx="513080" cy="444500"/>
            </a:xfrm>
            <a:custGeom>
              <a:avLst/>
              <a:gdLst/>
              <a:ahLst/>
              <a:cxnLst/>
              <a:rect l="l" t="t" r="r" b="b"/>
              <a:pathLst>
                <a:path w="513079" h="444500">
                  <a:moveTo>
                    <a:pt x="512826" y="168148"/>
                  </a:moveTo>
                  <a:lnTo>
                    <a:pt x="401447" y="112014"/>
                  </a:lnTo>
                  <a:lnTo>
                    <a:pt x="485775" y="69850"/>
                  </a:lnTo>
                  <a:lnTo>
                    <a:pt x="498475" y="63500"/>
                  </a:lnTo>
                  <a:lnTo>
                    <a:pt x="371475" y="0"/>
                  </a:lnTo>
                  <a:lnTo>
                    <a:pt x="417182" y="57150"/>
                  </a:lnTo>
                  <a:lnTo>
                    <a:pt x="0" y="57023"/>
                  </a:lnTo>
                  <a:lnTo>
                    <a:pt x="0" y="69723"/>
                  </a:lnTo>
                  <a:lnTo>
                    <a:pt x="417195" y="69850"/>
                  </a:lnTo>
                  <a:lnTo>
                    <a:pt x="388620" y="105562"/>
                  </a:lnTo>
                  <a:lnTo>
                    <a:pt x="386080" y="104267"/>
                  </a:lnTo>
                  <a:lnTo>
                    <a:pt x="387858" y="106527"/>
                  </a:lnTo>
                  <a:lnTo>
                    <a:pt x="371475" y="127000"/>
                  </a:lnTo>
                  <a:lnTo>
                    <a:pt x="394830" y="115328"/>
                  </a:lnTo>
                  <a:lnTo>
                    <a:pt x="431571" y="161658"/>
                  </a:lnTo>
                  <a:lnTo>
                    <a:pt x="127" y="160274"/>
                  </a:lnTo>
                  <a:lnTo>
                    <a:pt x="0" y="172974"/>
                  </a:lnTo>
                  <a:lnTo>
                    <a:pt x="431507" y="174358"/>
                  </a:lnTo>
                  <a:lnTo>
                    <a:pt x="436626" y="174371"/>
                  </a:lnTo>
                  <a:lnTo>
                    <a:pt x="431495" y="174371"/>
                  </a:lnTo>
                  <a:lnTo>
                    <a:pt x="397446" y="216547"/>
                  </a:lnTo>
                  <a:lnTo>
                    <a:pt x="377698" y="206756"/>
                  </a:lnTo>
                  <a:lnTo>
                    <a:pt x="391502" y="223913"/>
                  </a:lnTo>
                  <a:lnTo>
                    <a:pt x="385572" y="231267"/>
                  </a:lnTo>
                  <a:lnTo>
                    <a:pt x="394042" y="227076"/>
                  </a:lnTo>
                  <a:lnTo>
                    <a:pt x="423519" y="263677"/>
                  </a:lnTo>
                  <a:lnTo>
                    <a:pt x="0" y="265049"/>
                  </a:lnTo>
                  <a:lnTo>
                    <a:pt x="127" y="277749"/>
                  </a:lnTo>
                  <a:lnTo>
                    <a:pt x="423570" y="276377"/>
                  </a:lnTo>
                  <a:lnTo>
                    <a:pt x="385749" y="324065"/>
                  </a:lnTo>
                  <a:lnTo>
                    <a:pt x="371729" y="316992"/>
                  </a:lnTo>
                  <a:lnTo>
                    <a:pt x="381546" y="329387"/>
                  </a:lnTo>
                  <a:lnTo>
                    <a:pt x="378079" y="333756"/>
                  </a:lnTo>
                  <a:lnTo>
                    <a:pt x="383032" y="331254"/>
                  </a:lnTo>
                  <a:lnTo>
                    <a:pt x="417220" y="374383"/>
                  </a:lnTo>
                  <a:lnTo>
                    <a:pt x="127" y="372999"/>
                  </a:lnTo>
                  <a:lnTo>
                    <a:pt x="0" y="385699"/>
                  </a:lnTo>
                  <a:lnTo>
                    <a:pt x="417169" y="387083"/>
                  </a:lnTo>
                  <a:lnTo>
                    <a:pt x="422275" y="387096"/>
                  </a:lnTo>
                  <a:lnTo>
                    <a:pt x="417156" y="387096"/>
                  </a:lnTo>
                  <a:lnTo>
                    <a:pt x="371348" y="443992"/>
                  </a:lnTo>
                  <a:lnTo>
                    <a:pt x="485940" y="387096"/>
                  </a:lnTo>
                  <a:lnTo>
                    <a:pt x="498475" y="380873"/>
                  </a:lnTo>
                  <a:lnTo>
                    <a:pt x="391515" y="326974"/>
                  </a:lnTo>
                  <a:lnTo>
                    <a:pt x="504825" y="269748"/>
                  </a:lnTo>
                  <a:lnTo>
                    <a:pt x="492518" y="263652"/>
                  </a:lnTo>
                  <a:lnTo>
                    <a:pt x="406349" y="220967"/>
                  </a:lnTo>
                  <a:lnTo>
                    <a:pt x="500278" y="174371"/>
                  </a:lnTo>
                  <a:lnTo>
                    <a:pt x="512826" y="168148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138923" y="3280600"/>
              <a:ext cx="269311" cy="22929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138923" y="3492119"/>
              <a:ext cx="498475" cy="127000"/>
            </a:xfrm>
            <a:custGeom>
              <a:avLst/>
              <a:gdLst/>
              <a:ahLst/>
              <a:cxnLst/>
              <a:rect l="l" t="t" r="r" b="b"/>
              <a:pathLst>
                <a:path w="498475" h="127000">
                  <a:moveTo>
                    <a:pt x="371728" y="0"/>
                  </a:moveTo>
                  <a:lnTo>
                    <a:pt x="417216" y="57259"/>
                  </a:lnTo>
                  <a:lnTo>
                    <a:pt x="422401" y="57276"/>
                  </a:lnTo>
                  <a:lnTo>
                    <a:pt x="422275" y="69976"/>
                  </a:lnTo>
                  <a:lnTo>
                    <a:pt x="417172" y="69976"/>
                  </a:lnTo>
                  <a:lnTo>
                    <a:pt x="371348" y="126999"/>
                  </a:lnTo>
                  <a:lnTo>
                    <a:pt x="486197" y="69976"/>
                  </a:lnTo>
                  <a:lnTo>
                    <a:pt x="422275" y="69976"/>
                  </a:lnTo>
                  <a:lnTo>
                    <a:pt x="486231" y="69960"/>
                  </a:lnTo>
                  <a:lnTo>
                    <a:pt x="498475" y="63880"/>
                  </a:lnTo>
                  <a:lnTo>
                    <a:pt x="371728" y="0"/>
                  </a:lnTo>
                  <a:close/>
                </a:path>
                <a:path w="498475" h="127000">
                  <a:moveTo>
                    <a:pt x="417216" y="57259"/>
                  </a:moveTo>
                  <a:lnTo>
                    <a:pt x="422275" y="63626"/>
                  </a:lnTo>
                  <a:lnTo>
                    <a:pt x="417185" y="69960"/>
                  </a:lnTo>
                  <a:lnTo>
                    <a:pt x="422275" y="69976"/>
                  </a:lnTo>
                  <a:lnTo>
                    <a:pt x="422401" y="57276"/>
                  </a:lnTo>
                  <a:lnTo>
                    <a:pt x="417216" y="57259"/>
                  </a:lnTo>
                  <a:close/>
                </a:path>
                <a:path w="498475" h="127000">
                  <a:moveTo>
                    <a:pt x="126" y="55879"/>
                  </a:moveTo>
                  <a:lnTo>
                    <a:pt x="0" y="68579"/>
                  </a:lnTo>
                  <a:lnTo>
                    <a:pt x="417185" y="69960"/>
                  </a:lnTo>
                  <a:lnTo>
                    <a:pt x="422275" y="63626"/>
                  </a:lnTo>
                  <a:lnTo>
                    <a:pt x="417216" y="57259"/>
                  </a:lnTo>
                  <a:lnTo>
                    <a:pt x="126" y="55879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138923" y="3278124"/>
              <a:ext cx="188975" cy="127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7138923" y="3174619"/>
              <a:ext cx="498475" cy="127000"/>
            </a:xfrm>
            <a:custGeom>
              <a:avLst/>
              <a:gdLst/>
              <a:ahLst/>
              <a:cxnLst/>
              <a:rect l="l" t="t" r="r" b="b"/>
              <a:pathLst>
                <a:path w="498475" h="127000">
                  <a:moveTo>
                    <a:pt x="371728" y="0"/>
                  </a:moveTo>
                  <a:lnTo>
                    <a:pt x="417216" y="57259"/>
                  </a:lnTo>
                  <a:lnTo>
                    <a:pt x="422401" y="57276"/>
                  </a:lnTo>
                  <a:lnTo>
                    <a:pt x="422275" y="69976"/>
                  </a:lnTo>
                  <a:lnTo>
                    <a:pt x="417172" y="69976"/>
                  </a:lnTo>
                  <a:lnTo>
                    <a:pt x="371348" y="127000"/>
                  </a:lnTo>
                  <a:lnTo>
                    <a:pt x="486197" y="69976"/>
                  </a:lnTo>
                  <a:lnTo>
                    <a:pt x="422275" y="69976"/>
                  </a:lnTo>
                  <a:lnTo>
                    <a:pt x="486231" y="69960"/>
                  </a:lnTo>
                  <a:lnTo>
                    <a:pt x="498475" y="63880"/>
                  </a:lnTo>
                  <a:lnTo>
                    <a:pt x="371728" y="0"/>
                  </a:lnTo>
                  <a:close/>
                </a:path>
                <a:path w="498475" h="127000">
                  <a:moveTo>
                    <a:pt x="417216" y="57259"/>
                  </a:moveTo>
                  <a:lnTo>
                    <a:pt x="422275" y="63626"/>
                  </a:lnTo>
                  <a:lnTo>
                    <a:pt x="417185" y="69960"/>
                  </a:lnTo>
                  <a:lnTo>
                    <a:pt x="422275" y="69976"/>
                  </a:lnTo>
                  <a:lnTo>
                    <a:pt x="422401" y="57276"/>
                  </a:lnTo>
                  <a:lnTo>
                    <a:pt x="417216" y="57259"/>
                  </a:lnTo>
                  <a:close/>
                </a:path>
                <a:path w="498475" h="127000">
                  <a:moveTo>
                    <a:pt x="126" y="55879"/>
                  </a:moveTo>
                  <a:lnTo>
                    <a:pt x="0" y="68579"/>
                  </a:lnTo>
                  <a:lnTo>
                    <a:pt x="417185" y="69960"/>
                  </a:lnTo>
                  <a:lnTo>
                    <a:pt x="422275" y="63626"/>
                  </a:lnTo>
                  <a:lnTo>
                    <a:pt x="417216" y="57259"/>
                  </a:lnTo>
                  <a:lnTo>
                    <a:pt x="126" y="55879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med"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2800" y="1625472"/>
            <a:ext cx="2320925" cy="2421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25800" y="1638300"/>
            <a:ext cx="2976626" cy="2416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225800" y="4203636"/>
            <a:ext cx="2962275" cy="2259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7400" y="4190936"/>
            <a:ext cx="2347976" cy="22590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328409" y="1625854"/>
            <a:ext cx="2155190" cy="1550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Digital display  showing</a:t>
            </a:r>
            <a:r>
              <a:rPr sz="2000" b="1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received 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sound through  material  thickness.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40855" y="4242561"/>
            <a:ext cx="219837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Digital display  showing loss of 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received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signal  due to presence  of a discontinuity  in the sound</a:t>
            </a:r>
            <a:r>
              <a:rPr sz="2000" b="1" spc="-11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field.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49604" y="634111"/>
            <a:ext cx="801750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65" dirty="0">
                <a:solidFill>
                  <a:srgbClr val="1F487C"/>
                </a:solidFill>
                <a:latin typeface="Arial"/>
                <a:cs typeface="Arial"/>
              </a:rPr>
              <a:t>Test </a:t>
            </a:r>
            <a:r>
              <a:rPr sz="3200" b="1" spc="-25" dirty="0">
                <a:solidFill>
                  <a:srgbClr val="1F487C"/>
                </a:solidFill>
                <a:latin typeface="Arial"/>
                <a:cs typeface="Arial"/>
              </a:rPr>
              <a:t>Techniques </a:t>
            </a:r>
            <a:r>
              <a:rPr sz="3200" b="1" dirty="0">
                <a:solidFill>
                  <a:srgbClr val="1F487C"/>
                </a:solidFill>
                <a:latin typeface="Arial"/>
                <a:cs typeface="Arial"/>
              </a:rPr>
              <a:t>–</a:t>
            </a:r>
            <a:r>
              <a:rPr sz="3200" b="1" spc="-5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1F487C"/>
                </a:solidFill>
                <a:latin typeface="Arial"/>
                <a:cs typeface="Arial"/>
              </a:rPr>
              <a:t>Through-Transmission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6653" y="646938"/>
            <a:ext cx="82975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60" dirty="0">
                <a:solidFill>
                  <a:srgbClr val="1F487C"/>
                </a:solidFill>
                <a:latin typeface="Arial"/>
                <a:cs typeface="Arial"/>
              </a:rPr>
              <a:t>Test </a:t>
            </a:r>
            <a:r>
              <a:rPr sz="3200" b="1" spc="-25" dirty="0">
                <a:solidFill>
                  <a:srgbClr val="1F487C"/>
                </a:solidFill>
                <a:latin typeface="Arial"/>
                <a:cs typeface="Arial"/>
              </a:rPr>
              <a:t>Techniques </a:t>
            </a:r>
            <a:r>
              <a:rPr sz="3200" b="1" dirty="0">
                <a:solidFill>
                  <a:srgbClr val="1F487C"/>
                </a:solidFill>
                <a:latin typeface="Arial"/>
                <a:cs typeface="Arial"/>
              </a:rPr>
              <a:t>– Normal and Angle</a:t>
            </a:r>
            <a:r>
              <a:rPr sz="3200" b="1" spc="-200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1F487C"/>
                </a:solidFill>
                <a:latin typeface="Arial"/>
                <a:cs typeface="Arial"/>
              </a:rPr>
              <a:t>Beam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5800" y="4240212"/>
            <a:ext cx="2665476" cy="2047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85800" y="1654048"/>
            <a:ext cx="2666999" cy="23956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51961" y="1528953"/>
            <a:ext cx="5476240" cy="5131435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481330" marR="30480" indent="-228600">
              <a:lnSpc>
                <a:spcPct val="80100"/>
              </a:lnSpc>
              <a:spcBef>
                <a:spcPts val="670"/>
              </a:spcBef>
              <a:buFont typeface="Arial"/>
              <a:buChar char="•"/>
              <a:tabLst>
                <a:tab pos="481965" algn="l"/>
              </a:tabLst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normal beam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testing,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</a:t>
            </a:r>
            <a:r>
              <a:rPr sz="2400" b="1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sound  beam is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introduced into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test  article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at 90 degree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to the</a:t>
            </a:r>
            <a:r>
              <a:rPr sz="2400" b="1" spc="-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surface.</a:t>
            </a:r>
            <a:endParaRPr sz="2400">
              <a:latin typeface="Arial"/>
              <a:cs typeface="Arial"/>
            </a:endParaRPr>
          </a:p>
          <a:p>
            <a:pPr marL="481330" marR="251460" indent="-228600">
              <a:lnSpc>
                <a:spcPct val="80000"/>
              </a:lnSpc>
              <a:spcBef>
                <a:spcPts val="1155"/>
              </a:spcBef>
              <a:buFont typeface="Arial"/>
              <a:buChar char="•"/>
              <a:tabLst>
                <a:tab pos="481965" algn="l"/>
              </a:tabLst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angle beam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testing,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</a:t>
            </a:r>
            <a:r>
              <a:rPr sz="2400" b="1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sound  beam is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introduced into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test  article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at some angle other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than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90.</a:t>
            </a:r>
            <a:endParaRPr sz="2400">
              <a:latin typeface="Arial"/>
              <a:cs typeface="Arial"/>
            </a:endParaRPr>
          </a:p>
          <a:p>
            <a:pPr marL="481330" marR="318770" indent="-228600">
              <a:lnSpc>
                <a:spcPts val="2300"/>
              </a:lnSpc>
              <a:spcBef>
                <a:spcPts val="1135"/>
              </a:spcBef>
              <a:buFont typeface="Arial"/>
              <a:buChar char="•"/>
              <a:tabLst>
                <a:tab pos="481965" algn="l"/>
              </a:tabLst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choice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between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normal and  angle beam inspection usually  depends on 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two</a:t>
            </a:r>
            <a:r>
              <a:rPr sz="2400" b="1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considerations:</a:t>
            </a:r>
            <a:endParaRPr sz="2400">
              <a:latin typeface="Arial"/>
              <a:cs typeface="Arial"/>
            </a:endParaRPr>
          </a:p>
          <a:p>
            <a:pPr marL="938530" marR="709930" lvl="1" indent="-228600">
              <a:lnSpc>
                <a:spcPct val="80000"/>
              </a:lnSpc>
              <a:spcBef>
                <a:spcPts val="994"/>
              </a:spcBef>
              <a:buFont typeface="Arial"/>
              <a:buChar char="-"/>
              <a:tabLst>
                <a:tab pos="938530" algn="l"/>
                <a:tab pos="939165" algn="l"/>
              </a:tabLst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The orientation of the feature</a:t>
            </a:r>
            <a:r>
              <a:rPr sz="2000" b="1" spc="-1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of  interest – the sound should be  directed to produce the largest  reflection from the</a:t>
            </a:r>
            <a:r>
              <a:rPr sz="2000" b="1" spc="-10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feature.</a:t>
            </a:r>
            <a:endParaRPr sz="2000">
              <a:latin typeface="Arial"/>
              <a:cs typeface="Arial"/>
            </a:endParaRPr>
          </a:p>
          <a:p>
            <a:pPr marL="938530" lvl="1" indent="-229235">
              <a:lnSpc>
                <a:spcPct val="100000"/>
              </a:lnSpc>
              <a:spcBef>
                <a:spcPts val="480"/>
              </a:spcBef>
              <a:buFont typeface="Arial"/>
              <a:buChar char="-"/>
              <a:tabLst>
                <a:tab pos="938530" algn="l"/>
                <a:tab pos="939165" algn="l"/>
              </a:tabLst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Obstructions on the surface </a:t>
            </a:r>
            <a:r>
              <a:rPr sz="2000" b="1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000" b="1" spc="-14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mtClean="0">
                <a:solidFill>
                  <a:srgbClr val="0000FF"/>
                </a:solidFill>
                <a:latin typeface="Arial"/>
                <a:cs typeface="Arial"/>
              </a:rPr>
              <a:t>the</a:t>
            </a:r>
          </a:p>
          <a:p>
            <a:pPr marL="38100">
              <a:lnSpc>
                <a:spcPct val="100000"/>
              </a:lnSpc>
              <a:spcBef>
                <a:spcPts val="350"/>
              </a:spcBef>
              <a:tabLst>
                <a:tab pos="5190490" algn="l"/>
              </a:tabLst>
            </a:pPr>
            <a:r>
              <a:rPr sz="1200" spc="-5" smtClean="0">
                <a:solidFill>
                  <a:srgbClr val="888888"/>
                </a:solidFill>
                <a:latin typeface="Times New Roman"/>
                <a:cs typeface="Times New Roman"/>
              </a:rPr>
              <a:t>Hareesha N </a:t>
            </a:r>
            <a:r>
              <a:rPr sz="1200" spc="-270" smtClean="0">
                <a:solidFill>
                  <a:srgbClr val="888888"/>
                </a:solidFill>
                <a:latin typeface="Times New Roman"/>
                <a:cs typeface="Times New Roman"/>
              </a:rPr>
              <a:t>G,</a:t>
            </a:r>
            <a:r>
              <a:rPr sz="3000" b="1" spc="-405" baseline="15277" smtClean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200" spc="-270" smtClean="0">
                <a:solidFill>
                  <a:srgbClr val="888888"/>
                </a:solidFill>
                <a:latin typeface="Times New Roman"/>
                <a:cs typeface="Times New Roman"/>
              </a:rPr>
              <a:t>De</a:t>
            </a:r>
            <a:r>
              <a:rPr sz="3000" b="1" spc="-405" baseline="15277" smtClean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200" spc="-270" smtClean="0">
                <a:solidFill>
                  <a:srgbClr val="888888"/>
                </a:solidFill>
                <a:latin typeface="Times New Roman"/>
                <a:cs typeface="Times New Roman"/>
              </a:rPr>
              <a:t>pt</a:t>
            </a:r>
            <a:r>
              <a:rPr sz="3000" b="1" spc="-405" baseline="15277" smtClean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200" spc="-270" smtClean="0">
                <a:solidFill>
                  <a:srgbClr val="888888"/>
                </a:solidFill>
                <a:latin typeface="Times New Roman"/>
                <a:cs typeface="Times New Roman"/>
              </a:rPr>
              <a:t>o</a:t>
            </a:r>
            <a:r>
              <a:rPr sz="3000" b="1" spc="-405" baseline="15277" smtClean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200" spc="-270" smtClean="0">
                <a:solidFill>
                  <a:srgbClr val="888888"/>
                </a:solidFill>
                <a:latin typeface="Times New Roman"/>
                <a:cs typeface="Times New Roman"/>
              </a:rPr>
              <a:t>f        </a:t>
            </a:r>
            <a:r>
              <a:rPr sz="1200" spc="-370" smtClean="0">
                <a:solidFill>
                  <a:srgbClr val="888888"/>
                </a:solidFill>
                <a:latin typeface="Times New Roman"/>
                <a:cs typeface="Times New Roman"/>
              </a:rPr>
              <a:t>A</a:t>
            </a:r>
            <a:r>
              <a:rPr sz="3000" b="1" spc="-555" baseline="15277" smtClean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200" spc="-370" smtClean="0">
                <a:solidFill>
                  <a:srgbClr val="888888"/>
                </a:solidFill>
                <a:latin typeface="Times New Roman"/>
                <a:cs typeface="Times New Roman"/>
              </a:rPr>
              <a:t>ero</a:t>
            </a:r>
            <a:r>
              <a:rPr sz="3000" b="1" spc="-555" baseline="15277" smtClean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200" spc="-370" smtClean="0">
                <a:solidFill>
                  <a:srgbClr val="888888"/>
                </a:solidFill>
                <a:latin typeface="Times New Roman"/>
                <a:cs typeface="Times New Roman"/>
              </a:rPr>
              <a:t>E</a:t>
            </a:r>
            <a:r>
              <a:rPr sz="3000" b="1" spc="-555" baseline="15277" smtClean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200" spc="-370" smtClean="0">
                <a:solidFill>
                  <a:srgbClr val="888888"/>
                </a:solidFill>
                <a:latin typeface="Times New Roman"/>
                <a:cs typeface="Times New Roman"/>
              </a:rPr>
              <a:t>ng</a:t>
            </a:r>
            <a:r>
              <a:rPr sz="3000" b="1" spc="-555" baseline="15277" smtClean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200" spc="-370" smtClean="0">
                <a:solidFill>
                  <a:srgbClr val="888888"/>
                </a:solidFill>
                <a:latin typeface="Times New Roman"/>
                <a:cs typeface="Times New Roman"/>
              </a:rPr>
              <a:t>g,</a:t>
            </a:r>
            <a:r>
              <a:rPr sz="1200" spc="15" smtClean="0">
                <a:solidFill>
                  <a:srgbClr val="888888"/>
                </a:solidFill>
                <a:latin typeface="Times New Roman"/>
                <a:cs typeface="Times New Roman"/>
              </a:rPr>
              <a:t> </a:t>
            </a:r>
            <a:r>
              <a:rPr sz="1200" spc="-400" smtClean="0">
                <a:solidFill>
                  <a:srgbClr val="888888"/>
                </a:solidFill>
                <a:latin typeface="Times New Roman"/>
                <a:cs typeface="Times New Roman"/>
              </a:rPr>
              <a:t>D</a:t>
            </a:r>
            <a:r>
              <a:rPr sz="3000" b="1" spc="-600" baseline="15277" smtClean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200" spc="-400" smtClean="0">
                <a:solidFill>
                  <a:srgbClr val="888888"/>
                </a:solidFill>
                <a:latin typeface="Times New Roman"/>
                <a:cs typeface="Times New Roman"/>
              </a:rPr>
              <a:t>S</a:t>
            </a:r>
            <a:r>
              <a:rPr sz="3000" b="1" spc="-600" baseline="15277" smtClean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200" spc="-400" smtClean="0">
                <a:solidFill>
                  <a:srgbClr val="888888"/>
                </a:solidFill>
                <a:latin typeface="Times New Roman"/>
                <a:cs typeface="Times New Roman"/>
              </a:rPr>
              <a:t>CE</a:t>
            </a:r>
            <a:r>
              <a:rPr sz="3000" b="1" spc="-600" baseline="15277" smtClean="0">
                <a:solidFill>
                  <a:srgbClr val="0000FF"/>
                </a:solidFill>
                <a:latin typeface="Arial"/>
                <a:cs typeface="Arial"/>
              </a:rPr>
              <a:t>t    </a:t>
            </a:r>
            <a:r>
              <a:rPr sz="3000" b="1" baseline="15277" smtClean="0">
                <a:solidFill>
                  <a:srgbClr val="0000FF"/>
                </a:solidFill>
                <a:latin typeface="Arial"/>
                <a:cs typeface="Arial"/>
              </a:rPr>
              <a:t>be</a:t>
            </a:r>
            <a:r>
              <a:rPr sz="3000" b="1" spc="-22" baseline="15277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000" b="1" spc="7" baseline="15277" smtClean="0">
                <a:solidFill>
                  <a:srgbClr val="0000FF"/>
                </a:solidFill>
                <a:latin typeface="Arial"/>
                <a:cs typeface="Arial"/>
              </a:rPr>
              <a:t>worked</a:t>
            </a:r>
            <a:r>
              <a:rPr sz="3000" b="1" spc="-44" baseline="15277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3000" b="1" baseline="15277" smtClean="0">
                <a:solidFill>
                  <a:srgbClr val="0000FF"/>
                </a:solidFill>
                <a:latin typeface="Arial"/>
                <a:cs typeface="Arial"/>
              </a:rPr>
              <a:t>around.	</a:t>
            </a:r>
            <a:r>
              <a:rPr sz="1200" smtClean="0">
                <a:solidFill>
                  <a:srgbClr val="888888"/>
                </a:solidFill>
                <a:latin typeface="Times New Roman"/>
                <a:cs typeface="Times New Roman"/>
              </a:rPr>
              <a:t>15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45100" y="4965700"/>
            <a:ext cx="1997710" cy="1609090"/>
            <a:chOff x="5245100" y="4965700"/>
            <a:chExt cx="1997710" cy="1609090"/>
          </a:xfrm>
        </p:grpSpPr>
        <p:sp>
          <p:nvSpPr>
            <p:cNvPr id="3" name="object 3"/>
            <p:cNvSpPr/>
            <p:nvPr/>
          </p:nvSpPr>
          <p:spPr>
            <a:xfrm>
              <a:off x="5251450" y="4972050"/>
              <a:ext cx="1985010" cy="1596390"/>
            </a:xfrm>
            <a:custGeom>
              <a:avLst/>
              <a:gdLst/>
              <a:ahLst/>
              <a:cxnLst/>
              <a:rect l="l" t="t" r="r" b="b"/>
              <a:pathLst>
                <a:path w="1985009" h="1596390">
                  <a:moveTo>
                    <a:pt x="1887727" y="0"/>
                  </a:moveTo>
                  <a:lnTo>
                    <a:pt x="99187" y="0"/>
                  </a:lnTo>
                  <a:lnTo>
                    <a:pt x="82041" y="2412"/>
                  </a:lnTo>
                  <a:lnTo>
                    <a:pt x="63880" y="7238"/>
                  </a:lnTo>
                  <a:lnTo>
                    <a:pt x="31496" y="33908"/>
                  </a:lnTo>
                  <a:lnTo>
                    <a:pt x="10540" y="69087"/>
                  </a:lnTo>
                  <a:lnTo>
                    <a:pt x="0" y="110362"/>
                  </a:lnTo>
                  <a:lnTo>
                    <a:pt x="0" y="1486065"/>
                  </a:lnTo>
                  <a:lnTo>
                    <a:pt x="8636" y="1524850"/>
                  </a:lnTo>
                  <a:lnTo>
                    <a:pt x="31496" y="1561223"/>
                  </a:lnTo>
                  <a:lnTo>
                    <a:pt x="63880" y="1586674"/>
                  </a:lnTo>
                  <a:lnTo>
                    <a:pt x="99187" y="1596377"/>
                  </a:lnTo>
                  <a:lnTo>
                    <a:pt x="1887727" y="1596377"/>
                  </a:lnTo>
                  <a:lnTo>
                    <a:pt x="1923033" y="1586674"/>
                  </a:lnTo>
                  <a:lnTo>
                    <a:pt x="1954529" y="1562430"/>
                  </a:lnTo>
                  <a:lnTo>
                    <a:pt x="1976374" y="1527276"/>
                  </a:lnTo>
                  <a:lnTo>
                    <a:pt x="1985009" y="1486065"/>
                  </a:lnTo>
                  <a:lnTo>
                    <a:pt x="1985009" y="110362"/>
                  </a:lnTo>
                  <a:lnTo>
                    <a:pt x="1978278" y="69087"/>
                  </a:lnTo>
                  <a:lnTo>
                    <a:pt x="1954529" y="33908"/>
                  </a:lnTo>
                  <a:lnTo>
                    <a:pt x="1923033" y="9651"/>
                  </a:lnTo>
                  <a:lnTo>
                    <a:pt x="1887727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251450" y="4972050"/>
              <a:ext cx="1985010" cy="1596390"/>
            </a:xfrm>
            <a:custGeom>
              <a:avLst/>
              <a:gdLst/>
              <a:ahLst/>
              <a:cxnLst/>
              <a:rect l="l" t="t" r="r" b="b"/>
              <a:pathLst>
                <a:path w="1985009" h="1596390">
                  <a:moveTo>
                    <a:pt x="99187" y="0"/>
                  </a:moveTo>
                  <a:lnTo>
                    <a:pt x="31496" y="33908"/>
                  </a:lnTo>
                  <a:lnTo>
                    <a:pt x="10540" y="69087"/>
                  </a:lnTo>
                  <a:lnTo>
                    <a:pt x="0" y="110362"/>
                  </a:lnTo>
                  <a:lnTo>
                    <a:pt x="0" y="1486065"/>
                  </a:lnTo>
                  <a:lnTo>
                    <a:pt x="8636" y="1524850"/>
                  </a:lnTo>
                  <a:lnTo>
                    <a:pt x="31496" y="1561223"/>
                  </a:lnTo>
                  <a:lnTo>
                    <a:pt x="63880" y="1586674"/>
                  </a:lnTo>
                  <a:lnTo>
                    <a:pt x="99187" y="1596377"/>
                  </a:lnTo>
                  <a:lnTo>
                    <a:pt x="1887727" y="1596377"/>
                  </a:lnTo>
                  <a:lnTo>
                    <a:pt x="1923033" y="1586674"/>
                  </a:lnTo>
                  <a:lnTo>
                    <a:pt x="1954529" y="1562430"/>
                  </a:lnTo>
                  <a:lnTo>
                    <a:pt x="1976374" y="1527276"/>
                  </a:lnTo>
                  <a:lnTo>
                    <a:pt x="1985009" y="1486065"/>
                  </a:lnTo>
                  <a:lnTo>
                    <a:pt x="1985009" y="110362"/>
                  </a:lnTo>
                  <a:lnTo>
                    <a:pt x="1978278" y="69087"/>
                  </a:lnTo>
                  <a:lnTo>
                    <a:pt x="1954529" y="33908"/>
                  </a:lnTo>
                  <a:lnTo>
                    <a:pt x="1923033" y="9651"/>
                  </a:lnTo>
                  <a:lnTo>
                    <a:pt x="1887727" y="0"/>
                  </a:lnTo>
                  <a:lnTo>
                    <a:pt x="99187" y="0"/>
                  </a:lnTo>
                </a:path>
              </a:pathLst>
            </a:custGeom>
            <a:ln w="12700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7401" y="5075173"/>
              <a:ext cx="1756410" cy="1236980"/>
            </a:xfrm>
            <a:custGeom>
              <a:avLst/>
              <a:gdLst/>
              <a:ahLst/>
              <a:cxnLst/>
              <a:rect l="l" t="t" r="r" b="b"/>
              <a:pathLst>
                <a:path w="1756409" h="1236979">
                  <a:moveTo>
                    <a:pt x="1756282" y="0"/>
                  </a:moveTo>
                  <a:lnTo>
                    <a:pt x="0" y="0"/>
                  </a:lnTo>
                  <a:lnTo>
                    <a:pt x="0" y="1236878"/>
                  </a:lnTo>
                  <a:lnTo>
                    <a:pt x="1756282" y="1236878"/>
                  </a:lnTo>
                  <a:lnTo>
                    <a:pt x="17562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67401" y="5075173"/>
              <a:ext cx="1756410" cy="1236980"/>
            </a:xfrm>
            <a:custGeom>
              <a:avLst/>
              <a:gdLst/>
              <a:ahLst/>
              <a:cxnLst/>
              <a:rect l="l" t="t" r="r" b="b"/>
              <a:pathLst>
                <a:path w="1756409" h="1236979">
                  <a:moveTo>
                    <a:pt x="0" y="1236878"/>
                  </a:moveTo>
                  <a:lnTo>
                    <a:pt x="1756282" y="1236878"/>
                  </a:lnTo>
                  <a:lnTo>
                    <a:pt x="1756282" y="0"/>
                  </a:lnTo>
                  <a:lnTo>
                    <a:pt x="0" y="0"/>
                  </a:lnTo>
                  <a:lnTo>
                    <a:pt x="0" y="1236878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19725" y="6203848"/>
              <a:ext cx="1631950" cy="125095"/>
            </a:xfrm>
            <a:custGeom>
              <a:avLst/>
              <a:gdLst/>
              <a:ahLst/>
              <a:cxnLst/>
              <a:rect l="l" t="t" r="r" b="b"/>
              <a:pathLst>
                <a:path w="1631950" h="125095">
                  <a:moveTo>
                    <a:pt x="1631950" y="7810"/>
                  </a:moveTo>
                  <a:lnTo>
                    <a:pt x="1631950" y="121932"/>
                  </a:lnTo>
                </a:path>
                <a:path w="1631950" h="125095">
                  <a:moveTo>
                    <a:pt x="0" y="0"/>
                  </a:moveTo>
                  <a:lnTo>
                    <a:pt x="0" y="115671"/>
                  </a:lnTo>
                </a:path>
                <a:path w="1631950" h="125095">
                  <a:moveTo>
                    <a:pt x="341375" y="7810"/>
                  </a:moveTo>
                  <a:lnTo>
                    <a:pt x="341375" y="121932"/>
                  </a:lnTo>
                </a:path>
                <a:path w="1631950" h="125095">
                  <a:moveTo>
                    <a:pt x="649351" y="0"/>
                  </a:moveTo>
                  <a:lnTo>
                    <a:pt x="649351" y="118795"/>
                  </a:lnTo>
                </a:path>
                <a:path w="1631950" h="125095">
                  <a:moveTo>
                    <a:pt x="987425" y="7810"/>
                  </a:moveTo>
                  <a:lnTo>
                    <a:pt x="987425" y="125056"/>
                  </a:lnTo>
                </a:path>
                <a:path w="1631950" h="125095">
                  <a:moveTo>
                    <a:pt x="1306576" y="1562"/>
                  </a:moveTo>
                  <a:lnTo>
                    <a:pt x="1306576" y="11879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09691" y="6315252"/>
            <a:ext cx="17983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48615" algn="l"/>
                <a:tab pos="645795" algn="l"/>
                <a:tab pos="993775" algn="l"/>
                <a:tab pos="1303020" algn="l"/>
                <a:tab pos="1571625" algn="l"/>
              </a:tabLst>
            </a:pPr>
            <a:r>
              <a:rPr sz="1500" spc="-5" dirty="0">
                <a:latin typeface="Arial"/>
                <a:cs typeface="Arial"/>
              </a:rPr>
              <a:t>0	2	4	6	8	</a:t>
            </a:r>
            <a:r>
              <a:rPr sz="1500" dirty="0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18201" y="5098541"/>
            <a:ext cx="1708785" cy="1167130"/>
            <a:chOff x="5418201" y="5098541"/>
            <a:chExt cx="1708785" cy="1167130"/>
          </a:xfrm>
        </p:grpSpPr>
        <p:sp>
          <p:nvSpPr>
            <p:cNvPr id="10" name="object 10"/>
            <p:cNvSpPr/>
            <p:nvPr/>
          </p:nvSpPr>
          <p:spPr>
            <a:xfrm>
              <a:off x="5424551" y="5104891"/>
              <a:ext cx="1696085" cy="1149350"/>
            </a:xfrm>
            <a:custGeom>
              <a:avLst/>
              <a:gdLst/>
              <a:ahLst/>
              <a:cxnLst/>
              <a:rect l="l" t="t" r="r" b="b"/>
              <a:pathLst>
                <a:path w="1696084" h="1149350">
                  <a:moveTo>
                    <a:pt x="0" y="1149324"/>
                  </a:moveTo>
                  <a:lnTo>
                    <a:pt x="55245" y="0"/>
                  </a:lnTo>
                  <a:lnTo>
                    <a:pt x="117221" y="1149324"/>
                  </a:lnTo>
                  <a:lnTo>
                    <a:pt x="953388" y="1149324"/>
                  </a:lnTo>
                  <a:lnTo>
                    <a:pt x="975233" y="362076"/>
                  </a:lnTo>
                  <a:lnTo>
                    <a:pt x="999998" y="1149324"/>
                  </a:lnTo>
                  <a:lnTo>
                    <a:pt x="1224152" y="1149324"/>
                  </a:lnTo>
                  <a:lnTo>
                    <a:pt x="1224152" y="865936"/>
                  </a:lnTo>
                  <a:lnTo>
                    <a:pt x="1245107" y="1149324"/>
                  </a:lnTo>
                  <a:lnTo>
                    <a:pt x="1430020" y="1149324"/>
                  </a:lnTo>
                  <a:lnTo>
                    <a:pt x="1430020" y="790854"/>
                  </a:lnTo>
                  <a:lnTo>
                    <a:pt x="1453896" y="1149324"/>
                  </a:lnTo>
                  <a:lnTo>
                    <a:pt x="1695957" y="114932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2225" y="5461380"/>
              <a:ext cx="67310" cy="793115"/>
            </a:xfrm>
            <a:custGeom>
              <a:avLst/>
              <a:gdLst/>
              <a:ahLst/>
              <a:cxnLst/>
              <a:rect l="l" t="t" r="r" b="b"/>
              <a:pathLst>
                <a:path w="67310" h="793114">
                  <a:moveTo>
                    <a:pt x="26542" y="0"/>
                  </a:moveTo>
                  <a:lnTo>
                    <a:pt x="0" y="792835"/>
                  </a:lnTo>
                  <a:lnTo>
                    <a:pt x="67310" y="792835"/>
                  </a:lnTo>
                  <a:lnTo>
                    <a:pt x="2654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372225" y="5461380"/>
              <a:ext cx="67310" cy="793115"/>
            </a:xfrm>
            <a:custGeom>
              <a:avLst/>
              <a:gdLst/>
              <a:ahLst/>
              <a:cxnLst/>
              <a:rect l="l" t="t" r="r" b="b"/>
              <a:pathLst>
                <a:path w="67310" h="793114">
                  <a:moveTo>
                    <a:pt x="0" y="792835"/>
                  </a:moveTo>
                  <a:lnTo>
                    <a:pt x="26542" y="0"/>
                  </a:lnTo>
                  <a:lnTo>
                    <a:pt x="67310" y="792835"/>
                  </a:lnTo>
                  <a:lnTo>
                    <a:pt x="0" y="79283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43751" y="5964681"/>
              <a:ext cx="31115" cy="294640"/>
            </a:xfrm>
            <a:custGeom>
              <a:avLst/>
              <a:gdLst/>
              <a:ahLst/>
              <a:cxnLst/>
              <a:rect l="l" t="t" r="r" b="b"/>
              <a:pathLst>
                <a:path w="31115" h="294639">
                  <a:moveTo>
                    <a:pt x="0" y="0"/>
                  </a:moveTo>
                  <a:lnTo>
                    <a:pt x="0" y="294233"/>
                  </a:lnTo>
                  <a:lnTo>
                    <a:pt x="30733" y="2942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643751" y="5964681"/>
              <a:ext cx="31115" cy="294640"/>
            </a:xfrm>
            <a:custGeom>
              <a:avLst/>
              <a:gdLst/>
              <a:ahLst/>
              <a:cxnLst/>
              <a:rect l="l" t="t" r="r" b="b"/>
              <a:pathLst>
                <a:path w="31115" h="294639">
                  <a:moveTo>
                    <a:pt x="0" y="294233"/>
                  </a:moveTo>
                  <a:lnTo>
                    <a:pt x="0" y="0"/>
                  </a:lnTo>
                  <a:lnTo>
                    <a:pt x="30733" y="294233"/>
                  </a:lnTo>
                  <a:lnTo>
                    <a:pt x="0" y="29423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46951" y="5892774"/>
              <a:ext cx="24765" cy="355600"/>
            </a:xfrm>
            <a:custGeom>
              <a:avLst/>
              <a:gdLst/>
              <a:ahLst/>
              <a:cxnLst/>
              <a:rect l="l" t="t" r="r" b="b"/>
              <a:pathLst>
                <a:path w="24765" h="355600">
                  <a:moveTo>
                    <a:pt x="1777" y="0"/>
                  </a:moveTo>
                  <a:lnTo>
                    <a:pt x="0" y="355193"/>
                  </a:lnTo>
                  <a:lnTo>
                    <a:pt x="24383" y="355193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46951" y="5892774"/>
              <a:ext cx="24765" cy="355600"/>
            </a:xfrm>
            <a:custGeom>
              <a:avLst/>
              <a:gdLst/>
              <a:ahLst/>
              <a:cxnLst/>
              <a:rect l="l" t="t" r="r" b="b"/>
              <a:pathLst>
                <a:path w="24765" h="355600">
                  <a:moveTo>
                    <a:pt x="0" y="355193"/>
                  </a:moveTo>
                  <a:lnTo>
                    <a:pt x="1777" y="0"/>
                  </a:lnTo>
                  <a:lnTo>
                    <a:pt x="24383" y="355193"/>
                  </a:lnTo>
                  <a:lnTo>
                    <a:pt x="0" y="355193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6184519" y="5255133"/>
            <a:ext cx="369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F</a:t>
            </a:r>
            <a:r>
              <a:rPr sz="1200" spc="40" dirty="0">
                <a:latin typeface="Arial"/>
                <a:cs typeface="Arial"/>
              </a:rPr>
              <a:t>W</a:t>
            </a:r>
            <a:r>
              <a:rPr sz="1200" dirty="0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27418" y="5783681"/>
            <a:ext cx="2368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DE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866001" y="5070475"/>
            <a:ext cx="267335" cy="257175"/>
            <a:chOff x="6866001" y="5070475"/>
            <a:chExt cx="267335" cy="257175"/>
          </a:xfrm>
        </p:grpSpPr>
        <p:sp>
          <p:nvSpPr>
            <p:cNvPr id="20" name="object 20"/>
            <p:cNvSpPr/>
            <p:nvPr/>
          </p:nvSpPr>
          <p:spPr>
            <a:xfrm>
              <a:off x="6872351" y="5076825"/>
              <a:ext cx="254635" cy="244475"/>
            </a:xfrm>
            <a:custGeom>
              <a:avLst/>
              <a:gdLst/>
              <a:ahLst/>
              <a:cxnLst/>
              <a:rect l="l" t="t" r="r" b="b"/>
              <a:pathLst>
                <a:path w="254634" h="244475">
                  <a:moveTo>
                    <a:pt x="127253" y="0"/>
                  </a:moveTo>
                  <a:lnTo>
                    <a:pt x="79121" y="8127"/>
                  </a:lnTo>
                  <a:lnTo>
                    <a:pt x="38989" y="29844"/>
                  </a:lnTo>
                  <a:lnTo>
                    <a:pt x="10922" y="69087"/>
                  </a:lnTo>
                  <a:lnTo>
                    <a:pt x="0" y="122047"/>
                  </a:lnTo>
                  <a:lnTo>
                    <a:pt x="10922" y="176275"/>
                  </a:lnTo>
                  <a:lnTo>
                    <a:pt x="41021" y="214249"/>
                  </a:lnTo>
                  <a:lnTo>
                    <a:pt x="127253" y="243966"/>
                  </a:lnTo>
                  <a:lnTo>
                    <a:pt x="175387" y="235838"/>
                  </a:lnTo>
                  <a:lnTo>
                    <a:pt x="215392" y="212852"/>
                  </a:lnTo>
                  <a:lnTo>
                    <a:pt x="243458" y="174878"/>
                  </a:lnTo>
                  <a:lnTo>
                    <a:pt x="252475" y="149098"/>
                  </a:lnTo>
                  <a:lnTo>
                    <a:pt x="254507" y="122047"/>
                  </a:lnTo>
                  <a:lnTo>
                    <a:pt x="243458" y="67818"/>
                  </a:lnTo>
                  <a:lnTo>
                    <a:pt x="213487" y="29844"/>
                  </a:lnTo>
                  <a:lnTo>
                    <a:pt x="173354" y="6731"/>
                  </a:lnTo>
                  <a:lnTo>
                    <a:pt x="150241" y="2667"/>
                  </a:lnTo>
                  <a:lnTo>
                    <a:pt x="127253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72351" y="5076825"/>
              <a:ext cx="254635" cy="244475"/>
            </a:xfrm>
            <a:custGeom>
              <a:avLst/>
              <a:gdLst/>
              <a:ahLst/>
              <a:cxnLst/>
              <a:rect l="l" t="t" r="r" b="b"/>
              <a:pathLst>
                <a:path w="254634" h="244475">
                  <a:moveTo>
                    <a:pt x="0" y="122047"/>
                  </a:moveTo>
                  <a:lnTo>
                    <a:pt x="10922" y="69087"/>
                  </a:lnTo>
                  <a:lnTo>
                    <a:pt x="38989" y="29844"/>
                  </a:lnTo>
                  <a:lnTo>
                    <a:pt x="79121" y="8127"/>
                  </a:lnTo>
                  <a:lnTo>
                    <a:pt x="127253" y="0"/>
                  </a:lnTo>
                  <a:lnTo>
                    <a:pt x="150241" y="2667"/>
                  </a:lnTo>
                  <a:lnTo>
                    <a:pt x="173354" y="6731"/>
                  </a:lnTo>
                  <a:lnTo>
                    <a:pt x="213487" y="29844"/>
                  </a:lnTo>
                  <a:lnTo>
                    <a:pt x="243458" y="67818"/>
                  </a:lnTo>
                  <a:lnTo>
                    <a:pt x="254507" y="122047"/>
                  </a:lnTo>
                  <a:lnTo>
                    <a:pt x="252475" y="149098"/>
                  </a:lnTo>
                  <a:lnTo>
                    <a:pt x="243458" y="174878"/>
                  </a:lnTo>
                  <a:lnTo>
                    <a:pt x="215392" y="212852"/>
                  </a:lnTo>
                  <a:lnTo>
                    <a:pt x="175387" y="235838"/>
                  </a:lnTo>
                  <a:lnTo>
                    <a:pt x="127253" y="243966"/>
                  </a:lnTo>
                  <a:lnTo>
                    <a:pt x="41021" y="214249"/>
                  </a:lnTo>
                  <a:lnTo>
                    <a:pt x="10922" y="176275"/>
                  </a:lnTo>
                  <a:lnTo>
                    <a:pt x="0" y="12204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917817" y="504570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62091" y="5162803"/>
            <a:ext cx="170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IP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749542" y="5067045"/>
            <a:ext cx="204978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2620" marR="18415">
              <a:lnSpc>
                <a:spcPct val="100000"/>
              </a:lnSpc>
              <a:spcBef>
                <a:spcPts val="100"/>
              </a:spcBef>
              <a:tabLst>
                <a:tab pos="998855" algn="l"/>
              </a:tabLst>
            </a:pP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IP	= Initial </a:t>
            </a:r>
            <a:r>
              <a:rPr sz="1200" b="1" spc="-5" dirty="0">
                <a:solidFill>
                  <a:srgbClr val="0000FF"/>
                </a:solidFill>
                <a:latin typeface="Arial"/>
                <a:cs typeface="Arial"/>
              </a:rPr>
              <a:t>Pulse  FWE 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= Front </a:t>
            </a:r>
            <a:r>
              <a:rPr sz="1200" b="1" spc="-15" dirty="0">
                <a:solidFill>
                  <a:srgbClr val="0000FF"/>
                </a:solidFill>
                <a:latin typeface="Arial"/>
                <a:cs typeface="Arial"/>
              </a:rPr>
              <a:t>Wall  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Echo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1430"/>
              </a:lnSpc>
              <a:spcBef>
                <a:spcPts val="15"/>
              </a:spcBef>
              <a:tabLst>
                <a:tab pos="642620" algn="l"/>
                <a:tab pos="1024890" algn="l"/>
              </a:tabLst>
            </a:pPr>
            <a:r>
              <a:rPr sz="1200" spc="10" dirty="0">
                <a:latin typeface="Arial"/>
                <a:cs typeface="Arial"/>
              </a:rPr>
              <a:t>BWE	</a:t>
            </a:r>
            <a:r>
              <a:rPr sz="1200" b="1" spc="-5" dirty="0">
                <a:solidFill>
                  <a:srgbClr val="0000FF"/>
                </a:solidFill>
                <a:latin typeface="Arial"/>
                <a:cs typeface="Arial"/>
              </a:rPr>
              <a:t>DE	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= </a:t>
            </a:r>
            <a:r>
              <a:rPr sz="1200" b="1" spc="-5" dirty="0">
                <a:solidFill>
                  <a:srgbClr val="0000FF"/>
                </a:solidFill>
                <a:latin typeface="Arial"/>
                <a:cs typeface="Arial"/>
              </a:rPr>
              <a:t>Defect</a:t>
            </a:r>
            <a:r>
              <a:rPr sz="1200" b="1" spc="-8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Echo</a:t>
            </a:r>
            <a:endParaRPr sz="1200">
              <a:latin typeface="Arial"/>
              <a:cs typeface="Arial"/>
            </a:endParaRPr>
          </a:p>
          <a:p>
            <a:pPr marL="642620" marR="156210">
              <a:lnSpc>
                <a:spcPts val="1440"/>
              </a:lnSpc>
              <a:spcBef>
                <a:spcPts val="40"/>
              </a:spcBef>
            </a:pPr>
            <a:r>
              <a:rPr sz="1200" b="1" spc="-5" dirty="0">
                <a:solidFill>
                  <a:srgbClr val="0000FF"/>
                </a:solidFill>
                <a:latin typeface="Arial"/>
                <a:cs typeface="Arial"/>
              </a:rPr>
              <a:t>BWE 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= Back</a:t>
            </a:r>
            <a:r>
              <a:rPr sz="1200" b="1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200" b="1" spc="-15" dirty="0">
                <a:solidFill>
                  <a:srgbClr val="0000FF"/>
                </a:solidFill>
                <a:latin typeface="Arial"/>
                <a:cs typeface="Arial"/>
              </a:rPr>
              <a:t>Wall  </a:t>
            </a:r>
            <a:r>
              <a:rPr sz="1200" b="1" dirty="0">
                <a:solidFill>
                  <a:srgbClr val="0000FF"/>
                </a:solidFill>
                <a:latin typeface="Arial"/>
                <a:cs typeface="Arial"/>
              </a:rPr>
              <a:t>Echo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3044825" y="4956175"/>
            <a:ext cx="2096135" cy="1597660"/>
            <a:chOff x="3044825" y="4956175"/>
            <a:chExt cx="2096135" cy="1597660"/>
          </a:xfrm>
        </p:grpSpPr>
        <p:sp>
          <p:nvSpPr>
            <p:cNvPr id="26" name="object 26"/>
            <p:cNvSpPr/>
            <p:nvPr/>
          </p:nvSpPr>
          <p:spPr>
            <a:xfrm>
              <a:off x="3051175" y="4962525"/>
              <a:ext cx="2083435" cy="1584960"/>
            </a:xfrm>
            <a:custGeom>
              <a:avLst/>
              <a:gdLst/>
              <a:ahLst/>
              <a:cxnLst/>
              <a:rect l="l" t="t" r="r" b="b"/>
              <a:pathLst>
                <a:path w="2083435" h="1584959">
                  <a:moveTo>
                    <a:pt x="1981073" y="0"/>
                  </a:moveTo>
                  <a:lnTo>
                    <a:pt x="104267" y="0"/>
                  </a:lnTo>
                  <a:lnTo>
                    <a:pt x="86106" y="1269"/>
                  </a:lnTo>
                  <a:lnTo>
                    <a:pt x="66801" y="7493"/>
                  </a:lnTo>
                  <a:lnTo>
                    <a:pt x="33400" y="33655"/>
                  </a:lnTo>
                  <a:lnTo>
                    <a:pt x="10160" y="68706"/>
                  </a:lnTo>
                  <a:lnTo>
                    <a:pt x="0" y="109855"/>
                  </a:lnTo>
                  <a:lnTo>
                    <a:pt x="0" y="1474774"/>
                  </a:lnTo>
                  <a:lnTo>
                    <a:pt x="9143" y="1513484"/>
                  </a:lnTo>
                  <a:lnTo>
                    <a:pt x="33400" y="1549692"/>
                  </a:lnTo>
                  <a:lnTo>
                    <a:pt x="66801" y="1575917"/>
                  </a:lnTo>
                  <a:lnTo>
                    <a:pt x="104267" y="1584667"/>
                  </a:lnTo>
                  <a:lnTo>
                    <a:pt x="1981073" y="1584667"/>
                  </a:lnTo>
                  <a:lnTo>
                    <a:pt x="2018538" y="1575917"/>
                  </a:lnTo>
                  <a:lnTo>
                    <a:pt x="2051939" y="1550949"/>
                  </a:lnTo>
                  <a:lnTo>
                    <a:pt x="2074290" y="1515986"/>
                  </a:lnTo>
                  <a:lnTo>
                    <a:pt x="2083435" y="1474774"/>
                  </a:lnTo>
                  <a:lnTo>
                    <a:pt x="2083435" y="109855"/>
                  </a:lnTo>
                  <a:lnTo>
                    <a:pt x="2076323" y="68706"/>
                  </a:lnTo>
                  <a:lnTo>
                    <a:pt x="2051939" y="33655"/>
                  </a:lnTo>
                  <a:lnTo>
                    <a:pt x="2018538" y="8762"/>
                  </a:lnTo>
                  <a:lnTo>
                    <a:pt x="1981073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051175" y="4962525"/>
              <a:ext cx="2083435" cy="1584960"/>
            </a:xfrm>
            <a:custGeom>
              <a:avLst/>
              <a:gdLst/>
              <a:ahLst/>
              <a:cxnLst/>
              <a:rect l="l" t="t" r="r" b="b"/>
              <a:pathLst>
                <a:path w="2083435" h="1584959">
                  <a:moveTo>
                    <a:pt x="104267" y="0"/>
                  </a:moveTo>
                  <a:lnTo>
                    <a:pt x="66801" y="7493"/>
                  </a:lnTo>
                  <a:lnTo>
                    <a:pt x="33400" y="33655"/>
                  </a:lnTo>
                  <a:lnTo>
                    <a:pt x="10160" y="68706"/>
                  </a:lnTo>
                  <a:lnTo>
                    <a:pt x="0" y="109855"/>
                  </a:lnTo>
                  <a:lnTo>
                    <a:pt x="0" y="1474774"/>
                  </a:lnTo>
                  <a:lnTo>
                    <a:pt x="9143" y="1513484"/>
                  </a:lnTo>
                  <a:lnTo>
                    <a:pt x="33400" y="1549692"/>
                  </a:lnTo>
                  <a:lnTo>
                    <a:pt x="66801" y="1575917"/>
                  </a:lnTo>
                  <a:lnTo>
                    <a:pt x="104267" y="1584667"/>
                  </a:lnTo>
                  <a:lnTo>
                    <a:pt x="1981073" y="1584667"/>
                  </a:lnTo>
                  <a:lnTo>
                    <a:pt x="2018538" y="1575917"/>
                  </a:lnTo>
                  <a:lnTo>
                    <a:pt x="2051939" y="1550949"/>
                  </a:lnTo>
                  <a:lnTo>
                    <a:pt x="2074290" y="1515986"/>
                  </a:lnTo>
                  <a:lnTo>
                    <a:pt x="2083435" y="1474774"/>
                  </a:lnTo>
                  <a:lnTo>
                    <a:pt x="2083435" y="109855"/>
                  </a:lnTo>
                  <a:lnTo>
                    <a:pt x="2076323" y="68706"/>
                  </a:lnTo>
                  <a:lnTo>
                    <a:pt x="2051939" y="33655"/>
                  </a:lnTo>
                  <a:lnTo>
                    <a:pt x="2018538" y="8762"/>
                  </a:lnTo>
                  <a:lnTo>
                    <a:pt x="1981073" y="0"/>
                  </a:lnTo>
                  <a:lnTo>
                    <a:pt x="104267" y="0"/>
                  </a:lnTo>
                </a:path>
              </a:pathLst>
            </a:custGeom>
            <a:ln w="12700">
              <a:solidFill>
                <a:srgbClr val="D2D2D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173476" y="5065776"/>
              <a:ext cx="1842135" cy="1227455"/>
            </a:xfrm>
            <a:custGeom>
              <a:avLst/>
              <a:gdLst/>
              <a:ahLst/>
              <a:cxnLst/>
              <a:rect l="l" t="t" r="r" b="b"/>
              <a:pathLst>
                <a:path w="1842135" h="1227454">
                  <a:moveTo>
                    <a:pt x="1842008" y="0"/>
                  </a:moveTo>
                  <a:lnTo>
                    <a:pt x="0" y="0"/>
                  </a:lnTo>
                  <a:lnTo>
                    <a:pt x="0" y="1227416"/>
                  </a:lnTo>
                  <a:lnTo>
                    <a:pt x="1842008" y="1227416"/>
                  </a:lnTo>
                  <a:lnTo>
                    <a:pt x="18420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173476" y="5065776"/>
              <a:ext cx="1842135" cy="1227455"/>
            </a:xfrm>
            <a:custGeom>
              <a:avLst/>
              <a:gdLst/>
              <a:ahLst/>
              <a:cxnLst/>
              <a:rect l="l" t="t" r="r" b="b"/>
              <a:pathLst>
                <a:path w="1842135" h="1227454">
                  <a:moveTo>
                    <a:pt x="0" y="1227416"/>
                  </a:moveTo>
                  <a:lnTo>
                    <a:pt x="1842008" y="1227416"/>
                  </a:lnTo>
                  <a:lnTo>
                    <a:pt x="1842008" y="0"/>
                  </a:lnTo>
                  <a:lnTo>
                    <a:pt x="0" y="0"/>
                  </a:lnTo>
                  <a:lnTo>
                    <a:pt x="0" y="122741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228975" y="6184900"/>
              <a:ext cx="1711325" cy="125730"/>
            </a:xfrm>
            <a:custGeom>
              <a:avLst/>
              <a:gdLst/>
              <a:ahLst/>
              <a:cxnLst/>
              <a:rect l="l" t="t" r="r" b="b"/>
              <a:pathLst>
                <a:path w="1711325" h="125729">
                  <a:moveTo>
                    <a:pt x="1711325" y="7937"/>
                  </a:moveTo>
                  <a:lnTo>
                    <a:pt x="1711325" y="122237"/>
                  </a:lnTo>
                </a:path>
                <a:path w="1711325" h="125729">
                  <a:moveTo>
                    <a:pt x="0" y="0"/>
                  </a:moveTo>
                  <a:lnTo>
                    <a:pt x="0" y="115887"/>
                  </a:lnTo>
                </a:path>
                <a:path w="1711325" h="125729">
                  <a:moveTo>
                    <a:pt x="357250" y="7937"/>
                  </a:moveTo>
                  <a:lnTo>
                    <a:pt x="357250" y="122237"/>
                  </a:lnTo>
                </a:path>
                <a:path w="1711325" h="125729">
                  <a:moveTo>
                    <a:pt x="679450" y="1587"/>
                  </a:moveTo>
                  <a:lnTo>
                    <a:pt x="679450" y="117475"/>
                  </a:lnTo>
                </a:path>
                <a:path w="1711325" h="125729">
                  <a:moveTo>
                    <a:pt x="1035050" y="9525"/>
                  </a:moveTo>
                  <a:lnTo>
                    <a:pt x="1035050" y="125412"/>
                  </a:lnTo>
                </a:path>
                <a:path w="1711325" h="125729">
                  <a:moveTo>
                    <a:pt x="1370076" y="3175"/>
                  </a:moveTo>
                  <a:lnTo>
                    <a:pt x="1370076" y="119062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3210560" y="6294526"/>
            <a:ext cx="187452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4490" algn="l"/>
                <a:tab pos="677545" algn="l"/>
                <a:tab pos="1039494" algn="l"/>
                <a:tab pos="1368425" algn="l"/>
                <a:tab pos="1647825" algn="l"/>
              </a:tabLst>
            </a:pPr>
            <a:r>
              <a:rPr sz="1500" spc="-5" dirty="0">
                <a:latin typeface="Arial"/>
                <a:cs typeface="Arial"/>
              </a:rPr>
              <a:t>0	2	4	6	8	</a:t>
            </a:r>
            <a:r>
              <a:rPr sz="1500" dirty="0">
                <a:latin typeface="Arial"/>
                <a:cs typeface="Arial"/>
              </a:rPr>
              <a:t>10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3227451" y="5088001"/>
            <a:ext cx="1791335" cy="1153160"/>
            <a:chOff x="3227451" y="5088001"/>
            <a:chExt cx="1791335" cy="1153160"/>
          </a:xfrm>
        </p:grpSpPr>
        <p:sp>
          <p:nvSpPr>
            <p:cNvPr id="33" name="object 33"/>
            <p:cNvSpPr/>
            <p:nvPr/>
          </p:nvSpPr>
          <p:spPr>
            <a:xfrm>
              <a:off x="3233801" y="5094351"/>
              <a:ext cx="1778635" cy="1140460"/>
            </a:xfrm>
            <a:custGeom>
              <a:avLst/>
              <a:gdLst/>
              <a:ahLst/>
              <a:cxnLst/>
              <a:rect l="l" t="t" r="r" b="b"/>
              <a:pathLst>
                <a:path w="1778635" h="1140460">
                  <a:moveTo>
                    <a:pt x="0" y="1140104"/>
                  </a:moveTo>
                  <a:lnTo>
                    <a:pt x="57658" y="0"/>
                  </a:lnTo>
                  <a:lnTo>
                    <a:pt x="123316" y="1140104"/>
                  </a:lnTo>
                  <a:lnTo>
                    <a:pt x="999489" y="1140104"/>
                  </a:lnTo>
                  <a:lnTo>
                    <a:pt x="1022731" y="359156"/>
                  </a:lnTo>
                  <a:lnTo>
                    <a:pt x="1049020" y="1140104"/>
                  </a:lnTo>
                  <a:lnTo>
                    <a:pt x="1282827" y="1140104"/>
                  </a:lnTo>
                  <a:lnTo>
                    <a:pt x="1282827" y="859421"/>
                  </a:lnTo>
                  <a:lnTo>
                    <a:pt x="1306068" y="1140104"/>
                  </a:lnTo>
                  <a:lnTo>
                    <a:pt x="1500251" y="1140104"/>
                  </a:lnTo>
                  <a:lnTo>
                    <a:pt x="1500251" y="784580"/>
                  </a:lnTo>
                  <a:lnTo>
                    <a:pt x="1524635" y="1140104"/>
                  </a:lnTo>
                  <a:lnTo>
                    <a:pt x="1778508" y="1140104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225925" y="5448300"/>
              <a:ext cx="72390" cy="786765"/>
            </a:xfrm>
            <a:custGeom>
              <a:avLst/>
              <a:gdLst/>
              <a:ahLst/>
              <a:cxnLst/>
              <a:rect l="l" t="t" r="r" b="b"/>
              <a:pathLst>
                <a:path w="72389" h="786764">
                  <a:moveTo>
                    <a:pt x="28448" y="0"/>
                  </a:moveTo>
                  <a:lnTo>
                    <a:pt x="0" y="786155"/>
                  </a:lnTo>
                  <a:lnTo>
                    <a:pt x="72009" y="786155"/>
                  </a:lnTo>
                  <a:lnTo>
                    <a:pt x="2844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225925" y="5448300"/>
              <a:ext cx="72390" cy="786765"/>
            </a:xfrm>
            <a:custGeom>
              <a:avLst/>
              <a:gdLst/>
              <a:ahLst/>
              <a:cxnLst/>
              <a:rect l="l" t="t" r="r" b="b"/>
              <a:pathLst>
                <a:path w="72389" h="786764">
                  <a:moveTo>
                    <a:pt x="0" y="786155"/>
                  </a:moveTo>
                  <a:lnTo>
                    <a:pt x="28448" y="0"/>
                  </a:lnTo>
                  <a:lnTo>
                    <a:pt x="72009" y="786155"/>
                  </a:lnTo>
                  <a:lnTo>
                    <a:pt x="0" y="78615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26051" y="5876925"/>
              <a:ext cx="24765" cy="353060"/>
            </a:xfrm>
            <a:custGeom>
              <a:avLst/>
              <a:gdLst/>
              <a:ahLst/>
              <a:cxnLst/>
              <a:rect l="l" t="t" r="r" b="b"/>
              <a:pathLst>
                <a:path w="24764" h="353060">
                  <a:moveTo>
                    <a:pt x="1904" y="0"/>
                  </a:moveTo>
                  <a:lnTo>
                    <a:pt x="0" y="352767"/>
                  </a:lnTo>
                  <a:lnTo>
                    <a:pt x="24384" y="352767"/>
                  </a:lnTo>
                  <a:lnTo>
                    <a:pt x="190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26051" y="5876925"/>
              <a:ext cx="24765" cy="353060"/>
            </a:xfrm>
            <a:custGeom>
              <a:avLst/>
              <a:gdLst/>
              <a:ahLst/>
              <a:cxnLst/>
              <a:rect l="l" t="t" r="r" b="b"/>
              <a:pathLst>
                <a:path w="24764" h="353060">
                  <a:moveTo>
                    <a:pt x="0" y="352767"/>
                  </a:moveTo>
                  <a:lnTo>
                    <a:pt x="1904" y="0"/>
                  </a:lnTo>
                  <a:lnTo>
                    <a:pt x="24384" y="352767"/>
                  </a:lnTo>
                  <a:lnTo>
                    <a:pt x="0" y="35276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4066413" y="5244846"/>
            <a:ext cx="369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F</a:t>
            </a:r>
            <a:r>
              <a:rPr sz="1200" spc="40" dirty="0">
                <a:latin typeface="Arial"/>
                <a:cs typeface="Arial"/>
              </a:rPr>
              <a:t>W</a:t>
            </a:r>
            <a:r>
              <a:rPr sz="1200" dirty="0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620514" y="5600496"/>
            <a:ext cx="377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Arial"/>
                <a:cs typeface="Arial"/>
              </a:rPr>
              <a:t>B</a:t>
            </a:r>
            <a:r>
              <a:rPr sz="1200" spc="40" dirty="0">
                <a:latin typeface="Arial"/>
                <a:cs typeface="Arial"/>
              </a:rPr>
              <a:t>W</a:t>
            </a:r>
            <a:r>
              <a:rPr sz="1200" dirty="0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4745101" y="5057775"/>
            <a:ext cx="267335" cy="254635"/>
            <a:chOff x="4745101" y="5057775"/>
            <a:chExt cx="267335" cy="254635"/>
          </a:xfrm>
        </p:grpSpPr>
        <p:sp>
          <p:nvSpPr>
            <p:cNvPr id="41" name="object 41"/>
            <p:cNvSpPr/>
            <p:nvPr/>
          </p:nvSpPr>
          <p:spPr>
            <a:xfrm>
              <a:off x="4751451" y="5064125"/>
              <a:ext cx="254635" cy="241935"/>
            </a:xfrm>
            <a:custGeom>
              <a:avLst/>
              <a:gdLst/>
              <a:ahLst/>
              <a:cxnLst/>
              <a:rect l="l" t="t" r="r" b="b"/>
              <a:pathLst>
                <a:path w="254635" h="241935">
                  <a:moveTo>
                    <a:pt x="127762" y="0"/>
                  </a:moveTo>
                  <a:lnTo>
                    <a:pt x="78994" y="8381"/>
                  </a:lnTo>
                  <a:lnTo>
                    <a:pt x="38481" y="29210"/>
                  </a:lnTo>
                  <a:lnTo>
                    <a:pt x="10033" y="69342"/>
                  </a:lnTo>
                  <a:lnTo>
                    <a:pt x="0" y="120776"/>
                  </a:lnTo>
                  <a:lnTo>
                    <a:pt x="10033" y="174878"/>
                  </a:lnTo>
                  <a:lnTo>
                    <a:pt x="40512" y="212344"/>
                  </a:lnTo>
                  <a:lnTo>
                    <a:pt x="127762" y="241553"/>
                  </a:lnTo>
                  <a:lnTo>
                    <a:pt x="175387" y="233172"/>
                  </a:lnTo>
                  <a:lnTo>
                    <a:pt x="216026" y="210947"/>
                  </a:lnTo>
                  <a:lnTo>
                    <a:pt x="244348" y="173481"/>
                  </a:lnTo>
                  <a:lnTo>
                    <a:pt x="252475" y="148462"/>
                  </a:lnTo>
                  <a:lnTo>
                    <a:pt x="254508" y="120776"/>
                  </a:lnTo>
                  <a:lnTo>
                    <a:pt x="244348" y="66675"/>
                  </a:lnTo>
                  <a:lnTo>
                    <a:pt x="213995" y="29210"/>
                  </a:lnTo>
                  <a:lnTo>
                    <a:pt x="173354" y="6985"/>
                  </a:lnTo>
                  <a:lnTo>
                    <a:pt x="149987" y="2793"/>
                  </a:lnTo>
                  <a:lnTo>
                    <a:pt x="127762" y="0"/>
                  </a:lnTo>
                  <a:close/>
                </a:path>
              </a:pathLst>
            </a:custGeom>
            <a:solidFill>
              <a:srgbClr val="80008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4751451" y="5064125"/>
              <a:ext cx="254635" cy="241935"/>
            </a:xfrm>
            <a:custGeom>
              <a:avLst/>
              <a:gdLst/>
              <a:ahLst/>
              <a:cxnLst/>
              <a:rect l="l" t="t" r="r" b="b"/>
              <a:pathLst>
                <a:path w="254635" h="241935">
                  <a:moveTo>
                    <a:pt x="0" y="120776"/>
                  </a:moveTo>
                  <a:lnTo>
                    <a:pt x="10033" y="69342"/>
                  </a:lnTo>
                  <a:lnTo>
                    <a:pt x="38481" y="29210"/>
                  </a:lnTo>
                  <a:lnTo>
                    <a:pt x="78994" y="8381"/>
                  </a:lnTo>
                  <a:lnTo>
                    <a:pt x="127762" y="0"/>
                  </a:lnTo>
                  <a:lnTo>
                    <a:pt x="149987" y="2793"/>
                  </a:lnTo>
                  <a:lnTo>
                    <a:pt x="173354" y="6985"/>
                  </a:lnTo>
                  <a:lnTo>
                    <a:pt x="213995" y="29210"/>
                  </a:lnTo>
                  <a:lnTo>
                    <a:pt x="244348" y="66675"/>
                  </a:lnTo>
                  <a:lnTo>
                    <a:pt x="254508" y="120776"/>
                  </a:lnTo>
                  <a:lnTo>
                    <a:pt x="252475" y="148462"/>
                  </a:lnTo>
                  <a:lnTo>
                    <a:pt x="244348" y="173481"/>
                  </a:lnTo>
                  <a:lnTo>
                    <a:pt x="216026" y="210947"/>
                  </a:lnTo>
                  <a:lnTo>
                    <a:pt x="175387" y="233172"/>
                  </a:lnTo>
                  <a:lnTo>
                    <a:pt x="127762" y="241553"/>
                  </a:lnTo>
                  <a:lnTo>
                    <a:pt x="40512" y="212344"/>
                  </a:lnTo>
                  <a:lnTo>
                    <a:pt x="10033" y="174878"/>
                  </a:lnTo>
                  <a:lnTo>
                    <a:pt x="0" y="120776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4812538" y="502107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402584" y="5151246"/>
            <a:ext cx="1701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Arial"/>
                <a:cs typeface="Arial"/>
              </a:rPr>
              <a:t>IP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4473575" y="5930900"/>
            <a:ext cx="100330" cy="311150"/>
            <a:chOff x="4473575" y="5930900"/>
            <a:chExt cx="100330" cy="311150"/>
          </a:xfrm>
        </p:grpSpPr>
        <p:sp>
          <p:nvSpPr>
            <p:cNvPr id="46" name="object 46"/>
            <p:cNvSpPr/>
            <p:nvPr/>
          </p:nvSpPr>
          <p:spPr>
            <a:xfrm>
              <a:off x="4492625" y="5937250"/>
              <a:ext cx="68580" cy="294005"/>
            </a:xfrm>
            <a:custGeom>
              <a:avLst/>
              <a:gdLst/>
              <a:ahLst/>
              <a:cxnLst/>
              <a:rect l="l" t="t" r="r" b="b"/>
              <a:pathLst>
                <a:path w="68579" h="294004">
                  <a:moveTo>
                    <a:pt x="68262" y="0"/>
                  </a:moveTo>
                  <a:lnTo>
                    <a:pt x="0" y="0"/>
                  </a:lnTo>
                  <a:lnTo>
                    <a:pt x="0" y="293687"/>
                  </a:lnTo>
                  <a:lnTo>
                    <a:pt x="68262" y="293687"/>
                  </a:lnTo>
                  <a:lnTo>
                    <a:pt x="682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492625" y="5937250"/>
              <a:ext cx="68580" cy="294005"/>
            </a:xfrm>
            <a:custGeom>
              <a:avLst/>
              <a:gdLst/>
              <a:ahLst/>
              <a:cxnLst/>
              <a:rect l="l" t="t" r="r" b="b"/>
              <a:pathLst>
                <a:path w="68579" h="294004">
                  <a:moveTo>
                    <a:pt x="0" y="293687"/>
                  </a:moveTo>
                  <a:lnTo>
                    <a:pt x="68262" y="293687"/>
                  </a:lnTo>
                  <a:lnTo>
                    <a:pt x="68262" y="0"/>
                  </a:lnTo>
                  <a:lnTo>
                    <a:pt x="0" y="0"/>
                  </a:lnTo>
                  <a:lnTo>
                    <a:pt x="0" y="2936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473575" y="6235700"/>
              <a:ext cx="100330" cy="0"/>
            </a:xfrm>
            <a:custGeom>
              <a:avLst/>
              <a:gdLst/>
              <a:ahLst/>
              <a:cxnLst/>
              <a:rect l="l" t="t" r="r" b="b"/>
              <a:pathLst>
                <a:path w="100329">
                  <a:moveTo>
                    <a:pt x="0" y="0"/>
                  </a:moveTo>
                  <a:lnTo>
                    <a:pt x="10007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9" name="object 49"/>
          <p:cNvGrpSpPr/>
          <p:nvPr/>
        </p:nvGrpSpPr>
        <p:grpSpPr>
          <a:xfrm>
            <a:off x="708025" y="5006975"/>
            <a:ext cx="2225040" cy="1581785"/>
            <a:chOff x="708025" y="5006975"/>
            <a:chExt cx="2225040" cy="1581785"/>
          </a:xfrm>
        </p:grpSpPr>
        <p:sp>
          <p:nvSpPr>
            <p:cNvPr id="50" name="object 50"/>
            <p:cNvSpPr/>
            <p:nvPr/>
          </p:nvSpPr>
          <p:spPr>
            <a:xfrm>
              <a:off x="717550" y="5335587"/>
              <a:ext cx="2205355" cy="1243330"/>
            </a:xfrm>
            <a:custGeom>
              <a:avLst/>
              <a:gdLst/>
              <a:ahLst/>
              <a:cxnLst/>
              <a:rect l="l" t="t" r="r" b="b"/>
              <a:pathLst>
                <a:path w="2205355" h="1243329">
                  <a:moveTo>
                    <a:pt x="2205101" y="0"/>
                  </a:moveTo>
                  <a:lnTo>
                    <a:pt x="1632013" y="0"/>
                  </a:lnTo>
                  <a:lnTo>
                    <a:pt x="1632013" y="465137"/>
                  </a:lnTo>
                  <a:lnTo>
                    <a:pt x="1341501" y="465137"/>
                  </a:lnTo>
                  <a:lnTo>
                    <a:pt x="1341501" y="0"/>
                  </a:lnTo>
                  <a:lnTo>
                    <a:pt x="0" y="0"/>
                  </a:lnTo>
                  <a:lnTo>
                    <a:pt x="0" y="465137"/>
                  </a:lnTo>
                  <a:lnTo>
                    <a:pt x="0" y="1243012"/>
                  </a:lnTo>
                  <a:lnTo>
                    <a:pt x="2205101" y="1243012"/>
                  </a:lnTo>
                  <a:lnTo>
                    <a:pt x="2205101" y="465137"/>
                  </a:lnTo>
                  <a:lnTo>
                    <a:pt x="2205101" y="0"/>
                  </a:lnTo>
                  <a:close/>
                </a:path>
              </a:pathLst>
            </a:custGeom>
            <a:solidFill>
              <a:srgbClr val="7171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17550" y="5335587"/>
              <a:ext cx="2205355" cy="1243330"/>
            </a:xfrm>
            <a:custGeom>
              <a:avLst/>
              <a:gdLst/>
              <a:ahLst/>
              <a:cxnLst/>
              <a:rect l="l" t="t" r="r" b="b"/>
              <a:pathLst>
                <a:path w="2205355" h="1243329">
                  <a:moveTo>
                    <a:pt x="0" y="1243012"/>
                  </a:moveTo>
                  <a:lnTo>
                    <a:pt x="2205101" y="1243012"/>
                  </a:lnTo>
                  <a:lnTo>
                    <a:pt x="2205101" y="0"/>
                  </a:lnTo>
                  <a:lnTo>
                    <a:pt x="0" y="0"/>
                  </a:lnTo>
                  <a:lnTo>
                    <a:pt x="0" y="1243012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241425" y="6034087"/>
              <a:ext cx="1365250" cy="533400"/>
            </a:xfrm>
            <a:custGeom>
              <a:avLst/>
              <a:gdLst/>
              <a:ahLst/>
              <a:cxnLst/>
              <a:rect l="l" t="t" r="r" b="b"/>
              <a:pathLst>
                <a:path w="1365250" h="533400">
                  <a:moveTo>
                    <a:pt x="136525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1365250" y="533400"/>
                  </a:lnTo>
                  <a:lnTo>
                    <a:pt x="13652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241425" y="6034087"/>
              <a:ext cx="1365250" cy="533400"/>
            </a:xfrm>
            <a:custGeom>
              <a:avLst/>
              <a:gdLst/>
              <a:ahLst/>
              <a:cxnLst/>
              <a:rect l="l" t="t" r="r" b="b"/>
              <a:pathLst>
                <a:path w="1365250" h="533400">
                  <a:moveTo>
                    <a:pt x="0" y="533400"/>
                  </a:moveTo>
                  <a:lnTo>
                    <a:pt x="1365250" y="533400"/>
                  </a:lnTo>
                  <a:lnTo>
                    <a:pt x="1365250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17562" y="5514975"/>
              <a:ext cx="2065655" cy="1050925"/>
            </a:xfrm>
            <a:custGeom>
              <a:avLst/>
              <a:gdLst/>
              <a:ahLst/>
              <a:cxnLst/>
              <a:rect l="l" t="t" r="r" b="b"/>
              <a:pathLst>
                <a:path w="2065655" h="1050925">
                  <a:moveTo>
                    <a:pt x="171450" y="15875"/>
                  </a:moveTo>
                  <a:lnTo>
                    <a:pt x="369887" y="15875"/>
                  </a:lnTo>
                </a:path>
                <a:path w="2065655" h="1050925">
                  <a:moveTo>
                    <a:pt x="128587" y="144462"/>
                  </a:moveTo>
                  <a:lnTo>
                    <a:pt x="225425" y="144462"/>
                  </a:lnTo>
                </a:path>
                <a:path w="2065655" h="1050925">
                  <a:moveTo>
                    <a:pt x="39687" y="366712"/>
                  </a:moveTo>
                  <a:lnTo>
                    <a:pt x="171450" y="366712"/>
                  </a:lnTo>
                </a:path>
                <a:path w="2065655" h="1050925">
                  <a:moveTo>
                    <a:pt x="960437" y="290512"/>
                  </a:moveTo>
                  <a:lnTo>
                    <a:pt x="1112837" y="290512"/>
                  </a:lnTo>
                </a:path>
                <a:path w="2065655" h="1050925">
                  <a:moveTo>
                    <a:pt x="1077912" y="425450"/>
                  </a:moveTo>
                  <a:lnTo>
                    <a:pt x="1228788" y="425450"/>
                  </a:lnTo>
                </a:path>
                <a:path w="2065655" h="1050925">
                  <a:moveTo>
                    <a:pt x="287337" y="152400"/>
                  </a:moveTo>
                  <a:lnTo>
                    <a:pt x="485838" y="152400"/>
                  </a:lnTo>
                </a:path>
                <a:path w="2065655" h="1050925">
                  <a:moveTo>
                    <a:pt x="520763" y="425450"/>
                  </a:moveTo>
                  <a:lnTo>
                    <a:pt x="714438" y="425450"/>
                  </a:lnTo>
                </a:path>
                <a:path w="2065655" h="1050925">
                  <a:moveTo>
                    <a:pt x="830262" y="395287"/>
                  </a:moveTo>
                  <a:lnTo>
                    <a:pt x="1003363" y="395287"/>
                  </a:lnTo>
                </a:path>
                <a:path w="2065655" h="1050925">
                  <a:moveTo>
                    <a:pt x="1820862" y="0"/>
                  </a:moveTo>
                  <a:lnTo>
                    <a:pt x="1936813" y="0"/>
                  </a:lnTo>
                </a:path>
                <a:path w="2065655" h="1050925">
                  <a:moveTo>
                    <a:pt x="1665287" y="258762"/>
                  </a:moveTo>
                  <a:lnTo>
                    <a:pt x="1917763" y="258762"/>
                  </a:lnTo>
                </a:path>
                <a:path w="2065655" h="1050925">
                  <a:moveTo>
                    <a:pt x="1782762" y="395287"/>
                  </a:moveTo>
                  <a:lnTo>
                    <a:pt x="2035238" y="395287"/>
                  </a:lnTo>
                </a:path>
                <a:path w="2065655" h="1050925">
                  <a:moveTo>
                    <a:pt x="1897062" y="530225"/>
                  </a:moveTo>
                  <a:lnTo>
                    <a:pt x="2013013" y="530225"/>
                  </a:lnTo>
                </a:path>
                <a:path w="2065655" h="1050925">
                  <a:moveTo>
                    <a:pt x="1539938" y="338137"/>
                  </a:moveTo>
                  <a:lnTo>
                    <a:pt x="1595437" y="338137"/>
                  </a:lnTo>
                </a:path>
                <a:path w="2065655" h="1050925">
                  <a:moveTo>
                    <a:pt x="1343088" y="436562"/>
                  </a:moveTo>
                  <a:lnTo>
                    <a:pt x="1573212" y="436562"/>
                  </a:lnTo>
                </a:path>
                <a:path w="2065655" h="1050925">
                  <a:moveTo>
                    <a:pt x="157162" y="501650"/>
                  </a:moveTo>
                  <a:lnTo>
                    <a:pt x="287337" y="501650"/>
                  </a:lnTo>
                </a:path>
                <a:path w="2065655" h="1050925">
                  <a:moveTo>
                    <a:pt x="273050" y="638175"/>
                  </a:moveTo>
                  <a:lnTo>
                    <a:pt x="401637" y="638175"/>
                  </a:lnTo>
                </a:path>
                <a:path w="2065655" h="1050925">
                  <a:moveTo>
                    <a:pt x="15875" y="568325"/>
                  </a:moveTo>
                  <a:lnTo>
                    <a:pt x="146050" y="568325"/>
                  </a:lnTo>
                </a:path>
                <a:path w="2065655" h="1050925">
                  <a:moveTo>
                    <a:pt x="0" y="730250"/>
                  </a:moveTo>
                  <a:lnTo>
                    <a:pt x="130175" y="730250"/>
                  </a:lnTo>
                </a:path>
                <a:path w="2065655" h="1050925">
                  <a:moveTo>
                    <a:pt x="617537" y="1050925"/>
                  </a:moveTo>
                  <a:lnTo>
                    <a:pt x="747712" y="1050925"/>
                  </a:lnTo>
                </a:path>
                <a:path w="2065655" h="1050925">
                  <a:moveTo>
                    <a:pt x="114300" y="868362"/>
                  </a:moveTo>
                  <a:lnTo>
                    <a:pt x="244475" y="868362"/>
                  </a:lnTo>
                </a:path>
                <a:path w="2065655" h="1050925">
                  <a:moveTo>
                    <a:pt x="263525" y="795337"/>
                  </a:moveTo>
                  <a:lnTo>
                    <a:pt x="395287" y="795337"/>
                  </a:lnTo>
                </a:path>
                <a:path w="2065655" h="1050925">
                  <a:moveTo>
                    <a:pt x="1868487" y="641350"/>
                  </a:moveTo>
                  <a:lnTo>
                    <a:pt x="1985962" y="641350"/>
                  </a:lnTo>
                </a:path>
                <a:path w="2065655" h="1050925">
                  <a:moveTo>
                    <a:pt x="1886013" y="985837"/>
                  </a:moveTo>
                  <a:lnTo>
                    <a:pt x="2005012" y="985837"/>
                  </a:lnTo>
                </a:path>
                <a:path w="2065655" h="1050925">
                  <a:moveTo>
                    <a:pt x="1844738" y="760412"/>
                  </a:moveTo>
                  <a:lnTo>
                    <a:pt x="2065337" y="760412"/>
                  </a:lnTo>
                </a:path>
                <a:path w="2065655" h="1050925">
                  <a:moveTo>
                    <a:pt x="1865312" y="884237"/>
                  </a:moveTo>
                  <a:lnTo>
                    <a:pt x="1984438" y="884237"/>
                  </a:lnTo>
                </a:path>
                <a:path w="2065655" h="1050925">
                  <a:moveTo>
                    <a:pt x="28575" y="90487"/>
                  </a:moveTo>
                  <a:lnTo>
                    <a:pt x="103187" y="47625"/>
                  </a:lnTo>
                </a:path>
                <a:path w="2065655" h="1050925">
                  <a:moveTo>
                    <a:pt x="836612" y="255587"/>
                  </a:moveTo>
                  <a:lnTo>
                    <a:pt x="889063" y="255587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219200" y="5799931"/>
              <a:ext cx="196850" cy="6350"/>
            </a:xfrm>
            <a:custGeom>
              <a:avLst/>
              <a:gdLst/>
              <a:ahLst/>
              <a:cxnLst/>
              <a:rect l="l" t="t" r="r" b="b"/>
              <a:pathLst>
                <a:path w="196850" h="6350">
                  <a:moveTo>
                    <a:pt x="0" y="0"/>
                  </a:moveTo>
                  <a:lnTo>
                    <a:pt x="196850" y="0"/>
                  </a:lnTo>
                </a:path>
                <a:path w="196850" h="6350">
                  <a:moveTo>
                    <a:pt x="0" y="6350"/>
                  </a:moveTo>
                  <a:lnTo>
                    <a:pt x="196850" y="63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362075" y="5080000"/>
              <a:ext cx="292100" cy="720725"/>
            </a:xfrm>
            <a:custGeom>
              <a:avLst/>
              <a:gdLst/>
              <a:ahLst/>
              <a:cxnLst/>
              <a:rect l="l" t="t" r="r" b="b"/>
              <a:pathLst>
                <a:path w="292100" h="720725">
                  <a:moveTo>
                    <a:pt x="292100" y="0"/>
                  </a:moveTo>
                  <a:lnTo>
                    <a:pt x="0" y="0"/>
                  </a:lnTo>
                  <a:lnTo>
                    <a:pt x="0" y="720725"/>
                  </a:lnTo>
                  <a:lnTo>
                    <a:pt x="292100" y="720725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362075" y="5080000"/>
              <a:ext cx="292100" cy="720725"/>
            </a:xfrm>
            <a:custGeom>
              <a:avLst/>
              <a:gdLst/>
              <a:ahLst/>
              <a:cxnLst/>
              <a:rect l="l" t="t" r="r" b="b"/>
              <a:pathLst>
                <a:path w="292100" h="720725">
                  <a:moveTo>
                    <a:pt x="0" y="720725"/>
                  </a:moveTo>
                  <a:lnTo>
                    <a:pt x="292100" y="720725"/>
                  </a:lnTo>
                  <a:lnTo>
                    <a:pt x="292100" y="0"/>
                  </a:lnTo>
                  <a:lnTo>
                    <a:pt x="0" y="0"/>
                  </a:lnTo>
                  <a:lnTo>
                    <a:pt x="0" y="720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417701" y="5718175"/>
              <a:ext cx="170180" cy="78105"/>
            </a:xfrm>
            <a:custGeom>
              <a:avLst/>
              <a:gdLst/>
              <a:ahLst/>
              <a:cxnLst/>
              <a:rect l="l" t="t" r="r" b="b"/>
              <a:pathLst>
                <a:path w="170180" h="78104">
                  <a:moveTo>
                    <a:pt x="169862" y="0"/>
                  </a:moveTo>
                  <a:lnTo>
                    <a:pt x="0" y="0"/>
                  </a:lnTo>
                  <a:lnTo>
                    <a:pt x="0" y="77787"/>
                  </a:lnTo>
                  <a:lnTo>
                    <a:pt x="169862" y="77787"/>
                  </a:lnTo>
                  <a:lnTo>
                    <a:pt x="169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417701" y="5718175"/>
              <a:ext cx="170180" cy="78105"/>
            </a:xfrm>
            <a:custGeom>
              <a:avLst/>
              <a:gdLst/>
              <a:ahLst/>
              <a:cxnLst/>
              <a:rect l="l" t="t" r="r" b="b"/>
              <a:pathLst>
                <a:path w="170180" h="78104">
                  <a:moveTo>
                    <a:pt x="0" y="77787"/>
                  </a:moveTo>
                  <a:lnTo>
                    <a:pt x="169862" y="77787"/>
                  </a:lnTo>
                  <a:lnTo>
                    <a:pt x="169862" y="0"/>
                  </a:lnTo>
                  <a:lnTo>
                    <a:pt x="0" y="0"/>
                  </a:lnTo>
                  <a:lnTo>
                    <a:pt x="0" y="77787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2059050" y="5080000"/>
              <a:ext cx="290830" cy="720725"/>
            </a:xfrm>
            <a:custGeom>
              <a:avLst/>
              <a:gdLst/>
              <a:ahLst/>
              <a:cxnLst/>
              <a:rect l="l" t="t" r="r" b="b"/>
              <a:pathLst>
                <a:path w="290830" h="720725">
                  <a:moveTo>
                    <a:pt x="290512" y="0"/>
                  </a:moveTo>
                  <a:lnTo>
                    <a:pt x="0" y="0"/>
                  </a:lnTo>
                  <a:lnTo>
                    <a:pt x="0" y="720725"/>
                  </a:lnTo>
                  <a:lnTo>
                    <a:pt x="290512" y="720725"/>
                  </a:lnTo>
                  <a:lnTo>
                    <a:pt x="290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2059050" y="5080000"/>
              <a:ext cx="290830" cy="720725"/>
            </a:xfrm>
            <a:custGeom>
              <a:avLst/>
              <a:gdLst/>
              <a:ahLst/>
              <a:cxnLst/>
              <a:rect l="l" t="t" r="r" b="b"/>
              <a:pathLst>
                <a:path w="290830" h="720725">
                  <a:moveTo>
                    <a:pt x="0" y="720725"/>
                  </a:moveTo>
                  <a:lnTo>
                    <a:pt x="290512" y="720725"/>
                  </a:lnTo>
                  <a:lnTo>
                    <a:pt x="290512" y="0"/>
                  </a:lnTo>
                  <a:lnTo>
                    <a:pt x="0" y="0"/>
                  </a:lnTo>
                  <a:lnTo>
                    <a:pt x="0" y="720725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2114550" y="5719762"/>
              <a:ext cx="170180" cy="76200"/>
            </a:xfrm>
            <a:custGeom>
              <a:avLst/>
              <a:gdLst/>
              <a:ahLst/>
              <a:cxnLst/>
              <a:rect l="l" t="t" r="r" b="b"/>
              <a:pathLst>
                <a:path w="170180" h="76200">
                  <a:moveTo>
                    <a:pt x="169862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169862" y="76200"/>
                  </a:lnTo>
                  <a:lnTo>
                    <a:pt x="16986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2114550" y="5719762"/>
              <a:ext cx="170180" cy="76200"/>
            </a:xfrm>
            <a:custGeom>
              <a:avLst/>
              <a:gdLst/>
              <a:ahLst/>
              <a:cxnLst/>
              <a:rect l="l" t="t" r="r" b="b"/>
              <a:pathLst>
                <a:path w="170180" h="76200">
                  <a:moveTo>
                    <a:pt x="0" y="76200"/>
                  </a:moveTo>
                  <a:lnTo>
                    <a:pt x="169862" y="76200"/>
                  </a:lnTo>
                  <a:lnTo>
                    <a:pt x="169862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14375" y="5335650"/>
              <a:ext cx="2211705" cy="646430"/>
            </a:xfrm>
            <a:custGeom>
              <a:avLst/>
              <a:gdLst/>
              <a:ahLst/>
              <a:cxnLst/>
              <a:rect l="l" t="t" r="r" b="b"/>
              <a:pathLst>
                <a:path w="2211705" h="646429">
                  <a:moveTo>
                    <a:pt x="1541526" y="163449"/>
                  </a:moveTo>
                  <a:lnTo>
                    <a:pt x="1790700" y="163449"/>
                  </a:lnTo>
                </a:path>
                <a:path w="2211705" h="646429">
                  <a:moveTo>
                    <a:pt x="1654175" y="298386"/>
                  </a:moveTo>
                  <a:lnTo>
                    <a:pt x="1908175" y="298386"/>
                  </a:lnTo>
                </a:path>
                <a:path w="2211705" h="646429">
                  <a:moveTo>
                    <a:pt x="1195451" y="468249"/>
                  </a:moveTo>
                  <a:lnTo>
                    <a:pt x="1370076" y="468249"/>
                  </a:lnTo>
                </a:path>
                <a:path w="2211705" h="646429">
                  <a:moveTo>
                    <a:pt x="1238250" y="325374"/>
                  </a:moveTo>
                  <a:lnTo>
                    <a:pt x="1406525" y="325374"/>
                  </a:lnTo>
                </a:path>
                <a:path w="2211705" h="646429">
                  <a:moveTo>
                    <a:pt x="1152525" y="182499"/>
                  </a:moveTo>
                  <a:lnTo>
                    <a:pt x="1400175" y="182499"/>
                  </a:lnTo>
                </a:path>
                <a:path w="2211705" h="646429">
                  <a:moveTo>
                    <a:pt x="0" y="0"/>
                  </a:moveTo>
                  <a:lnTo>
                    <a:pt x="2211451" y="0"/>
                  </a:lnTo>
                </a:path>
                <a:path w="2211705" h="646429">
                  <a:moveTo>
                    <a:pt x="968375" y="76200"/>
                  </a:moveTo>
                  <a:lnTo>
                    <a:pt x="1123950" y="76200"/>
                  </a:lnTo>
                </a:path>
                <a:path w="2211705" h="646429">
                  <a:moveTo>
                    <a:pt x="557276" y="120650"/>
                  </a:moveTo>
                  <a:lnTo>
                    <a:pt x="711200" y="120650"/>
                  </a:lnTo>
                </a:path>
                <a:path w="2211705" h="646429">
                  <a:moveTo>
                    <a:pt x="833501" y="195199"/>
                  </a:moveTo>
                  <a:lnTo>
                    <a:pt x="987425" y="195199"/>
                  </a:lnTo>
                </a:path>
                <a:path w="2211705" h="646429">
                  <a:moveTo>
                    <a:pt x="949325" y="331724"/>
                  </a:moveTo>
                  <a:lnTo>
                    <a:pt x="1103376" y="331724"/>
                  </a:lnTo>
                </a:path>
                <a:path w="2211705" h="646429">
                  <a:moveTo>
                    <a:pt x="795401" y="473011"/>
                  </a:moveTo>
                  <a:lnTo>
                    <a:pt x="795401" y="64604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493901" y="5946775"/>
              <a:ext cx="33655" cy="76835"/>
            </a:xfrm>
            <a:custGeom>
              <a:avLst/>
              <a:gdLst/>
              <a:ahLst/>
              <a:cxnLst/>
              <a:rect l="l" t="t" r="r" b="b"/>
              <a:pathLst>
                <a:path w="33655" h="76835">
                  <a:moveTo>
                    <a:pt x="33655" y="0"/>
                  </a:moveTo>
                  <a:lnTo>
                    <a:pt x="0" y="0"/>
                  </a:lnTo>
                  <a:lnTo>
                    <a:pt x="17399" y="76708"/>
                  </a:lnTo>
                  <a:lnTo>
                    <a:pt x="3365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493901" y="5946775"/>
              <a:ext cx="33655" cy="76835"/>
            </a:xfrm>
            <a:custGeom>
              <a:avLst/>
              <a:gdLst/>
              <a:ahLst/>
              <a:cxnLst/>
              <a:rect l="l" t="t" r="r" b="b"/>
              <a:pathLst>
                <a:path w="33655" h="76835">
                  <a:moveTo>
                    <a:pt x="33655" y="0"/>
                  </a:moveTo>
                  <a:lnTo>
                    <a:pt x="17399" y="76708"/>
                  </a:lnTo>
                  <a:lnTo>
                    <a:pt x="0" y="0"/>
                  </a:lnTo>
                  <a:lnTo>
                    <a:pt x="33655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493901" y="5781675"/>
              <a:ext cx="33655" cy="76835"/>
            </a:xfrm>
            <a:custGeom>
              <a:avLst/>
              <a:gdLst/>
              <a:ahLst/>
              <a:cxnLst/>
              <a:rect l="l" t="t" r="r" b="b"/>
              <a:pathLst>
                <a:path w="33655" h="76835">
                  <a:moveTo>
                    <a:pt x="17399" y="0"/>
                  </a:moveTo>
                  <a:lnTo>
                    <a:pt x="0" y="76695"/>
                  </a:lnTo>
                  <a:lnTo>
                    <a:pt x="33655" y="76695"/>
                  </a:lnTo>
                  <a:lnTo>
                    <a:pt x="173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493901" y="5781675"/>
              <a:ext cx="33655" cy="76835"/>
            </a:xfrm>
            <a:custGeom>
              <a:avLst/>
              <a:gdLst/>
              <a:ahLst/>
              <a:cxnLst/>
              <a:rect l="l" t="t" r="r" b="b"/>
              <a:pathLst>
                <a:path w="33655" h="76835">
                  <a:moveTo>
                    <a:pt x="0" y="76695"/>
                  </a:moveTo>
                  <a:lnTo>
                    <a:pt x="17399" y="0"/>
                  </a:lnTo>
                  <a:lnTo>
                    <a:pt x="33655" y="76695"/>
                  </a:lnTo>
                  <a:lnTo>
                    <a:pt x="0" y="7669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2209800" y="5832475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625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2193925" y="5957887"/>
              <a:ext cx="32384" cy="76835"/>
            </a:xfrm>
            <a:custGeom>
              <a:avLst/>
              <a:gdLst/>
              <a:ahLst/>
              <a:cxnLst/>
              <a:rect l="l" t="t" r="r" b="b"/>
              <a:pathLst>
                <a:path w="32385" h="76835">
                  <a:moveTo>
                    <a:pt x="32131" y="0"/>
                  </a:moveTo>
                  <a:lnTo>
                    <a:pt x="0" y="0"/>
                  </a:lnTo>
                  <a:lnTo>
                    <a:pt x="16637" y="76708"/>
                  </a:lnTo>
                  <a:lnTo>
                    <a:pt x="3213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2193925" y="5957887"/>
              <a:ext cx="32384" cy="76835"/>
            </a:xfrm>
            <a:custGeom>
              <a:avLst/>
              <a:gdLst/>
              <a:ahLst/>
              <a:cxnLst/>
              <a:rect l="l" t="t" r="r" b="b"/>
              <a:pathLst>
                <a:path w="32385" h="76835">
                  <a:moveTo>
                    <a:pt x="32131" y="0"/>
                  </a:moveTo>
                  <a:lnTo>
                    <a:pt x="16637" y="76708"/>
                  </a:lnTo>
                  <a:lnTo>
                    <a:pt x="0" y="0"/>
                  </a:lnTo>
                  <a:lnTo>
                    <a:pt x="32131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2193925" y="5807075"/>
              <a:ext cx="32384" cy="75565"/>
            </a:xfrm>
            <a:custGeom>
              <a:avLst/>
              <a:gdLst/>
              <a:ahLst/>
              <a:cxnLst/>
              <a:rect l="l" t="t" r="r" b="b"/>
              <a:pathLst>
                <a:path w="32385" h="75564">
                  <a:moveTo>
                    <a:pt x="16637" y="0"/>
                  </a:moveTo>
                  <a:lnTo>
                    <a:pt x="0" y="75120"/>
                  </a:lnTo>
                  <a:lnTo>
                    <a:pt x="32131" y="75120"/>
                  </a:lnTo>
                  <a:lnTo>
                    <a:pt x="166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193925" y="5807075"/>
              <a:ext cx="32384" cy="75565"/>
            </a:xfrm>
            <a:custGeom>
              <a:avLst/>
              <a:gdLst/>
              <a:ahLst/>
              <a:cxnLst/>
              <a:rect l="l" t="t" r="r" b="b"/>
              <a:pathLst>
                <a:path w="32385" h="75564">
                  <a:moveTo>
                    <a:pt x="0" y="75120"/>
                  </a:moveTo>
                  <a:lnTo>
                    <a:pt x="16637" y="0"/>
                  </a:lnTo>
                  <a:lnTo>
                    <a:pt x="32131" y="75120"/>
                  </a:lnTo>
                  <a:lnTo>
                    <a:pt x="0" y="7512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1041400" y="5056123"/>
              <a:ext cx="240156" cy="2339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471801" y="5030850"/>
              <a:ext cx="244856" cy="23380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14375" y="5013325"/>
              <a:ext cx="2212340" cy="1569085"/>
            </a:xfrm>
            <a:custGeom>
              <a:avLst/>
              <a:gdLst/>
              <a:ahLst/>
              <a:cxnLst/>
              <a:rect l="l" t="t" r="r" b="b"/>
              <a:pathLst>
                <a:path w="2212340" h="1569084">
                  <a:moveTo>
                    <a:pt x="0" y="0"/>
                  </a:moveTo>
                  <a:lnTo>
                    <a:pt x="0" y="1568958"/>
                  </a:lnTo>
                  <a:lnTo>
                    <a:pt x="2211832" y="1555991"/>
                  </a:lnTo>
                  <a:lnTo>
                    <a:pt x="2211832" y="0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1468501" y="6043612"/>
              <a:ext cx="76200" cy="514350"/>
            </a:xfrm>
            <a:custGeom>
              <a:avLst/>
              <a:gdLst/>
              <a:ahLst/>
              <a:cxnLst/>
              <a:rect l="l" t="t" r="r" b="b"/>
              <a:pathLst>
                <a:path w="76200" h="514350">
                  <a:moveTo>
                    <a:pt x="0" y="387350"/>
                  </a:moveTo>
                  <a:lnTo>
                    <a:pt x="38100" y="514350"/>
                  </a:lnTo>
                  <a:lnTo>
                    <a:pt x="60959" y="438150"/>
                  </a:lnTo>
                  <a:lnTo>
                    <a:pt x="31750" y="438150"/>
                  </a:lnTo>
                  <a:lnTo>
                    <a:pt x="31750" y="429683"/>
                  </a:lnTo>
                  <a:lnTo>
                    <a:pt x="0" y="387350"/>
                  </a:lnTo>
                  <a:close/>
                </a:path>
                <a:path w="76200" h="514350">
                  <a:moveTo>
                    <a:pt x="31750" y="429683"/>
                  </a:moveTo>
                  <a:lnTo>
                    <a:pt x="31750" y="438150"/>
                  </a:lnTo>
                  <a:lnTo>
                    <a:pt x="38100" y="438150"/>
                  </a:lnTo>
                  <a:lnTo>
                    <a:pt x="31750" y="429683"/>
                  </a:lnTo>
                  <a:close/>
                </a:path>
                <a:path w="76200" h="514350">
                  <a:moveTo>
                    <a:pt x="38100" y="76200"/>
                  </a:moveTo>
                  <a:lnTo>
                    <a:pt x="31750" y="84666"/>
                  </a:lnTo>
                  <a:lnTo>
                    <a:pt x="31750" y="429683"/>
                  </a:lnTo>
                  <a:lnTo>
                    <a:pt x="38100" y="438150"/>
                  </a:lnTo>
                  <a:lnTo>
                    <a:pt x="44450" y="429683"/>
                  </a:lnTo>
                  <a:lnTo>
                    <a:pt x="44450" y="84666"/>
                  </a:lnTo>
                  <a:lnTo>
                    <a:pt x="38100" y="76200"/>
                  </a:lnTo>
                  <a:close/>
                </a:path>
                <a:path w="76200" h="514350">
                  <a:moveTo>
                    <a:pt x="44450" y="429683"/>
                  </a:moveTo>
                  <a:lnTo>
                    <a:pt x="38100" y="438150"/>
                  </a:lnTo>
                  <a:lnTo>
                    <a:pt x="44450" y="438150"/>
                  </a:lnTo>
                  <a:lnTo>
                    <a:pt x="44450" y="429683"/>
                  </a:lnTo>
                  <a:close/>
                </a:path>
                <a:path w="76200" h="514350">
                  <a:moveTo>
                    <a:pt x="76200" y="387350"/>
                  </a:moveTo>
                  <a:lnTo>
                    <a:pt x="44450" y="429683"/>
                  </a:lnTo>
                  <a:lnTo>
                    <a:pt x="44450" y="438150"/>
                  </a:lnTo>
                  <a:lnTo>
                    <a:pt x="60959" y="438150"/>
                  </a:lnTo>
                  <a:lnTo>
                    <a:pt x="76200" y="387350"/>
                  </a:lnTo>
                  <a:close/>
                </a:path>
                <a:path w="76200" h="514350">
                  <a:moveTo>
                    <a:pt x="38100" y="0"/>
                  </a:moveTo>
                  <a:lnTo>
                    <a:pt x="0" y="127000"/>
                  </a:lnTo>
                  <a:lnTo>
                    <a:pt x="31750" y="84666"/>
                  </a:lnTo>
                  <a:lnTo>
                    <a:pt x="31750" y="76200"/>
                  </a:lnTo>
                  <a:lnTo>
                    <a:pt x="60959" y="76200"/>
                  </a:lnTo>
                  <a:lnTo>
                    <a:pt x="38100" y="0"/>
                  </a:lnTo>
                  <a:close/>
                </a:path>
                <a:path w="76200" h="514350">
                  <a:moveTo>
                    <a:pt x="60959" y="76200"/>
                  </a:moveTo>
                  <a:lnTo>
                    <a:pt x="44450" y="76200"/>
                  </a:lnTo>
                  <a:lnTo>
                    <a:pt x="44450" y="84666"/>
                  </a:lnTo>
                  <a:lnTo>
                    <a:pt x="76200" y="127000"/>
                  </a:lnTo>
                  <a:lnTo>
                    <a:pt x="60959" y="76200"/>
                  </a:lnTo>
                  <a:close/>
                </a:path>
                <a:path w="76200" h="514350">
                  <a:moveTo>
                    <a:pt x="38100" y="76200"/>
                  </a:moveTo>
                  <a:lnTo>
                    <a:pt x="31750" y="76200"/>
                  </a:lnTo>
                  <a:lnTo>
                    <a:pt x="31750" y="84666"/>
                  </a:lnTo>
                  <a:lnTo>
                    <a:pt x="38100" y="76200"/>
                  </a:lnTo>
                  <a:close/>
                </a:path>
                <a:path w="76200" h="514350">
                  <a:moveTo>
                    <a:pt x="44450" y="76200"/>
                  </a:moveTo>
                  <a:lnTo>
                    <a:pt x="38100" y="76200"/>
                  </a:lnTo>
                  <a:lnTo>
                    <a:pt x="44450" y="84666"/>
                  </a:lnTo>
                  <a:lnTo>
                    <a:pt x="4445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2003425" y="6367462"/>
              <a:ext cx="368935" cy="48260"/>
            </a:xfrm>
            <a:custGeom>
              <a:avLst/>
              <a:gdLst/>
              <a:ahLst/>
              <a:cxnLst/>
              <a:rect l="l" t="t" r="r" b="b"/>
              <a:pathLst>
                <a:path w="368935" h="48260">
                  <a:moveTo>
                    <a:pt x="0" y="0"/>
                  </a:moveTo>
                  <a:lnTo>
                    <a:pt x="14350" y="0"/>
                  </a:lnTo>
                  <a:lnTo>
                    <a:pt x="28701" y="0"/>
                  </a:lnTo>
                  <a:lnTo>
                    <a:pt x="43052" y="0"/>
                  </a:lnTo>
                  <a:lnTo>
                    <a:pt x="57404" y="0"/>
                  </a:lnTo>
                  <a:lnTo>
                    <a:pt x="71881" y="8750"/>
                  </a:lnTo>
                  <a:lnTo>
                    <a:pt x="95757" y="13119"/>
                  </a:lnTo>
                  <a:lnTo>
                    <a:pt x="100583" y="21869"/>
                  </a:lnTo>
                  <a:lnTo>
                    <a:pt x="114935" y="26250"/>
                  </a:lnTo>
                  <a:lnTo>
                    <a:pt x="129286" y="35001"/>
                  </a:lnTo>
                  <a:lnTo>
                    <a:pt x="143637" y="35001"/>
                  </a:lnTo>
                  <a:lnTo>
                    <a:pt x="157987" y="39370"/>
                  </a:lnTo>
                  <a:lnTo>
                    <a:pt x="172338" y="39370"/>
                  </a:lnTo>
                  <a:lnTo>
                    <a:pt x="186689" y="39370"/>
                  </a:lnTo>
                  <a:lnTo>
                    <a:pt x="186689" y="26250"/>
                  </a:lnTo>
                  <a:lnTo>
                    <a:pt x="201041" y="26250"/>
                  </a:lnTo>
                  <a:lnTo>
                    <a:pt x="215519" y="26250"/>
                  </a:lnTo>
                  <a:lnTo>
                    <a:pt x="229869" y="26250"/>
                  </a:lnTo>
                  <a:lnTo>
                    <a:pt x="239394" y="17500"/>
                  </a:lnTo>
                  <a:lnTo>
                    <a:pt x="253745" y="17500"/>
                  </a:lnTo>
                  <a:lnTo>
                    <a:pt x="268097" y="17500"/>
                  </a:lnTo>
                  <a:lnTo>
                    <a:pt x="282448" y="17500"/>
                  </a:lnTo>
                  <a:lnTo>
                    <a:pt x="296925" y="26250"/>
                  </a:lnTo>
                  <a:lnTo>
                    <a:pt x="311276" y="26250"/>
                  </a:lnTo>
                  <a:lnTo>
                    <a:pt x="325627" y="35001"/>
                  </a:lnTo>
                  <a:lnTo>
                    <a:pt x="339979" y="39370"/>
                  </a:lnTo>
                  <a:lnTo>
                    <a:pt x="354330" y="48120"/>
                  </a:lnTo>
                  <a:lnTo>
                    <a:pt x="368681" y="48120"/>
                  </a:lnTo>
                </a:path>
              </a:pathLst>
            </a:custGeom>
            <a:ln w="12700">
              <a:solidFill>
                <a:srgbClr val="F35B1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2165350" y="6037262"/>
              <a:ext cx="94487" cy="36195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1111402" y="5076571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550032" y="5060695"/>
            <a:ext cx="110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037079" y="6364325"/>
            <a:ext cx="4686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De</a:t>
            </a:r>
            <a:r>
              <a:rPr sz="1200" spc="15" dirty="0">
                <a:latin typeface="Arial"/>
                <a:cs typeface="Arial"/>
              </a:rPr>
              <a:t>f</a:t>
            </a:r>
            <a:r>
              <a:rPr sz="1200" spc="-5" dirty="0">
                <a:latin typeface="Arial"/>
                <a:cs typeface="Arial"/>
              </a:rPr>
              <a:t>e</a:t>
            </a:r>
            <a:r>
              <a:rPr sz="1200" dirty="0">
                <a:latin typeface="Arial"/>
                <a:cs typeface="Arial"/>
              </a:rPr>
              <a:t>ct</a:t>
            </a:r>
            <a:endParaRPr sz="1200">
              <a:latin typeface="Arial"/>
              <a:cs typeface="Arial"/>
            </a:endParaRPr>
          </a:p>
        </p:txBody>
      </p:sp>
      <p:sp>
        <p:nvSpPr>
          <p:cNvPr id="83" name="object 83"/>
          <p:cNvSpPr txBox="1">
            <a:spLocks noGrp="1"/>
          </p:cNvSpPr>
          <p:nvPr>
            <p:ph type="title"/>
          </p:nvPr>
        </p:nvSpPr>
        <p:spPr>
          <a:xfrm>
            <a:off x="702360" y="634111"/>
            <a:ext cx="7903209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65" dirty="0">
                <a:solidFill>
                  <a:srgbClr val="1F487C"/>
                </a:solidFill>
                <a:latin typeface="Arial"/>
                <a:cs typeface="Arial"/>
              </a:rPr>
              <a:t>Test </a:t>
            </a:r>
            <a:r>
              <a:rPr sz="3200" b="1" spc="-25" dirty="0">
                <a:solidFill>
                  <a:srgbClr val="1F487C"/>
                </a:solidFill>
                <a:latin typeface="Arial"/>
                <a:cs typeface="Arial"/>
              </a:rPr>
              <a:t>Techniques </a:t>
            </a:r>
            <a:r>
              <a:rPr sz="3200" b="1" dirty="0">
                <a:solidFill>
                  <a:srgbClr val="1F487C"/>
                </a:solidFill>
                <a:latin typeface="Arial"/>
                <a:cs typeface="Arial"/>
              </a:rPr>
              <a:t>– Contact Vs</a:t>
            </a:r>
            <a:r>
              <a:rPr sz="3200" b="1" spc="-4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1F487C"/>
                </a:solidFill>
                <a:latin typeface="Arial"/>
                <a:cs typeface="Arial"/>
              </a:rPr>
              <a:t>Immersion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748690" y="1515871"/>
            <a:ext cx="7835265" cy="3379470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41300" marR="186055" indent="-229235">
              <a:lnSpc>
                <a:spcPct val="80000"/>
              </a:lnSpc>
              <a:spcBef>
                <a:spcPts val="58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000" b="1" spc="-75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get useful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levels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of sound energy into a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material,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the air  between the transducer and the test article must be</a:t>
            </a:r>
            <a:r>
              <a:rPr sz="2000" b="1" spc="-1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removed. 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This is referred to as</a:t>
            </a:r>
            <a:r>
              <a:rPr sz="2000" b="1" spc="-1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coupling.</a:t>
            </a:r>
            <a:endParaRPr sz="2000">
              <a:latin typeface="Arial"/>
              <a:cs typeface="Arial"/>
            </a:endParaRPr>
          </a:p>
          <a:p>
            <a:pPr marL="241300" marR="353695" indent="-229235" algn="just">
              <a:lnSpc>
                <a:spcPct val="80000"/>
              </a:lnSpc>
              <a:spcBef>
                <a:spcPts val="960"/>
              </a:spcBef>
              <a:buFont typeface="Arial"/>
              <a:buChar char="•"/>
              <a:tabLst>
                <a:tab pos="241935" algn="l"/>
              </a:tabLst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In contact testing (shown on the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previous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slides) a</a:t>
            </a:r>
            <a:r>
              <a:rPr sz="2000" b="1" spc="-17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couplant  such as </a:t>
            </a:r>
            <a:r>
              <a:rPr sz="2000" b="1" spc="-15" dirty="0">
                <a:solidFill>
                  <a:srgbClr val="0000FF"/>
                </a:solidFill>
                <a:latin typeface="Arial"/>
                <a:cs typeface="Arial"/>
              </a:rPr>
              <a:t>water,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oil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or a gel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applied between the</a:t>
            </a:r>
            <a:r>
              <a:rPr sz="2000" b="1" spc="-20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transducer  and the</a:t>
            </a:r>
            <a:r>
              <a:rPr sz="20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part.</a:t>
            </a:r>
            <a:endParaRPr sz="2000">
              <a:latin typeface="Arial"/>
              <a:cs typeface="Arial"/>
            </a:endParaRPr>
          </a:p>
          <a:p>
            <a:pPr marL="241300" marR="5080" indent="-229235">
              <a:lnSpc>
                <a:spcPct val="80000"/>
              </a:lnSpc>
              <a:spcBef>
                <a:spcPts val="960"/>
              </a:spcBef>
              <a:buFont typeface="Arial"/>
              <a:buChar char="•"/>
              <a:tabLst>
                <a:tab pos="241300" algn="l"/>
                <a:tab pos="241935" algn="l"/>
                <a:tab pos="1719580" algn="l"/>
              </a:tabLst>
            </a:pP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In immersion testing, the part and the transducer are place in</a:t>
            </a:r>
            <a:r>
              <a:rPr sz="2000" b="1" spc="-25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2000" b="1" spc="5" dirty="0">
                <a:solidFill>
                  <a:srgbClr val="0000FF"/>
                </a:solidFill>
                <a:latin typeface="Arial"/>
                <a:cs typeface="Arial"/>
              </a:rPr>
              <a:t>water</a:t>
            </a:r>
            <a:r>
              <a:rPr sz="2000" b="1" spc="-6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bath.	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This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arrangement allows better </a:t>
            </a: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movement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of the  transducer while maintaining consistent</a:t>
            </a:r>
            <a:r>
              <a:rPr sz="2000" b="1" spc="-15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coupling.</a:t>
            </a:r>
            <a:endParaRPr sz="2000">
              <a:latin typeface="Arial"/>
              <a:cs typeface="Arial"/>
            </a:endParaRPr>
          </a:p>
          <a:p>
            <a:pPr marL="241300" marR="118745" indent="-229235">
              <a:lnSpc>
                <a:spcPct val="80000"/>
              </a:lnSpc>
              <a:spcBef>
                <a:spcPts val="96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000" b="1" spc="-5" dirty="0">
                <a:solidFill>
                  <a:srgbClr val="0000FF"/>
                </a:solidFill>
                <a:latin typeface="Arial"/>
                <a:cs typeface="Arial"/>
              </a:rPr>
              <a:t>With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immersion testing, an echo from the front surface of the  part is seen in the signal but otherwise signal interpretation</a:t>
            </a:r>
            <a:r>
              <a:rPr sz="2000" b="1" spc="-254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is  the same for the </a:t>
            </a:r>
            <a:r>
              <a:rPr sz="2000" b="1" spc="5" dirty="0">
                <a:solidFill>
                  <a:srgbClr val="0000FF"/>
                </a:solidFill>
                <a:latin typeface="Arial"/>
                <a:cs typeface="Arial"/>
              </a:rPr>
              <a:t>two</a:t>
            </a:r>
            <a:r>
              <a:rPr sz="2000" b="1" spc="-1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00FF"/>
                </a:solidFill>
                <a:latin typeface="Arial"/>
                <a:cs typeface="Arial"/>
              </a:rPr>
              <a:t>techniques.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4999" y="457200"/>
            <a:ext cx="640080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Inspection</a:t>
            </a:r>
            <a:r>
              <a:rPr spc="-90" dirty="0"/>
              <a:t> </a:t>
            </a:r>
            <a:r>
              <a:rPr spc="-5" dirty="0"/>
              <a:t>Applications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0143" y="1602740"/>
            <a:ext cx="7501890" cy="47244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37465">
              <a:lnSpc>
                <a:spcPts val="2590"/>
              </a:lnSpc>
              <a:spcBef>
                <a:spcPts val="425"/>
              </a:spcBef>
            </a:pPr>
            <a:r>
              <a:rPr sz="2400" spc="-5" dirty="0">
                <a:latin typeface="Carlito"/>
                <a:cs typeface="Carlito"/>
              </a:rPr>
              <a:t>Some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applications </a:t>
            </a: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dirty="0">
                <a:latin typeface="Carlito"/>
                <a:cs typeface="Carlito"/>
              </a:rPr>
              <a:t>which </a:t>
            </a:r>
            <a:r>
              <a:rPr sz="2400" spc="-10" dirty="0">
                <a:latin typeface="Carlito"/>
                <a:cs typeface="Carlito"/>
              </a:rPr>
              <a:t>ultrasonic testing </a:t>
            </a:r>
            <a:r>
              <a:rPr sz="2400" spc="-15" dirty="0">
                <a:latin typeface="Carlito"/>
                <a:cs typeface="Carlito"/>
              </a:rPr>
              <a:t>may </a:t>
            </a:r>
            <a:r>
              <a:rPr sz="2400" spc="-5" dirty="0">
                <a:latin typeface="Carlito"/>
                <a:cs typeface="Carlito"/>
              </a:rPr>
              <a:t>be  </a:t>
            </a:r>
            <a:r>
              <a:rPr sz="2400" spc="-10" dirty="0">
                <a:latin typeface="Carlito"/>
                <a:cs typeface="Carlito"/>
              </a:rPr>
              <a:t>employed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include:</a:t>
            </a:r>
            <a:endParaRPr sz="2400">
              <a:latin typeface="Carlito"/>
              <a:cs typeface="Carlito"/>
            </a:endParaRPr>
          </a:p>
          <a:p>
            <a:pPr marL="406400" indent="-229235">
              <a:lnSpc>
                <a:spcPct val="100000"/>
              </a:lnSpc>
              <a:spcBef>
                <a:spcPts val="1775"/>
              </a:spcBef>
              <a:buFont typeface="Arial"/>
              <a:buChar char="•"/>
              <a:tabLst>
                <a:tab pos="407034" algn="l"/>
              </a:tabLst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Flaw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detection (cracks, inclusions, </a:t>
            </a:r>
            <a:r>
              <a:rPr sz="2400" b="1" spc="-25" dirty="0">
                <a:solidFill>
                  <a:srgbClr val="0000FF"/>
                </a:solidFill>
                <a:latin typeface="Arial"/>
                <a:cs typeface="Arial"/>
              </a:rPr>
              <a:t>porosity,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etc.)</a:t>
            </a:r>
            <a:endParaRPr sz="2400">
              <a:latin typeface="Arial"/>
              <a:cs typeface="Arial"/>
            </a:endParaRPr>
          </a:p>
          <a:p>
            <a:pPr marL="406400" indent="-22923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07034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Erosion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&amp; corrosion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thickness</a:t>
            </a:r>
            <a:r>
              <a:rPr sz="24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gauging</a:t>
            </a:r>
            <a:endParaRPr sz="2400">
              <a:latin typeface="Arial"/>
              <a:cs typeface="Arial"/>
            </a:endParaRPr>
          </a:p>
          <a:p>
            <a:pPr marL="406400" marR="809625" indent="-228600">
              <a:lnSpc>
                <a:spcPct val="100000"/>
              </a:lnSpc>
              <a:buFont typeface="Arial"/>
              <a:buChar char="•"/>
              <a:tabLst>
                <a:tab pos="407034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Assessment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bond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integrity in</a:t>
            </a:r>
            <a:r>
              <a:rPr sz="2400" b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adhesively  joined and brazed</a:t>
            </a:r>
            <a:r>
              <a:rPr sz="2400" b="1" spc="-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components</a:t>
            </a:r>
            <a:endParaRPr sz="2400">
              <a:latin typeface="Arial"/>
              <a:cs typeface="Arial"/>
            </a:endParaRPr>
          </a:p>
          <a:p>
            <a:pPr marL="406400" marR="508000" indent="-228600">
              <a:lnSpc>
                <a:spcPct val="100000"/>
              </a:lnSpc>
              <a:buFont typeface="Arial"/>
              <a:buChar char="•"/>
              <a:tabLst>
                <a:tab pos="407034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Estimation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void content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composites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and  plastics</a:t>
            </a:r>
            <a:endParaRPr sz="2400">
              <a:latin typeface="Arial"/>
              <a:cs typeface="Arial"/>
            </a:endParaRPr>
          </a:p>
          <a:p>
            <a:pPr marL="406400" indent="-229235">
              <a:lnSpc>
                <a:spcPct val="100000"/>
              </a:lnSpc>
              <a:buFont typeface="Arial"/>
              <a:buChar char="•"/>
              <a:tabLst>
                <a:tab pos="407034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Measurement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case hardening depth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steels</a:t>
            </a:r>
            <a:endParaRPr sz="2400">
              <a:latin typeface="Arial"/>
              <a:cs typeface="Arial"/>
            </a:endParaRPr>
          </a:p>
          <a:p>
            <a:pPr marL="406400" indent="-229235">
              <a:lnSpc>
                <a:spcPct val="100000"/>
              </a:lnSpc>
              <a:buFont typeface="Arial"/>
              <a:buChar char="•"/>
              <a:tabLst>
                <a:tab pos="407034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Estimation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grain size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2400" b="1" spc="-5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metals</a:t>
            </a:r>
            <a:endParaRPr sz="2400">
              <a:latin typeface="Arial"/>
              <a:cs typeface="Arial"/>
            </a:endParaRPr>
          </a:p>
          <a:p>
            <a:pPr marL="63500" marR="695325">
              <a:lnSpc>
                <a:spcPct val="80000"/>
              </a:lnSpc>
              <a:spcBef>
                <a:spcPts val="2065"/>
              </a:spcBef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following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slides are examples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some  common applications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ultrasonic</a:t>
            </a:r>
            <a:r>
              <a:rPr sz="2400" b="1" spc="4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inspection.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49117" y="530174"/>
            <a:ext cx="4389883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Thickness</a:t>
            </a:r>
            <a:r>
              <a:rPr spc="-80" dirty="0"/>
              <a:t> </a:t>
            </a:r>
            <a:r>
              <a:rPr dirty="0"/>
              <a:t>Gauging</a:t>
            </a:r>
          </a:p>
        </p:txBody>
      </p:sp>
      <p:sp>
        <p:nvSpPr>
          <p:cNvPr id="3" name="object 3"/>
          <p:cNvSpPr/>
          <p:nvPr/>
        </p:nvSpPr>
        <p:spPr>
          <a:xfrm>
            <a:off x="1057275" y="3486150"/>
            <a:ext cx="4000500" cy="3000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8739" y="1510029"/>
            <a:ext cx="4123690" cy="156210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Ultrasonic </a:t>
            </a:r>
            <a:r>
              <a:rPr sz="2400" dirty="0">
                <a:latin typeface="Carlito"/>
                <a:cs typeface="Carlito"/>
              </a:rPr>
              <a:t>thickness </a:t>
            </a:r>
            <a:r>
              <a:rPr sz="2400" spc="-10" dirty="0">
                <a:latin typeface="Carlito"/>
                <a:cs typeface="Carlito"/>
              </a:rPr>
              <a:t>gauging </a:t>
            </a:r>
            <a:r>
              <a:rPr sz="2400" dirty="0">
                <a:latin typeface="Carlito"/>
                <a:cs typeface="Carlito"/>
              </a:rPr>
              <a:t>is  </a:t>
            </a:r>
            <a:r>
              <a:rPr sz="2400" spc="-5" dirty="0">
                <a:latin typeface="Carlito"/>
                <a:cs typeface="Carlito"/>
              </a:rPr>
              <a:t>routinely </a:t>
            </a:r>
            <a:r>
              <a:rPr sz="2400" spc="-10" dirty="0">
                <a:latin typeface="Carlito"/>
                <a:cs typeface="Carlito"/>
              </a:rPr>
              <a:t>utilized </a:t>
            </a:r>
            <a:r>
              <a:rPr sz="2400" dirty="0">
                <a:latin typeface="Carlito"/>
                <a:cs typeface="Carlito"/>
              </a:rPr>
              <a:t>in the  </a:t>
            </a:r>
            <a:r>
              <a:rPr sz="2400" spc="-10" dirty="0">
                <a:latin typeface="Carlito"/>
                <a:cs typeface="Carlito"/>
              </a:rPr>
              <a:t>petrochemical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utility  industries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determine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various  degrees of</a:t>
            </a:r>
            <a:r>
              <a:rPr sz="2400" spc="-15" dirty="0">
                <a:latin typeface="Carlito"/>
                <a:cs typeface="Carlito"/>
              </a:rPr>
              <a:t> corrosion/erosion.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61000" y="3486150"/>
            <a:ext cx="2949575" cy="30099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45378" y="1514602"/>
            <a:ext cx="2812415" cy="185483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241300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Applications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include piping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systems, storage  and containment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facilities,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and  pressure</a:t>
            </a:r>
            <a:r>
              <a:rPr sz="24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vessels.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26004" y="636473"/>
            <a:ext cx="5446396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Flaw Detection </a:t>
            </a:r>
            <a:r>
              <a:rPr dirty="0"/>
              <a:t>in</a:t>
            </a:r>
            <a:r>
              <a:rPr spc="-70" dirty="0"/>
              <a:t> </a:t>
            </a:r>
            <a:r>
              <a:rPr spc="-30" dirty="0"/>
              <a:t>Welds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600200"/>
            <a:ext cx="3795395" cy="25869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One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most </a:t>
            </a:r>
            <a:r>
              <a:rPr sz="2400" dirty="0">
                <a:latin typeface="Carlito"/>
                <a:cs typeface="Carlito"/>
              </a:rPr>
              <a:t>widely</a:t>
            </a:r>
            <a:r>
              <a:rPr sz="2400" spc="-10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used  methods of </a:t>
            </a:r>
            <a:r>
              <a:rPr sz="2400" dirty="0">
                <a:latin typeface="Carlito"/>
                <a:cs typeface="Carlito"/>
              </a:rPr>
              <a:t>inspecting  </a:t>
            </a:r>
            <a:r>
              <a:rPr sz="2400" spc="-5" dirty="0">
                <a:latin typeface="Carlito"/>
                <a:cs typeface="Carlito"/>
              </a:rPr>
              <a:t>weldments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10" dirty="0">
                <a:latin typeface="Carlito"/>
                <a:cs typeface="Carlito"/>
              </a:rPr>
              <a:t>ultrasonic  </a:t>
            </a:r>
            <a:r>
              <a:rPr sz="2400" dirty="0">
                <a:latin typeface="Carlito"/>
                <a:cs typeface="Carlito"/>
              </a:rPr>
              <a:t>inspection.</a:t>
            </a:r>
            <a:endParaRPr sz="2400">
              <a:latin typeface="Carlito"/>
              <a:cs typeface="Carlito"/>
            </a:endParaRPr>
          </a:p>
          <a:p>
            <a:pPr marL="241300" marR="120014" indent="-228600">
              <a:lnSpc>
                <a:spcPct val="80000"/>
              </a:lnSpc>
              <a:spcBef>
                <a:spcPts val="115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Full </a:t>
            </a:r>
            <a:r>
              <a:rPr sz="2400" spc="-10" dirty="0">
                <a:latin typeface="Carlito"/>
                <a:cs typeface="Carlito"/>
              </a:rPr>
              <a:t>penetration </a:t>
            </a:r>
            <a:r>
              <a:rPr sz="2400" spc="-20" dirty="0">
                <a:latin typeface="Carlito"/>
                <a:cs typeface="Carlito"/>
              </a:rPr>
              <a:t>groove  </a:t>
            </a:r>
            <a:r>
              <a:rPr sz="2400" spc="-5" dirty="0">
                <a:latin typeface="Carlito"/>
                <a:cs typeface="Carlito"/>
              </a:rPr>
              <a:t>welds </a:t>
            </a:r>
            <a:r>
              <a:rPr sz="2400" dirty="0">
                <a:latin typeface="Carlito"/>
                <a:cs typeface="Carlito"/>
              </a:rPr>
              <a:t>lend </a:t>
            </a:r>
            <a:r>
              <a:rPr sz="2400" spc="-5" dirty="0">
                <a:latin typeface="Carlito"/>
                <a:cs typeface="Carlito"/>
              </a:rPr>
              <a:t>themselves  </a:t>
            </a:r>
            <a:r>
              <a:rPr sz="2400" spc="-10" dirty="0">
                <a:latin typeface="Carlito"/>
                <a:cs typeface="Carlito"/>
              </a:rPr>
              <a:t>readily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angle beam shear  </a:t>
            </a:r>
            <a:r>
              <a:rPr sz="2400" spc="-25" dirty="0">
                <a:latin typeface="Carlito"/>
                <a:cs typeface="Carlito"/>
              </a:rPr>
              <a:t>wave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examination.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48200" y="1668526"/>
            <a:ext cx="4025900" cy="4732274"/>
            <a:chOff x="4648200" y="1668526"/>
            <a:chExt cx="4025900" cy="3876040"/>
          </a:xfrm>
        </p:grpSpPr>
        <p:sp>
          <p:nvSpPr>
            <p:cNvPr id="5" name="object 5"/>
            <p:cNvSpPr/>
            <p:nvPr/>
          </p:nvSpPr>
          <p:spPr>
            <a:xfrm>
              <a:off x="4648200" y="2685542"/>
              <a:ext cx="3810000" cy="285851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84800" y="1668526"/>
              <a:ext cx="3789299" cy="21859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685800" y="4267200"/>
            <a:ext cx="3810000" cy="2076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blinds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47108" y="530174"/>
            <a:ext cx="3006091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Equipment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7244" y="1546351"/>
            <a:ext cx="7494270" cy="4025900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12700" marR="5080">
              <a:lnSpc>
                <a:spcPct val="70000"/>
              </a:lnSpc>
              <a:spcBef>
                <a:spcPts val="1255"/>
              </a:spcBef>
              <a:tabLst>
                <a:tab pos="2009139" algn="l"/>
              </a:tabLst>
            </a:pPr>
            <a:r>
              <a:rPr sz="3200" spc="-15" dirty="0">
                <a:latin typeface="Carlito"/>
                <a:cs typeface="Carlito"/>
              </a:rPr>
              <a:t>Equipment </a:t>
            </a:r>
            <a:r>
              <a:rPr sz="3200" spc="-30" dirty="0">
                <a:latin typeface="Carlito"/>
                <a:cs typeface="Carlito"/>
              </a:rPr>
              <a:t>for </a:t>
            </a:r>
            <a:r>
              <a:rPr sz="3200" spc="-10" dirty="0">
                <a:latin typeface="Carlito"/>
                <a:cs typeface="Carlito"/>
              </a:rPr>
              <a:t>ultrasonic </a:t>
            </a:r>
            <a:r>
              <a:rPr sz="3200" spc="-15" dirty="0">
                <a:latin typeface="Carlito"/>
                <a:cs typeface="Carlito"/>
              </a:rPr>
              <a:t>testing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5" dirty="0">
                <a:latin typeface="Carlito"/>
                <a:cs typeface="Carlito"/>
              </a:rPr>
              <a:t>very  </a:t>
            </a:r>
            <a:r>
              <a:rPr sz="3200" spc="-15" dirty="0">
                <a:latin typeface="Carlito"/>
                <a:cs typeface="Carlito"/>
              </a:rPr>
              <a:t>diversified.	</a:t>
            </a:r>
            <a:r>
              <a:rPr sz="3200" spc="-10" dirty="0">
                <a:latin typeface="Carlito"/>
                <a:cs typeface="Carlito"/>
              </a:rPr>
              <a:t>Proper </a:t>
            </a:r>
            <a:r>
              <a:rPr sz="3200" spc="-5" dirty="0">
                <a:latin typeface="Carlito"/>
                <a:cs typeface="Carlito"/>
              </a:rPr>
              <a:t>selection </a:t>
            </a:r>
            <a:r>
              <a:rPr sz="3200" dirty="0">
                <a:latin typeface="Carlito"/>
                <a:cs typeface="Carlito"/>
              </a:rPr>
              <a:t>is </a:t>
            </a:r>
            <a:r>
              <a:rPr sz="3200" spc="-10" dirty="0">
                <a:latin typeface="Carlito"/>
                <a:cs typeface="Carlito"/>
              </a:rPr>
              <a:t>important </a:t>
            </a:r>
            <a:r>
              <a:rPr sz="3200" spc="-25" dirty="0">
                <a:latin typeface="Carlito"/>
                <a:cs typeface="Carlito"/>
              </a:rPr>
              <a:t>to  </a:t>
            </a:r>
            <a:r>
              <a:rPr sz="3200" spc="-10" dirty="0">
                <a:latin typeface="Carlito"/>
                <a:cs typeface="Carlito"/>
              </a:rPr>
              <a:t>insure </a:t>
            </a:r>
            <a:r>
              <a:rPr sz="3200" spc="-15" dirty="0">
                <a:latin typeface="Carlito"/>
                <a:cs typeface="Carlito"/>
              </a:rPr>
              <a:t>accurate </a:t>
            </a:r>
            <a:r>
              <a:rPr sz="3200" spc="-5" dirty="0">
                <a:latin typeface="Carlito"/>
                <a:cs typeface="Carlito"/>
              </a:rPr>
              <a:t>inspection </a:t>
            </a:r>
            <a:r>
              <a:rPr sz="3200" spc="-20" dirty="0">
                <a:latin typeface="Carlito"/>
                <a:cs typeface="Carlito"/>
              </a:rPr>
              <a:t>data </a:t>
            </a:r>
            <a:r>
              <a:rPr sz="3200" dirty="0">
                <a:latin typeface="Carlito"/>
                <a:cs typeface="Carlito"/>
              </a:rPr>
              <a:t>as </a:t>
            </a:r>
            <a:r>
              <a:rPr sz="3200" spc="-10" dirty="0">
                <a:latin typeface="Carlito"/>
                <a:cs typeface="Carlito"/>
              </a:rPr>
              <a:t>desired </a:t>
            </a:r>
            <a:r>
              <a:rPr sz="3200" spc="-35" dirty="0">
                <a:latin typeface="Carlito"/>
                <a:cs typeface="Carlito"/>
              </a:rPr>
              <a:t>for  </a:t>
            </a:r>
            <a:r>
              <a:rPr sz="3200" spc="-5" dirty="0">
                <a:latin typeface="Carlito"/>
                <a:cs typeface="Carlito"/>
              </a:rPr>
              <a:t>specific </a:t>
            </a:r>
            <a:r>
              <a:rPr sz="3200" spc="-10" dirty="0">
                <a:latin typeface="Carlito"/>
                <a:cs typeface="Carlito"/>
              </a:rPr>
              <a:t>applications.</a:t>
            </a:r>
            <a:endParaRPr sz="3200">
              <a:latin typeface="Carlito"/>
              <a:cs typeface="Carlito"/>
            </a:endParaRPr>
          </a:p>
          <a:p>
            <a:pPr marL="12700" marR="67310">
              <a:lnSpc>
                <a:spcPct val="70000"/>
              </a:lnSpc>
              <a:spcBef>
                <a:spcPts val="1540"/>
              </a:spcBef>
            </a:pPr>
            <a:r>
              <a:rPr sz="3200" dirty="0">
                <a:latin typeface="Carlito"/>
                <a:cs typeface="Carlito"/>
              </a:rPr>
              <a:t>In </a:t>
            </a:r>
            <a:r>
              <a:rPr sz="3200" spc="-10" dirty="0">
                <a:latin typeface="Carlito"/>
                <a:cs typeface="Carlito"/>
              </a:rPr>
              <a:t>general, there </a:t>
            </a:r>
            <a:r>
              <a:rPr sz="3200" spc="-15" dirty="0">
                <a:latin typeface="Carlito"/>
                <a:cs typeface="Carlito"/>
              </a:rPr>
              <a:t>are </a:t>
            </a:r>
            <a:r>
              <a:rPr sz="3200" spc="-10" dirty="0">
                <a:latin typeface="Carlito"/>
                <a:cs typeface="Carlito"/>
              </a:rPr>
              <a:t>three </a:t>
            </a:r>
            <a:r>
              <a:rPr sz="3200" spc="-5" dirty="0">
                <a:latin typeface="Carlito"/>
                <a:cs typeface="Carlito"/>
              </a:rPr>
              <a:t>basic </a:t>
            </a:r>
            <a:r>
              <a:rPr sz="3200" spc="-10" dirty="0">
                <a:latin typeface="Carlito"/>
                <a:cs typeface="Carlito"/>
              </a:rPr>
              <a:t>components  that comprise </a:t>
            </a:r>
            <a:r>
              <a:rPr sz="3200" dirty="0">
                <a:latin typeface="Carlito"/>
                <a:cs typeface="Carlito"/>
              </a:rPr>
              <a:t>an </a:t>
            </a:r>
            <a:r>
              <a:rPr sz="3200" spc="-10" dirty="0">
                <a:latin typeface="Carlito"/>
                <a:cs typeface="Carlito"/>
              </a:rPr>
              <a:t>ultrasonic </a:t>
            </a:r>
            <a:r>
              <a:rPr sz="3200" spc="-25" dirty="0">
                <a:latin typeface="Carlito"/>
                <a:cs typeface="Carlito"/>
              </a:rPr>
              <a:t>test</a:t>
            </a:r>
            <a:r>
              <a:rPr sz="3200" spc="50" dirty="0">
                <a:latin typeface="Carlito"/>
                <a:cs typeface="Carlito"/>
              </a:rPr>
              <a:t> </a:t>
            </a:r>
            <a:r>
              <a:rPr sz="3200" spc="-25" dirty="0">
                <a:latin typeface="Carlito"/>
                <a:cs typeface="Carlito"/>
              </a:rPr>
              <a:t>system:</a:t>
            </a:r>
            <a:endParaRPr sz="3200">
              <a:latin typeface="Carlito"/>
              <a:cs typeface="Carlito"/>
            </a:endParaRPr>
          </a:p>
          <a:p>
            <a:pPr marL="685800" indent="-217170">
              <a:lnSpc>
                <a:spcPct val="100000"/>
              </a:lnSpc>
              <a:spcBef>
                <a:spcPts val="380"/>
              </a:spcBef>
              <a:buChar char="-"/>
              <a:tabLst>
                <a:tab pos="686435" algn="l"/>
              </a:tabLst>
            </a:pPr>
            <a:r>
              <a:rPr sz="3200" spc="-10" dirty="0">
                <a:latin typeface="Carlito"/>
                <a:cs typeface="Carlito"/>
              </a:rPr>
              <a:t>Instrumentation</a:t>
            </a:r>
            <a:endParaRPr sz="3200">
              <a:latin typeface="Carlito"/>
              <a:cs typeface="Carlito"/>
            </a:endParaRPr>
          </a:p>
          <a:p>
            <a:pPr marL="685800" indent="-217170">
              <a:lnSpc>
                <a:spcPct val="100000"/>
              </a:lnSpc>
              <a:spcBef>
                <a:spcPts val="390"/>
              </a:spcBef>
              <a:buChar char="-"/>
              <a:tabLst>
                <a:tab pos="686435" algn="l"/>
              </a:tabLst>
            </a:pPr>
            <a:r>
              <a:rPr sz="3200" spc="-35" dirty="0">
                <a:latin typeface="Carlito"/>
                <a:cs typeface="Carlito"/>
              </a:rPr>
              <a:t>Transducers</a:t>
            </a:r>
            <a:endParaRPr sz="3200">
              <a:latin typeface="Carlito"/>
              <a:cs typeface="Carlito"/>
            </a:endParaRPr>
          </a:p>
          <a:p>
            <a:pPr marL="685800" indent="-217170">
              <a:lnSpc>
                <a:spcPct val="100000"/>
              </a:lnSpc>
              <a:spcBef>
                <a:spcPts val="384"/>
              </a:spcBef>
              <a:buChar char="-"/>
              <a:tabLst>
                <a:tab pos="686435" algn="l"/>
              </a:tabLst>
            </a:pPr>
            <a:r>
              <a:rPr sz="3200" spc="-15" dirty="0">
                <a:latin typeface="Carlito"/>
                <a:cs typeface="Carlito"/>
              </a:rPr>
              <a:t>Calibration</a:t>
            </a:r>
            <a:r>
              <a:rPr sz="3200" spc="20" dirty="0">
                <a:latin typeface="Carlito"/>
                <a:cs typeface="Carlito"/>
              </a:rPr>
              <a:t> </a:t>
            </a:r>
            <a:r>
              <a:rPr sz="3200" spc="-15" dirty="0">
                <a:latin typeface="Carlito"/>
                <a:cs typeface="Carlito"/>
              </a:rPr>
              <a:t>Standards</a:t>
            </a:r>
            <a:endParaRPr sz="32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1096" y="530174"/>
            <a:ext cx="3178303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Transducers</a:t>
            </a:r>
          </a:p>
        </p:txBody>
      </p:sp>
      <p:sp>
        <p:nvSpPr>
          <p:cNvPr id="3" name="object 3"/>
          <p:cNvSpPr/>
          <p:nvPr/>
        </p:nvSpPr>
        <p:spPr>
          <a:xfrm>
            <a:off x="4876800" y="2897251"/>
            <a:ext cx="3590925" cy="2512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15441" y="1565528"/>
            <a:ext cx="7347584" cy="463550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90500" marR="21590" indent="-178435">
              <a:lnSpc>
                <a:spcPts val="2300"/>
              </a:lnSpc>
              <a:spcBef>
                <a:spcPts val="660"/>
              </a:spcBef>
              <a:buFont typeface="Arial"/>
              <a:buChar char="•"/>
              <a:tabLst>
                <a:tab pos="191135" algn="l"/>
              </a:tabLst>
            </a:pPr>
            <a:r>
              <a:rPr sz="2400" b="1" spc="-15" dirty="0">
                <a:solidFill>
                  <a:srgbClr val="0000FF"/>
                </a:solidFill>
                <a:latin typeface="Arial"/>
                <a:cs typeface="Arial"/>
              </a:rPr>
              <a:t>Transducers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are manufactured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 variety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forms, shapes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sizes for 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varying</a:t>
            </a:r>
            <a:r>
              <a:rPr sz="2400" b="1" spc="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applications.</a:t>
            </a:r>
            <a:endParaRPr sz="2400">
              <a:latin typeface="Arial"/>
              <a:cs typeface="Arial"/>
            </a:endParaRPr>
          </a:p>
          <a:p>
            <a:pPr marL="190500" marR="5080" indent="-178435">
              <a:lnSpc>
                <a:spcPts val="2310"/>
              </a:lnSpc>
              <a:spcBef>
                <a:spcPts val="1150"/>
              </a:spcBef>
              <a:buFont typeface="Arial"/>
              <a:buChar char="•"/>
              <a:tabLst>
                <a:tab pos="191135" algn="l"/>
              </a:tabLst>
            </a:pPr>
            <a:r>
              <a:rPr sz="2400" b="1" spc="-15" dirty="0">
                <a:solidFill>
                  <a:srgbClr val="0000FF"/>
                </a:solidFill>
                <a:latin typeface="Arial"/>
                <a:cs typeface="Arial"/>
              </a:rPr>
              <a:t>Transducers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are categorized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 number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ways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which</a:t>
            </a:r>
            <a:r>
              <a:rPr sz="2400" b="1" spc="-4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include:</a:t>
            </a:r>
            <a:endParaRPr sz="2400">
              <a:latin typeface="Arial"/>
              <a:cs typeface="Arial"/>
            </a:endParaRPr>
          </a:p>
          <a:p>
            <a:pPr marL="655320" lvl="1" indent="-186055">
              <a:lnSpc>
                <a:spcPct val="100000"/>
              </a:lnSpc>
              <a:spcBef>
                <a:spcPts val="590"/>
              </a:spcBef>
              <a:buChar char="-"/>
              <a:tabLst>
                <a:tab pos="655955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Contact or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immersion</a:t>
            </a:r>
            <a:endParaRPr sz="2400">
              <a:latin typeface="Arial"/>
              <a:cs typeface="Arial"/>
            </a:endParaRPr>
          </a:p>
          <a:p>
            <a:pPr marL="655320" lvl="1" indent="-186055">
              <a:lnSpc>
                <a:spcPct val="100000"/>
              </a:lnSpc>
              <a:spcBef>
                <a:spcPts val="580"/>
              </a:spcBef>
              <a:buChar char="-"/>
              <a:tabLst>
                <a:tab pos="655955" algn="l"/>
              </a:tabLst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Single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or dual</a:t>
            </a:r>
            <a:r>
              <a:rPr sz="2400" b="1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element</a:t>
            </a:r>
            <a:endParaRPr sz="2400">
              <a:latin typeface="Arial"/>
              <a:cs typeface="Arial"/>
            </a:endParaRPr>
          </a:p>
          <a:p>
            <a:pPr marL="655320" lvl="1" indent="-186055">
              <a:lnSpc>
                <a:spcPct val="100000"/>
              </a:lnSpc>
              <a:spcBef>
                <a:spcPts val="575"/>
              </a:spcBef>
              <a:buChar char="-"/>
              <a:tabLst>
                <a:tab pos="655955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Normal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or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angle</a:t>
            </a:r>
            <a:r>
              <a:rPr sz="2400" b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beam</a:t>
            </a:r>
            <a:endParaRPr sz="2400">
              <a:latin typeface="Arial"/>
              <a:cs typeface="Arial"/>
            </a:endParaRPr>
          </a:p>
          <a:p>
            <a:pPr marL="190500" marR="3341370" indent="-178435">
              <a:lnSpc>
                <a:spcPts val="2300"/>
              </a:lnSpc>
              <a:spcBef>
                <a:spcPts val="1135"/>
              </a:spcBef>
              <a:buFont typeface="Arial"/>
              <a:buChar char="•"/>
              <a:tabLst>
                <a:tab pos="191135" algn="l"/>
              </a:tabLst>
            </a:pP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selecting a transducer  for a given application,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it 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is important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choose</a:t>
            </a:r>
            <a:r>
              <a:rPr sz="24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 desired </a:t>
            </a:r>
            <a:r>
              <a:rPr sz="2400" b="1" spc="-25" dirty="0">
                <a:solidFill>
                  <a:srgbClr val="0000FF"/>
                </a:solidFill>
                <a:latin typeface="Arial"/>
                <a:cs typeface="Arial"/>
              </a:rPr>
              <a:t>frequency,</a:t>
            </a:r>
            <a:endParaRPr sz="2400">
              <a:latin typeface="Arial"/>
              <a:cs typeface="Arial"/>
            </a:endParaRPr>
          </a:p>
          <a:p>
            <a:pPr marL="190500" marR="652145">
              <a:lnSpc>
                <a:spcPct val="80000"/>
              </a:lnSpc>
              <a:spcBef>
                <a:spcPts val="35"/>
              </a:spcBef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bandwidth, size, and in some cases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focusing  which optimizes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inspection</a:t>
            </a:r>
            <a:r>
              <a:rPr sz="2400" b="1" spc="-6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capabilities.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83000" y="636473"/>
            <a:ext cx="447979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Contact</a:t>
            </a:r>
            <a:r>
              <a:rPr spc="-55" dirty="0"/>
              <a:t> </a:t>
            </a:r>
            <a:r>
              <a:rPr spc="-35" dirty="0"/>
              <a:t>Transducers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5441" y="1624329"/>
            <a:ext cx="3693795" cy="353822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675"/>
              </a:spcBef>
            </a:pPr>
            <a:r>
              <a:rPr sz="2400" spc="-10" dirty="0">
                <a:latin typeface="Carlito"/>
                <a:cs typeface="Carlito"/>
              </a:rPr>
              <a:t>Contact transducers </a:t>
            </a:r>
            <a:r>
              <a:rPr sz="2400" spc="-15" dirty="0">
                <a:latin typeface="Carlito"/>
                <a:cs typeface="Carlito"/>
              </a:rPr>
              <a:t>are  </a:t>
            </a:r>
            <a:r>
              <a:rPr sz="2400" spc="-5" dirty="0">
                <a:latin typeface="Carlito"/>
                <a:cs typeface="Carlito"/>
              </a:rPr>
              <a:t>designed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withstand  rigorous </a:t>
            </a:r>
            <a:r>
              <a:rPr sz="2400" spc="-5" dirty="0">
                <a:latin typeface="Carlito"/>
                <a:cs typeface="Carlito"/>
              </a:rPr>
              <a:t>use,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usually  </a:t>
            </a:r>
            <a:r>
              <a:rPr sz="2400" spc="-20" dirty="0">
                <a:latin typeface="Carlito"/>
                <a:cs typeface="Carlito"/>
              </a:rPr>
              <a:t>have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wear </a:t>
            </a:r>
            <a:r>
              <a:rPr sz="2400" spc="-15" dirty="0">
                <a:latin typeface="Carlito"/>
                <a:cs typeface="Carlito"/>
              </a:rPr>
              <a:t>plate </a:t>
            </a:r>
            <a:r>
              <a:rPr sz="2400" spc="-5" dirty="0">
                <a:latin typeface="Carlito"/>
                <a:cs typeface="Carlito"/>
              </a:rPr>
              <a:t>on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15" dirty="0">
                <a:latin typeface="Carlito"/>
                <a:cs typeface="Carlito"/>
              </a:rPr>
              <a:t>bottom </a:t>
            </a:r>
            <a:r>
              <a:rPr sz="2400" spc="-10" dirty="0">
                <a:latin typeface="Carlito"/>
                <a:cs typeface="Carlito"/>
              </a:rPr>
              <a:t>surface </a:t>
            </a:r>
            <a:r>
              <a:rPr sz="2400" spc="-15" dirty="0">
                <a:latin typeface="Carlito"/>
                <a:cs typeface="Carlito"/>
              </a:rPr>
              <a:t>to protect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10" dirty="0">
                <a:latin typeface="Carlito"/>
                <a:cs typeface="Carlito"/>
              </a:rPr>
              <a:t>piezoelectric </a:t>
            </a:r>
            <a:r>
              <a:rPr sz="2400" spc="-5" dirty="0">
                <a:latin typeface="Carlito"/>
                <a:cs typeface="Carlito"/>
              </a:rPr>
              <a:t>element </a:t>
            </a:r>
            <a:r>
              <a:rPr sz="2400" spc="-15" dirty="0">
                <a:latin typeface="Carlito"/>
                <a:cs typeface="Carlito"/>
              </a:rPr>
              <a:t>from  contact </a:t>
            </a:r>
            <a:r>
              <a:rPr sz="2400" dirty="0">
                <a:latin typeface="Carlito"/>
                <a:cs typeface="Carlito"/>
              </a:rPr>
              <a:t>with the </a:t>
            </a:r>
            <a:r>
              <a:rPr sz="2400" spc="-10" dirty="0">
                <a:latin typeface="Carlito"/>
                <a:cs typeface="Carlito"/>
              </a:rPr>
              <a:t>surface of 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5" dirty="0">
                <a:latin typeface="Carlito"/>
                <a:cs typeface="Carlito"/>
              </a:rPr>
              <a:t>test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article.</a:t>
            </a:r>
            <a:endParaRPr sz="2400">
              <a:latin typeface="Carlito"/>
              <a:cs typeface="Carlito"/>
            </a:endParaRPr>
          </a:p>
          <a:p>
            <a:pPr marL="12700" marR="79375" algn="just">
              <a:lnSpc>
                <a:spcPct val="80100"/>
              </a:lnSpc>
              <a:spcBef>
                <a:spcPts val="1725"/>
              </a:spcBef>
            </a:pPr>
            <a:r>
              <a:rPr sz="2400" spc="-15" dirty="0">
                <a:latin typeface="Carlito"/>
                <a:cs typeface="Carlito"/>
              </a:rPr>
              <a:t>Many incorporate </a:t>
            </a:r>
            <a:r>
              <a:rPr sz="2400" spc="-10" dirty="0">
                <a:latin typeface="Carlito"/>
                <a:cs typeface="Carlito"/>
              </a:rPr>
              <a:t>ergonomic  </a:t>
            </a:r>
            <a:r>
              <a:rPr sz="2400" spc="-5" dirty="0">
                <a:latin typeface="Carlito"/>
                <a:cs typeface="Carlito"/>
              </a:rPr>
              <a:t>designs </a:t>
            </a: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dirty="0">
                <a:latin typeface="Carlito"/>
                <a:cs typeface="Carlito"/>
              </a:rPr>
              <a:t>ease </a:t>
            </a:r>
            <a:r>
              <a:rPr sz="2400" spc="-5" dirty="0">
                <a:latin typeface="Carlito"/>
                <a:cs typeface="Carlito"/>
              </a:rPr>
              <a:t>of grip </a:t>
            </a:r>
            <a:r>
              <a:rPr sz="2400" dirty="0">
                <a:latin typeface="Carlito"/>
                <a:cs typeface="Carlito"/>
              </a:rPr>
              <a:t>while  </a:t>
            </a:r>
            <a:r>
              <a:rPr sz="2400" spc="-5" dirty="0">
                <a:latin typeface="Carlito"/>
                <a:cs typeface="Carlito"/>
              </a:rPr>
              <a:t>scanning </a:t>
            </a:r>
            <a:r>
              <a:rPr sz="2400" dirty="0">
                <a:latin typeface="Carlito"/>
                <a:cs typeface="Carlito"/>
              </a:rPr>
              <a:t>along the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surface.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913376" y="1612900"/>
            <a:ext cx="3749675" cy="2454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76800" y="4343400"/>
            <a:ext cx="3810000" cy="15318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blinds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7300" y="636473"/>
            <a:ext cx="582129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" dirty="0"/>
              <a:t>Contact </a:t>
            </a:r>
            <a:r>
              <a:rPr spc="-35" dirty="0"/>
              <a:t>Transducers</a:t>
            </a:r>
            <a:r>
              <a:rPr spc="-8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87669" y="4716398"/>
            <a:ext cx="133985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2000" dirty="0">
                <a:latin typeface="Carlito"/>
                <a:cs typeface="Carlito"/>
              </a:rPr>
              <a:t>n</a:t>
            </a:r>
            <a:endParaRPr sz="2000">
              <a:latin typeface="Carlito"/>
              <a:cs typeface="Carli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0143" y="1560957"/>
            <a:ext cx="4193540" cy="3985706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0665" marR="5080" indent="-228600">
              <a:lnSpc>
                <a:spcPct val="90000"/>
              </a:lnSpc>
              <a:spcBef>
                <a:spcPts val="34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rlito"/>
                <a:cs typeface="Carlito"/>
              </a:rPr>
              <a:t>Contact transducers are available </a:t>
            </a:r>
            <a:r>
              <a:rPr sz="2000" spc="-5" dirty="0">
                <a:latin typeface="Carlito"/>
                <a:cs typeface="Carlito"/>
              </a:rPr>
              <a:t>with  </a:t>
            </a:r>
            <a:r>
              <a:rPr sz="2000" spc="-10" dirty="0">
                <a:latin typeface="Carlito"/>
                <a:cs typeface="Carlito"/>
              </a:rPr>
              <a:t>two piezoelectric crystals </a:t>
            </a:r>
            <a:r>
              <a:rPr sz="2000" dirty="0">
                <a:latin typeface="Carlito"/>
                <a:cs typeface="Carlito"/>
              </a:rPr>
              <a:t>in </a:t>
            </a:r>
            <a:r>
              <a:rPr sz="2000" spc="-5" dirty="0">
                <a:latin typeface="Carlito"/>
                <a:cs typeface="Carlito"/>
              </a:rPr>
              <a:t>one  housing. These </a:t>
            </a:r>
            <a:r>
              <a:rPr sz="2000" spc="-10" dirty="0">
                <a:latin typeface="Carlito"/>
                <a:cs typeface="Carlito"/>
              </a:rPr>
              <a:t>transducers are </a:t>
            </a:r>
            <a:r>
              <a:rPr sz="2000" spc="-5" dirty="0">
                <a:latin typeface="Carlito"/>
                <a:cs typeface="Carlito"/>
              </a:rPr>
              <a:t>called  dual element</a:t>
            </a:r>
            <a:r>
              <a:rPr sz="2000" spc="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transducers.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750">
              <a:latin typeface="Carlito"/>
              <a:cs typeface="Carlito"/>
            </a:endParaRPr>
          </a:p>
          <a:p>
            <a:pPr marL="240665" marR="187960" indent="-228600">
              <a:lnSpc>
                <a:spcPts val="2160"/>
              </a:lnSpc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rlito"/>
                <a:cs typeface="Carlito"/>
              </a:rPr>
              <a:t>One </a:t>
            </a:r>
            <a:r>
              <a:rPr sz="2000" spc="-10" dirty="0">
                <a:latin typeface="Carlito"/>
                <a:cs typeface="Carlito"/>
              </a:rPr>
              <a:t>crystal </a:t>
            </a:r>
            <a:r>
              <a:rPr sz="2000" dirty="0">
                <a:latin typeface="Carlito"/>
                <a:cs typeface="Carlito"/>
              </a:rPr>
              <a:t>acts as a </a:t>
            </a:r>
            <a:r>
              <a:rPr sz="2000" spc="-25" dirty="0">
                <a:latin typeface="Carlito"/>
                <a:cs typeface="Carlito"/>
              </a:rPr>
              <a:t>transmitter, </a:t>
            </a:r>
            <a:r>
              <a:rPr sz="2000" dirty="0">
                <a:latin typeface="Carlito"/>
                <a:cs typeface="Carlito"/>
              </a:rPr>
              <a:t>the  </a:t>
            </a:r>
            <a:r>
              <a:rPr sz="2000" spc="-5" dirty="0">
                <a:latin typeface="Carlito"/>
                <a:cs typeface="Carlito"/>
              </a:rPr>
              <a:t>other </a:t>
            </a:r>
            <a:r>
              <a:rPr sz="2000" dirty="0">
                <a:latin typeface="Carlito"/>
                <a:cs typeface="Carlito"/>
              </a:rPr>
              <a:t>as a</a:t>
            </a:r>
            <a:r>
              <a:rPr sz="2000" spc="-20" dirty="0">
                <a:latin typeface="Carlito"/>
                <a:cs typeface="Carlito"/>
              </a:rPr>
              <a:t> </a:t>
            </a:r>
            <a:r>
              <a:rPr sz="2000" spc="-30" dirty="0">
                <a:latin typeface="Carlito"/>
                <a:cs typeface="Carlito"/>
              </a:rPr>
              <a:t>receiver.</a:t>
            </a: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0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1700">
              <a:latin typeface="Carlito"/>
              <a:cs typeface="Carlito"/>
            </a:endParaRPr>
          </a:p>
          <a:p>
            <a:pPr marL="240665" marR="187960" indent="-228600">
              <a:lnSpc>
                <a:spcPts val="2160"/>
              </a:lnSpc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dirty="0">
                <a:latin typeface="Carlito"/>
                <a:cs typeface="Carlito"/>
              </a:rPr>
              <a:t>Dual </a:t>
            </a:r>
            <a:r>
              <a:rPr sz="2000" spc="-5" dirty="0">
                <a:latin typeface="Carlito"/>
                <a:cs typeface="Carlito"/>
              </a:rPr>
              <a:t>elements </a:t>
            </a:r>
            <a:r>
              <a:rPr sz="2000" spc="-10" dirty="0">
                <a:latin typeface="Carlito"/>
                <a:cs typeface="Carlito"/>
              </a:rPr>
              <a:t>are </a:t>
            </a:r>
            <a:r>
              <a:rPr sz="2000" spc="-5">
                <a:latin typeface="Carlito"/>
                <a:cs typeface="Carlito"/>
              </a:rPr>
              <a:t>commonly </a:t>
            </a:r>
            <a:r>
              <a:rPr sz="2000" spc="-5" smtClean="0">
                <a:latin typeface="Carlito"/>
                <a:cs typeface="Carlito"/>
              </a:rPr>
              <a:t>employed </a:t>
            </a:r>
            <a:r>
              <a:rPr sz="2000" dirty="0">
                <a:latin typeface="Carlito"/>
                <a:cs typeface="Carlito"/>
              </a:rPr>
              <a:t>in thickness </a:t>
            </a:r>
            <a:r>
              <a:rPr sz="2000" spc="-5" dirty="0">
                <a:latin typeface="Carlito"/>
                <a:cs typeface="Carlito"/>
              </a:rPr>
              <a:t>gauging of</a:t>
            </a:r>
            <a:r>
              <a:rPr sz="2000" spc="-8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thi  </a:t>
            </a:r>
            <a:r>
              <a:rPr sz="2000" spc="-10" dirty="0">
                <a:latin typeface="Carlito"/>
                <a:cs typeface="Carlito"/>
              </a:rPr>
              <a:t>materials.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334000" y="1981200"/>
            <a:ext cx="3552825" cy="3493135"/>
            <a:chOff x="4883150" y="1650873"/>
            <a:chExt cx="3781425" cy="3493135"/>
          </a:xfrm>
        </p:grpSpPr>
        <p:sp>
          <p:nvSpPr>
            <p:cNvPr id="6" name="object 6"/>
            <p:cNvSpPr/>
            <p:nvPr/>
          </p:nvSpPr>
          <p:spPr>
            <a:xfrm>
              <a:off x="4883150" y="3086100"/>
              <a:ext cx="3340100" cy="205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295900" y="1650873"/>
              <a:ext cx="3368675" cy="27194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med">
    <p:blinds dir="vert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5777" y="636473"/>
            <a:ext cx="4671823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Transducers</a:t>
            </a:r>
            <a:r>
              <a:rPr spc="-10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60957"/>
            <a:ext cx="4293870" cy="280606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marR="5080" indent="-229235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241935" algn="l"/>
              </a:tabLst>
            </a:pPr>
            <a:r>
              <a:rPr sz="2400" dirty="0">
                <a:latin typeface="Carlito"/>
                <a:cs typeface="Carlito"/>
              </a:rPr>
              <a:t>Angle beam </a:t>
            </a:r>
            <a:r>
              <a:rPr sz="2400" spc="-10" dirty="0">
                <a:latin typeface="Carlito"/>
                <a:cs typeface="Carlito"/>
              </a:rPr>
              <a:t>transducers  </a:t>
            </a:r>
            <a:r>
              <a:rPr sz="2400" spc="-15" dirty="0">
                <a:latin typeface="Carlito"/>
                <a:cs typeface="Carlito"/>
              </a:rPr>
              <a:t>incorporate </a:t>
            </a:r>
            <a:r>
              <a:rPr sz="2400" spc="-10" dirty="0">
                <a:latin typeface="Carlito"/>
                <a:cs typeface="Carlito"/>
              </a:rPr>
              <a:t>wedges to introduce 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15" dirty="0">
                <a:latin typeface="Carlito"/>
                <a:cs typeface="Carlito"/>
              </a:rPr>
              <a:t>refracted </a:t>
            </a:r>
            <a:r>
              <a:rPr sz="2400" spc="-5" dirty="0">
                <a:latin typeface="Carlito"/>
                <a:cs typeface="Carlito"/>
              </a:rPr>
              <a:t>shear </a:t>
            </a:r>
            <a:r>
              <a:rPr sz="2400" spc="-25" dirty="0">
                <a:latin typeface="Carlito"/>
                <a:cs typeface="Carlito"/>
              </a:rPr>
              <a:t>wave </a:t>
            </a:r>
            <a:r>
              <a:rPr sz="2400" spc="-15" dirty="0">
                <a:latin typeface="Carlito"/>
                <a:cs typeface="Carlito"/>
              </a:rPr>
              <a:t>into </a:t>
            </a:r>
            <a:r>
              <a:rPr sz="2400" dirty="0">
                <a:latin typeface="Carlito"/>
                <a:cs typeface="Carlito"/>
              </a:rPr>
              <a:t>a  </a:t>
            </a:r>
            <a:r>
              <a:rPr sz="2400" spc="-5" dirty="0">
                <a:latin typeface="Carlito"/>
                <a:cs typeface="Carlito"/>
              </a:rPr>
              <a:t>material.</a:t>
            </a:r>
            <a:endParaRPr sz="2400">
              <a:latin typeface="Carlito"/>
              <a:cs typeface="Carlito"/>
            </a:endParaRPr>
          </a:p>
          <a:p>
            <a:pPr marL="241300" marR="557530" indent="-229235">
              <a:lnSpc>
                <a:spcPts val="2300"/>
              </a:lnSpc>
              <a:spcBef>
                <a:spcPts val="142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25" dirty="0">
                <a:latin typeface="Carlito"/>
                <a:cs typeface="Carlito"/>
              </a:rPr>
              <a:t>Transducers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use </a:t>
            </a:r>
            <a:r>
              <a:rPr sz="2400" spc="-15" dirty="0">
                <a:latin typeface="Carlito"/>
                <a:cs typeface="Carlito"/>
              </a:rPr>
              <a:t>fixed </a:t>
            </a:r>
            <a:r>
              <a:rPr sz="2400" spc="-5" dirty="0">
                <a:latin typeface="Carlito"/>
                <a:cs typeface="Carlito"/>
              </a:rPr>
              <a:t>or  variable </a:t>
            </a:r>
            <a:r>
              <a:rPr sz="2400" spc="-10" dirty="0">
                <a:latin typeface="Carlito"/>
                <a:cs typeface="Carlito"/>
              </a:rPr>
              <a:t>wedge</a:t>
            </a:r>
            <a:r>
              <a:rPr sz="2400" spc="-5" dirty="0">
                <a:latin typeface="Carlito"/>
                <a:cs typeface="Carlito"/>
              </a:rPr>
              <a:t> angles.</a:t>
            </a:r>
            <a:endParaRPr sz="2400">
              <a:latin typeface="Carlito"/>
              <a:cs typeface="Carlito"/>
            </a:endParaRPr>
          </a:p>
          <a:p>
            <a:pPr marL="241300" marR="254000" indent="-229235">
              <a:lnSpc>
                <a:spcPts val="2310"/>
              </a:lnSpc>
              <a:spcBef>
                <a:spcPts val="144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arlito"/>
                <a:cs typeface="Carlito"/>
              </a:rPr>
              <a:t>Common application </a:t>
            </a:r>
            <a:r>
              <a:rPr sz="2400" dirty="0">
                <a:latin typeface="Carlito"/>
                <a:cs typeface="Carlito"/>
              </a:rPr>
              <a:t>is in</a:t>
            </a:r>
            <a:r>
              <a:rPr sz="2400" spc="-12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weld  </a:t>
            </a:r>
            <a:r>
              <a:rPr sz="2400" spc="-10" dirty="0">
                <a:latin typeface="Carlito"/>
                <a:cs typeface="Carlito"/>
              </a:rPr>
              <a:t>examination.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00600" y="1701673"/>
            <a:ext cx="3733800" cy="4470527"/>
            <a:chOff x="4808982" y="1701673"/>
            <a:chExt cx="3488690" cy="3561079"/>
          </a:xfrm>
        </p:grpSpPr>
        <p:sp>
          <p:nvSpPr>
            <p:cNvPr id="5" name="object 5"/>
            <p:cNvSpPr/>
            <p:nvPr/>
          </p:nvSpPr>
          <p:spPr>
            <a:xfrm>
              <a:off x="4808982" y="2967228"/>
              <a:ext cx="3488436" cy="22951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689600" y="1701673"/>
              <a:ext cx="2527300" cy="20590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med">
    <p:blinds dir="vert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95777" y="636473"/>
            <a:ext cx="4443223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Transducers</a:t>
            </a:r>
            <a:r>
              <a:rPr spc="-10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89913"/>
            <a:ext cx="4300220" cy="386651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41300" marR="5080" indent="-229235">
              <a:lnSpc>
                <a:spcPct val="90000"/>
              </a:lnSpc>
              <a:spcBef>
                <a:spcPts val="385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arlito"/>
                <a:cs typeface="Carlito"/>
              </a:rPr>
              <a:t>Immersion </a:t>
            </a:r>
            <a:r>
              <a:rPr sz="2400" spc="-10" dirty="0">
                <a:latin typeface="Carlito"/>
                <a:cs typeface="Carlito"/>
              </a:rPr>
              <a:t>transducers are  </a:t>
            </a:r>
            <a:r>
              <a:rPr sz="2400" spc="-5" dirty="0">
                <a:latin typeface="Carlito"/>
                <a:cs typeface="Carlito"/>
              </a:rPr>
              <a:t>designed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transmit </a:t>
            </a:r>
            <a:r>
              <a:rPr sz="2400" spc="-5" dirty="0">
                <a:latin typeface="Carlito"/>
                <a:cs typeface="Carlito"/>
              </a:rPr>
              <a:t>sound  whereby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transducer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15" dirty="0">
                <a:latin typeface="Carlito"/>
                <a:cs typeface="Carlito"/>
              </a:rPr>
              <a:t>test  </a:t>
            </a:r>
            <a:r>
              <a:rPr sz="2400" dirty="0">
                <a:latin typeface="Carlito"/>
                <a:cs typeface="Carlito"/>
              </a:rPr>
              <a:t>specimen </a:t>
            </a:r>
            <a:r>
              <a:rPr sz="2400" spc="-10" dirty="0">
                <a:latin typeface="Carlito"/>
                <a:cs typeface="Carlito"/>
              </a:rPr>
              <a:t>are </a:t>
            </a:r>
            <a:r>
              <a:rPr sz="2400" spc="-5" dirty="0">
                <a:latin typeface="Carlito"/>
                <a:cs typeface="Carlito"/>
              </a:rPr>
              <a:t>immersed </a:t>
            </a:r>
            <a:r>
              <a:rPr sz="2400" dirty="0">
                <a:latin typeface="Carlito"/>
                <a:cs typeface="Carlito"/>
              </a:rPr>
              <a:t>in a  liquid </a:t>
            </a:r>
            <a:r>
              <a:rPr sz="2400" spc="-10" dirty="0">
                <a:latin typeface="Carlito"/>
                <a:cs typeface="Carlito"/>
              </a:rPr>
              <a:t>coupling </a:t>
            </a:r>
            <a:r>
              <a:rPr sz="2400" dirty="0">
                <a:latin typeface="Carlito"/>
                <a:cs typeface="Carlito"/>
              </a:rPr>
              <a:t>medium </a:t>
            </a:r>
            <a:r>
              <a:rPr sz="2400" spc="-5" dirty="0">
                <a:latin typeface="Carlito"/>
                <a:cs typeface="Carlito"/>
              </a:rPr>
              <a:t>(usually  </a:t>
            </a:r>
            <a:r>
              <a:rPr sz="2400" spc="-15" dirty="0">
                <a:latin typeface="Carlito"/>
                <a:cs typeface="Carlito"/>
              </a:rPr>
              <a:t>water).</a:t>
            </a:r>
            <a:endParaRPr sz="2400">
              <a:latin typeface="Carlito"/>
              <a:cs typeface="Carlito"/>
            </a:endParaRPr>
          </a:p>
          <a:p>
            <a:pPr marL="241300" marR="1203325" indent="-229235">
              <a:lnSpc>
                <a:spcPts val="2590"/>
              </a:lnSpc>
              <a:spcBef>
                <a:spcPts val="1480"/>
              </a:spcBef>
              <a:buFont typeface="Arial"/>
              <a:buChar char="•"/>
              <a:tabLst>
                <a:tab pos="241935" algn="l"/>
              </a:tabLst>
            </a:pPr>
            <a:r>
              <a:rPr sz="2400" spc="-5" dirty="0">
                <a:latin typeface="Carlito"/>
                <a:cs typeface="Carlito"/>
              </a:rPr>
              <a:t>Immersion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transducers  are manufactured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with</a:t>
            </a:r>
            <a:endParaRPr sz="2400">
              <a:latin typeface="Carlito"/>
              <a:cs typeface="Carlito"/>
            </a:endParaRPr>
          </a:p>
          <a:p>
            <a:pPr marL="241300" marR="381000">
              <a:lnSpc>
                <a:spcPts val="2590"/>
              </a:lnSpc>
              <a:spcBef>
                <a:spcPts val="5"/>
              </a:spcBef>
            </a:pPr>
            <a:r>
              <a:rPr sz="2400" spc="-35" dirty="0">
                <a:latin typeface="Carlito"/>
                <a:cs typeface="Carlito"/>
              </a:rPr>
              <a:t>planar, </a:t>
            </a:r>
            <a:r>
              <a:rPr sz="2400" spc="-5" dirty="0">
                <a:latin typeface="Carlito"/>
                <a:cs typeface="Carlito"/>
              </a:rPr>
              <a:t>cylindrical or spherical  </a:t>
            </a:r>
            <a:r>
              <a:rPr sz="2400" spc="-10" dirty="0">
                <a:latin typeface="Carlito"/>
                <a:cs typeface="Carlito"/>
              </a:rPr>
              <a:t>acoustic</a:t>
            </a:r>
            <a:endParaRPr sz="2400">
              <a:latin typeface="Carlito"/>
              <a:cs typeface="Carlito"/>
            </a:endParaRPr>
          </a:p>
          <a:p>
            <a:pPr marL="241300">
              <a:lnSpc>
                <a:spcPts val="2555"/>
              </a:lnSpc>
            </a:pPr>
            <a:r>
              <a:rPr sz="2400" dirty="0">
                <a:latin typeface="Carlito"/>
                <a:cs typeface="Carlito"/>
              </a:rPr>
              <a:t>lenses </a:t>
            </a:r>
            <a:r>
              <a:rPr sz="2400" spc="-10" dirty="0">
                <a:latin typeface="Carlito"/>
                <a:cs typeface="Carlito"/>
              </a:rPr>
              <a:t>(focusing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lens).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48200" y="1714500"/>
            <a:ext cx="3968750" cy="4457700"/>
            <a:chOff x="4648200" y="1714500"/>
            <a:chExt cx="3968750" cy="3256279"/>
          </a:xfrm>
        </p:grpSpPr>
        <p:sp>
          <p:nvSpPr>
            <p:cNvPr id="5" name="object 5"/>
            <p:cNvSpPr/>
            <p:nvPr/>
          </p:nvSpPr>
          <p:spPr>
            <a:xfrm>
              <a:off x="4648200" y="3258947"/>
              <a:ext cx="3810000" cy="171183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456301" y="1714500"/>
              <a:ext cx="3160649" cy="2387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med">
    <p:blinds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3333" y="530174"/>
            <a:ext cx="4033267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</a:t>
            </a:r>
            <a:r>
              <a:rPr spc="5" dirty="0"/>
              <a:t>n</a:t>
            </a:r>
            <a:r>
              <a:rPr spc="-40" dirty="0"/>
              <a:t>s</a:t>
            </a:r>
            <a:r>
              <a:rPr dirty="0"/>
              <a:t>trume</a:t>
            </a:r>
            <a:r>
              <a:rPr spc="-30" dirty="0"/>
              <a:t>n</a:t>
            </a:r>
            <a:r>
              <a:rPr spc="-55" dirty="0"/>
              <a:t>t</a:t>
            </a:r>
            <a:r>
              <a:rPr spc="-35" dirty="0"/>
              <a:t>a</a:t>
            </a:r>
            <a:r>
              <a:rPr dirty="0"/>
              <a:t>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38985"/>
            <a:ext cx="7398384" cy="3648075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marR="613410" indent="-343535">
              <a:lnSpc>
                <a:spcPct val="90000"/>
              </a:lnSpc>
              <a:spcBef>
                <a:spcPts val="38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Ultrasonic equipment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usually purchased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satisfy  </a:t>
            </a:r>
            <a:r>
              <a:rPr sz="2400" spc="-5" dirty="0">
                <a:latin typeface="Carlito"/>
                <a:cs typeface="Carlito"/>
              </a:rPr>
              <a:t>specific </a:t>
            </a:r>
            <a:r>
              <a:rPr sz="2400" dirty="0">
                <a:latin typeface="Carlito"/>
                <a:cs typeface="Carlito"/>
              </a:rPr>
              <a:t>inspection </a:t>
            </a:r>
            <a:r>
              <a:rPr sz="2400" spc="-5" dirty="0">
                <a:latin typeface="Carlito"/>
                <a:cs typeface="Carlito"/>
              </a:rPr>
              <a:t>needs, some </a:t>
            </a:r>
            <a:r>
              <a:rPr sz="2400" spc="-10" dirty="0">
                <a:latin typeface="Carlito"/>
                <a:cs typeface="Carlito"/>
              </a:rPr>
              <a:t>users </a:t>
            </a:r>
            <a:r>
              <a:rPr sz="2400" spc="-20" dirty="0">
                <a:latin typeface="Carlito"/>
                <a:cs typeface="Carlito"/>
              </a:rPr>
              <a:t>may </a:t>
            </a:r>
            <a:r>
              <a:rPr sz="2400" spc="-5" dirty="0">
                <a:latin typeface="Carlito"/>
                <a:cs typeface="Carlito"/>
              </a:rPr>
              <a:t>purchase  </a:t>
            </a:r>
            <a:r>
              <a:rPr sz="2400" spc="-10" dirty="0">
                <a:latin typeface="Carlito"/>
                <a:cs typeface="Carlito"/>
              </a:rPr>
              <a:t>general </a:t>
            </a:r>
            <a:r>
              <a:rPr sz="2400" spc="-5" dirty="0">
                <a:latin typeface="Carlito"/>
                <a:cs typeface="Carlito"/>
              </a:rPr>
              <a:t>purpose equipment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fulfill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number of  </a:t>
            </a:r>
            <a:r>
              <a:rPr sz="2400" dirty="0">
                <a:latin typeface="Carlito"/>
                <a:cs typeface="Carlito"/>
              </a:rPr>
              <a:t>inspection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applications.</a:t>
            </a:r>
            <a:endParaRPr sz="2400">
              <a:latin typeface="Carlito"/>
              <a:cs typeface="Carlito"/>
            </a:endParaRPr>
          </a:p>
          <a:p>
            <a:pPr marL="355600" marR="5080" indent="-343535">
              <a:lnSpc>
                <a:spcPct val="9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60" dirty="0">
                <a:latin typeface="Carlito"/>
                <a:cs typeface="Carlito"/>
              </a:rPr>
              <a:t>Test </a:t>
            </a:r>
            <a:r>
              <a:rPr sz="2400" spc="-5" dirty="0">
                <a:latin typeface="Carlito"/>
                <a:cs typeface="Carlito"/>
              </a:rPr>
              <a:t>equipment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classified </a:t>
            </a:r>
            <a:r>
              <a:rPr sz="2400" dirty="0">
                <a:latin typeface="Carlito"/>
                <a:cs typeface="Carlito"/>
              </a:rPr>
              <a:t>in a number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20" dirty="0">
                <a:latin typeface="Carlito"/>
                <a:cs typeface="Carlito"/>
              </a:rPr>
              <a:t>different  ways, </a:t>
            </a:r>
            <a:r>
              <a:rPr sz="2400" dirty="0">
                <a:latin typeface="Carlito"/>
                <a:cs typeface="Carlito"/>
              </a:rPr>
              <a:t>this </a:t>
            </a:r>
            <a:r>
              <a:rPr sz="2400" spc="-20" dirty="0">
                <a:latin typeface="Carlito"/>
                <a:cs typeface="Carlito"/>
              </a:rPr>
              <a:t>may </a:t>
            </a:r>
            <a:r>
              <a:rPr sz="2400" dirty="0">
                <a:latin typeface="Carlito"/>
                <a:cs typeface="Carlito"/>
              </a:rPr>
              <a:t>include </a:t>
            </a:r>
            <a:r>
              <a:rPr sz="2400" spc="-5" dirty="0">
                <a:latin typeface="Carlito"/>
                <a:cs typeface="Carlito"/>
              </a:rPr>
              <a:t>portable or </a:t>
            </a:r>
            <a:r>
              <a:rPr sz="2400" spc="-20" dirty="0">
                <a:latin typeface="Carlito"/>
                <a:cs typeface="Carlito"/>
              </a:rPr>
              <a:t>stationary, </a:t>
            </a:r>
            <a:r>
              <a:rPr sz="2400" spc="-10" dirty="0">
                <a:latin typeface="Carlito"/>
                <a:cs typeface="Carlito"/>
              </a:rPr>
              <a:t>contact </a:t>
            </a:r>
            <a:r>
              <a:rPr sz="2400" spc="-5" dirty="0">
                <a:latin typeface="Carlito"/>
                <a:cs typeface="Carlito"/>
              </a:rPr>
              <a:t>or  immersion, </a:t>
            </a:r>
            <a:r>
              <a:rPr sz="2400" dirty="0">
                <a:latin typeface="Carlito"/>
                <a:cs typeface="Carlito"/>
              </a:rPr>
              <a:t>manual </a:t>
            </a:r>
            <a:r>
              <a:rPr sz="2400" spc="-5" dirty="0">
                <a:latin typeface="Carlito"/>
                <a:cs typeface="Carlito"/>
              </a:rPr>
              <a:t>or</a:t>
            </a:r>
            <a:r>
              <a:rPr sz="2400" spc="-5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automated.</a:t>
            </a:r>
            <a:endParaRPr sz="2400">
              <a:latin typeface="Carlito"/>
              <a:cs typeface="Carlito"/>
            </a:endParaRPr>
          </a:p>
          <a:p>
            <a:pPr marL="355600" marR="270510" indent="-343535">
              <a:lnSpc>
                <a:spcPct val="90100"/>
              </a:lnSpc>
              <a:spcBef>
                <a:spcPts val="1150"/>
              </a:spcBef>
              <a:buFont typeface="Arial"/>
              <a:buChar char="•"/>
              <a:tabLst>
                <a:tab pos="355600" algn="l"/>
                <a:tab pos="356235" algn="l"/>
                <a:tab pos="4699635" algn="l"/>
              </a:tabLst>
            </a:pPr>
            <a:r>
              <a:rPr sz="2400" dirty="0">
                <a:latin typeface="Carlito"/>
                <a:cs typeface="Carlito"/>
              </a:rPr>
              <a:t>Further </a:t>
            </a:r>
            <a:r>
              <a:rPr sz="2400" spc="-5" dirty="0">
                <a:latin typeface="Carlito"/>
                <a:cs typeface="Carlito"/>
              </a:rPr>
              <a:t>classification of instruments </a:t>
            </a:r>
            <a:r>
              <a:rPr sz="2400" spc="-10" dirty="0">
                <a:latin typeface="Carlito"/>
                <a:cs typeface="Carlito"/>
              </a:rPr>
              <a:t>commonly </a:t>
            </a:r>
            <a:r>
              <a:rPr sz="2400" spc="-5" dirty="0">
                <a:latin typeface="Carlito"/>
                <a:cs typeface="Carlito"/>
              </a:rPr>
              <a:t>divides  </a:t>
            </a:r>
            <a:r>
              <a:rPr sz="2400" dirty="0">
                <a:latin typeface="Carlito"/>
                <a:cs typeface="Carlito"/>
              </a:rPr>
              <a:t>them </a:t>
            </a:r>
            <a:r>
              <a:rPr sz="2400" spc="-15" dirty="0">
                <a:latin typeface="Carlito"/>
                <a:cs typeface="Carlito"/>
              </a:rPr>
              <a:t>into </a:t>
            </a:r>
            <a:r>
              <a:rPr sz="2400" spc="-20" dirty="0">
                <a:latin typeface="Carlito"/>
                <a:cs typeface="Carlito"/>
              </a:rPr>
              <a:t>four</a:t>
            </a:r>
            <a:r>
              <a:rPr sz="2400" spc="3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general</a:t>
            </a:r>
            <a:r>
              <a:rPr sz="2400" spc="1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categories:	</a:t>
            </a:r>
            <a:r>
              <a:rPr sz="2400" spc="-15" dirty="0">
                <a:latin typeface="Carlito"/>
                <a:cs typeface="Carlito"/>
              </a:rPr>
              <a:t>D-meters, </a:t>
            </a:r>
            <a:r>
              <a:rPr sz="2400" spc="-5" dirty="0">
                <a:latin typeface="Carlito"/>
                <a:cs typeface="Carlito"/>
              </a:rPr>
              <a:t>Flaw  </a:t>
            </a:r>
            <a:r>
              <a:rPr sz="2400" spc="-10" dirty="0">
                <a:latin typeface="Carlito"/>
                <a:cs typeface="Carlito"/>
              </a:rPr>
              <a:t>detectors, </a:t>
            </a:r>
            <a:r>
              <a:rPr sz="2400" spc="-5" dirty="0">
                <a:latin typeface="Carlito"/>
                <a:cs typeface="Carlito"/>
              </a:rPr>
              <a:t>Industrial </a:t>
            </a:r>
            <a:r>
              <a:rPr sz="2400" dirty="0">
                <a:latin typeface="Carlito"/>
                <a:cs typeface="Carlito"/>
              </a:rPr>
              <a:t>and </a:t>
            </a:r>
            <a:r>
              <a:rPr sz="2400" spc="-5" dirty="0">
                <a:latin typeface="Carlito"/>
                <a:cs typeface="Carlito"/>
              </a:rPr>
              <a:t>special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application.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5220" y="636473"/>
            <a:ext cx="54533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Instrumentation</a:t>
            </a:r>
            <a:r>
              <a:rPr spc="-12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/>
          <p:nvPr/>
        </p:nvSpPr>
        <p:spPr>
          <a:xfrm>
            <a:off x="4651375" y="1641475"/>
            <a:ext cx="1863725" cy="2701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638925" y="1636648"/>
            <a:ext cx="1992376" cy="33163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06018" y="1576832"/>
            <a:ext cx="7531100" cy="45123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80670" marR="3717925" indent="-2286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281305" algn="l"/>
              </a:tabLst>
            </a:pPr>
            <a:r>
              <a:rPr sz="2400" spc="-10" dirty="0">
                <a:latin typeface="Carlito"/>
                <a:cs typeface="Carlito"/>
              </a:rPr>
              <a:t>D-meters </a:t>
            </a:r>
            <a:r>
              <a:rPr sz="2400" spc="-5" dirty="0">
                <a:latin typeface="Carlito"/>
                <a:cs typeface="Carlito"/>
              </a:rPr>
              <a:t>or </a:t>
            </a:r>
            <a:r>
              <a:rPr sz="2400" spc="-10" dirty="0">
                <a:latin typeface="Carlito"/>
                <a:cs typeface="Carlito"/>
              </a:rPr>
              <a:t>digital </a:t>
            </a:r>
            <a:r>
              <a:rPr sz="2400" spc="-5" dirty="0">
                <a:latin typeface="Carlito"/>
                <a:cs typeface="Carlito"/>
              </a:rPr>
              <a:t>thickness  </a:t>
            </a:r>
            <a:r>
              <a:rPr sz="2400" spc="-15" dirty="0">
                <a:latin typeface="Carlito"/>
                <a:cs typeface="Carlito"/>
              </a:rPr>
              <a:t>gauge </a:t>
            </a:r>
            <a:r>
              <a:rPr sz="2400" spc="-5" dirty="0">
                <a:latin typeface="Carlito"/>
                <a:cs typeface="Carlito"/>
              </a:rPr>
              <a:t>instruments </a:t>
            </a:r>
            <a:r>
              <a:rPr sz="2400" spc="-10" dirty="0">
                <a:latin typeface="Carlito"/>
                <a:cs typeface="Carlito"/>
              </a:rPr>
              <a:t>provide 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user </a:t>
            </a:r>
            <a:r>
              <a:rPr sz="2400" dirty="0">
                <a:latin typeface="Carlito"/>
                <a:cs typeface="Carlito"/>
              </a:rPr>
              <a:t>with a </a:t>
            </a:r>
            <a:r>
              <a:rPr sz="2400" spc="-10" dirty="0">
                <a:latin typeface="Carlito"/>
                <a:cs typeface="Carlito"/>
              </a:rPr>
              <a:t>digital  </a:t>
            </a:r>
            <a:r>
              <a:rPr sz="2400" spc="-5" dirty="0">
                <a:latin typeface="Carlito"/>
                <a:cs typeface="Carlito"/>
              </a:rPr>
              <a:t>(numeric)</a:t>
            </a:r>
            <a:r>
              <a:rPr sz="2400" spc="-4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readout.</a:t>
            </a:r>
            <a:endParaRPr sz="2400">
              <a:latin typeface="Carlito"/>
              <a:cs typeface="Carlito"/>
            </a:endParaRPr>
          </a:p>
          <a:p>
            <a:pPr marL="280670" marR="3813175" indent="-228600">
              <a:lnSpc>
                <a:spcPts val="2300"/>
              </a:lnSpc>
              <a:spcBef>
                <a:spcPts val="1135"/>
              </a:spcBef>
              <a:buFont typeface="Arial"/>
              <a:buChar char="•"/>
              <a:tabLst>
                <a:tab pos="281305" algn="l"/>
              </a:tabLst>
            </a:pPr>
            <a:r>
              <a:rPr sz="2400" spc="-10" dirty="0">
                <a:latin typeface="Carlito"/>
                <a:cs typeface="Carlito"/>
              </a:rPr>
              <a:t>They are </a:t>
            </a:r>
            <a:r>
              <a:rPr sz="2400" spc="-5" dirty="0">
                <a:latin typeface="Carlito"/>
                <a:cs typeface="Carlito"/>
              </a:rPr>
              <a:t>designed primarily  </a:t>
            </a: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spc="-15" dirty="0">
                <a:latin typeface="Carlito"/>
                <a:cs typeface="Carlito"/>
              </a:rPr>
              <a:t>corrosion/erosion  </a:t>
            </a:r>
            <a:r>
              <a:rPr sz="2400" dirty="0">
                <a:latin typeface="Carlito"/>
                <a:cs typeface="Carlito"/>
              </a:rPr>
              <a:t>inspection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applications.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buChar char="•"/>
            </a:pP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har char="•"/>
            </a:pPr>
            <a:endParaRPr sz="2450">
              <a:latin typeface="Carlito"/>
              <a:cs typeface="Carlito"/>
            </a:endParaRPr>
          </a:p>
          <a:p>
            <a:pPr marL="241300" marR="5080" indent="-228600">
              <a:lnSpc>
                <a:spcPct val="80000"/>
              </a:lnSpc>
              <a:buFont typeface="Arial"/>
              <a:buChar char="•"/>
              <a:tabLst>
                <a:tab pos="241300" algn="l"/>
                <a:tab pos="6470015" algn="l"/>
              </a:tabLst>
            </a:pP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Some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instruments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provide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user </a:t>
            </a:r>
            <a:r>
              <a:rPr sz="2400" b="1" spc="5" dirty="0">
                <a:solidFill>
                  <a:srgbClr val="0000FF"/>
                </a:solidFill>
                <a:latin typeface="Arial"/>
                <a:cs typeface="Arial"/>
              </a:rPr>
              <a:t>with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both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a  digital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readout and a display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400" b="1" spc="2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signal.	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distinct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advantage of these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units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that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they allow  the user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evaluate the signal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ensure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that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digital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measurements are </a:t>
            </a:r>
            <a:r>
              <a:rPr sz="2400" b="1" dirty="0">
                <a:solidFill>
                  <a:srgbClr val="0000FF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the desired</a:t>
            </a:r>
            <a:r>
              <a:rPr sz="2400" b="1" spc="2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FF"/>
                </a:solidFill>
                <a:latin typeface="Arial"/>
                <a:cs typeface="Arial"/>
              </a:rPr>
              <a:t>features.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5220" y="636473"/>
            <a:ext cx="52247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Instrumentation</a:t>
            </a:r>
            <a:r>
              <a:rPr spc="-12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882192" y="1595704"/>
            <a:ext cx="4157345" cy="3779368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241300" algn="l"/>
                <a:tab pos="2654300" algn="l"/>
              </a:tabLst>
            </a:pPr>
            <a:r>
              <a:rPr spc="-5" dirty="0"/>
              <a:t>Fl</a:t>
            </a:r>
            <a:r>
              <a:rPr spc="-15" dirty="0"/>
              <a:t>a</a:t>
            </a:r>
            <a:r>
              <a:rPr dirty="0"/>
              <a:t>w</a:t>
            </a:r>
            <a:r>
              <a:rPr spc="-30" dirty="0"/>
              <a:t> </a:t>
            </a:r>
            <a:r>
              <a:rPr spc="-5"/>
              <a:t>d</a:t>
            </a:r>
            <a:r>
              <a:rPr spc="-15"/>
              <a:t>e</a:t>
            </a:r>
            <a:r>
              <a:rPr spc="-25"/>
              <a:t>t</a:t>
            </a:r>
            <a:r>
              <a:rPr/>
              <a:t>e</a:t>
            </a:r>
            <a:r>
              <a:rPr spc="5"/>
              <a:t>c</a:t>
            </a:r>
            <a:r>
              <a:rPr spc="-25"/>
              <a:t>t</a:t>
            </a:r>
            <a:r>
              <a:rPr spc="-5"/>
              <a:t>o</a:t>
            </a:r>
            <a:r>
              <a:rPr spc="-45"/>
              <a:t>r</a:t>
            </a:r>
            <a:r>
              <a:rPr/>
              <a:t>s</a:t>
            </a:r>
            <a:r>
              <a:rPr spc="-20"/>
              <a:t> </a:t>
            </a:r>
            <a:r>
              <a:rPr smtClean="0"/>
              <a:t>a</a:t>
            </a:r>
            <a:r>
              <a:rPr spc="-35" smtClean="0"/>
              <a:t>r</a:t>
            </a:r>
            <a:r>
              <a:rPr smtClean="0"/>
              <a:t>e</a:t>
            </a:r>
            <a:r>
              <a:rPr lang="en-US" dirty="0" smtClean="0"/>
              <a:t> </a:t>
            </a:r>
            <a:r>
              <a:rPr smtClean="0"/>
              <a:t>in</a:t>
            </a:r>
            <a:r>
              <a:rPr spc="-30" smtClean="0"/>
              <a:t>s</a:t>
            </a:r>
            <a:r>
              <a:rPr smtClean="0"/>
              <a:t>trume</a:t>
            </a:r>
            <a:r>
              <a:rPr spc="-25" smtClean="0"/>
              <a:t>n</a:t>
            </a:r>
            <a:r>
              <a:rPr smtClean="0"/>
              <a:t>ts  </a:t>
            </a:r>
            <a:r>
              <a:rPr spc="-5" dirty="0"/>
              <a:t>designed primarily </a:t>
            </a:r>
            <a:r>
              <a:rPr spc="-20" dirty="0"/>
              <a:t>for </a:t>
            </a:r>
            <a:r>
              <a:rPr dirty="0"/>
              <a:t>the  inspection </a:t>
            </a:r>
            <a:r>
              <a:rPr spc="-5" dirty="0"/>
              <a:t>of </a:t>
            </a:r>
            <a:r>
              <a:rPr spc="-10" dirty="0"/>
              <a:t>components </a:t>
            </a:r>
            <a:r>
              <a:rPr spc="-25" dirty="0"/>
              <a:t>for  </a:t>
            </a:r>
            <a:r>
              <a:rPr spc="-15" dirty="0"/>
              <a:t>defects.</a:t>
            </a:r>
          </a:p>
          <a:p>
            <a:pPr marL="241300" marR="377190" indent="-228600">
              <a:lnSpc>
                <a:spcPct val="80000"/>
              </a:lnSpc>
              <a:spcBef>
                <a:spcPts val="1445"/>
              </a:spcBef>
              <a:buFont typeface="Arial"/>
              <a:buChar char="•"/>
              <a:tabLst>
                <a:tab pos="241300" algn="l"/>
              </a:tabLst>
            </a:pPr>
            <a:r>
              <a:rPr spc="-35" dirty="0"/>
              <a:t>However, </a:t>
            </a:r>
            <a:r>
              <a:rPr dirty="0"/>
              <a:t>the </a:t>
            </a:r>
            <a:r>
              <a:rPr spc="-5" dirty="0"/>
              <a:t>signal </a:t>
            </a:r>
            <a:r>
              <a:rPr spc="-10" dirty="0"/>
              <a:t>can </a:t>
            </a:r>
            <a:r>
              <a:rPr spc="-5" dirty="0"/>
              <a:t>be  </a:t>
            </a:r>
            <a:r>
              <a:rPr spc="-15" dirty="0"/>
              <a:t>evaluated to </a:t>
            </a:r>
            <a:r>
              <a:rPr spc="-10" dirty="0"/>
              <a:t>obtain </a:t>
            </a:r>
            <a:r>
              <a:rPr spc="-5" dirty="0"/>
              <a:t>other  </a:t>
            </a:r>
            <a:r>
              <a:rPr spc="-10" dirty="0"/>
              <a:t>information </a:t>
            </a:r>
            <a:r>
              <a:rPr spc="-5" dirty="0"/>
              <a:t>such </a:t>
            </a:r>
            <a:r>
              <a:rPr dirty="0"/>
              <a:t>as</a:t>
            </a:r>
            <a:r>
              <a:rPr spc="-70" dirty="0"/>
              <a:t> </a:t>
            </a:r>
            <a:r>
              <a:rPr spc="-10" dirty="0"/>
              <a:t>material  </a:t>
            </a:r>
            <a:r>
              <a:rPr dirty="0"/>
              <a:t>thickness</a:t>
            </a:r>
            <a:r>
              <a:rPr spc="-25" dirty="0"/>
              <a:t> </a:t>
            </a:r>
            <a:r>
              <a:rPr spc="-10" dirty="0"/>
              <a:t>values.</a:t>
            </a:r>
          </a:p>
          <a:p>
            <a:pPr marL="241300" indent="-2286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241300" algn="l"/>
              </a:tabLst>
            </a:pPr>
            <a:r>
              <a:rPr dirty="0"/>
              <a:t>Both analog and </a:t>
            </a:r>
            <a:r>
              <a:rPr spc="-10" dirty="0"/>
              <a:t>digital</a:t>
            </a:r>
            <a:r>
              <a:rPr spc="-95" dirty="0"/>
              <a:t> </a:t>
            </a:r>
            <a:r>
              <a:rPr spc="-5" dirty="0"/>
              <a:t>displa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751415" y="4391914"/>
            <a:ext cx="196215" cy="304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80"/>
              </a:lnSpc>
            </a:pPr>
            <a:r>
              <a:rPr sz="2400" spc="-155" dirty="0">
                <a:latin typeface="Carlito"/>
                <a:cs typeface="Carlito"/>
              </a:rPr>
              <a:t>y</a:t>
            </a:r>
            <a:r>
              <a:rPr sz="2400" dirty="0">
                <a:latin typeface="Carlito"/>
                <a:cs typeface="Carlito"/>
              </a:rPr>
              <a:t>.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58690" y="1695323"/>
            <a:ext cx="3997960" cy="4324477"/>
            <a:chOff x="4758690" y="1695323"/>
            <a:chExt cx="3997960" cy="3651885"/>
          </a:xfrm>
        </p:grpSpPr>
        <p:sp>
          <p:nvSpPr>
            <p:cNvPr id="6" name="object 6"/>
            <p:cNvSpPr/>
            <p:nvPr/>
          </p:nvSpPr>
          <p:spPr>
            <a:xfrm>
              <a:off x="4758690" y="2882646"/>
              <a:ext cx="3589019" cy="246430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145151" y="1695323"/>
              <a:ext cx="3611499" cy="204000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med">
    <p:blinds dir="vert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5220" y="636473"/>
            <a:ext cx="53009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Instrumentation</a:t>
            </a:r>
            <a:r>
              <a:rPr spc="-12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52043" y="1624329"/>
            <a:ext cx="3713479" cy="331787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240665" marR="170180" indent="-228600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Industrial flaw detection  instruments, </a:t>
            </a:r>
            <a:r>
              <a:rPr sz="2400" spc="-10" dirty="0">
                <a:latin typeface="Carlito"/>
                <a:cs typeface="Carlito"/>
              </a:rPr>
              <a:t>provide</a:t>
            </a:r>
            <a:r>
              <a:rPr sz="2400" spc="-90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users  </a:t>
            </a:r>
            <a:r>
              <a:rPr sz="2400" dirty="0">
                <a:latin typeface="Carlito"/>
                <a:cs typeface="Carlito"/>
              </a:rPr>
              <a:t>with </a:t>
            </a:r>
            <a:r>
              <a:rPr sz="2400" spc="-10" dirty="0">
                <a:latin typeface="Carlito"/>
                <a:cs typeface="Carlito"/>
              </a:rPr>
              <a:t>more </a:t>
            </a:r>
            <a:r>
              <a:rPr sz="2400" spc="-5" dirty="0">
                <a:latin typeface="Carlito"/>
                <a:cs typeface="Carlito"/>
              </a:rPr>
              <a:t>options </a:t>
            </a:r>
            <a:r>
              <a:rPr sz="2400" dirty="0">
                <a:latin typeface="Carlito"/>
                <a:cs typeface="Carlito"/>
              </a:rPr>
              <a:t>than  </a:t>
            </a:r>
            <a:r>
              <a:rPr sz="2400" spc="-15" dirty="0">
                <a:latin typeface="Carlito"/>
                <a:cs typeface="Carlito"/>
              </a:rPr>
              <a:t>standard </a:t>
            </a:r>
            <a:r>
              <a:rPr sz="2400" spc="-5" dirty="0">
                <a:latin typeface="Carlito"/>
                <a:cs typeface="Carlito"/>
              </a:rPr>
              <a:t>flaw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detectors.</a:t>
            </a:r>
            <a:endParaRPr sz="2400">
              <a:latin typeface="Carlito"/>
              <a:cs typeface="Carlito"/>
            </a:endParaRPr>
          </a:p>
          <a:p>
            <a:pPr marL="240665" marR="24765" indent="-228600">
              <a:lnSpc>
                <a:spcPct val="80000"/>
              </a:lnSpc>
              <a:spcBef>
                <a:spcPts val="115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20" dirty="0">
                <a:latin typeface="Carlito"/>
                <a:cs typeface="Carlito"/>
              </a:rPr>
              <a:t>May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10" dirty="0">
                <a:latin typeface="Carlito"/>
                <a:cs typeface="Carlito"/>
              </a:rPr>
              <a:t>modulated </a:t>
            </a:r>
            <a:r>
              <a:rPr sz="2400" spc="-5" dirty="0">
                <a:latin typeface="Carlito"/>
                <a:cs typeface="Carlito"/>
              </a:rPr>
              <a:t>units  allowing </a:t>
            </a:r>
            <a:r>
              <a:rPr sz="2400" spc="-10" dirty="0">
                <a:latin typeface="Carlito"/>
                <a:cs typeface="Carlito"/>
              </a:rPr>
              <a:t>users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tailor </a:t>
            </a:r>
            <a:r>
              <a:rPr sz="2400" dirty="0">
                <a:latin typeface="Carlito"/>
                <a:cs typeface="Carlito"/>
              </a:rPr>
              <a:t>the  </a:t>
            </a:r>
            <a:r>
              <a:rPr sz="2400" spc="-5" dirty="0">
                <a:latin typeface="Carlito"/>
                <a:cs typeface="Carlito"/>
              </a:rPr>
              <a:t>instrument </a:t>
            </a:r>
            <a:r>
              <a:rPr sz="2400" spc="-20" dirty="0">
                <a:latin typeface="Carlito"/>
                <a:cs typeface="Carlito"/>
              </a:rPr>
              <a:t>for </a:t>
            </a:r>
            <a:r>
              <a:rPr sz="2400" dirty="0">
                <a:latin typeface="Carlito"/>
                <a:cs typeface="Carlito"/>
              </a:rPr>
              <a:t>their</a:t>
            </a:r>
            <a:r>
              <a:rPr sz="2400" spc="-10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specific  needs.</a:t>
            </a:r>
            <a:endParaRPr sz="2400">
              <a:latin typeface="Carlito"/>
              <a:cs typeface="Carlito"/>
            </a:endParaRPr>
          </a:p>
          <a:p>
            <a:pPr marL="240665" marR="5080" indent="-228600">
              <a:lnSpc>
                <a:spcPts val="2300"/>
              </a:lnSpc>
              <a:spcBef>
                <a:spcPts val="113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Generally not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spc="-5" dirty="0">
                <a:latin typeface="Carlito"/>
                <a:cs typeface="Carlito"/>
              </a:rPr>
              <a:t>portable</a:t>
            </a:r>
            <a:r>
              <a:rPr sz="2400" spc="-114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as  </a:t>
            </a:r>
            <a:r>
              <a:rPr sz="2400" spc="-15" dirty="0">
                <a:latin typeface="Carlito"/>
                <a:cs typeface="Carlito"/>
              </a:rPr>
              <a:t>standard </a:t>
            </a:r>
            <a:r>
              <a:rPr sz="2400" spc="-5" dirty="0">
                <a:latin typeface="Carlito"/>
                <a:cs typeface="Carlito"/>
              </a:rPr>
              <a:t>flaw</a:t>
            </a:r>
            <a:r>
              <a:rPr sz="2400" spc="-30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detectors.</a:t>
            </a:r>
            <a:endParaRPr sz="24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48961" y="1689100"/>
            <a:ext cx="4114165" cy="4635500"/>
            <a:chOff x="4648961" y="1689100"/>
            <a:chExt cx="4114165" cy="3470910"/>
          </a:xfrm>
        </p:grpSpPr>
        <p:sp>
          <p:nvSpPr>
            <p:cNvPr id="5" name="object 5"/>
            <p:cNvSpPr/>
            <p:nvPr/>
          </p:nvSpPr>
          <p:spPr>
            <a:xfrm>
              <a:off x="4648961" y="3070097"/>
              <a:ext cx="3808476" cy="20894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952999" y="1689100"/>
              <a:ext cx="3810000" cy="231622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med">
    <p:blinds dir="vert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5220" y="636473"/>
            <a:ext cx="51485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Instrumentation</a:t>
            </a:r>
            <a:r>
              <a:rPr spc="-12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8093" y="1549095"/>
            <a:ext cx="3924935" cy="411162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184785" marR="426720" indent="-172720">
              <a:lnSpc>
                <a:spcPct val="80000"/>
              </a:lnSpc>
              <a:spcBef>
                <a:spcPts val="585"/>
              </a:spcBef>
              <a:buFont typeface="Arial"/>
              <a:buChar char="•"/>
              <a:tabLst>
                <a:tab pos="185420" algn="l"/>
              </a:tabLst>
            </a:pPr>
            <a:r>
              <a:rPr sz="2000" spc="-10" dirty="0">
                <a:latin typeface="Carlito"/>
                <a:cs typeface="Carlito"/>
              </a:rPr>
              <a:t>Immersion ultrasonic </a:t>
            </a:r>
            <a:r>
              <a:rPr sz="2000" dirty="0">
                <a:latin typeface="Carlito"/>
                <a:cs typeface="Carlito"/>
              </a:rPr>
              <a:t>scanning  </a:t>
            </a:r>
            <a:r>
              <a:rPr sz="2000" spc="-20" dirty="0">
                <a:latin typeface="Carlito"/>
                <a:cs typeface="Carlito"/>
              </a:rPr>
              <a:t>systems </a:t>
            </a:r>
            <a:r>
              <a:rPr sz="2000" spc="-10" dirty="0">
                <a:latin typeface="Carlito"/>
                <a:cs typeface="Carlito"/>
              </a:rPr>
              <a:t>are </a:t>
            </a:r>
            <a:r>
              <a:rPr sz="2000" spc="-5" dirty="0">
                <a:latin typeface="Carlito"/>
                <a:cs typeface="Carlito"/>
              </a:rPr>
              <a:t>used </a:t>
            </a:r>
            <a:r>
              <a:rPr sz="2000" spc="-15" dirty="0">
                <a:latin typeface="Carlito"/>
                <a:cs typeface="Carlito"/>
              </a:rPr>
              <a:t>for </a:t>
            </a:r>
            <a:r>
              <a:rPr sz="2000" spc="-10" dirty="0">
                <a:latin typeface="Carlito"/>
                <a:cs typeface="Carlito"/>
              </a:rPr>
              <a:t>automated  </a:t>
            </a:r>
            <a:r>
              <a:rPr sz="2000" spc="-15" dirty="0">
                <a:latin typeface="Carlito"/>
                <a:cs typeface="Carlito"/>
              </a:rPr>
              <a:t>data </a:t>
            </a:r>
            <a:r>
              <a:rPr sz="2000" spc="-5" dirty="0">
                <a:latin typeface="Carlito"/>
                <a:cs typeface="Carlito"/>
              </a:rPr>
              <a:t>acquisition </a:t>
            </a:r>
            <a:r>
              <a:rPr sz="2000" dirty="0">
                <a:latin typeface="Carlito"/>
                <a:cs typeface="Carlito"/>
              </a:rPr>
              <a:t>and</a:t>
            </a:r>
            <a:r>
              <a:rPr sz="2000" spc="5" dirty="0">
                <a:latin typeface="Carlito"/>
                <a:cs typeface="Carlito"/>
              </a:rPr>
              <a:t> </a:t>
            </a:r>
            <a:r>
              <a:rPr sz="2000" dirty="0">
                <a:latin typeface="Carlito"/>
                <a:cs typeface="Carlito"/>
              </a:rPr>
              <a:t>imaging.</a:t>
            </a:r>
            <a:endParaRPr sz="2000">
              <a:latin typeface="Carlito"/>
              <a:cs typeface="Carlito"/>
            </a:endParaRPr>
          </a:p>
          <a:p>
            <a:pPr marL="184785" marR="200025" indent="-172720">
              <a:lnSpc>
                <a:spcPct val="80000"/>
              </a:lnSpc>
              <a:spcBef>
                <a:spcPts val="960"/>
              </a:spcBef>
              <a:buFont typeface="Arial"/>
              <a:buChar char="•"/>
              <a:tabLst>
                <a:tab pos="185420" algn="l"/>
              </a:tabLst>
            </a:pPr>
            <a:r>
              <a:rPr sz="2000" spc="-5" dirty="0">
                <a:latin typeface="Carlito"/>
                <a:cs typeface="Carlito"/>
              </a:rPr>
              <a:t>They </a:t>
            </a:r>
            <a:r>
              <a:rPr sz="2000" spc="-15" dirty="0">
                <a:latin typeface="Carlito"/>
                <a:cs typeface="Carlito"/>
              </a:rPr>
              <a:t>integrate </a:t>
            </a:r>
            <a:r>
              <a:rPr sz="2000" dirty="0">
                <a:latin typeface="Carlito"/>
                <a:cs typeface="Carlito"/>
              </a:rPr>
              <a:t>an </a:t>
            </a:r>
            <a:r>
              <a:rPr sz="2000" spc="-10" dirty="0">
                <a:latin typeface="Carlito"/>
                <a:cs typeface="Carlito"/>
              </a:rPr>
              <a:t>immersion </a:t>
            </a:r>
            <a:r>
              <a:rPr sz="2000" spc="-5" dirty="0">
                <a:latin typeface="Carlito"/>
                <a:cs typeface="Carlito"/>
              </a:rPr>
              <a:t>tank,  ultrasonic </a:t>
            </a:r>
            <a:r>
              <a:rPr sz="2000" spc="-10" dirty="0">
                <a:latin typeface="Carlito"/>
                <a:cs typeface="Carlito"/>
              </a:rPr>
              <a:t>instrumentation, </a:t>
            </a:r>
            <a:r>
              <a:rPr sz="2000" dirty="0">
                <a:latin typeface="Carlito"/>
                <a:cs typeface="Carlito"/>
              </a:rPr>
              <a:t>a  scanning </a:t>
            </a:r>
            <a:r>
              <a:rPr sz="2000" spc="-5" dirty="0">
                <a:latin typeface="Carlito"/>
                <a:cs typeface="Carlito"/>
              </a:rPr>
              <a:t>bridge, </a:t>
            </a:r>
            <a:r>
              <a:rPr sz="2000" dirty="0">
                <a:latin typeface="Carlito"/>
                <a:cs typeface="Carlito"/>
              </a:rPr>
              <a:t>and </a:t>
            </a:r>
            <a:r>
              <a:rPr sz="2000" spc="-5" dirty="0">
                <a:latin typeface="Carlito"/>
                <a:cs typeface="Carlito"/>
              </a:rPr>
              <a:t>computer  </a:t>
            </a:r>
            <a:r>
              <a:rPr sz="2000" spc="-10" dirty="0">
                <a:latin typeface="Carlito"/>
                <a:cs typeface="Carlito"/>
              </a:rPr>
              <a:t>controls.</a:t>
            </a:r>
            <a:endParaRPr sz="2000">
              <a:latin typeface="Carlito"/>
              <a:cs typeface="Carlito"/>
            </a:endParaRPr>
          </a:p>
          <a:p>
            <a:pPr marL="184785" marR="5080" indent="-172720">
              <a:lnSpc>
                <a:spcPct val="80000"/>
              </a:lnSpc>
              <a:spcBef>
                <a:spcPts val="960"/>
              </a:spcBef>
              <a:buFont typeface="Arial"/>
              <a:buChar char="•"/>
              <a:tabLst>
                <a:tab pos="185420" algn="l"/>
              </a:tabLst>
            </a:pPr>
            <a:r>
              <a:rPr sz="2000" spc="-5" dirty="0">
                <a:latin typeface="Carlito"/>
                <a:cs typeface="Carlito"/>
              </a:rPr>
              <a:t>The signal </a:t>
            </a:r>
            <a:r>
              <a:rPr sz="2000" spc="-15" dirty="0">
                <a:latin typeface="Carlito"/>
                <a:cs typeface="Carlito"/>
              </a:rPr>
              <a:t>strength </a:t>
            </a:r>
            <a:r>
              <a:rPr sz="2000" spc="-5" dirty="0">
                <a:latin typeface="Carlito"/>
                <a:cs typeface="Carlito"/>
              </a:rPr>
              <a:t>and/or </a:t>
            </a:r>
            <a:r>
              <a:rPr sz="2000" dirty="0">
                <a:latin typeface="Carlito"/>
                <a:cs typeface="Carlito"/>
              </a:rPr>
              <a:t>the time-  </a:t>
            </a:r>
            <a:r>
              <a:rPr sz="2000" spc="-5" dirty="0">
                <a:latin typeface="Carlito"/>
                <a:cs typeface="Carlito"/>
              </a:rPr>
              <a:t>of-flight of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5" dirty="0">
                <a:latin typeface="Carlito"/>
                <a:cs typeface="Carlito"/>
              </a:rPr>
              <a:t>signal is measured  </a:t>
            </a:r>
            <a:r>
              <a:rPr sz="2000" spc="-15" dirty="0">
                <a:latin typeface="Carlito"/>
                <a:cs typeface="Carlito"/>
              </a:rPr>
              <a:t>for </a:t>
            </a:r>
            <a:r>
              <a:rPr sz="2000" spc="-10" dirty="0">
                <a:latin typeface="Carlito"/>
                <a:cs typeface="Carlito"/>
              </a:rPr>
              <a:t>every point </a:t>
            </a:r>
            <a:r>
              <a:rPr sz="2000" dirty="0">
                <a:latin typeface="Carlito"/>
                <a:cs typeface="Carlito"/>
              </a:rPr>
              <a:t>in the </a:t>
            </a:r>
            <a:r>
              <a:rPr sz="2000" spc="-5" dirty="0">
                <a:latin typeface="Carlito"/>
                <a:cs typeface="Carlito"/>
              </a:rPr>
              <a:t>scan</a:t>
            </a:r>
            <a:r>
              <a:rPr sz="2000" spc="-15" dirty="0">
                <a:latin typeface="Carlito"/>
                <a:cs typeface="Carlito"/>
              </a:rPr>
              <a:t> </a:t>
            </a:r>
            <a:r>
              <a:rPr sz="2000" spc="-5" dirty="0">
                <a:latin typeface="Carlito"/>
                <a:cs typeface="Carlito"/>
              </a:rPr>
              <a:t>plan.</a:t>
            </a:r>
            <a:endParaRPr sz="2000">
              <a:latin typeface="Carlito"/>
              <a:cs typeface="Carlito"/>
            </a:endParaRPr>
          </a:p>
          <a:p>
            <a:pPr marL="184785" marR="429895" indent="-172720">
              <a:lnSpc>
                <a:spcPct val="80000"/>
              </a:lnSpc>
              <a:spcBef>
                <a:spcPts val="965"/>
              </a:spcBef>
              <a:buFont typeface="Arial"/>
              <a:buChar char="•"/>
              <a:tabLst>
                <a:tab pos="185420" algn="l"/>
              </a:tabLst>
            </a:pPr>
            <a:r>
              <a:rPr sz="2000" spc="-5" dirty="0">
                <a:latin typeface="Carlito"/>
                <a:cs typeface="Carlito"/>
              </a:rPr>
              <a:t>The value of </a:t>
            </a:r>
            <a:r>
              <a:rPr sz="2000" dirty="0">
                <a:latin typeface="Carlito"/>
                <a:cs typeface="Carlito"/>
              </a:rPr>
              <a:t>the </a:t>
            </a:r>
            <a:r>
              <a:rPr sz="2000" spc="-10" dirty="0">
                <a:latin typeface="Carlito"/>
                <a:cs typeface="Carlito"/>
              </a:rPr>
              <a:t>data </a:t>
            </a:r>
            <a:r>
              <a:rPr sz="2000" dirty="0">
                <a:latin typeface="Carlito"/>
                <a:cs typeface="Carlito"/>
              </a:rPr>
              <a:t>is </a:t>
            </a:r>
            <a:r>
              <a:rPr sz="2000" spc="-10" dirty="0">
                <a:latin typeface="Carlito"/>
                <a:cs typeface="Carlito"/>
              </a:rPr>
              <a:t>plotted  </a:t>
            </a:r>
            <a:r>
              <a:rPr sz="2000" spc="-5" dirty="0">
                <a:latin typeface="Carlito"/>
                <a:cs typeface="Carlito"/>
              </a:rPr>
              <a:t>using </a:t>
            </a:r>
            <a:r>
              <a:rPr sz="2000" spc="-15" dirty="0">
                <a:latin typeface="Carlito"/>
                <a:cs typeface="Carlito"/>
              </a:rPr>
              <a:t>colors </a:t>
            </a:r>
            <a:r>
              <a:rPr sz="2000" spc="-5" dirty="0">
                <a:latin typeface="Carlito"/>
                <a:cs typeface="Carlito"/>
              </a:rPr>
              <a:t>or shades of </a:t>
            </a:r>
            <a:r>
              <a:rPr sz="2000" spc="-20" dirty="0">
                <a:latin typeface="Carlito"/>
                <a:cs typeface="Carlito"/>
              </a:rPr>
              <a:t>gray </a:t>
            </a:r>
            <a:r>
              <a:rPr sz="2000" spc="-15" dirty="0">
                <a:latin typeface="Carlito"/>
                <a:cs typeface="Carlito"/>
              </a:rPr>
              <a:t>to  </a:t>
            </a:r>
            <a:r>
              <a:rPr sz="2000" spc="-10" dirty="0">
                <a:latin typeface="Carlito"/>
                <a:cs typeface="Carlito"/>
              </a:rPr>
              <a:t>produce detailed </a:t>
            </a:r>
            <a:r>
              <a:rPr sz="2000" spc="-5" dirty="0">
                <a:latin typeface="Carlito"/>
                <a:cs typeface="Carlito"/>
              </a:rPr>
              <a:t>images of </a:t>
            </a:r>
            <a:r>
              <a:rPr sz="2000" dirty="0">
                <a:latin typeface="Carlito"/>
                <a:cs typeface="Carlito"/>
              </a:rPr>
              <a:t>the  </a:t>
            </a:r>
            <a:r>
              <a:rPr sz="2000" spc="-10" dirty="0">
                <a:latin typeface="Carlito"/>
                <a:cs typeface="Carlito"/>
              </a:rPr>
              <a:t>surface </a:t>
            </a:r>
            <a:r>
              <a:rPr sz="2000" spc="-5" dirty="0">
                <a:latin typeface="Carlito"/>
                <a:cs typeface="Carlito"/>
              </a:rPr>
              <a:t>or internal </a:t>
            </a:r>
            <a:r>
              <a:rPr sz="2000" spc="-15" dirty="0">
                <a:latin typeface="Carlito"/>
                <a:cs typeface="Carlito"/>
              </a:rPr>
              <a:t>features </a:t>
            </a:r>
            <a:r>
              <a:rPr sz="2000" spc="-5" dirty="0">
                <a:latin typeface="Carlito"/>
                <a:cs typeface="Carlito"/>
              </a:rPr>
              <a:t>of </a:t>
            </a:r>
            <a:r>
              <a:rPr sz="2000" dirty="0">
                <a:latin typeface="Carlito"/>
                <a:cs typeface="Carlito"/>
              </a:rPr>
              <a:t>a  </a:t>
            </a:r>
            <a:r>
              <a:rPr sz="2000" spc="-5" dirty="0">
                <a:latin typeface="Carlito"/>
                <a:cs typeface="Carlito"/>
              </a:rPr>
              <a:t>component.</a:t>
            </a:r>
            <a:endParaRPr sz="2000">
              <a:latin typeface="Carlito"/>
              <a:cs typeface="Carli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495801" y="1646173"/>
            <a:ext cx="4189476" cy="4564380"/>
            <a:chOff x="4814951" y="1646173"/>
            <a:chExt cx="3870325" cy="4564380"/>
          </a:xfrm>
        </p:grpSpPr>
        <p:sp>
          <p:nvSpPr>
            <p:cNvPr id="5" name="object 5"/>
            <p:cNvSpPr/>
            <p:nvPr/>
          </p:nvSpPr>
          <p:spPr>
            <a:xfrm>
              <a:off x="4821301" y="3556000"/>
              <a:ext cx="3863975" cy="26543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814951" y="1646173"/>
              <a:ext cx="3838575" cy="18700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ransition spd="med">
    <p:blinds dir="vert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76322" y="530174"/>
            <a:ext cx="4815078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Calibration</a:t>
            </a:r>
            <a:r>
              <a:rPr spc="-100" dirty="0"/>
              <a:t> </a:t>
            </a:r>
            <a:r>
              <a:rPr spc="-15" dirty="0"/>
              <a:t>Standards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8243" y="1615185"/>
            <a:ext cx="7571740" cy="45618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 marR="374015">
              <a:lnSpc>
                <a:spcPct val="90000"/>
              </a:lnSpc>
              <a:spcBef>
                <a:spcPts val="385"/>
              </a:spcBef>
              <a:tabLst>
                <a:tab pos="3665220" algn="l"/>
              </a:tabLst>
            </a:pPr>
            <a:r>
              <a:rPr sz="2400" spc="-10" dirty="0">
                <a:latin typeface="Carlito"/>
                <a:cs typeface="Carlito"/>
              </a:rPr>
              <a:t>Calibration </a:t>
            </a:r>
            <a:r>
              <a:rPr sz="2400" dirty="0">
                <a:latin typeface="Carlito"/>
                <a:cs typeface="Carlito"/>
              </a:rPr>
              <a:t>is a </a:t>
            </a:r>
            <a:r>
              <a:rPr sz="2400" spc="-15" dirty="0">
                <a:latin typeface="Carlito"/>
                <a:cs typeface="Carlito"/>
              </a:rPr>
              <a:t>operation </a:t>
            </a:r>
            <a:r>
              <a:rPr sz="2400" spc="-10" dirty="0">
                <a:latin typeface="Carlito"/>
                <a:cs typeface="Carlito"/>
              </a:rPr>
              <a:t>of configuring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ultrasonic </a:t>
            </a:r>
            <a:r>
              <a:rPr sz="2400" spc="-15" dirty="0">
                <a:latin typeface="Carlito"/>
                <a:cs typeface="Carlito"/>
              </a:rPr>
              <a:t>test  </a:t>
            </a:r>
            <a:r>
              <a:rPr sz="2400" spc="-5" dirty="0">
                <a:latin typeface="Carlito"/>
                <a:cs typeface="Carlito"/>
              </a:rPr>
              <a:t>equipment </a:t>
            </a:r>
            <a:r>
              <a:rPr sz="2400" spc="-15" dirty="0">
                <a:latin typeface="Carlito"/>
                <a:cs typeface="Carlito"/>
              </a:rPr>
              <a:t>to</a:t>
            </a:r>
            <a:r>
              <a:rPr sz="2400" spc="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known</a:t>
            </a:r>
            <a:r>
              <a:rPr sz="2400" spc="1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values.	</a:t>
            </a:r>
            <a:r>
              <a:rPr sz="2400" spc="-5" dirty="0">
                <a:latin typeface="Carlito"/>
                <a:cs typeface="Carlito"/>
              </a:rPr>
              <a:t>This </a:t>
            </a:r>
            <a:r>
              <a:rPr sz="2400" spc="-10" dirty="0">
                <a:latin typeface="Carlito"/>
                <a:cs typeface="Carlito"/>
              </a:rPr>
              <a:t>provides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inspector  </a:t>
            </a:r>
            <a:r>
              <a:rPr sz="2400" dirty="0">
                <a:latin typeface="Carlito"/>
                <a:cs typeface="Carlito"/>
              </a:rPr>
              <a:t>with a means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comparing </a:t>
            </a:r>
            <a:r>
              <a:rPr sz="2400" spc="-15" dirty="0">
                <a:latin typeface="Carlito"/>
                <a:cs typeface="Carlito"/>
              </a:rPr>
              <a:t>test </a:t>
            </a:r>
            <a:r>
              <a:rPr sz="2400" spc="-5" dirty="0">
                <a:latin typeface="Carlito"/>
                <a:cs typeface="Carlito"/>
              </a:rPr>
              <a:t>signals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spc="-5" dirty="0">
                <a:latin typeface="Carlito"/>
                <a:cs typeface="Carlito"/>
              </a:rPr>
              <a:t>known  measurements.</a:t>
            </a:r>
            <a:endParaRPr sz="2400">
              <a:latin typeface="Carlito"/>
              <a:cs typeface="Carlito"/>
            </a:endParaRPr>
          </a:p>
          <a:p>
            <a:pPr marL="12700" marR="225425">
              <a:lnSpc>
                <a:spcPts val="2590"/>
              </a:lnSpc>
              <a:spcBef>
                <a:spcPts val="1480"/>
              </a:spcBef>
              <a:tabLst>
                <a:tab pos="896619" algn="l"/>
              </a:tabLst>
            </a:pPr>
            <a:r>
              <a:rPr sz="2400" spc="-10" dirty="0">
                <a:latin typeface="Carlito"/>
                <a:cs typeface="Carlito"/>
              </a:rPr>
              <a:t>Calibration standards come </a:t>
            </a:r>
            <a:r>
              <a:rPr sz="2400" dirty="0">
                <a:latin typeface="Carlito"/>
                <a:cs typeface="Carlito"/>
              </a:rPr>
              <a:t>in a wide </a:t>
            </a:r>
            <a:r>
              <a:rPr sz="2400" spc="-10" dirty="0">
                <a:latin typeface="Carlito"/>
                <a:cs typeface="Carlito"/>
              </a:rPr>
              <a:t>variety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material  </a:t>
            </a:r>
            <a:r>
              <a:rPr sz="2400" dirty="0">
                <a:latin typeface="Carlito"/>
                <a:cs typeface="Carlito"/>
              </a:rPr>
              <a:t>types,	and </a:t>
            </a:r>
            <a:r>
              <a:rPr sz="2400" spc="-15" dirty="0">
                <a:latin typeface="Carlito"/>
                <a:cs typeface="Carlito"/>
              </a:rPr>
              <a:t>configurations </a:t>
            </a:r>
            <a:r>
              <a:rPr sz="2400" spc="-5" dirty="0">
                <a:latin typeface="Carlito"/>
                <a:cs typeface="Carlito"/>
              </a:rPr>
              <a:t>due </a:t>
            </a:r>
            <a:r>
              <a:rPr sz="2400" spc="-15" dirty="0">
                <a:latin typeface="Carlito"/>
                <a:cs typeface="Carlito"/>
              </a:rPr>
              <a:t>to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diversity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inspection  </a:t>
            </a:r>
            <a:r>
              <a:rPr sz="2400" spc="-5" dirty="0">
                <a:latin typeface="Carlito"/>
                <a:cs typeface="Carlito"/>
              </a:rPr>
              <a:t>applications.</a:t>
            </a:r>
            <a:endParaRPr sz="2400">
              <a:latin typeface="Carlito"/>
              <a:cs typeface="Carlito"/>
            </a:endParaRPr>
          </a:p>
          <a:p>
            <a:pPr marL="12700" marR="5080">
              <a:lnSpc>
                <a:spcPct val="90100"/>
              </a:lnSpc>
              <a:spcBef>
                <a:spcPts val="1405"/>
              </a:spcBef>
            </a:pPr>
            <a:r>
              <a:rPr sz="2400" spc="-10" dirty="0">
                <a:latin typeface="Carlito"/>
                <a:cs typeface="Carlito"/>
              </a:rPr>
              <a:t>Calibration standards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5" dirty="0">
                <a:latin typeface="Carlito"/>
                <a:cs typeface="Carlito"/>
              </a:rPr>
              <a:t>typically </a:t>
            </a:r>
            <a:r>
              <a:rPr sz="2400" spc="-10" dirty="0">
                <a:latin typeface="Carlito"/>
                <a:cs typeface="Carlito"/>
              </a:rPr>
              <a:t>manufactured </a:t>
            </a:r>
            <a:r>
              <a:rPr sz="2400" spc="-15" dirty="0">
                <a:latin typeface="Carlito"/>
                <a:cs typeface="Carlito"/>
              </a:rPr>
              <a:t>from  </a:t>
            </a:r>
            <a:r>
              <a:rPr sz="2400" spc="-5" dirty="0">
                <a:latin typeface="Carlito"/>
                <a:cs typeface="Carlito"/>
              </a:rPr>
              <a:t>materials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same </a:t>
            </a:r>
            <a:r>
              <a:rPr sz="2400" spc="-10" dirty="0">
                <a:latin typeface="Carlito"/>
                <a:cs typeface="Carlito"/>
              </a:rPr>
              <a:t>acoustic properties </a:t>
            </a:r>
            <a:r>
              <a:rPr sz="2400" dirty="0">
                <a:latin typeface="Carlito"/>
                <a:cs typeface="Carlito"/>
              </a:rPr>
              <a:t>as </a:t>
            </a:r>
            <a:r>
              <a:rPr sz="2400" spc="-5" dirty="0">
                <a:latin typeface="Carlito"/>
                <a:cs typeface="Carlito"/>
              </a:rPr>
              <a:t>those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5" dirty="0">
                <a:latin typeface="Carlito"/>
                <a:cs typeface="Carlito"/>
              </a:rPr>
              <a:t>test  </a:t>
            </a:r>
            <a:r>
              <a:rPr sz="2400" spc="-5" dirty="0">
                <a:latin typeface="Carlito"/>
                <a:cs typeface="Carlito"/>
              </a:rPr>
              <a:t>articles.</a:t>
            </a:r>
            <a:endParaRPr sz="2400">
              <a:latin typeface="Carlito"/>
              <a:cs typeface="Carlito"/>
            </a:endParaRPr>
          </a:p>
          <a:p>
            <a:pPr marL="12700" marR="509905">
              <a:lnSpc>
                <a:spcPts val="2590"/>
              </a:lnSpc>
              <a:spcBef>
                <a:spcPts val="1480"/>
              </a:spcBef>
            </a:pPr>
            <a:r>
              <a:rPr sz="2400" spc="-5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following </a:t>
            </a:r>
            <a:r>
              <a:rPr sz="2400" spc="-5" dirty="0">
                <a:latin typeface="Carlito"/>
                <a:cs typeface="Carlito"/>
              </a:rPr>
              <a:t>slides </a:t>
            </a:r>
            <a:r>
              <a:rPr sz="2400" spc="-10" dirty="0">
                <a:latin typeface="Carlito"/>
                <a:cs typeface="Carlito"/>
              </a:rPr>
              <a:t>provide examples </a:t>
            </a:r>
            <a:r>
              <a:rPr sz="2400" spc="-5" dirty="0">
                <a:latin typeface="Carlito"/>
                <a:cs typeface="Carlito"/>
              </a:rPr>
              <a:t>of specific </a:t>
            </a:r>
            <a:r>
              <a:rPr sz="2400" dirty="0">
                <a:latin typeface="Carlito"/>
                <a:cs typeface="Carlito"/>
              </a:rPr>
              <a:t>types </a:t>
            </a:r>
            <a:r>
              <a:rPr sz="2400" spc="-5" dirty="0">
                <a:latin typeface="Carlito"/>
                <a:cs typeface="Carlito"/>
              </a:rPr>
              <a:t>of  </a:t>
            </a:r>
            <a:r>
              <a:rPr sz="2400" spc="-10" dirty="0">
                <a:latin typeface="Carlito"/>
                <a:cs typeface="Carlito"/>
              </a:rPr>
              <a:t>standards.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21351" y="1682750"/>
            <a:ext cx="3281299" cy="13049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19096" y="530174"/>
            <a:ext cx="6005703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Calibration </a:t>
            </a:r>
            <a:r>
              <a:rPr spc="-15" dirty="0"/>
              <a:t>Standards</a:t>
            </a:r>
            <a:r>
              <a:rPr spc="-12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5291" y="1589912"/>
            <a:ext cx="4321175" cy="447421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50800" marR="198120">
              <a:lnSpc>
                <a:spcPct val="80000"/>
              </a:lnSpc>
              <a:spcBef>
                <a:spcPts val="765"/>
              </a:spcBef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Thickness calibration  standards may be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flat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or  curved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for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pipe and</a:t>
            </a:r>
            <a:r>
              <a:rPr sz="2800" b="1" spc="-9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tubing  applications,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consisting of  simple variations in  material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thickness.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80000"/>
              </a:lnSpc>
              <a:spcBef>
                <a:spcPts val="2100"/>
              </a:spcBef>
            </a:pP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Distance/Area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Amplitude  standards utilize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flat</a:t>
            </a:r>
            <a:r>
              <a:rPr sz="2800" b="1" spc="-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bottom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holes or side drilled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holes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to  establish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known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reflector  size with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changes in sound  path form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entry surface.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26050" y="3130550"/>
            <a:ext cx="3295650" cy="1928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15203" y="3167633"/>
            <a:ext cx="271018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ASTM Distance/Area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Amplitude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16525" y="5195887"/>
            <a:ext cx="3290951" cy="1336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334380" y="5187441"/>
            <a:ext cx="9906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N</a:t>
            </a:r>
            <a:r>
              <a:rPr sz="1600" spc="-210" dirty="0">
                <a:latin typeface="Times New Roman"/>
                <a:cs typeface="Times New Roman"/>
              </a:rPr>
              <a:t>A</a:t>
            </a:r>
            <a:r>
              <a:rPr sz="1600" spc="-5" dirty="0">
                <a:latin typeface="Times New Roman"/>
                <a:cs typeface="Times New Roman"/>
              </a:rPr>
              <a:t>VSHIPS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19096" y="530174"/>
            <a:ext cx="6234303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Calibration </a:t>
            </a:r>
            <a:r>
              <a:rPr spc="-15" dirty="0"/>
              <a:t>Standards</a:t>
            </a:r>
            <a:r>
              <a:rPr spc="-120" dirty="0"/>
              <a:t> </a:t>
            </a:r>
            <a:r>
              <a:rPr spc="-10" dirty="0"/>
              <a:t>(cont.)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02944" y="1542415"/>
            <a:ext cx="3983990" cy="407987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7150">
              <a:lnSpc>
                <a:spcPct val="80000"/>
              </a:lnSpc>
              <a:spcBef>
                <a:spcPts val="765"/>
              </a:spcBef>
            </a:pP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There </a:t>
            </a:r>
            <a:r>
              <a:rPr sz="2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are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also calibration  standards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for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use in</a:t>
            </a:r>
            <a:r>
              <a:rPr sz="2800" b="1" spc="-10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angle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beam inspections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when  flaws </a:t>
            </a:r>
            <a:r>
              <a:rPr sz="2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are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not parallel to  entry</a:t>
            </a:r>
            <a:r>
              <a:rPr sz="2800" b="1" spc="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surface.</a:t>
            </a:r>
            <a:endParaRPr sz="2800">
              <a:latin typeface="Times New Roman"/>
              <a:cs typeface="Times New Roman"/>
            </a:endParaRPr>
          </a:p>
          <a:p>
            <a:pPr marL="12700" marR="5080">
              <a:lnSpc>
                <a:spcPct val="80000"/>
              </a:lnSpc>
              <a:spcBef>
                <a:spcPts val="1680"/>
              </a:spcBef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These standards utilized  side drilled holes, notches,  and geometric  configuration to establish  time distance and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amplitude</a:t>
            </a:r>
            <a:r>
              <a:rPr sz="2800" b="1" spc="-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relationships.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200650" y="1654048"/>
            <a:ext cx="3524250" cy="17256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585205" y="1681352"/>
            <a:ext cx="350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IIW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972050" y="3025648"/>
            <a:ext cx="3424174" cy="19765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04205" y="3129533"/>
            <a:ext cx="41973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DSC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58738" y="3129533"/>
            <a:ext cx="3073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DC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00241" y="3129533"/>
            <a:ext cx="7893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Rhompas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32805" y="4425188"/>
            <a:ext cx="2736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SC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91250" y="4702175"/>
            <a:ext cx="2514600" cy="1885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347205" y="6254292"/>
            <a:ext cx="16611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ASME </a:t>
            </a:r>
            <a:r>
              <a:rPr sz="1600" dirty="0">
                <a:latin typeface="Times New Roman"/>
                <a:cs typeface="Times New Roman"/>
              </a:rPr>
              <a:t>Pipe </a:t>
            </a:r>
            <a:r>
              <a:rPr sz="1600" spc="-5" dirty="0">
                <a:latin typeface="Times New Roman"/>
                <a:cs typeface="Times New Roman"/>
              </a:rPr>
              <a:t>Sec.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XI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33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00680" y="530174"/>
            <a:ext cx="52955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Qualification</a:t>
            </a:r>
            <a:r>
              <a:rPr spc="-80" dirty="0"/>
              <a:t> </a:t>
            </a:r>
            <a:r>
              <a:rPr spc="-15" dirty="0"/>
              <a:t>Standards</a:t>
            </a:r>
          </a:p>
        </p:txBody>
      </p:sp>
      <p:sp>
        <p:nvSpPr>
          <p:cNvPr id="3" name="object 3"/>
          <p:cNvSpPr/>
          <p:nvPr/>
        </p:nvSpPr>
        <p:spPr>
          <a:xfrm>
            <a:off x="4152900" y="1673098"/>
            <a:ext cx="4710049" cy="2500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59250" y="4292600"/>
            <a:ext cx="4702175" cy="2178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52043" y="1535937"/>
            <a:ext cx="3291840" cy="38665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65"/>
              </a:spcBef>
            </a:pP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Qualification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standards differ</a:t>
            </a:r>
            <a:r>
              <a:rPr sz="2800" b="1" spc="-1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0000FF"/>
                </a:solidFill>
                <a:latin typeface="Times New Roman"/>
                <a:cs typeface="Times New Roman"/>
              </a:rPr>
              <a:t>from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calibration standards  in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that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their use is</a:t>
            </a:r>
            <a:r>
              <a:rPr sz="2800" b="1" spc="-1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for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purposes of varying  </a:t>
            </a:r>
            <a:r>
              <a:rPr sz="2800" b="1" spc="-10" dirty="0">
                <a:solidFill>
                  <a:srgbClr val="0000FF"/>
                </a:solidFill>
                <a:latin typeface="Times New Roman"/>
                <a:cs typeface="Times New Roman"/>
              </a:rPr>
              <a:t>proper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equipment  operation and 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qualification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of  equipment use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for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specific codes </a:t>
            </a:r>
            <a:r>
              <a:rPr sz="2800" b="1" dirty="0">
                <a:solidFill>
                  <a:srgbClr val="0000FF"/>
                </a:solidFill>
                <a:latin typeface="Times New Roman"/>
                <a:cs typeface="Times New Roman"/>
              </a:rPr>
              <a:t>and  </a:t>
            </a:r>
            <a:r>
              <a:rPr sz="2800" b="1" spc="-5" dirty="0">
                <a:solidFill>
                  <a:srgbClr val="0000FF"/>
                </a:solidFill>
                <a:latin typeface="Times New Roman"/>
                <a:cs typeface="Times New Roman"/>
              </a:rPr>
              <a:t>standards.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84928" y="1840229"/>
            <a:ext cx="13912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5" dirty="0">
                <a:latin typeface="Times New Roman"/>
                <a:cs typeface="Times New Roman"/>
              </a:rPr>
              <a:t>AWS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Resolution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65650" y="4425188"/>
            <a:ext cx="155638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IOW Beam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Profile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671309" y="1764029"/>
            <a:ext cx="14268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DC-dB</a:t>
            </a:r>
            <a:r>
              <a:rPr sz="1600" spc="-1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Accuracy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81200" y="530174"/>
            <a:ext cx="541019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Data</a:t>
            </a:r>
            <a:r>
              <a:rPr spc="-70" dirty="0"/>
              <a:t> </a:t>
            </a:r>
            <a:r>
              <a:rPr spc="-15" dirty="0"/>
              <a:t>Presentation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0143" y="1659382"/>
            <a:ext cx="7404100" cy="3537585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0665" marR="110489" indent="-228600">
              <a:lnSpc>
                <a:spcPts val="23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latin typeface="Carlito"/>
                <a:cs typeface="Carlito"/>
              </a:rPr>
              <a:t>Information </a:t>
            </a:r>
            <a:r>
              <a:rPr sz="2400" spc="-15" dirty="0">
                <a:latin typeface="Carlito"/>
                <a:cs typeface="Carlito"/>
              </a:rPr>
              <a:t>from </a:t>
            </a:r>
            <a:r>
              <a:rPr sz="2400" spc="-10" dirty="0">
                <a:latin typeface="Carlito"/>
                <a:cs typeface="Carlito"/>
              </a:rPr>
              <a:t>ultrasonic testing can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10" dirty="0">
                <a:latin typeface="Carlito"/>
                <a:cs typeface="Carlito"/>
              </a:rPr>
              <a:t>presented </a:t>
            </a:r>
            <a:r>
              <a:rPr sz="2400" dirty="0">
                <a:latin typeface="Carlito"/>
                <a:cs typeface="Carlito"/>
              </a:rPr>
              <a:t>in a  </a:t>
            </a:r>
            <a:r>
              <a:rPr sz="2400" spc="-5" dirty="0">
                <a:latin typeface="Carlito"/>
                <a:cs typeface="Carlito"/>
              </a:rPr>
              <a:t>number of </a:t>
            </a:r>
            <a:r>
              <a:rPr sz="2400" spc="-15" dirty="0">
                <a:latin typeface="Carlito"/>
                <a:cs typeface="Carlito"/>
              </a:rPr>
              <a:t>differing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formats.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10" dirty="0">
                <a:latin typeface="Carlito"/>
                <a:cs typeface="Carlito"/>
              </a:rPr>
              <a:t>Three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more common </a:t>
            </a:r>
            <a:r>
              <a:rPr sz="2400" spc="-15" dirty="0">
                <a:latin typeface="Carlito"/>
                <a:cs typeface="Carlito"/>
              </a:rPr>
              <a:t>formats</a:t>
            </a:r>
            <a:r>
              <a:rPr sz="2400" spc="-2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include:</a:t>
            </a:r>
            <a:endParaRPr sz="2400">
              <a:latin typeface="Carlito"/>
              <a:cs typeface="Carlito"/>
            </a:endParaRPr>
          </a:p>
          <a:p>
            <a:pPr marL="756285" lvl="1" indent="-287655">
              <a:lnSpc>
                <a:spcPct val="100000"/>
              </a:lnSpc>
              <a:spcBef>
                <a:spcPts val="87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rlito"/>
                <a:cs typeface="Carlito"/>
              </a:rPr>
              <a:t>A-scan</a:t>
            </a:r>
            <a:endParaRPr sz="2400">
              <a:latin typeface="Carlito"/>
              <a:cs typeface="Carlito"/>
            </a:endParaRPr>
          </a:p>
          <a:p>
            <a:pPr marL="756285" lvl="1" indent="-287655">
              <a:lnSpc>
                <a:spcPct val="100000"/>
              </a:lnSpc>
              <a:spcBef>
                <a:spcPts val="86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rlito"/>
                <a:cs typeface="Carlito"/>
              </a:rPr>
              <a:t>B-scan</a:t>
            </a:r>
            <a:endParaRPr sz="2400">
              <a:latin typeface="Carlito"/>
              <a:cs typeface="Carlito"/>
            </a:endParaRPr>
          </a:p>
          <a:p>
            <a:pPr marL="756285" lvl="1" indent="-287655">
              <a:lnSpc>
                <a:spcPct val="100000"/>
              </a:lnSpc>
              <a:spcBef>
                <a:spcPts val="86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Carlito"/>
                <a:cs typeface="Carlito"/>
              </a:rPr>
              <a:t>C-scan</a:t>
            </a:r>
            <a:endParaRPr sz="240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750">
              <a:latin typeface="Carlito"/>
              <a:cs typeface="Carlito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latin typeface="Carlito"/>
                <a:cs typeface="Carlito"/>
              </a:rPr>
              <a:t>These </a:t>
            </a:r>
            <a:r>
              <a:rPr sz="2400" spc="-10" dirty="0">
                <a:latin typeface="Carlito"/>
                <a:cs typeface="Carlito"/>
              </a:rPr>
              <a:t>three </a:t>
            </a:r>
            <a:r>
              <a:rPr sz="2400" spc="-15" dirty="0">
                <a:latin typeface="Carlito"/>
                <a:cs typeface="Carlito"/>
              </a:rPr>
              <a:t>formats </a:t>
            </a:r>
            <a:r>
              <a:rPr sz="2400" dirty="0">
                <a:latin typeface="Carlito"/>
                <a:cs typeface="Carlito"/>
              </a:rPr>
              <a:t>will </a:t>
            </a:r>
            <a:r>
              <a:rPr sz="2400" spc="-5" dirty="0">
                <a:latin typeface="Carlito"/>
                <a:cs typeface="Carlito"/>
              </a:rPr>
              <a:t>be discussed </a:t>
            </a:r>
            <a:r>
              <a:rPr sz="2400" dirty="0">
                <a:latin typeface="Carlito"/>
                <a:cs typeface="Carlito"/>
              </a:rPr>
              <a:t>in the </a:t>
            </a:r>
            <a:r>
              <a:rPr sz="2400" spc="-10" dirty="0">
                <a:latin typeface="Carlito"/>
                <a:cs typeface="Carlito"/>
              </a:rPr>
              <a:t>next </a:t>
            </a:r>
            <a:r>
              <a:rPr sz="2400" spc="-25" dirty="0">
                <a:latin typeface="Carlito"/>
                <a:cs typeface="Carlito"/>
              </a:rPr>
              <a:t>few</a:t>
            </a:r>
            <a:r>
              <a:rPr sz="2400" spc="-60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slides.</a:t>
            </a:r>
            <a:endParaRPr sz="24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8073" y="636473"/>
            <a:ext cx="5816727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Data </a:t>
            </a:r>
            <a:r>
              <a:rPr spc="-20" dirty="0"/>
              <a:t>Presentation </a:t>
            </a:r>
            <a:r>
              <a:rPr dirty="0"/>
              <a:t>-</a:t>
            </a:r>
            <a:r>
              <a:rPr spc="-10" dirty="0"/>
              <a:t> </a:t>
            </a:r>
            <a:r>
              <a:rPr spc="-5" dirty="0"/>
              <a:t>A-scan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637157"/>
            <a:ext cx="4065904" cy="390334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marR="189230" indent="-343535">
              <a:lnSpc>
                <a:spcPct val="80000"/>
              </a:lnSpc>
              <a:spcBef>
                <a:spcPts val="67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5" dirty="0">
                <a:latin typeface="Carlito"/>
                <a:cs typeface="Carlito"/>
              </a:rPr>
              <a:t>A-scan </a:t>
            </a:r>
            <a:r>
              <a:rPr sz="2400" spc="-10" dirty="0">
                <a:latin typeface="Carlito"/>
                <a:cs typeface="Carlito"/>
              </a:rPr>
              <a:t>presentation </a:t>
            </a:r>
            <a:r>
              <a:rPr sz="2400" spc="-15" dirty="0">
                <a:latin typeface="Carlito"/>
                <a:cs typeface="Carlito"/>
              </a:rPr>
              <a:t>displays 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0" dirty="0">
                <a:latin typeface="Carlito"/>
                <a:cs typeface="Carlito"/>
              </a:rPr>
              <a:t>amount </a:t>
            </a:r>
            <a:r>
              <a:rPr sz="2400" spc="-5" dirty="0">
                <a:latin typeface="Carlito"/>
                <a:cs typeface="Carlito"/>
              </a:rPr>
              <a:t>of </a:t>
            </a:r>
            <a:r>
              <a:rPr sz="2400" spc="-10" dirty="0">
                <a:latin typeface="Carlito"/>
                <a:cs typeface="Carlito"/>
              </a:rPr>
              <a:t>received  ultrasonic </a:t>
            </a:r>
            <a:r>
              <a:rPr sz="2400" spc="-5" dirty="0">
                <a:latin typeface="Carlito"/>
                <a:cs typeface="Carlito"/>
              </a:rPr>
              <a:t>energy </a:t>
            </a:r>
            <a:r>
              <a:rPr sz="2400" dirty="0">
                <a:latin typeface="Carlito"/>
                <a:cs typeface="Carlito"/>
              </a:rPr>
              <a:t>as a  </a:t>
            </a:r>
            <a:r>
              <a:rPr sz="2400" spc="-5" dirty="0">
                <a:latin typeface="Carlito"/>
                <a:cs typeface="Carlito"/>
              </a:rPr>
              <a:t>function </a:t>
            </a:r>
            <a:r>
              <a:rPr sz="2400" spc="-10" dirty="0">
                <a:latin typeface="Carlito"/>
                <a:cs typeface="Carlito"/>
              </a:rPr>
              <a:t>of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dirty="0">
                <a:latin typeface="Carlito"/>
                <a:cs typeface="Carlito"/>
              </a:rPr>
              <a:t>time.</a:t>
            </a:r>
            <a:endParaRPr sz="2400">
              <a:latin typeface="Carlito"/>
              <a:cs typeface="Carlito"/>
            </a:endParaRPr>
          </a:p>
          <a:p>
            <a:pPr marL="355600" marR="26670" indent="-343535">
              <a:lnSpc>
                <a:spcPct val="80000"/>
              </a:lnSpc>
              <a:spcBef>
                <a:spcPts val="115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rlito"/>
                <a:cs typeface="Carlito"/>
              </a:rPr>
              <a:t>Relative discontinuity </a:t>
            </a:r>
            <a:r>
              <a:rPr sz="2400" spc="-15" dirty="0">
                <a:latin typeface="Carlito"/>
                <a:cs typeface="Carlito"/>
              </a:rPr>
              <a:t>size </a:t>
            </a:r>
            <a:r>
              <a:rPr sz="2400" spc="-10" dirty="0">
                <a:latin typeface="Carlito"/>
                <a:cs typeface="Carlito"/>
              </a:rPr>
              <a:t>can  </a:t>
            </a:r>
            <a:r>
              <a:rPr sz="2400" spc="-5" dirty="0">
                <a:latin typeface="Carlito"/>
                <a:cs typeface="Carlito"/>
              </a:rPr>
              <a:t>be </a:t>
            </a:r>
            <a:r>
              <a:rPr sz="2400" spc="-10" dirty="0">
                <a:latin typeface="Carlito"/>
                <a:cs typeface="Carlito"/>
              </a:rPr>
              <a:t>estimated by </a:t>
            </a:r>
            <a:r>
              <a:rPr sz="2400" spc="-5" dirty="0">
                <a:latin typeface="Carlito"/>
                <a:cs typeface="Carlito"/>
              </a:rPr>
              <a:t>comparing 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signal amplitude </a:t>
            </a:r>
            <a:r>
              <a:rPr sz="2400" spc="-20" dirty="0">
                <a:latin typeface="Carlito"/>
                <a:cs typeface="Carlito"/>
              </a:rPr>
              <a:t>to </a:t>
            </a:r>
            <a:r>
              <a:rPr sz="2400" spc="-10" dirty="0">
                <a:latin typeface="Carlito"/>
                <a:cs typeface="Carlito"/>
              </a:rPr>
              <a:t>that  </a:t>
            </a:r>
            <a:r>
              <a:rPr sz="2400" spc="-15" dirty="0">
                <a:latin typeface="Carlito"/>
                <a:cs typeface="Carlito"/>
              </a:rPr>
              <a:t>from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known</a:t>
            </a:r>
            <a:r>
              <a:rPr sz="2400" spc="-20" dirty="0">
                <a:latin typeface="Carlito"/>
                <a:cs typeface="Carlito"/>
              </a:rPr>
              <a:t> </a:t>
            </a:r>
            <a:r>
              <a:rPr sz="2400" spc="-35" dirty="0">
                <a:latin typeface="Carlito"/>
                <a:cs typeface="Carlito"/>
              </a:rPr>
              <a:t>reflector.</a:t>
            </a:r>
            <a:endParaRPr sz="2400">
              <a:latin typeface="Carlito"/>
              <a:cs typeface="Carlito"/>
            </a:endParaRPr>
          </a:p>
          <a:p>
            <a:pPr marL="355600" marR="5080" indent="-343535">
              <a:lnSpc>
                <a:spcPct val="80000"/>
              </a:lnSpc>
              <a:spcBef>
                <a:spcPts val="115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400" spc="-10" dirty="0">
                <a:latin typeface="Carlito"/>
                <a:cs typeface="Carlito"/>
              </a:rPr>
              <a:t>Reflector </a:t>
            </a:r>
            <a:r>
              <a:rPr sz="2400" spc="-5" dirty="0">
                <a:latin typeface="Carlito"/>
                <a:cs typeface="Carlito"/>
              </a:rPr>
              <a:t>depth </a:t>
            </a:r>
            <a:r>
              <a:rPr sz="2400" spc="-10" dirty="0">
                <a:latin typeface="Carlito"/>
                <a:cs typeface="Carlito"/>
              </a:rPr>
              <a:t>can </a:t>
            </a:r>
            <a:r>
              <a:rPr sz="2400" spc="-5" dirty="0">
                <a:latin typeface="Carlito"/>
                <a:cs typeface="Carlito"/>
              </a:rPr>
              <a:t>be  determined </a:t>
            </a:r>
            <a:r>
              <a:rPr sz="2400" spc="-10" dirty="0">
                <a:latin typeface="Carlito"/>
                <a:cs typeface="Carlito"/>
              </a:rPr>
              <a:t>by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position of 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5" dirty="0">
                <a:latin typeface="Carlito"/>
                <a:cs typeface="Carlito"/>
              </a:rPr>
              <a:t>signal on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5" dirty="0">
                <a:latin typeface="Carlito"/>
                <a:cs typeface="Carlito"/>
              </a:rPr>
              <a:t>horizontal  </a:t>
            </a:r>
            <a:r>
              <a:rPr sz="2400" spc="-10" dirty="0">
                <a:latin typeface="Carlito"/>
                <a:cs typeface="Carlito"/>
              </a:rPr>
              <a:t>sweep.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81701" y="1535175"/>
            <a:ext cx="2736850" cy="1919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34076" y="3857561"/>
            <a:ext cx="2809875" cy="22051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07809" y="3470909"/>
            <a:ext cx="4953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ime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19875" y="3676650"/>
            <a:ext cx="581025" cy="114300"/>
          </a:xfrm>
          <a:custGeom>
            <a:avLst/>
            <a:gdLst/>
            <a:ahLst/>
            <a:cxnLst/>
            <a:rect l="l" t="t" r="r" b="b"/>
            <a:pathLst>
              <a:path w="581025" h="114300">
                <a:moveTo>
                  <a:pt x="466725" y="0"/>
                </a:moveTo>
                <a:lnTo>
                  <a:pt x="466725" y="114300"/>
                </a:lnTo>
                <a:lnTo>
                  <a:pt x="523875" y="85725"/>
                </a:lnTo>
                <a:lnTo>
                  <a:pt x="495300" y="85725"/>
                </a:lnTo>
                <a:lnTo>
                  <a:pt x="495300" y="28575"/>
                </a:lnTo>
                <a:lnTo>
                  <a:pt x="523875" y="28575"/>
                </a:lnTo>
                <a:lnTo>
                  <a:pt x="466725" y="0"/>
                </a:lnTo>
                <a:close/>
              </a:path>
              <a:path w="581025" h="114300">
                <a:moveTo>
                  <a:pt x="466725" y="28575"/>
                </a:moveTo>
                <a:lnTo>
                  <a:pt x="0" y="28575"/>
                </a:lnTo>
                <a:lnTo>
                  <a:pt x="0" y="85725"/>
                </a:lnTo>
                <a:lnTo>
                  <a:pt x="466725" y="85725"/>
                </a:lnTo>
                <a:lnTo>
                  <a:pt x="466725" y="28575"/>
                </a:lnTo>
                <a:close/>
              </a:path>
              <a:path w="581025" h="114300">
                <a:moveTo>
                  <a:pt x="523875" y="28575"/>
                </a:moveTo>
                <a:lnTo>
                  <a:pt x="495300" y="28575"/>
                </a:lnTo>
                <a:lnTo>
                  <a:pt x="495300" y="85725"/>
                </a:lnTo>
                <a:lnTo>
                  <a:pt x="523875" y="85725"/>
                </a:lnTo>
                <a:lnTo>
                  <a:pt x="581025" y="57150"/>
                </a:lnTo>
                <a:lnTo>
                  <a:pt x="523875" y="2857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080785" y="1654586"/>
            <a:ext cx="252095" cy="1671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64"/>
              </a:lnSpc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Signal</a:t>
            </a:r>
            <a:r>
              <a:rPr sz="1600" b="1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Amplitude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267325" y="1562100"/>
            <a:ext cx="114300" cy="1752600"/>
          </a:xfrm>
          <a:custGeom>
            <a:avLst/>
            <a:gdLst/>
            <a:ahLst/>
            <a:cxnLst/>
            <a:rect l="l" t="t" r="r" b="b"/>
            <a:pathLst>
              <a:path w="114300" h="1752600">
                <a:moveTo>
                  <a:pt x="85725" y="85725"/>
                </a:moveTo>
                <a:lnTo>
                  <a:pt x="28575" y="85725"/>
                </a:lnTo>
                <a:lnTo>
                  <a:pt x="28575" y="1752600"/>
                </a:lnTo>
                <a:lnTo>
                  <a:pt x="85725" y="1752600"/>
                </a:lnTo>
                <a:lnTo>
                  <a:pt x="85725" y="85725"/>
                </a:lnTo>
                <a:close/>
              </a:path>
              <a:path w="114300" h="1752600">
                <a:moveTo>
                  <a:pt x="57150" y="0"/>
                </a:moveTo>
                <a:lnTo>
                  <a:pt x="0" y="114300"/>
                </a:lnTo>
                <a:lnTo>
                  <a:pt x="28575" y="114300"/>
                </a:lnTo>
                <a:lnTo>
                  <a:pt x="28575" y="85725"/>
                </a:lnTo>
                <a:lnTo>
                  <a:pt x="100012" y="85725"/>
                </a:lnTo>
                <a:lnTo>
                  <a:pt x="57150" y="0"/>
                </a:lnTo>
                <a:close/>
              </a:path>
              <a:path w="114300" h="1752600">
                <a:moveTo>
                  <a:pt x="100012" y="85725"/>
                </a:moveTo>
                <a:lnTo>
                  <a:pt x="85725" y="85725"/>
                </a:lnTo>
                <a:lnTo>
                  <a:pt x="85725" y="114300"/>
                </a:lnTo>
                <a:lnTo>
                  <a:pt x="114300" y="114300"/>
                </a:lnTo>
                <a:lnTo>
                  <a:pt x="100012" y="8572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42685" y="4245945"/>
            <a:ext cx="252095" cy="1671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64"/>
              </a:lnSpc>
            </a:pP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Signal</a:t>
            </a:r>
            <a:r>
              <a:rPr sz="1600" b="1" spc="-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0000FF"/>
                </a:solidFill>
                <a:latin typeface="Arial"/>
                <a:cs typeface="Arial"/>
              </a:rPr>
              <a:t>Amplitude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229225" y="4152900"/>
            <a:ext cx="114300" cy="1752600"/>
          </a:xfrm>
          <a:custGeom>
            <a:avLst/>
            <a:gdLst/>
            <a:ahLst/>
            <a:cxnLst/>
            <a:rect l="l" t="t" r="r" b="b"/>
            <a:pathLst>
              <a:path w="114300" h="1752600">
                <a:moveTo>
                  <a:pt x="85725" y="85725"/>
                </a:moveTo>
                <a:lnTo>
                  <a:pt x="28575" y="85725"/>
                </a:lnTo>
                <a:lnTo>
                  <a:pt x="28575" y="1752600"/>
                </a:lnTo>
                <a:lnTo>
                  <a:pt x="85725" y="1752600"/>
                </a:lnTo>
                <a:lnTo>
                  <a:pt x="85725" y="85725"/>
                </a:lnTo>
                <a:close/>
              </a:path>
              <a:path w="114300" h="1752600">
                <a:moveTo>
                  <a:pt x="57150" y="0"/>
                </a:moveTo>
                <a:lnTo>
                  <a:pt x="0" y="114300"/>
                </a:lnTo>
                <a:lnTo>
                  <a:pt x="28575" y="114300"/>
                </a:lnTo>
                <a:lnTo>
                  <a:pt x="28575" y="85725"/>
                </a:lnTo>
                <a:lnTo>
                  <a:pt x="100012" y="85725"/>
                </a:lnTo>
                <a:lnTo>
                  <a:pt x="57150" y="0"/>
                </a:lnTo>
                <a:close/>
              </a:path>
              <a:path w="114300" h="1752600">
                <a:moveTo>
                  <a:pt x="100012" y="85725"/>
                </a:moveTo>
                <a:lnTo>
                  <a:pt x="85725" y="85725"/>
                </a:lnTo>
                <a:lnTo>
                  <a:pt x="85725" y="114300"/>
                </a:lnTo>
                <a:lnTo>
                  <a:pt x="114300" y="114300"/>
                </a:lnTo>
                <a:lnTo>
                  <a:pt x="100012" y="8572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664832" y="6071717"/>
            <a:ext cx="4953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3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600" b="1" spc="-5" dirty="0">
                <a:solidFill>
                  <a:srgbClr val="0000FF"/>
                </a:solidFill>
                <a:latin typeface="Arial"/>
                <a:cs typeface="Arial"/>
              </a:rPr>
              <a:t>ime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677025" y="6276975"/>
            <a:ext cx="581025" cy="114300"/>
          </a:xfrm>
          <a:custGeom>
            <a:avLst/>
            <a:gdLst/>
            <a:ahLst/>
            <a:cxnLst/>
            <a:rect l="l" t="t" r="r" b="b"/>
            <a:pathLst>
              <a:path w="581025" h="114300">
                <a:moveTo>
                  <a:pt x="466725" y="0"/>
                </a:moveTo>
                <a:lnTo>
                  <a:pt x="466725" y="114300"/>
                </a:lnTo>
                <a:lnTo>
                  <a:pt x="523875" y="85725"/>
                </a:lnTo>
                <a:lnTo>
                  <a:pt x="495300" y="85725"/>
                </a:lnTo>
                <a:lnTo>
                  <a:pt x="495300" y="28575"/>
                </a:lnTo>
                <a:lnTo>
                  <a:pt x="523875" y="28575"/>
                </a:lnTo>
                <a:lnTo>
                  <a:pt x="466725" y="0"/>
                </a:lnTo>
                <a:close/>
              </a:path>
              <a:path w="581025" h="114300">
                <a:moveTo>
                  <a:pt x="466725" y="28575"/>
                </a:moveTo>
                <a:lnTo>
                  <a:pt x="0" y="28575"/>
                </a:lnTo>
                <a:lnTo>
                  <a:pt x="0" y="85725"/>
                </a:lnTo>
                <a:lnTo>
                  <a:pt x="466725" y="85725"/>
                </a:lnTo>
                <a:lnTo>
                  <a:pt x="466725" y="28575"/>
                </a:lnTo>
                <a:close/>
              </a:path>
              <a:path w="581025" h="114300">
                <a:moveTo>
                  <a:pt x="523875" y="28575"/>
                </a:moveTo>
                <a:lnTo>
                  <a:pt x="495300" y="28575"/>
                </a:lnTo>
                <a:lnTo>
                  <a:pt x="495300" y="85725"/>
                </a:lnTo>
                <a:lnTo>
                  <a:pt x="523875" y="85725"/>
                </a:lnTo>
                <a:lnTo>
                  <a:pt x="581025" y="57150"/>
                </a:lnTo>
                <a:lnTo>
                  <a:pt x="523875" y="28575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blinds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15692" y="530174"/>
            <a:ext cx="5961508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Data </a:t>
            </a:r>
            <a:r>
              <a:rPr spc="-20" dirty="0"/>
              <a:t>Presentation </a:t>
            </a:r>
            <a:r>
              <a:rPr dirty="0"/>
              <a:t>-</a:t>
            </a:r>
            <a:r>
              <a:rPr spc="10" dirty="0"/>
              <a:t> </a:t>
            </a:r>
            <a:r>
              <a:rPr spc="-10" dirty="0"/>
              <a:t>B-scan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7341" y="1482597"/>
            <a:ext cx="4699000" cy="4171463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241300" marR="327660" indent="-228600">
              <a:lnSpc>
                <a:spcPct val="70000"/>
              </a:lnSpc>
              <a:spcBef>
                <a:spcPts val="125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rlito"/>
                <a:cs typeface="Carlito"/>
              </a:rPr>
              <a:t>B-scan </a:t>
            </a:r>
            <a:r>
              <a:rPr sz="2800" spc="-15" dirty="0">
                <a:latin typeface="Carlito"/>
                <a:cs typeface="Carlito"/>
              </a:rPr>
              <a:t>presentations  display </a:t>
            </a:r>
            <a:r>
              <a:rPr sz="2800" dirty="0">
                <a:latin typeface="Carlito"/>
                <a:cs typeface="Carlito"/>
              </a:rPr>
              <a:t>a </a:t>
            </a:r>
            <a:r>
              <a:rPr sz="2800" spc="-15" dirty="0">
                <a:latin typeface="Carlito"/>
                <a:cs typeface="Carlito"/>
              </a:rPr>
              <a:t>profile </a:t>
            </a:r>
            <a:r>
              <a:rPr sz="2800" dirty="0">
                <a:latin typeface="Carlito"/>
                <a:cs typeface="Carlito"/>
              </a:rPr>
              <a:t>view  </a:t>
            </a:r>
            <a:r>
              <a:rPr sz="2800" spc="-10" dirty="0">
                <a:latin typeface="Carlito"/>
                <a:cs typeface="Carlito"/>
              </a:rPr>
              <a:t>(cross-sectional) </a:t>
            </a:r>
            <a:r>
              <a:rPr sz="2800" spc="-5" dirty="0">
                <a:latin typeface="Carlito"/>
                <a:cs typeface="Carlito"/>
              </a:rPr>
              <a:t>of </a:t>
            </a:r>
            <a:r>
              <a:rPr sz="2800" dirty="0">
                <a:latin typeface="Carlito"/>
                <a:cs typeface="Carlito"/>
              </a:rPr>
              <a:t>a </a:t>
            </a:r>
            <a:r>
              <a:rPr sz="2800" spc="-20" dirty="0">
                <a:latin typeface="Carlito"/>
                <a:cs typeface="Carlito"/>
              </a:rPr>
              <a:t>test  </a:t>
            </a:r>
            <a:r>
              <a:rPr sz="2800" spc="-5" dirty="0">
                <a:latin typeface="Carlito"/>
                <a:cs typeface="Carlito"/>
              </a:rPr>
              <a:t>specimen.</a:t>
            </a:r>
            <a:endParaRPr sz="2800">
              <a:latin typeface="Carlito"/>
              <a:cs typeface="Carlito"/>
            </a:endParaRPr>
          </a:p>
          <a:p>
            <a:pPr marL="241300" marR="67945" indent="-228600">
              <a:lnSpc>
                <a:spcPct val="70000"/>
              </a:lnSpc>
              <a:spcBef>
                <a:spcPts val="153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latin typeface="Carlito"/>
                <a:cs typeface="Carlito"/>
              </a:rPr>
              <a:t>Only </a:t>
            </a:r>
            <a:r>
              <a:rPr sz="2800" dirty="0">
                <a:latin typeface="Carlito"/>
                <a:cs typeface="Carlito"/>
              </a:rPr>
              <a:t>the </a:t>
            </a:r>
            <a:r>
              <a:rPr sz="2800" spc="-15" dirty="0">
                <a:latin typeface="Carlito"/>
                <a:cs typeface="Carlito"/>
              </a:rPr>
              <a:t>reflector </a:t>
            </a:r>
            <a:r>
              <a:rPr sz="2800" spc="-5" dirty="0">
                <a:latin typeface="Carlito"/>
                <a:cs typeface="Carlito"/>
              </a:rPr>
              <a:t>depth </a:t>
            </a:r>
            <a:r>
              <a:rPr sz="2800" dirty="0">
                <a:latin typeface="Carlito"/>
                <a:cs typeface="Carlito"/>
              </a:rPr>
              <a:t>in  the </a:t>
            </a:r>
            <a:r>
              <a:rPr sz="2800" spc="-5" dirty="0">
                <a:latin typeface="Carlito"/>
                <a:cs typeface="Carlito"/>
              </a:rPr>
              <a:t>cross-section </a:t>
            </a:r>
            <a:r>
              <a:rPr sz="2800" dirty="0">
                <a:latin typeface="Carlito"/>
                <a:cs typeface="Carlito"/>
              </a:rPr>
              <a:t>and the  </a:t>
            </a:r>
            <a:r>
              <a:rPr sz="2800" spc="-5" dirty="0">
                <a:latin typeface="Carlito"/>
                <a:cs typeface="Carlito"/>
              </a:rPr>
              <a:t>linear dimensions </a:t>
            </a:r>
            <a:r>
              <a:rPr sz="2800" spc="-10" dirty="0">
                <a:latin typeface="Carlito"/>
                <a:cs typeface="Carlito"/>
              </a:rPr>
              <a:t>can </a:t>
            </a:r>
            <a:r>
              <a:rPr sz="2800" spc="-5" dirty="0">
                <a:latin typeface="Carlito"/>
                <a:cs typeface="Carlito"/>
              </a:rPr>
              <a:t>be  </a:t>
            </a:r>
            <a:r>
              <a:rPr sz="2800" spc="-10" dirty="0">
                <a:latin typeface="Carlito"/>
                <a:cs typeface="Carlito"/>
              </a:rPr>
              <a:t>determined.</a:t>
            </a:r>
            <a:endParaRPr sz="2800">
              <a:latin typeface="Carlito"/>
              <a:cs typeface="Carlito"/>
            </a:endParaRPr>
          </a:p>
          <a:p>
            <a:pPr marL="241300" marR="5080" indent="-228600">
              <a:lnSpc>
                <a:spcPct val="70000"/>
              </a:lnSpc>
              <a:spcBef>
                <a:spcPts val="1535"/>
              </a:spcBef>
              <a:buFont typeface="Arial"/>
              <a:buChar char="•"/>
              <a:tabLst>
                <a:tab pos="241300" algn="l"/>
              </a:tabLst>
            </a:pPr>
            <a:r>
              <a:rPr sz="2800" dirty="0">
                <a:latin typeface="Carlito"/>
                <a:cs typeface="Carlito"/>
              </a:rPr>
              <a:t>A </a:t>
            </a:r>
            <a:r>
              <a:rPr sz="2800" spc="-10" dirty="0">
                <a:latin typeface="Carlito"/>
                <a:cs typeface="Carlito"/>
              </a:rPr>
              <a:t>limitation </a:t>
            </a:r>
            <a:r>
              <a:rPr sz="2800" spc="-25" dirty="0">
                <a:latin typeface="Carlito"/>
                <a:cs typeface="Carlito"/>
              </a:rPr>
              <a:t>to </a:t>
            </a:r>
            <a:r>
              <a:rPr sz="2800" spc="-5" dirty="0">
                <a:latin typeface="Carlito"/>
                <a:cs typeface="Carlito"/>
              </a:rPr>
              <a:t>this </a:t>
            </a:r>
            <a:r>
              <a:rPr sz="2800" spc="-15" dirty="0">
                <a:latin typeface="Carlito"/>
                <a:cs typeface="Carlito"/>
              </a:rPr>
              <a:t>display  </a:t>
            </a:r>
            <a:r>
              <a:rPr sz="2800" spc="-5" dirty="0">
                <a:latin typeface="Carlito"/>
                <a:cs typeface="Carlito"/>
              </a:rPr>
              <a:t>technique </a:t>
            </a:r>
            <a:r>
              <a:rPr sz="2800" dirty="0">
                <a:latin typeface="Carlito"/>
                <a:cs typeface="Carlito"/>
              </a:rPr>
              <a:t>is </a:t>
            </a:r>
            <a:r>
              <a:rPr sz="2800" spc="-5" dirty="0">
                <a:latin typeface="Carlito"/>
                <a:cs typeface="Carlito"/>
              </a:rPr>
              <a:t>that </a:t>
            </a:r>
            <a:r>
              <a:rPr sz="2800" spc="-20" dirty="0">
                <a:latin typeface="Carlito"/>
                <a:cs typeface="Carlito"/>
              </a:rPr>
              <a:t>reflectors  may </a:t>
            </a:r>
            <a:r>
              <a:rPr sz="2800" spc="-5" dirty="0">
                <a:latin typeface="Carlito"/>
                <a:cs typeface="Carlito"/>
              </a:rPr>
              <a:t>be </a:t>
            </a:r>
            <a:r>
              <a:rPr sz="2800" spc="-20" dirty="0">
                <a:latin typeface="Carlito"/>
                <a:cs typeface="Carlito"/>
              </a:rPr>
              <a:t>masked </a:t>
            </a:r>
            <a:r>
              <a:rPr sz="2800" spc="-10" dirty="0">
                <a:latin typeface="Carlito"/>
                <a:cs typeface="Carlito"/>
              </a:rPr>
              <a:t>by </a:t>
            </a:r>
            <a:r>
              <a:rPr sz="2800" spc="-15" dirty="0">
                <a:latin typeface="Carlito"/>
                <a:cs typeface="Carlito"/>
              </a:rPr>
              <a:t>larger  </a:t>
            </a:r>
            <a:r>
              <a:rPr sz="2800" spc="-20" dirty="0">
                <a:latin typeface="Carlito"/>
                <a:cs typeface="Carlito"/>
              </a:rPr>
              <a:t>reflectors </a:t>
            </a:r>
            <a:r>
              <a:rPr sz="2800" spc="-5" dirty="0">
                <a:latin typeface="Carlito"/>
                <a:cs typeface="Carlito"/>
              </a:rPr>
              <a:t>near the</a:t>
            </a:r>
            <a:r>
              <a:rPr sz="2800" spc="-70" dirty="0">
                <a:latin typeface="Carlito"/>
                <a:cs typeface="Carlito"/>
              </a:rPr>
              <a:t> </a:t>
            </a:r>
            <a:r>
              <a:rPr sz="2800" spc="-10" dirty="0">
                <a:latin typeface="Carlito"/>
                <a:cs typeface="Carlito"/>
              </a:rPr>
              <a:t>surface.</a:t>
            </a:r>
            <a:endParaRPr sz="28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86401" y="1644523"/>
            <a:ext cx="3059176" cy="2579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10200" y="4362386"/>
            <a:ext cx="3090926" cy="1970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ransition spd="med">
    <p:blinds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0148" y="560273"/>
            <a:ext cx="5496052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Data </a:t>
            </a:r>
            <a:r>
              <a:rPr spc="-20" dirty="0"/>
              <a:t>Presentation </a:t>
            </a:r>
            <a:r>
              <a:rPr dirty="0"/>
              <a:t>-</a:t>
            </a:r>
            <a:r>
              <a:rPr spc="10" dirty="0"/>
              <a:t> </a:t>
            </a:r>
            <a:r>
              <a:rPr spc="-10" dirty="0"/>
              <a:t>C-scan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7892" y="1554607"/>
            <a:ext cx="7706359" cy="214757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241300" marR="5080" indent="-228600">
              <a:lnSpc>
                <a:spcPts val="2300"/>
              </a:lnSpc>
              <a:spcBef>
                <a:spcPts val="66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The C-scan </a:t>
            </a:r>
            <a:r>
              <a:rPr sz="2400" spc="-10" dirty="0">
                <a:latin typeface="Carlito"/>
                <a:cs typeface="Carlito"/>
              </a:rPr>
              <a:t>presentation displays </a:t>
            </a:r>
            <a:r>
              <a:rPr sz="2400" dirty="0">
                <a:latin typeface="Carlito"/>
                <a:cs typeface="Carlito"/>
              </a:rPr>
              <a:t>a </a:t>
            </a:r>
            <a:r>
              <a:rPr sz="2400" spc="-5" dirty="0">
                <a:latin typeface="Carlito"/>
                <a:cs typeface="Carlito"/>
              </a:rPr>
              <a:t>plan </a:t>
            </a:r>
            <a:r>
              <a:rPr sz="2400" dirty="0">
                <a:latin typeface="Carlito"/>
                <a:cs typeface="Carlito"/>
              </a:rPr>
              <a:t>type </a:t>
            </a:r>
            <a:r>
              <a:rPr sz="2400" spc="-5" dirty="0">
                <a:latin typeface="Carlito"/>
                <a:cs typeface="Carlito"/>
              </a:rPr>
              <a:t>view of </a:t>
            </a:r>
            <a:r>
              <a:rPr sz="2400" dirty="0">
                <a:latin typeface="Carlito"/>
                <a:cs typeface="Carlito"/>
              </a:rPr>
              <a:t>the </a:t>
            </a:r>
            <a:r>
              <a:rPr sz="2400" spc="-15" dirty="0">
                <a:latin typeface="Carlito"/>
                <a:cs typeface="Carlito"/>
              </a:rPr>
              <a:t>test  </a:t>
            </a:r>
            <a:r>
              <a:rPr sz="2400" spc="-5" dirty="0">
                <a:latin typeface="Carlito"/>
                <a:cs typeface="Carlito"/>
              </a:rPr>
              <a:t>specimen </a:t>
            </a:r>
            <a:r>
              <a:rPr sz="2400" dirty="0">
                <a:latin typeface="Carlito"/>
                <a:cs typeface="Carlito"/>
              </a:rPr>
              <a:t>and</a:t>
            </a:r>
            <a:r>
              <a:rPr sz="2400" spc="-1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discontinuities.</a:t>
            </a:r>
            <a:endParaRPr sz="2400">
              <a:latin typeface="Carlito"/>
              <a:cs typeface="Carlito"/>
            </a:endParaRPr>
          </a:p>
          <a:p>
            <a:pPr marL="241300" indent="-228600">
              <a:lnSpc>
                <a:spcPts val="2590"/>
              </a:lnSpc>
              <a:spcBef>
                <a:spcPts val="60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C-scan </a:t>
            </a:r>
            <a:r>
              <a:rPr sz="2400" spc="-10" dirty="0">
                <a:latin typeface="Carlito"/>
                <a:cs typeface="Carlito"/>
              </a:rPr>
              <a:t>presentations </a:t>
            </a:r>
            <a:r>
              <a:rPr sz="2400" spc="-15" dirty="0">
                <a:latin typeface="Carlito"/>
                <a:cs typeface="Carlito"/>
              </a:rPr>
              <a:t>are </a:t>
            </a:r>
            <a:r>
              <a:rPr sz="2400" spc="-10" dirty="0">
                <a:latin typeface="Carlito"/>
                <a:cs typeface="Carlito"/>
              </a:rPr>
              <a:t>produced </a:t>
            </a:r>
            <a:r>
              <a:rPr sz="2400" dirty="0">
                <a:latin typeface="Carlito"/>
                <a:cs typeface="Carlito"/>
              </a:rPr>
              <a:t>with an </a:t>
            </a:r>
            <a:r>
              <a:rPr sz="2400" spc="-10" dirty="0">
                <a:latin typeface="Carlito"/>
                <a:cs typeface="Carlito"/>
              </a:rPr>
              <a:t>automated</a:t>
            </a:r>
            <a:r>
              <a:rPr sz="2400" spc="-55" dirty="0">
                <a:latin typeface="Carlito"/>
                <a:cs typeface="Carlito"/>
              </a:rPr>
              <a:t> </a:t>
            </a:r>
            <a:r>
              <a:rPr sz="2400" spc="-15" dirty="0">
                <a:latin typeface="Carlito"/>
                <a:cs typeface="Carlito"/>
              </a:rPr>
              <a:t>data</a:t>
            </a:r>
            <a:endParaRPr sz="2400">
              <a:latin typeface="Carlito"/>
              <a:cs typeface="Carlito"/>
            </a:endParaRPr>
          </a:p>
          <a:p>
            <a:pPr marL="241300">
              <a:lnSpc>
                <a:spcPts val="2590"/>
              </a:lnSpc>
            </a:pPr>
            <a:r>
              <a:rPr sz="2400" spc="-5" dirty="0">
                <a:latin typeface="Carlito"/>
                <a:cs typeface="Carlito"/>
              </a:rPr>
              <a:t>acquisition </a:t>
            </a:r>
            <a:r>
              <a:rPr sz="2400" spc="-20" dirty="0">
                <a:latin typeface="Carlito"/>
                <a:cs typeface="Carlito"/>
              </a:rPr>
              <a:t>system, </a:t>
            </a:r>
            <a:r>
              <a:rPr sz="2400" spc="-5" dirty="0">
                <a:latin typeface="Carlito"/>
                <a:cs typeface="Carlito"/>
              </a:rPr>
              <a:t>such </a:t>
            </a:r>
            <a:r>
              <a:rPr sz="2400" dirty="0">
                <a:latin typeface="Carlito"/>
                <a:cs typeface="Carlito"/>
              </a:rPr>
              <a:t>as in </a:t>
            </a:r>
            <a:r>
              <a:rPr sz="2400" spc="-10" dirty="0">
                <a:latin typeface="Carlito"/>
                <a:cs typeface="Carlito"/>
              </a:rPr>
              <a:t>immersion</a:t>
            </a:r>
            <a:r>
              <a:rPr sz="2400" spc="-65" dirty="0">
                <a:latin typeface="Carlito"/>
                <a:cs typeface="Carlito"/>
              </a:rPr>
              <a:t> </a:t>
            </a:r>
            <a:r>
              <a:rPr sz="2400" spc="-5" dirty="0">
                <a:latin typeface="Carlito"/>
                <a:cs typeface="Carlito"/>
              </a:rPr>
              <a:t>scanning.</a:t>
            </a:r>
            <a:endParaRPr sz="2400">
              <a:latin typeface="Carlito"/>
              <a:cs typeface="Carlito"/>
            </a:endParaRPr>
          </a:p>
          <a:p>
            <a:pPr marL="241300" marR="149225" indent="-228600">
              <a:lnSpc>
                <a:spcPct val="80000"/>
              </a:lnSpc>
              <a:spcBef>
                <a:spcPts val="1150"/>
              </a:spcBef>
              <a:buFont typeface="Arial"/>
              <a:buChar char="•"/>
              <a:tabLst>
                <a:tab pos="241300" algn="l"/>
              </a:tabLst>
            </a:pPr>
            <a:r>
              <a:rPr sz="2400" spc="-5" dirty="0">
                <a:latin typeface="Carlito"/>
                <a:cs typeface="Carlito"/>
              </a:rPr>
              <a:t>Use of </a:t>
            </a:r>
            <a:r>
              <a:rPr sz="2400" spc="-10" dirty="0">
                <a:latin typeface="Carlito"/>
                <a:cs typeface="Carlito"/>
              </a:rPr>
              <a:t>A-scan </a:t>
            </a:r>
            <a:r>
              <a:rPr sz="2400" dirty="0">
                <a:latin typeface="Carlito"/>
                <a:cs typeface="Carlito"/>
              </a:rPr>
              <a:t>in </a:t>
            </a:r>
            <a:r>
              <a:rPr sz="2400" spc="-10" dirty="0">
                <a:latin typeface="Carlito"/>
                <a:cs typeface="Carlito"/>
              </a:rPr>
              <a:t>conjunction </a:t>
            </a:r>
            <a:r>
              <a:rPr sz="2400" dirty="0">
                <a:latin typeface="Carlito"/>
                <a:cs typeface="Carlito"/>
              </a:rPr>
              <a:t>with </a:t>
            </a:r>
            <a:r>
              <a:rPr sz="2400" spc="-5" dirty="0">
                <a:latin typeface="Carlito"/>
                <a:cs typeface="Carlito"/>
              </a:rPr>
              <a:t>C-scan </a:t>
            </a:r>
            <a:r>
              <a:rPr sz="2400" dirty="0">
                <a:latin typeface="Carlito"/>
                <a:cs typeface="Carlito"/>
              </a:rPr>
              <a:t>is </a:t>
            </a:r>
            <a:r>
              <a:rPr sz="2400" spc="-5" dirty="0">
                <a:latin typeface="Carlito"/>
                <a:cs typeface="Carlito"/>
              </a:rPr>
              <a:t>necessary </a:t>
            </a:r>
            <a:r>
              <a:rPr sz="2400" dirty="0">
                <a:latin typeface="Carlito"/>
                <a:cs typeface="Carlito"/>
              </a:rPr>
              <a:t>when  </a:t>
            </a:r>
            <a:r>
              <a:rPr sz="2400" spc="-5" dirty="0">
                <a:latin typeface="Carlito"/>
                <a:cs typeface="Carlito"/>
              </a:rPr>
              <a:t>depth determination </a:t>
            </a:r>
            <a:r>
              <a:rPr sz="2400" dirty="0">
                <a:latin typeface="Carlito"/>
                <a:cs typeface="Carlito"/>
              </a:rPr>
              <a:t>is</a:t>
            </a:r>
            <a:r>
              <a:rPr sz="2400" spc="-4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desired.</a:t>
            </a:r>
            <a:endParaRPr sz="2400"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22975" y="4083050"/>
            <a:ext cx="2114550" cy="2470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17575" y="4083050"/>
            <a:ext cx="5056505" cy="2470150"/>
            <a:chOff x="917575" y="4083050"/>
            <a:chExt cx="5056505" cy="2359025"/>
          </a:xfrm>
        </p:grpSpPr>
        <p:sp>
          <p:nvSpPr>
            <p:cNvPr id="6" name="object 6"/>
            <p:cNvSpPr/>
            <p:nvPr/>
          </p:nvSpPr>
          <p:spPr>
            <a:xfrm>
              <a:off x="3860800" y="4083050"/>
              <a:ext cx="2113026" cy="23495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17575" y="4083050"/>
              <a:ext cx="2867025" cy="23590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13075" y="5466714"/>
              <a:ext cx="911860" cy="530860"/>
            </a:xfrm>
            <a:custGeom>
              <a:avLst/>
              <a:gdLst/>
              <a:ahLst/>
              <a:cxnLst/>
              <a:rect l="l" t="t" r="r" b="b"/>
              <a:pathLst>
                <a:path w="911860" h="530860">
                  <a:moveTo>
                    <a:pt x="47370" y="460032"/>
                  </a:moveTo>
                  <a:lnTo>
                    <a:pt x="0" y="530860"/>
                  </a:lnTo>
                  <a:lnTo>
                    <a:pt x="85089" y="526237"/>
                  </a:lnTo>
                  <a:lnTo>
                    <a:pt x="81030" y="519112"/>
                  </a:lnTo>
                  <a:lnTo>
                    <a:pt x="59055" y="519112"/>
                  </a:lnTo>
                  <a:lnTo>
                    <a:pt x="40258" y="486016"/>
                  </a:lnTo>
                  <a:lnTo>
                    <a:pt x="56802" y="476586"/>
                  </a:lnTo>
                  <a:lnTo>
                    <a:pt x="47370" y="460032"/>
                  </a:lnTo>
                  <a:close/>
                </a:path>
                <a:path w="911860" h="530860">
                  <a:moveTo>
                    <a:pt x="56802" y="476586"/>
                  </a:moveTo>
                  <a:lnTo>
                    <a:pt x="40258" y="486016"/>
                  </a:lnTo>
                  <a:lnTo>
                    <a:pt x="59055" y="519112"/>
                  </a:lnTo>
                  <a:lnTo>
                    <a:pt x="75644" y="509658"/>
                  </a:lnTo>
                  <a:lnTo>
                    <a:pt x="56802" y="476586"/>
                  </a:lnTo>
                  <a:close/>
                </a:path>
                <a:path w="911860" h="530860">
                  <a:moveTo>
                    <a:pt x="75644" y="509658"/>
                  </a:moveTo>
                  <a:lnTo>
                    <a:pt x="59055" y="519112"/>
                  </a:lnTo>
                  <a:lnTo>
                    <a:pt x="81030" y="519112"/>
                  </a:lnTo>
                  <a:lnTo>
                    <a:pt x="75644" y="509658"/>
                  </a:lnTo>
                  <a:close/>
                </a:path>
                <a:path w="911860" h="530860">
                  <a:moveTo>
                    <a:pt x="892937" y="0"/>
                  </a:moveTo>
                  <a:lnTo>
                    <a:pt x="56802" y="476586"/>
                  </a:lnTo>
                  <a:lnTo>
                    <a:pt x="75644" y="509658"/>
                  </a:lnTo>
                  <a:lnTo>
                    <a:pt x="911860" y="33147"/>
                  </a:lnTo>
                  <a:lnTo>
                    <a:pt x="892937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430259" y="6431686"/>
            <a:ext cx="1778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Times New Roman"/>
                <a:cs typeface="Times New Roman"/>
              </a:rPr>
              <a:t>38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4776" y="530174"/>
            <a:ext cx="688962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Advantage </a:t>
            </a:r>
            <a:r>
              <a:rPr spc="-5" dirty="0"/>
              <a:t>of </a:t>
            </a:r>
            <a:r>
              <a:rPr spc="-10" dirty="0"/>
              <a:t>Ultrasonic</a:t>
            </a:r>
            <a:r>
              <a:rPr spc="-25" dirty="0"/>
              <a:t> </a:t>
            </a:r>
            <a:r>
              <a:rPr spc="-55" dirty="0"/>
              <a:t>Testing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2000" y="1219200"/>
            <a:ext cx="7924800" cy="4626138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9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rlito"/>
                <a:cs typeface="Carlito"/>
              </a:rPr>
              <a:t>Sensitive </a:t>
            </a:r>
            <a:r>
              <a:rPr sz="2200" spc="-15" dirty="0">
                <a:latin typeface="Carlito"/>
                <a:cs typeface="Carlito"/>
              </a:rPr>
              <a:t>to </a:t>
            </a:r>
            <a:r>
              <a:rPr sz="2200" spc="-10" dirty="0">
                <a:latin typeface="Carlito"/>
                <a:cs typeface="Carlito"/>
              </a:rPr>
              <a:t>both </a:t>
            </a:r>
            <a:r>
              <a:rPr sz="2200" spc="-15" dirty="0">
                <a:latin typeface="Carlito"/>
                <a:cs typeface="Carlito"/>
              </a:rPr>
              <a:t>surface </a:t>
            </a:r>
            <a:r>
              <a:rPr sz="2200" spc="-5" dirty="0">
                <a:latin typeface="Carlito"/>
                <a:cs typeface="Carlito"/>
              </a:rPr>
              <a:t>and </a:t>
            </a:r>
            <a:r>
              <a:rPr sz="2200" spc="-15" dirty="0">
                <a:latin typeface="Carlito"/>
                <a:cs typeface="Carlito"/>
              </a:rPr>
              <a:t>subsurface</a:t>
            </a:r>
            <a:r>
              <a:rPr sz="2200" spc="7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discontinuities.</a:t>
            </a:r>
            <a:endParaRPr sz="2200">
              <a:latin typeface="Carlito"/>
              <a:cs typeface="Carlito"/>
            </a:endParaRPr>
          </a:p>
          <a:p>
            <a:pPr marL="241300" marR="655955" indent="-228600">
              <a:lnSpc>
                <a:spcPct val="80000"/>
              </a:lnSpc>
              <a:spcBef>
                <a:spcPts val="132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rlito"/>
                <a:cs typeface="Carlito"/>
              </a:rPr>
              <a:t>Depth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15" dirty="0">
                <a:latin typeface="Carlito"/>
                <a:cs typeface="Carlito"/>
              </a:rPr>
              <a:t>penetration </a:t>
            </a:r>
            <a:r>
              <a:rPr sz="2200" spc="-20" dirty="0">
                <a:latin typeface="Carlito"/>
                <a:cs typeface="Carlito"/>
              </a:rPr>
              <a:t>for </a:t>
            </a:r>
            <a:r>
              <a:rPr sz="2200" spc="-10" dirty="0">
                <a:latin typeface="Carlito"/>
                <a:cs typeface="Carlito"/>
              </a:rPr>
              <a:t>flaw </a:t>
            </a:r>
            <a:r>
              <a:rPr sz="2200" spc="-10">
                <a:latin typeface="Carlito"/>
                <a:cs typeface="Carlito"/>
              </a:rPr>
              <a:t>detection </a:t>
            </a:r>
            <a:r>
              <a:rPr sz="2200" spc="-5" smtClean="0">
                <a:latin typeface="Carlito"/>
                <a:cs typeface="Carlito"/>
              </a:rPr>
              <a:t>or</a:t>
            </a:r>
            <a:r>
              <a:rPr lang="en-US" sz="2200" spc="-5" dirty="0">
                <a:latin typeface="Carlito"/>
                <a:cs typeface="Carlito"/>
              </a:rPr>
              <a:t> </a:t>
            </a:r>
            <a:r>
              <a:rPr sz="2200" spc="-10" smtClean="0">
                <a:latin typeface="Carlito"/>
                <a:cs typeface="Carlito"/>
              </a:rPr>
              <a:t>measurement </a:t>
            </a:r>
            <a:r>
              <a:rPr sz="2200" spc="-5" dirty="0">
                <a:latin typeface="Carlito"/>
                <a:cs typeface="Carlito"/>
              </a:rPr>
              <a:t>is  superior </a:t>
            </a:r>
            <a:r>
              <a:rPr sz="2200" spc="-20" dirty="0">
                <a:latin typeface="Carlito"/>
                <a:cs typeface="Carlito"/>
              </a:rPr>
              <a:t>to </a:t>
            </a:r>
            <a:r>
              <a:rPr sz="2200" spc="-5" dirty="0">
                <a:latin typeface="Carlito"/>
                <a:cs typeface="Carlito"/>
              </a:rPr>
              <a:t>other</a:t>
            </a:r>
            <a:r>
              <a:rPr sz="2200" spc="2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methods.</a:t>
            </a:r>
            <a:endParaRPr sz="2200">
              <a:latin typeface="Carlito"/>
              <a:cs typeface="Carlito"/>
            </a:endParaRPr>
          </a:p>
          <a:p>
            <a:pPr marL="241300" indent="-228600">
              <a:lnSpc>
                <a:spcPts val="2375"/>
              </a:lnSpc>
              <a:spcBef>
                <a:spcPts val="7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rlito"/>
                <a:cs typeface="Carlito"/>
              </a:rPr>
              <a:t>Only </a:t>
            </a:r>
            <a:r>
              <a:rPr sz="2200" spc="-5" dirty="0">
                <a:latin typeface="Carlito"/>
                <a:cs typeface="Carlito"/>
              </a:rPr>
              <a:t>single-sided access is needed when pulse-echo </a:t>
            </a:r>
            <a:r>
              <a:rPr sz="2200" spc="-10">
                <a:latin typeface="Carlito"/>
                <a:cs typeface="Carlito"/>
              </a:rPr>
              <a:t>technique</a:t>
            </a:r>
            <a:r>
              <a:rPr sz="2200" spc="70">
                <a:latin typeface="Carlito"/>
                <a:cs typeface="Carlito"/>
              </a:rPr>
              <a:t> </a:t>
            </a:r>
            <a:r>
              <a:rPr sz="2200" spc="-5" smtClean="0">
                <a:latin typeface="Carlito"/>
                <a:cs typeface="Carlito"/>
              </a:rPr>
              <a:t>is</a:t>
            </a:r>
            <a:r>
              <a:rPr lang="en-US" sz="2200" spc="-5" dirty="0">
                <a:latin typeface="Carlito"/>
                <a:cs typeface="Carlito"/>
              </a:rPr>
              <a:t> </a:t>
            </a:r>
            <a:r>
              <a:rPr sz="2200" spc="-10" smtClean="0">
                <a:latin typeface="Carlito"/>
                <a:cs typeface="Carlito"/>
              </a:rPr>
              <a:t>used</a:t>
            </a:r>
            <a:r>
              <a:rPr sz="2200" spc="-10" dirty="0">
                <a:latin typeface="Carlito"/>
                <a:cs typeface="Carlito"/>
              </a:rPr>
              <a:t>.</a:t>
            </a:r>
            <a:endParaRPr sz="2200">
              <a:latin typeface="Carlito"/>
              <a:cs typeface="Carlito"/>
            </a:endParaRPr>
          </a:p>
          <a:p>
            <a:pPr marL="241300" marR="273685" indent="-228600">
              <a:lnSpc>
                <a:spcPts val="2110"/>
              </a:lnSpc>
              <a:spcBef>
                <a:spcPts val="130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rlito"/>
                <a:cs typeface="Carlito"/>
              </a:rPr>
              <a:t>High accuracy </a:t>
            </a:r>
            <a:r>
              <a:rPr sz="2200" spc="-5" dirty="0">
                <a:latin typeface="Carlito"/>
                <a:cs typeface="Carlito"/>
              </a:rPr>
              <a:t>in </a:t>
            </a:r>
            <a:r>
              <a:rPr sz="2200" spc="-10" dirty="0">
                <a:latin typeface="Carlito"/>
                <a:cs typeface="Carlito"/>
              </a:rPr>
              <a:t>determining </a:t>
            </a:r>
            <a:r>
              <a:rPr sz="2200" spc="-15" dirty="0">
                <a:latin typeface="Carlito"/>
                <a:cs typeface="Carlito"/>
              </a:rPr>
              <a:t>reflector </a:t>
            </a:r>
            <a:r>
              <a:rPr sz="2200" spc="-5" dirty="0">
                <a:latin typeface="Carlito"/>
                <a:cs typeface="Carlito"/>
              </a:rPr>
              <a:t>position and </a:t>
            </a:r>
            <a:r>
              <a:rPr sz="2200" spc="-10" dirty="0">
                <a:latin typeface="Carlito"/>
                <a:cs typeface="Carlito"/>
              </a:rPr>
              <a:t>estimating  </a:t>
            </a:r>
            <a:r>
              <a:rPr sz="2200" spc="-20" dirty="0">
                <a:latin typeface="Carlito"/>
                <a:cs typeface="Carlito"/>
              </a:rPr>
              <a:t>size </a:t>
            </a:r>
            <a:r>
              <a:rPr sz="2200" spc="-5" dirty="0">
                <a:latin typeface="Carlito"/>
                <a:cs typeface="Carlito"/>
              </a:rPr>
              <a:t>and</a:t>
            </a:r>
            <a:r>
              <a:rPr sz="2200" spc="1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shape.</a:t>
            </a:r>
            <a:endParaRPr sz="22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rlito"/>
                <a:cs typeface="Carlito"/>
              </a:rPr>
              <a:t>Minimal part </a:t>
            </a:r>
            <a:r>
              <a:rPr sz="2200" spc="-15" dirty="0">
                <a:latin typeface="Carlito"/>
                <a:cs typeface="Carlito"/>
              </a:rPr>
              <a:t>preparation</a:t>
            </a:r>
            <a:r>
              <a:rPr sz="2200" spc="-4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required.</a:t>
            </a:r>
            <a:endParaRPr sz="22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rlito"/>
                <a:cs typeface="Carlito"/>
              </a:rPr>
              <a:t>Electronic equipment </a:t>
            </a:r>
            <a:r>
              <a:rPr sz="2200" spc="-15" dirty="0">
                <a:latin typeface="Carlito"/>
                <a:cs typeface="Carlito"/>
              </a:rPr>
              <a:t>provides </a:t>
            </a:r>
            <a:r>
              <a:rPr sz="2200" spc="-10" dirty="0">
                <a:latin typeface="Carlito"/>
                <a:cs typeface="Carlito"/>
              </a:rPr>
              <a:t>instantaneous</a:t>
            </a:r>
            <a:r>
              <a:rPr sz="2200" spc="2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results.</a:t>
            </a:r>
            <a:endParaRPr sz="2200">
              <a:latin typeface="Carlito"/>
              <a:cs typeface="Carlito"/>
            </a:endParaRPr>
          </a:p>
          <a:p>
            <a:pPr marL="241300" indent="-228600">
              <a:lnSpc>
                <a:spcPct val="100000"/>
              </a:lnSpc>
              <a:spcBef>
                <a:spcPts val="7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rlito"/>
                <a:cs typeface="Carlito"/>
              </a:rPr>
              <a:t>Detailed images </a:t>
            </a:r>
            <a:r>
              <a:rPr sz="2200" spc="-15" dirty="0">
                <a:latin typeface="Carlito"/>
                <a:cs typeface="Carlito"/>
              </a:rPr>
              <a:t>can </a:t>
            </a:r>
            <a:r>
              <a:rPr sz="2200" spc="-5" dirty="0">
                <a:latin typeface="Carlito"/>
                <a:cs typeface="Carlito"/>
              </a:rPr>
              <a:t>be </a:t>
            </a:r>
            <a:r>
              <a:rPr sz="2200" spc="-10" dirty="0">
                <a:latin typeface="Carlito"/>
                <a:cs typeface="Carlito"/>
              </a:rPr>
              <a:t>produced </a:t>
            </a:r>
            <a:r>
              <a:rPr sz="2200" spc="-5" dirty="0">
                <a:latin typeface="Carlito"/>
                <a:cs typeface="Carlito"/>
              </a:rPr>
              <a:t>with </a:t>
            </a:r>
            <a:r>
              <a:rPr sz="2200" spc="-15" dirty="0">
                <a:latin typeface="Carlito"/>
                <a:cs typeface="Carlito"/>
              </a:rPr>
              <a:t>automated</a:t>
            </a:r>
            <a:r>
              <a:rPr sz="2200" spc="90" dirty="0">
                <a:latin typeface="Carlito"/>
                <a:cs typeface="Carlito"/>
              </a:rPr>
              <a:t> </a:t>
            </a:r>
            <a:r>
              <a:rPr sz="2200" spc="-20" dirty="0">
                <a:latin typeface="Carlito"/>
                <a:cs typeface="Carlito"/>
              </a:rPr>
              <a:t>systems.</a:t>
            </a:r>
            <a:endParaRPr sz="2200">
              <a:latin typeface="Carlito"/>
              <a:cs typeface="Carlito"/>
            </a:endParaRPr>
          </a:p>
          <a:p>
            <a:pPr marL="241300" indent="-228600">
              <a:lnSpc>
                <a:spcPts val="2375"/>
              </a:lnSpc>
              <a:spcBef>
                <a:spcPts val="79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rlito"/>
                <a:cs typeface="Carlito"/>
              </a:rPr>
              <a:t>Has other uses such as </a:t>
            </a:r>
            <a:r>
              <a:rPr sz="2200" spc="-10" dirty="0">
                <a:latin typeface="Carlito"/>
                <a:cs typeface="Carlito"/>
              </a:rPr>
              <a:t>thickness measurements, </a:t>
            </a:r>
            <a:r>
              <a:rPr sz="2200" spc="-5" dirty="0">
                <a:latin typeface="Carlito"/>
                <a:cs typeface="Carlito"/>
              </a:rPr>
              <a:t>in </a:t>
            </a:r>
            <a:r>
              <a:rPr sz="2200" spc="-5">
                <a:latin typeface="Carlito"/>
                <a:cs typeface="Carlito"/>
              </a:rPr>
              <a:t>addition</a:t>
            </a:r>
            <a:r>
              <a:rPr sz="2200" spc="90">
                <a:latin typeface="Carlito"/>
                <a:cs typeface="Carlito"/>
              </a:rPr>
              <a:t> </a:t>
            </a:r>
            <a:r>
              <a:rPr sz="2200" spc="-20" smtClean="0">
                <a:latin typeface="Carlito"/>
                <a:cs typeface="Carlito"/>
              </a:rPr>
              <a:t>to</a:t>
            </a:r>
            <a:r>
              <a:rPr lang="en-US" sz="2200" spc="-20" dirty="0">
                <a:latin typeface="Carlito"/>
                <a:cs typeface="Carlito"/>
              </a:rPr>
              <a:t> </a:t>
            </a:r>
            <a:r>
              <a:rPr sz="2200" spc="-10" smtClean="0">
                <a:latin typeface="Carlito"/>
                <a:cs typeface="Carlito"/>
              </a:rPr>
              <a:t>flaw </a:t>
            </a:r>
            <a:r>
              <a:rPr sz="2200" spc="-10" dirty="0">
                <a:latin typeface="Carlito"/>
                <a:cs typeface="Carlito"/>
              </a:rPr>
              <a:t>detection.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3628" y="530174"/>
            <a:ext cx="6549772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Limitations </a:t>
            </a:r>
            <a:r>
              <a:rPr spc="-5" dirty="0"/>
              <a:t>of </a:t>
            </a:r>
            <a:r>
              <a:rPr spc="-10" dirty="0"/>
              <a:t>Ultrasonic</a:t>
            </a:r>
            <a:r>
              <a:rPr spc="-40" dirty="0"/>
              <a:t> </a:t>
            </a:r>
            <a:r>
              <a:rPr spc="-55" dirty="0"/>
              <a:t>Testing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4540" y="1580156"/>
            <a:ext cx="7878445" cy="418401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200" spc="-15" dirty="0">
                <a:latin typeface="Carlito"/>
                <a:cs typeface="Carlito"/>
              </a:rPr>
              <a:t>Surface </a:t>
            </a:r>
            <a:r>
              <a:rPr sz="2200" spc="-10" dirty="0">
                <a:latin typeface="Carlito"/>
                <a:cs typeface="Carlito"/>
              </a:rPr>
              <a:t>must </a:t>
            </a:r>
            <a:r>
              <a:rPr sz="2200" spc="-5" dirty="0">
                <a:latin typeface="Carlito"/>
                <a:cs typeface="Carlito"/>
              </a:rPr>
              <a:t>be accessible </a:t>
            </a:r>
            <a:r>
              <a:rPr sz="2200" spc="-20" dirty="0">
                <a:latin typeface="Carlito"/>
                <a:cs typeface="Carlito"/>
              </a:rPr>
              <a:t>to </a:t>
            </a:r>
            <a:r>
              <a:rPr sz="2200" spc="-10" dirty="0">
                <a:latin typeface="Carlito"/>
                <a:cs typeface="Carlito"/>
              </a:rPr>
              <a:t>transmit</a:t>
            </a:r>
            <a:r>
              <a:rPr sz="2200" spc="9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ultrasound.</a:t>
            </a:r>
            <a:endParaRPr sz="2200">
              <a:latin typeface="Carlito"/>
              <a:cs typeface="Carlito"/>
            </a:endParaRPr>
          </a:p>
          <a:p>
            <a:pPr marL="241300" indent="-229235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200" spc="-5" dirty="0">
                <a:latin typeface="Carlito"/>
                <a:cs typeface="Carlito"/>
              </a:rPr>
              <a:t>Skill and </a:t>
            </a:r>
            <a:r>
              <a:rPr sz="2200" spc="-10" dirty="0">
                <a:latin typeface="Carlito"/>
                <a:cs typeface="Carlito"/>
              </a:rPr>
              <a:t>training </a:t>
            </a:r>
            <a:r>
              <a:rPr sz="2200" spc="-5" dirty="0">
                <a:latin typeface="Carlito"/>
                <a:cs typeface="Carlito"/>
              </a:rPr>
              <a:t>is </a:t>
            </a:r>
            <a:r>
              <a:rPr sz="2200" spc="-10" dirty="0">
                <a:latin typeface="Carlito"/>
                <a:cs typeface="Carlito"/>
              </a:rPr>
              <a:t>more </a:t>
            </a:r>
            <a:r>
              <a:rPr sz="2200" spc="-15" dirty="0">
                <a:latin typeface="Carlito"/>
                <a:cs typeface="Carlito"/>
              </a:rPr>
              <a:t>extensive </a:t>
            </a:r>
            <a:r>
              <a:rPr sz="2200" spc="-5" dirty="0">
                <a:latin typeface="Carlito"/>
                <a:cs typeface="Carlito"/>
              </a:rPr>
              <a:t>than with </a:t>
            </a:r>
            <a:r>
              <a:rPr sz="2200" dirty="0">
                <a:latin typeface="Carlito"/>
                <a:cs typeface="Carlito"/>
              </a:rPr>
              <a:t>some other</a:t>
            </a:r>
            <a:r>
              <a:rPr sz="2200" spc="13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methods.</a:t>
            </a:r>
            <a:endParaRPr sz="2200">
              <a:latin typeface="Carlito"/>
              <a:cs typeface="Carlito"/>
            </a:endParaRPr>
          </a:p>
          <a:p>
            <a:pPr marL="241300" marR="5080" indent="-229235">
              <a:lnSpc>
                <a:spcPct val="80000"/>
              </a:lnSpc>
              <a:spcBef>
                <a:spcPts val="105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200" spc="-5" dirty="0">
                <a:latin typeface="Carlito"/>
                <a:cs typeface="Carlito"/>
              </a:rPr>
              <a:t>Normally </a:t>
            </a:r>
            <a:r>
              <a:rPr sz="2200" spc="-10" dirty="0">
                <a:latin typeface="Carlito"/>
                <a:cs typeface="Carlito"/>
              </a:rPr>
              <a:t>requires </a:t>
            </a:r>
            <a:r>
              <a:rPr sz="2200" spc="-5" dirty="0">
                <a:latin typeface="Carlito"/>
                <a:cs typeface="Carlito"/>
              </a:rPr>
              <a:t>a </a:t>
            </a:r>
            <a:r>
              <a:rPr sz="2200" spc="-10" dirty="0">
                <a:latin typeface="Carlito"/>
                <a:cs typeface="Carlito"/>
              </a:rPr>
              <a:t>coupling </a:t>
            </a:r>
            <a:r>
              <a:rPr sz="2200" spc="-5" dirty="0">
                <a:latin typeface="Carlito"/>
                <a:cs typeface="Carlito"/>
              </a:rPr>
              <a:t>medium </a:t>
            </a:r>
            <a:r>
              <a:rPr sz="2200" spc="-20" dirty="0">
                <a:latin typeface="Carlito"/>
                <a:cs typeface="Carlito"/>
              </a:rPr>
              <a:t>to </a:t>
            </a:r>
            <a:r>
              <a:rPr sz="2200" spc="-15" dirty="0">
                <a:latin typeface="Carlito"/>
                <a:cs typeface="Carlito"/>
              </a:rPr>
              <a:t>promote </a:t>
            </a:r>
            <a:r>
              <a:rPr sz="2200" spc="-20" dirty="0">
                <a:latin typeface="Carlito"/>
                <a:cs typeface="Carlito"/>
              </a:rPr>
              <a:t>transfer </a:t>
            </a:r>
            <a:r>
              <a:rPr sz="2200" dirty="0">
                <a:latin typeface="Carlito"/>
                <a:cs typeface="Carlito"/>
              </a:rPr>
              <a:t>of </a:t>
            </a:r>
            <a:r>
              <a:rPr sz="2200" spc="-5" dirty="0">
                <a:latin typeface="Carlito"/>
                <a:cs typeface="Carlito"/>
              </a:rPr>
              <a:t>sound  </a:t>
            </a:r>
            <a:r>
              <a:rPr sz="2200" spc="-10" dirty="0">
                <a:latin typeface="Carlito"/>
                <a:cs typeface="Carlito"/>
              </a:rPr>
              <a:t>energy </a:t>
            </a:r>
            <a:r>
              <a:rPr sz="2200" spc="-20" dirty="0">
                <a:latin typeface="Carlito"/>
                <a:cs typeface="Carlito"/>
              </a:rPr>
              <a:t>into </a:t>
            </a:r>
            <a:r>
              <a:rPr sz="2200" spc="-15" dirty="0">
                <a:latin typeface="Carlito"/>
                <a:cs typeface="Carlito"/>
              </a:rPr>
              <a:t>test</a:t>
            </a:r>
            <a:r>
              <a:rPr sz="2200" spc="6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specimen.</a:t>
            </a:r>
            <a:endParaRPr sz="2200">
              <a:latin typeface="Carlito"/>
              <a:cs typeface="Carlito"/>
            </a:endParaRPr>
          </a:p>
          <a:p>
            <a:pPr marL="241300" marR="565150" indent="-229235">
              <a:lnSpc>
                <a:spcPts val="211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200" spc="-10" dirty="0">
                <a:latin typeface="Carlito"/>
                <a:cs typeface="Carlito"/>
              </a:rPr>
              <a:t>Materials </a:t>
            </a:r>
            <a:r>
              <a:rPr sz="2200" spc="-15" dirty="0">
                <a:latin typeface="Carlito"/>
                <a:cs typeface="Carlito"/>
              </a:rPr>
              <a:t>that </a:t>
            </a:r>
            <a:r>
              <a:rPr sz="2200" spc="-10" dirty="0">
                <a:latin typeface="Carlito"/>
                <a:cs typeface="Carlito"/>
              </a:rPr>
              <a:t>are </a:t>
            </a:r>
            <a:r>
              <a:rPr sz="2200" spc="-15" dirty="0">
                <a:latin typeface="Carlito"/>
                <a:cs typeface="Carlito"/>
              </a:rPr>
              <a:t>rough, </a:t>
            </a:r>
            <a:r>
              <a:rPr sz="2200" spc="-5" dirty="0">
                <a:latin typeface="Carlito"/>
                <a:cs typeface="Carlito"/>
              </a:rPr>
              <a:t>irregular in shape, very small,  </a:t>
            </a:r>
            <a:r>
              <a:rPr sz="2200" spc="-10" dirty="0">
                <a:latin typeface="Carlito"/>
                <a:cs typeface="Carlito"/>
              </a:rPr>
              <a:t>exceptionally </a:t>
            </a:r>
            <a:r>
              <a:rPr sz="2200" spc="-5" dirty="0">
                <a:latin typeface="Carlito"/>
                <a:cs typeface="Carlito"/>
              </a:rPr>
              <a:t>thin </a:t>
            </a:r>
            <a:r>
              <a:rPr sz="2200" dirty="0">
                <a:latin typeface="Carlito"/>
                <a:cs typeface="Carlito"/>
              </a:rPr>
              <a:t>or </a:t>
            </a:r>
            <a:r>
              <a:rPr sz="2200" spc="-5" dirty="0">
                <a:latin typeface="Carlito"/>
                <a:cs typeface="Carlito"/>
              </a:rPr>
              <a:t>not homogeneous </a:t>
            </a:r>
            <a:r>
              <a:rPr sz="2200" spc="-10" dirty="0">
                <a:latin typeface="Carlito"/>
                <a:cs typeface="Carlito"/>
              </a:rPr>
              <a:t>are difficult </a:t>
            </a:r>
            <a:r>
              <a:rPr sz="2200" spc="-20" dirty="0">
                <a:latin typeface="Carlito"/>
                <a:cs typeface="Carlito"/>
              </a:rPr>
              <a:t>to</a:t>
            </a:r>
            <a:r>
              <a:rPr sz="2200" spc="70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inspect.</a:t>
            </a:r>
            <a:endParaRPr sz="2200">
              <a:latin typeface="Carlito"/>
              <a:cs typeface="Carlito"/>
            </a:endParaRPr>
          </a:p>
          <a:p>
            <a:pPr marL="241300" marR="83185" indent="-229235">
              <a:lnSpc>
                <a:spcPct val="80000"/>
              </a:lnSpc>
              <a:spcBef>
                <a:spcPts val="1075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200" spc="-5" dirty="0">
                <a:latin typeface="Carlito"/>
                <a:cs typeface="Carlito"/>
              </a:rPr>
              <a:t>Cast </a:t>
            </a:r>
            <a:r>
              <a:rPr sz="2200" spc="-10" dirty="0">
                <a:latin typeface="Carlito"/>
                <a:cs typeface="Carlito"/>
              </a:rPr>
              <a:t>iron </a:t>
            </a:r>
            <a:r>
              <a:rPr sz="2200" spc="-5" dirty="0">
                <a:latin typeface="Carlito"/>
                <a:cs typeface="Carlito"/>
              </a:rPr>
              <a:t>and </a:t>
            </a:r>
            <a:r>
              <a:rPr sz="2200" spc="-10" dirty="0">
                <a:latin typeface="Carlito"/>
                <a:cs typeface="Carlito"/>
              </a:rPr>
              <a:t>other </a:t>
            </a:r>
            <a:r>
              <a:rPr sz="2200" spc="-15" dirty="0">
                <a:latin typeface="Carlito"/>
                <a:cs typeface="Carlito"/>
              </a:rPr>
              <a:t>coarse </a:t>
            </a:r>
            <a:r>
              <a:rPr sz="2200" spc="-10" dirty="0">
                <a:latin typeface="Carlito"/>
                <a:cs typeface="Carlito"/>
              </a:rPr>
              <a:t>grained materials are difficult </a:t>
            </a:r>
            <a:r>
              <a:rPr sz="2200" spc="-20" dirty="0">
                <a:latin typeface="Carlito"/>
                <a:cs typeface="Carlito"/>
              </a:rPr>
              <a:t>to </a:t>
            </a:r>
            <a:r>
              <a:rPr sz="2200" spc="-5" dirty="0">
                <a:latin typeface="Carlito"/>
                <a:cs typeface="Carlito"/>
              </a:rPr>
              <a:t>inspect  </a:t>
            </a:r>
            <a:r>
              <a:rPr sz="2200" spc="-10" dirty="0">
                <a:latin typeface="Carlito"/>
                <a:cs typeface="Carlito"/>
              </a:rPr>
              <a:t>due </a:t>
            </a:r>
            <a:r>
              <a:rPr sz="2200" spc="-20" dirty="0">
                <a:latin typeface="Carlito"/>
                <a:cs typeface="Carlito"/>
              </a:rPr>
              <a:t>to </a:t>
            </a:r>
            <a:r>
              <a:rPr sz="2200" spc="-5" dirty="0">
                <a:latin typeface="Carlito"/>
                <a:cs typeface="Carlito"/>
              </a:rPr>
              <a:t>low sound transmission and </a:t>
            </a:r>
            <a:r>
              <a:rPr sz="2200" spc="-10" dirty="0">
                <a:latin typeface="Carlito"/>
                <a:cs typeface="Carlito"/>
              </a:rPr>
              <a:t>high </a:t>
            </a:r>
            <a:r>
              <a:rPr sz="2200" dirty="0">
                <a:latin typeface="Carlito"/>
                <a:cs typeface="Carlito"/>
              </a:rPr>
              <a:t>signal</a:t>
            </a:r>
            <a:r>
              <a:rPr sz="2200" spc="55" dirty="0">
                <a:latin typeface="Carlito"/>
                <a:cs typeface="Carlito"/>
              </a:rPr>
              <a:t> </a:t>
            </a:r>
            <a:r>
              <a:rPr sz="2200" spc="-5" dirty="0">
                <a:latin typeface="Carlito"/>
                <a:cs typeface="Carlito"/>
              </a:rPr>
              <a:t>noise.</a:t>
            </a:r>
            <a:endParaRPr sz="2200">
              <a:latin typeface="Carlito"/>
              <a:cs typeface="Carlito"/>
            </a:endParaRPr>
          </a:p>
          <a:p>
            <a:pPr marL="241300" indent="-229235">
              <a:lnSpc>
                <a:spcPts val="2375"/>
              </a:lnSpc>
              <a:spcBef>
                <a:spcPts val="53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200" spc="-5" dirty="0">
                <a:latin typeface="Carlito"/>
                <a:cs typeface="Carlito"/>
              </a:rPr>
              <a:t>Linear </a:t>
            </a:r>
            <a:r>
              <a:rPr sz="2200" spc="-15" dirty="0">
                <a:latin typeface="Carlito"/>
                <a:cs typeface="Carlito"/>
              </a:rPr>
              <a:t>defects </a:t>
            </a:r>
            <a:r>
              <a:rPr sz="2200" spc="-10" dirty="0">
                <a:latin typeface="Carlito"/>
                <a:cs typeface="Carlito"/>
              </a:rPr>
              <a:t>oriented parallel </a:t>
            </a:r>
            <a:r>
              <a:rPr sz="2200" spc="-20" dirty="0">
                <a:latin typeface="Carlito"/>
                <a:cs typeface="Carlito"/>
              </a:rPr>
              <a:t>to </a:t>
            </a:r>
            <a:r>
              <a:rPr sz="2200" spc="-5" dirty="0">
                <a:latin typeface="Carlito"/>
                <a:cs typeface="Carlito"/>
              </a:rPr>
              <a:t>the sound beam </a:t>
            </a:r>
            <a:r>
              <a:rPr sz="2200" spc="-15" dirty="0">
                <a:latin typeface="Carlito"/>
                <a:cs typeface="Carlito"/>
              </a:rPr>
              <a:t>may</a:t>
            </a:r>
            <a:r>
              <a:rPr sz="2200" spc="110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go</a:t>
            </a:r>
            <a:endParaRPr sz="2200">
              <a:latin typeface="Carlito"/>
              <a:cs typeface="Carlito"/>
            </a:endParaRPr>
          </a:p>
          <a:p>
            <a:pPr marL="241300">
              <a:lnSpc>
                <a:spcPts val="2375"/>
              </a:lnSpc>
            </a:pPr>
            <a:r>
              <a:rPr sz="2200" spc="-10" dirty="0">
                <a:latin typeface="Carlito"/>
                <a:cs typeface="Carlito"/>
              </a:rPr>
              <a:t>undetected.</a:t>
            </a:r>
            <a:endParaRPr sz="2200">
              <a:latin typeface="Carlito"/>
              <a:cs typeface="Carlito"/>
            </a:endParaRPr>
          </a:p>
          <a:p>
            <a:pPr marL="241300" marR="230504" indent="-229235">
              <a:lnSpc>
                <a:spcPts val="2110"/>
              </a:lnSpc>
              <a:spcBef>
                <a:spcPts val="1040"/>
              </a:spcBef>
              <a:buFont typeface="Arial"/>
              <a:buChar char="•"/>
              <a:tabLst>
                <a:tab pos="241300" algn="l"/>
                <a:tab pos="241935" algn="l"/>
              </a:tabLst>
            </a:pPr>
            <a:r>
              <a:rPr sz="2200" spc="-20" dirty="0">
                <a:latin typeface="Carlito"/>
                <a:cs typeface="Carlito"/>
              </a:rPr>
              <a:t>Reference </a:t>
            </a:r>
            <a:r>
              <a:rPr sz="2200" spc="-15" dirty="0">
                <a:latin typeface="Carlito"/>
                <a:cs typeface="Carlito"/>
              </a:rPr>
              <a:t>standards </a:t>
            </a:r>
            <a:r>
              <a:rPr sz="2200" spc="-10" dirty="0">
                <a:latin typeface="Carlito"/>
                <a:cs typeface="Carlito"/>
              </a:rPr>
              <a:t>are required </a:t>
            </a:r>
            <a:r>
              <a:rPr sz="2200" spc="-20" dirty="0">
                <a:latin typeface="Carlito"/>
                <a:cs typeface="Carlito"/>
              </a:rPr>
              <a:t>for </a:t>
            </a:r>
            <a:r>
              <a:rPr sz="2200" spc="-5" dirty="0">
                <a:latin typeface="Carlito"/>
                <a:cs typeface="Carlito"/>
              </a:rPr>
              <a:t>both </a:t>
            </a:r>
            <a:r>
              <a:rPr sz="2200" spc="-10" dirty="0">
                <a:latin typeface="Carlito"/>
                <a:cs typeface="Carlito"/>
              </a:rPr>
              <a:t>equipment calibration,  </a:t>
            </a:r>
            <a:r>
              <a:rPr sz="2200" spc="-5" dirty="0">
                <a:latin typeface="Carlito"/>
                <a:cs typeface="Carlito"/>
              </a:rPr>
              <a:t>and </a:t>
            </a:r>
            <a:r>
              <a:rPr sz="2200" spc="-10" dirty="0">
                <a:latin typeface="Carlito"/>
                <a:cs typeface="Carlito"/>
              </a:rPr>
              <a:t>characterization </a:t>
            </a:r>
            <a:r>
              <a:rPr sz="2200" dirty="0">
                <a:latin typeface="Carlito"/>
                <a:cs typeface="Carlito"/>
              </a:rPr>
              <a:t>of</a:t>
            </a:r>
            <a:r>
              <a:rPr sz="2200" spc="5" dirty="0">
                <a:latin typeface="Carlito"/>
                <a:cs typeface="Carlito"/>
              </a:rPr>
              <a:t> </a:t>
            </a:r>
            <a:r>
              <a:rPr sz="2200" spc="-10" dirty="0">
                <a:latin typeface="Carlito"/>
                <a:cs typeface="Carlito"/>
              </a:rPr>
              <a:t>flaws.</a:t>
            </a:r>
            <a:endParaRPr sz="2200">
              <a:latin typeface="Carlito"/>
              <a:cs typeface="Carlito"/>
            </a:endParaRPr>
          </a:p>
        </p:txBody>
      </p:sp>
    </p:spTree>
  </p:cSld>
  <p:clrMapOvr>
    <a:masterClrMapping/>
  </p:clrMapOvr>
  <p:transition spd="med">
    <p:blinds dir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2154</Words>
  <Application>Microsoft Office PowerPoint</Application>
  <PresentationFormat>On-screen Show (4:3)</PresentationFormat>
  <Paragraphs>276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Ultrasonic Testing</vt:lpstr>
      <vt:lpstr>Introduction</vt:lpstr>
      <vt:lpstr>Outline</vt:lpstr>
      <vt:lpstr>Basic Principles of Sound</vt:lpstr>
      <vt:lpstr>Spectrum of sound</vt:lpstr>
      <vt:lpstr>Basic Principles of Sound (cont.)</vt:lpstr>
      <vt:lpstr>Ultrasound Generation</vt:lpstr>
      <vt:lpstr>Principles of Ultrasonic Inspection</vt:lpstr>
      <vt:lpstr>Test Techniques</vt:lpstr>
      <vt:lpstr>Test Techniques - Pulse-Echo</vt:lpstr>
      <vt:lpstr>Test Techniques – Pulse-Echo (cont.)</vt:lpstr>
      <vt:lpstr>Test Techniques – Through-Transmission</vt:lpstr>
      <vt:lpstr>Test Techniques – Through-Transmission</vt:lpstr>
      <vt:lpstr>Test Techniques – Normal and Angle Beam</vt:lpstr>
      <vt:lpstr>Test Techniques – Contact Vs Immersion</vt:lpstr>
      <vt:lpstr>Inspection Applications</vt:lpstr>
      <vt:lpstr>Thickness Gauging</vt:lpstr>
      <vt:lpstr>Flaw Detection in Welds</vt:lpstr>
      <vt:lpstr>Equipment</vt:lpstr>
      <vt:lpstr>Transducers</vt:lpstr>
      <vt:lpstr>Contact Transducers</vt:lpstr>
      <vt:lpstr>Contact Transducers (cont.)</vt:lpstr>
      <vt:lpstr>Transducers (cont.)</vt:lpstr>
      <vt:lpstr>Transducers (cont.)</vt:lpstr>
      <vt:lpstr>Instrumentation</vt:lpstr>
      <vt:lpstr>Instrumentation (cont.)</vt:lpstr>
      <vt:lpstr>Instrumentation (cont.)</vt:lpstr>
      <vt:lpstr>Instrumentation (cont.)</vt:lpstr>
      <vt:lpstr>Instrumentation (cont.)</vt:lpstr>
      <vt:lpstr>Calibration Standards</vt:lpstr>
      <vt:lpstr>Calibration Standards (cont.)</vt:lpstr>
      <vt:lpstr>Calibration Standards (cont.)</vt:lpstr>
      <vt:lpstr>Qualification Standards</vt:lpstr>
      <vt:lpstr>Data Presentation</vt:lpstr>
      <vt:lpstr>Data Presentation - A-scan</vt:lpstr>
      <vt:lpstr>Data Presentation - B-scan</vt:lpstr>
      <vt:lpstr>Data Presentation - C-scan</vt:lpstr>
      <vt:lpstr>Advantage of Ultrasonic Testing</vt:lpstr>
      <vt:lpstr>Limitations of Ultrasonic Testing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MAGNETIC PARTICLE INSPECTION</dc:title>
  <dc:creator>Scc</dc:creator>
  <cp:lastModifiedBy>hcpl</cp:lastModifiedBy>
  <cp:revision>16</cp:revision>
  <dcterms:created xsi:type="dcterms:W3CDTF">2021-01-15T05:00:07Z</dcterms:created>
  <dcterms:modified xsi:type="dcterms:W3CDTF">2021-01-15T19:02:50Z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2014-06-03T00:00:00Z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2021-01-15T00:00:00Z</vt:filetime>
  </property>
</Properties>
</file>