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42" r:id="rId1"/>
  </p:sldMasterIdLst>
  <p:notesMasterIdLst>
    <p:notesMasterId r:id="rId14"/>
  </p:notesMasterIdLst>
  <p:sldIdLst>
    <p:sldId id="256" r:id="rId2"/>
    <p:sldId id="257" r:id="rId3"/>
    <p:sldId id="258" r:id="rId4"/>
    <p:sldId id="259" r:id="rId5"/>
    <p:sldId id="260" r:id="rId6"/>
    <p:sldId id="264" r:id="rId7"/>
    <p:sldId id="261" r:id="rId8"/>
    <p:sldId id="262" r:id="rId9"/>
    <p:sldId id="263" r:id="rId10"/>
    <p:sldId id="265" r:id="rId11"/>
    <p:sldId id="266" r:id="rId12"/>
    <p:sldId id="267" r:id="rId13"/>
  </p:sldIdLst>
  <p:sldSz cx="9144000" cy="5143500" type="screen16x9"/>
  <p:notesSz cx="6858000" cy="9144000"/>
  <p:embeddedFontLst>
    <p:embeddedFont>
      <p:font typeface="Corbel" pitchFamily="34" charset="0"/>
      <p:regular r:id="rId15"/>
      <p:bold r:id="rId16"/>
      <p:italic r:id="rId17"/>
      <p:boldItalic r:id="rId18"/>
    </p:embeddedFont>
    <p:embeddedFont>
      <p:font typeface="Wingdings 2" pitchFamily="18" charset="2"/>
      <p:regular r:id="rId19"/>
    </p:embeddedFont>
    <p:embeddedFont>
      <p:font typeface="Bebas Neue" charset="0"/>
      <p:regular r:id="rId20"/>
    </p:embeddedFont>
    <p:embeddedFont>
      <p:font typeface="Wingdings 3" pitchFamily="18" charset="2"/>
      <p:regular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99" autoAdjust="0"/>
    <p:restoredTop sz="94660"/>
  </p:normalViewPr>
  <p:slideViewPr>
    <p:cSldViewPr>
      <p:cViewPr>
        <p:scale>
          <a:sx n="80" d="100"/>
          <a:sy n="80" d="100"/>
        </p:scale>
        <p:origin x="342" y="-150"/>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9143999" cy="385157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2516886"/>
            <a:ext cx="8077200" cy="1255014"/>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371600"/>
            <a:ext cx="8077200" cy="1124712"/>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14-Jan-21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
        <p:nvSpPr>
          <p:cNvPr id="10" name="Rectangle 9"/>
          <p:cNvSpPr/>
          <p:nvPr/>
        </p:nvSpPr>
        <p:spPr bwMode="invGray">
          <a:xfrm>
            <a:off x="0" y="384625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6586"/>
            <a:ext cx="8229600" cy="939546"/>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14-Jan-21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195189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1951890"/>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89154"/>
            <a:ext cx="8013192" cy="1227582"/>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371600"/>
            <a:ext cx="8022336" cy="51435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CB97365-EBCA-4027-87D5-99FC1D4DF0BB}" type="datetimeFigureOut">
              <a:rPr lang="en-US" smtClean="0"/>
              <a:pPr/>
              <a:t>14-Jan-21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330452"/>
            <a:ext cx="4038600" cy="346786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330452"/>
            <a:ext cx="4038600" cy="3467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CB97365-EBCA-4027-87D5-99FC1D4DF0BB}" type="datetimeFigureOut">
              <a:rPr lang="en-US" smtClean="0"/>
              <a:pPr/>
              <a:t>14-Jan-21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74241"/>
            <a:ext cx="4040188"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1837134"/>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6" y="1274241"/>
            <a:ext cx="4041775"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6" y="1837134"/>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CB97365-EBCA-4027-87D5-99FC1D4DF0BB}" type="datetimeFigureOut">
              <a:rPr lang="en-US" smtClean="0"/>
              <a:pPr/>
              <a:t>14-Jan-21</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CB97365-EBCA-4027-87D5-99FC1D4DF0BB}" type="datetimeFigureOut">
              <a:rPr lang="en-US" smtClean="0"/>
              <a:pPr/>
              <a:t>14-Jan-21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97365-EBCA-4027-87D5-99FC1D4DF0BB}" type="datetimeFigureOut">
              <a:rPr lang="en-US" smtClean="0"/>
              <a:pPr/>
              <a:t>14-Jan-21</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14300"/>
            <a:ext cx="2523744" cy="733806"/>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307350"/>
            <a:ext cx="5920641" cy="34191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297514"/>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CB97365-EBCA-4027-87D5-99FC1D4DF0BB}" type="datetimeFigureOut">
              <a:rPr lang="en-US" smtClean="0"/>
              <a:pPr/>
              <a:t>14-Jan-21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
        <p:nvSpPr>
          <p:cNvPr id="12" name="Rectangle 11"/>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16586"/>
            <a:ext cx="2525150" cy="733806"/>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113606"/>
            <a:ext cx="6247397" cy="4029894"/>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296162"/>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877824"/>
            <a:ext cx="2523744" cy="150876"/>
          </a:xfrm>
        </p:spPr>
        <p:txBody>
          <a:bodyPr/>
          <a:lstStyle/>
          <a:p>
            <a:fld id="{7CB97365-EBCA-4027-87D5-99FC1D4DF0BB}" type="datetimeFigureOut">
              <a:rPr lang="en-US" smtClean="0"/>
              <a:pPr/>
              <a:t>14-Jan-21</a:t>
            </a:fld>
            <a:endParaRPr lang="en-US"/>
          </a:p>
        </p:txBody>
      </p:sp>
      <p:sp>
        <p:nvSpPr>
          <p:cNvPr id="11" name="Rectangle 10"/>
          <p:cNvSpPr/>
          <p:nvPr/>
        </p:nvSpPr>
        <p:spPr>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877824"/>
            <a:ext cx="5193792" cy="150876"/>
          </a:xfrm>
        </p:spPr>
        <p:txBody>
          <a:bodyPr/>
          <a:lstStyle>
            <a:lvl1pPr>
              <a:defRPr>
                <a:solidFill>
                  <a:schemeClr val="bg1">
                    <a:shade val="50000"/>
                  </a:schemeClr>
                </a:solidFill>
              </a:defRPr>
            </a:lvl1pPr>
          </a:lstStyle>
          <a:p>
            <a:endParaRPr kumimoji="0" lang="en-US"/>
          </a:p>
        </p:txBody>
      </p:sp>
      <p:sp>
        <p:nvSpPr>
          <p:cNvPr id="7" name="Slide Number Placeholder 6"/>
          <p:cNvSpPr>
            <a:spLocks noGrp="1"/>
          </p:cNvSpPr>
          <p:nvPr>
            <p:ph type="sldNum" sz="quarter" idx="12"/>
          </p:nvPr>
        </p:nvSpPr>
        <p:spPr>
          <a:xfrm>
            <a:off x="8339328" y="877824"/>
            <a:ext cx="733864" cy="150876"/>
          </a:xfrm>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14-Jan-21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51435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8" y="0"/>
            <a:ext cx="2514601" cy="51435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05980"/>
            <a:ext cx="1905000" cy="4388644"/>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28600"/>
            <a:ext cx="6019800" cy="4388644"/>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14-Jan-21</a:t>
            </a:fld>
            <a:endParaRPr lang="en-US"/>
          </a:p>
        </p:txBody>
      </p:sp>
      <p:sp>
        <p:nvSpPr>
          <p:cNvPr id="5" name="Footer Placeholder 4"/>
          <p:cNvSpPr>
            <a:spLocks noGrp="1"/>
          </p:cNvSpPr>
          <p:nvPr>
            <p:ph type="ftr" sz="quarter" idx="11"/>
          </p:nvPr>
        </p:nvSpPr>
        <p:spPr>
          <a:xfrm>
            <a:off x="2640597" y="4783095"/>
            <a:ext cx="3836404" cy="273844"/>
          </a:xfrm>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779100" y="1137350"/>
            <a:ext cx="4959600" cy="2868900"/>
          </a:xfrm>
          <a:prstGeom prst="rect">
            <a:avLst/>
          </a:prstGeom>
        </p:spPr>
        <p:txBody>
          <a:bodyPr spcFirstLastPara="1" wrap="square" lIns="0" tIns="0" rIns="0" bIns="0" anchor="ctr" anchorCtr="0">
            <a:noAutofit/>
          </a:bodyPr>
          <a:lstStyle>
            <a:lvl1pPr lvl="0" rtl="0">
              <a:spcBef>
                <a:spcPts val="0"/>
              </a:spcBef>
              <a:spcAft>
                <a:spcPts val="0"/>
              </a:spcAft>
              <a:buSzPts val="7000"/>
              <a:buNone/>
              <a:defRPr sz="7000"/>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7692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1" y="0"/>
            <a:ext cx="9143999" cy="10753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14300"/>
            <a:ext cx="8229600" cy="938297"/>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331394"/>
            <a:ext cx="8229600" cy="3469207"/>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4857749"/>
            <a:ext cx="2133600" cy="20574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7CB97365-EBCA-4027-87D5-99FC1D4DF0BB}" type="datetimeFigureOut">
              <a:rPr lang="en-US" smtClean="0"/>
              <a:pPr/>
              <a:t>14-Jan-21</a:t>
            </a:fld>
            <a:endParaRPr lang="en-US">
              <a:solidFill>
                <a:schemeClr val="tx1">
                  <a:shade val="50000"/>
                </a:schemeClr>
              </a:solidFill>
            </a:endParaRPr>
          </a:p>
        </p:txBody>
      </p:sp>
      <p:sp>
        <p:nvSpPr>
          <p:cNvPr id="5" name="Footer Placeholder 4"/>
          <p:cNvSpPr>
            <a:spLocks noGrp="1"/>
          </p:cNvSpPr>
          <p:nvPr>
            <p:ph type="ftr" sz="quarter" idx="3"/>
          </p:nvPr>
        </p:nvSpPr>
        <p:spPr>
          <a:xfrm>
            <a:off x="2640597" y="4857749"/>
            <a:ext cx="5507719" cy="20574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kumimoji="0" lang="en-US">
              <a:solidFill>
                <a:schemeClr val="tx1">
                  <a:shade val="50000"/>
                </a:schemeClr>
              </a:solidFill>
            </a:endParaRPr>
          </a:p>
        </p:txBody>
      </p:sp>
      <p:sp>
        <p:nvSpPr>
          <p:cNvPr id="6" name="Slide Number Placeholder 5"/>
          <p:cNvSpPr>
            <a:spLocks noGrp="1"/>
          </p:cNvSpPr>
          <p:nvPr>
            <p:ph type="sldNum" sz="quarter" idx="4"/>
          </p:nvPr>
        </p:nvSpPr>
        <p:spPr>
          <a:xfrm>
            <a:off x="8204396" y="4857749"/>
            <a:ext cx="733864" cy="20574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transition>
    <p:fade thruBlk="1"/>
  </p:transition>
  <p:timing>
    <p:tnLst>
      <p:par>
        <p:cTn id="1" dur="indefinite" restart="never" nodeType="tmRoot"/>
      </p:par>
    </p:tnLst>
  </p:timing>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1"/>
          <p:cNvSpPr txBox="1">
            <a:spLocks noGrp="1"/>
          </p:cNvSpPr>
          <p:nvPr>
            <p:ph type="ctrTitle"/>
          </p:nvPr>
        </p:nvSpPr>
        <p:spPr>
          <a:xfrm>
            <a:off x="779100" y="1581150"/>
            <a:ext cx="5316900" cy="2425100"/>
          </a:xfrm>
          <a:prstGeom prst="rect">
            <a:avLst/>
          </a:prstGeom>
        </p:spPr>
        <p:txBody>
          <a:bodyPr spcFirstLastPara="1" wrap="square" lIns="0" tIns="0" rIns="0" bIns="0" anchor="ctr" anchorCtr="0">
            <a:noAutofit/>
          </a:bodyPr>
          <a:lstStyle/>
          <a:p>
            <a:r>
              <a:rPr lang="en" sz="6000" dirty="0" smtClean="0"/>
              <a:t/>
            </a:r>
            <a:br>
              <a:rPr lang="en" sz="6000" dirty="0" smtClean="0"/>
            </a:br>
            <a:r>
              <a:rPr lang="en-US" sz="6000" dirty="0" smtClean="0"/>
              <a:t/>
            </a:r>
            <a:br>
              <a:rPr lang="en-US" sz="6000" dirty="0" smtClean="0"/>
            </a:br>
            <a:r>
              <a:rPr lang="en-US" sz="6000" dirty="0" smtClean="0"/>
              <a:t>Eddy Current Testing</a:t>
            </a:r>
            <a:r>
              <a:rPr lang="en" sz="6000" dirty="0" smtClean="0"/>
              <a:t/>
            </a:r>
            <a:br>
              <a:rPr lang="en" sz="6000" dirty="0" smtClean="0"/>
            </a:br>
            <a:endParaRPr>
              <a:highlight>
                <a:srgbClr val="B45F06"/>
              </a:highlight>
            </a:endParaRPr>
          </a:p>
        </p:txBody>
      </p:sp>
      <p:pic>
        <p:nvPicPr>
          <p:cNvPr id="46" name="Google Shape;46;p11"/>
          <p:cNvPicPr preferRelativeResize="0"/>
          <p:nvPr/>
        </p:nvPicPr>
        <p:blipFill>
          <a:blip r:embed="rId3">
            <a:alphaModFix/>
          </a:blip>
          <a:stretch>
            <a:fillRect/>
          </a:stretch>
        </p:blipFill>
        <p:spPr>
          <a:xfrm>
            <a:off x="5611448" y="847622"/>
            <a:ext cx="3162577" cy="4034313"/>
          </a:xfrm>
          <a:prstGeom prst="rect">
            <a:avLst/>
          </a:prstGeom>
          <a:noFill/>
          <a:ln>
            <a:noFill/>
          </a:ln>
        </p:spPr>
      </p:pic>
      <p:pic>
        <p:nvPicPr>
          <p:cNvPr id="47" name="Google Shape;47;p11"/>
          <p:cNvPicPr preferRelativeResize="0"/>
          <p:nvPr/>
        </p:nvPicPr>
        <p:blipFill>
          <a:blip r:embed="rId4">
            <a:alphaModFix/>
          </a:blip>
          <a:stretch>
            <a:fillRect/>
          </a:stretch>
        </p:blipFill>
        <p:spPr>
          <a:xfrm>
            <a:off x="5233079" y="119233"/>
            <a:ext cx="767393" cy="767396"/>
          </a:xfrm>
          <a:prstGeom prst="rect">
            <a:avLst/>
          </a:prstGeom>
          <a:noFill/>
          <a:ln>
            <a:noFill/>
          </a:ln>
        </p:spPr>
      </p:pic>
    </p:spTree>
  </p:cSld>
  <p:clrMapOvr>
    <a:masterClrMapping/>
  </p:clrMapOvr>
  <p:transition spd="slow">
    <p:strips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Eddy Current Testing</a:t>
            </a:r>
            <a:endParaRPr lang="en-US" dirty="0"/>
          </a:p>
        </p:txBody>
      </p:sp>
      <p:sp>
        <p:nvSpPr>
          <p:cNvPr id="3" name="Text Placeholder 2"/>
          <p:cNvSpPr>
            <a:spLocks noGrp="1"/>
          </p:cNvSpPr>
          <p:nvPr>
            <p:ph type="body" idx="1"/>
          </p:nvPr>
        </p:nvSpPr>
        <p:spPr>
          <a:xfrm>
            <a:off x="457200" y="1274240"/>
            <a:ext cx="8305800" cy="1373709"/>
          </a:xfrm>
        </p:spPr>
        <p:txBody>
          <a:bodyPr>
            <a:normAutofit fontScale="62500" lnSpcReduction="20000"/>
          </a:bodyPr>
          <a:lstStyle/>
          <a:p>
            <a:r>
              <a:rPr lang="en-US" dirty="0" smtClean="0"/>
              <a:t>This method is widely used to detect surface flaws, to measure thin walls from one surface only, to measure thin coatings and in some applications to measure depth. This method is applicable to electrically conductive materials only. In this method eddy currents are produced in the product by bringing it close to an alternating current carrying coil. The main applications of the eddy current technique are for the detection of surface or subsurface flaws, conductivity measurement and coating thickness measurement.</a:t>
            </a:r>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a:t>
            </a:fld>
            <a:endParaRPr lang="en"/>
          </a:p>
        </p:txBody>
      </p:sp>
      <p:pic>
        <p:nvPicPr>
          <p:cNvPr id="1026" name="Picture 2"/>
          <p:cNvPicPr>
            <a:picLocks noGrp="1" noChangeAspect="1" noChangeArrowheads="1"/>
          </p:cNvPicPr>
          <p:nvPr>
            <p:ph sz="half" idx="2"/>
          </p:nvPr>
        </p:nvPicPr>
        <p:blipFill>
          <a:blip r:embed="rId2"/>
          <a:srcRect/>
          <a:stretch>
            <a:fillRect/>
          </a:stretch>
        </p:blipFill>
        <p:spPr bwMode="auto">
          <a:xfrm>
            <a:off x="0" y="2711692"/>
            <a:ext cx="4419600" cy="2431808"/>
          </a:xfrm>
          <a:prstGeom prst="rect">
            <a:avLst/>
          </a:prstGeom>
          <a:noFill/>
          <a:ln w="9525">
            <a:noFill/>
            <a:miter lim="800000"/>
            <a:headEnd/>
            <a:tailEnd/>
          </a:ln>
          <a:effectLst/>
        </p:spPr>
      </p:pic>
      <p:pic>
        <p:nvPicPr>
          <p:cNvPr id="1027" name="Picture 3"/>
          <p:cNvPicPr>
            <a:picLocks noGrp="1" noChangeAspect="1" noChangeArrowheads="1"/>
          </p:cNvPicPr>
          <p:nvPr>
            <p:ph sz="quarter" idx="4"/>
          </p:nvPr>
        </p:nvPicPr>
        <p:blipFill>
          <a:blip r:embed="rId3"/>
          <a:srcRect/>
          <a:stretch>
            <a:fillRect/>
          </a:stretch>
        </p:blipFill>
        <p:spPr bwMode="auto">
          <a:xfrm>
            <a:off x="4495800" y="2724150"/>
            <a:ext cx="4648200" cy="24193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mph" presetSubtype="2" fill="hold" nodeType="clickEffect">
                                  <p:stCondLst>
                                    <p:cond delay="0"/>
                                  </p:stCondLst>
                                  <p:childTnLst>
                                    <p:anim to="1.5" calcmode="lin" valueType="num">
                                      <p:cBhvr override="childStyle">
                                        <p:cTn id="11" dur="2000" fill="hold"/>
                                        <p:tgtEl>
                                          <p:spTgt spid="1026"/>
                                        </p:tgtEl>
                                        <p:attrNameLst>
                                          <p:attrName>style.fontSize</p:attrName>
                                        </p:attrNameLst>
                                      </p:cBhvr>
                                    </p:anim>
                                  </p:childTnLst>
                                </p:cTn>
                              </p:par>
                            </p:childTnLst>
                          </p:cTn>
                        </p:par>
                      </p:childTnLst>
                    </p:cTn>
                  </p:par>
                  <p:par>
                    <p:cTn id="12" fill="hold">
                      <p:stCondLst>
                        <p:cond delay="indefinite"/>
                      </p:stCondLst>
                      <p:childTnLst>
                        <p:par>
                          <p:cTn id="13" fill="hold">
                            <p:stCondLst>
                              <p:cond delay="0"/>
                            </p:stCondLst>
                            <p:childTnLst>
                              <p:par>
                                <p:cTn id="14" presetID="3" presetClass="exit" presetSubtype="10" fill="hold" nodeType="clickEffect">
                                  <p:stCondLst>
                                    <p:cond delay="0"/>
                                  </p:stCondLst>
                                  <p:childTnLst>
                                    <p:animEffect transition="out" filter="blinds(horizontal)">
                                      <p:cBhvr>
                                        <p:cTn id="15" dur="500"/>
                                        <p:tgtEl>
                                          <p:spTgt spid="1027"/>
                                        </p:tgtEl>
                                      </p:cBhvr>
                                    </p:animEffect>
                                    <p:set>
                                      <p:cBhvr>
                                        <p:cTn id="16" dur="1" fill="hold">
                                          <p:stCondLst>
                                            <p:cond delay="499"/>
                                          </p:stCondLst>
                                        </p:cTn>
                                        <p:tgtEl>
                                          <p:spTgt spid="102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box(in)">
                                      <p:cBhvr>
                                        <p:cTn id="2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of ECT</a:t>
            </a:r>
            <a:endParaRPr lang="en-US" dirty="0"/>
          </a:p>
        </p:txBody>
      </p:sp>
      <p:sp>
        <p:nvSpPr>
          <p:cNvPr id="3" name="Slide Number Placeholder 2"/>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a:t>
            </a:fld>
            <a:endParaRPr lang="en"/>
          </a:p>
        </p:txBody>
      </p:sp>
      <p:sp>
        <p:nvSpPr>
          <p:cNvPr id="4" name="Rectangle 3"/>
          <p:cNvSpPr/>
          <p:nvPr/>
        </p:nvSpPr>
        <p:spPr>
          <a:xfrm>
            <a:off x="685800" y="1352550"/>
            <a:ext cx="6096000" cy="3539430"/>
          </a:xfrm>
          <a:prstGeom prst="rect">
            <a:avLst/>
          </a:prstGeom>
        </p:spPr>
        <p:txBody>
          <a:bodyPr wrap="square">
            <a:spAutoFit/>
          </a:bodyPr>
          <a:lstStyle/>
          <a:p>
            <a:r>
              <a:rPr lang="en-US" sz="3200" dirty="0" smtClean="0"/>
              <a:t>Crack Detection</a:t>
            </a:r>
          </a:p>
          <a:p>
            <a:r>
              <a:rPr lang="en-US" sz="3200" dirty="0" smtClean="0"/>
              <a:t>Corrosion Monitoring</a:t>
            </a:r>
          </a:p>
          <a:p>
            <a:r>
              <a:rPr lang="en-US" sz="3200" dirty="0" smtClean="0"/>
              <a:t>Material Thickness    Measurements</a:t>
            </a:r>
          </a:p>
          <a:p>
            <a:r>
              <a:rPr lang="en-US" sz="3200" dirty="0" smtClean="0"/>
              <a:t>Coating Thickness Measurements</a:t>
            </a:r>
          </a:p>
          <a:p>
            <a:r>
              <a:rPr lang="en-US" sz="3200" dirty="0" smtClean="0"/>
              <a:t>Conductivity Measurements</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nodeType="clickEffect">
                                  <p:stCondLst>
                                    <p:cond delay="0"/>
                                  </p:stCondLst>
                                  <p:childTnLst>
                                    <p:anim to="1.5" calcmode="lin" valueType="num">
                                      <p:cBhvr override="childStyle">
                                        <p:cTn id="6" dur="2000" fill="hold"/>
                                        <p:tgtEl>
                                          <p:spTgt spid="4">
                                            <p:txEl>
                                              <p:pRg st="0" end="0"/>
                                            </p:txEl>
                                          </p:spTgt>
                                        </p:tgtEl>
                                        <p:attrNameLst>
                                          <p:attrName>style.fontSize</p:attrName>
                                        </p:attrNameLst>
                                      </p:cBhvr>
                                    </p:anim>
                                  </p:childTnLst>
                                </p:cTn>
                              </p:par>
                              <p:par>
                                <p:cTn id="7" presetID="4" presetClass="emph" presetSubtype="2" fill="hold" nodeType="withEffect">
                                  <p:stCondLst>
                                    <p:cond delay="0"/>
                                  </p:stCondLst>
                                  <p:childTnLst>
                                    <p:anim to="1.5" calcmode="lin" valueType="num">
                                      <p:cBhvr override="childStyle">
                                        <p:cTn id="8" dur="2000" fill="hold"/>
                                        <p:tgtEl>
                                          <p:spTgt spid="4">
                                            <p:txEl>
                                              <p:pRg st="1" end="1"/>
                                            </p:txEl>
                                          </p:spTgt>
                                        </p:tgtEl>
                                        <p:attrNameLst>
                                          <p:attrName>style.fontSize</p:attrName>
                                        </p:attrNameLst>
                                      </p:cBhvr>
                                    </p:anim>
                                  </p:childTnLst>
                                </p:cTn>
                              </p:par>
                              <p:par>
                                <p:cTn id="9" presetID="4" presetClass="emph" presetSubtype="2" fill="hold" nodeType="withEffect">
                                  <p:stCondLst>
                                    <p:cond delay="0"/>
                                  </p:stCondLst>
                                  <p:childTnLst>
                                    <p:anim to="1.5" calcmode="lin" valueType="num">
                                      <p:cBhvr override="childStyle">
                                        <p:cTn id="10" dur="2000" fill="hold"/>
                                        <p:tgtEl>
                                          <p:spTgt spid="4">
                                            <p:txEl>
                                              <p:pRg st="2" end="2"/>
                                            </p:txEl>
                                          </p:spTgt>
                                        </p:tgtEl>
                                        <p:attrNameLst>
                                          <p:attrName>style.fontSize</p:attrName>
                                        </p:attrNameLst>
                                      </p:cBhvr>
                                    </p:anim>
                                  </p:childTnLst>
                                </p:cTn>
                              </p:par>
                              <p:par>
                                <p:cTn id="11" presetID="4" presetClass="emph" presetSubtype="2" fill="hold" nodeType="withEffect">
                                  <p:stCondLst>
                                    <p:cond delay="0"/>
                                  </p:stCondLst>
                                  <p:childTnLst>
                                    <p:anim to="1.5" calcmode="lin" valueType="num">
                                      <p:cBhvr override="childStyle">
                                        <p:cTn id="12" dur="2000" fill="hold"/>
                                        <p:tgtEl>
                                          <p:spTgt spid="4">
                                            <p:txEl>
                                              <p:pRg st="3" end="3"/>
                                            </p:txEl>
                                          </p:spTgt>
                                        </p:tgtEl>
                                        <p:attrNameLst>
                                          <p:attrName>style.fontSize</p:attrName>
                                        </p:attrNameLst>
                                      </p:cBhvr>
                                    </p:anim>
                                  </p:childTnLst>
                                </p:cTn>
                              </p:par>
                              <p:par>
                                <p:cTn id="13" presetID="4" presetClass="emph" presetSubtype="2" fill="hold" nodeType="withEffect">
                                  <p:stCondLst>
                                    <p:cond delay="0"/>
                                  </p:stCondLst>
                                  <p:childTnLst>
                                    <p:anim to="1.5" calcmode="lin" valueType="num">
                                      <p:cBhvr override="childStyle">
                                        <p:cTn id="14" dur="2000" fill="hold"/>
                                        <p:tgtEl>
                                          <p:spTgt spid="4">
                                            <p:txEl>
                                              <p:pRg st="4" end="4"/>
                                            </p:txEl>
                                          </p:spTgt>
                                        </p:tgtEl>
                                        <p:attrNameLst>
                                          <p:attrName>style.fontSize</p:attrName>
                                        </p:attrNameLst>
                                      </p:cBhvr>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box(in)">
                                      <p:cBhvr>
                                        <p:cTn id="19" dur="500"/>
                                        <p:tgtEl>
                                          <p:spTgt spid="4">
                                            <p:txEl>
                                              <p:pRg st="0" end="0"/>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box(in)">
                                      <p:cBhvr>
                                        <p:cTn id="22" dur="500"/>
                                        <p:tgtEl>
                                          <p:spTgt spid="4">
                                            <p:txEl>
                                              <p:pRg st="1" end="1"/>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box(in)">
                                      <p:cBhvr>
                                        <p:cTn id="25" dur="500"/>
                                        <p:tgtEl>
                                          <p:spTgt spid="4">
                                            <p:txEl>
                                              <p:pRg st="2" end="2"/>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box(in)">
                                      <p:cBhvr>
                                        <p:cTn id="28" dur="500"/>
                                        <p:tgtEl>
                                          <p:spTgt spid="4">
                                            <p:txEl>
                                              <p:pRg st="3" end="3"/>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box(in)">
                                      <p:cBhvr>
                                        <p:cTn id="31"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Electromagnetic Induction</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•Eddy currents are created through a process called</a:t>
            </a:r>
          </a:p>
          <a:p>
            <a:r>
              <a:rPr lang="en-US" dirty="0" smtClean="0"/>
              <a:t>electromagnetic induction.</a:t>
            </a:r>
          </a:p>
          <a:p>
            <a:r>
              <a:rPr lang="en-US" dirty="0" smtClean="0"/>
              <a:t>•When alternating current is applied to the conductor, such as</a:t>
            </a:r>
          </a:p>
          <a:p>
            <a:r>
              <a:rPr lang="en-US" dirty="0" smtClean="0"/>
              <a:t>copper wire, a magnetic field develops in and around the</a:t>
            </a:r>
          </a:p>
          <a:p>
            <a:r>
              <a:rPr lang="en-US" dirty="0" smtClean="0"/>
              <a:t>conductor.</a:t>
            </a:r>
          </a:p>
          <a:p>
            <a:r>
              <a:rPr lang="en-US" dirty="0" smtClean="0"/>
              <a:t>•This magnetic field expands as the alternating current rises to</a:t>
            </a:r>
          </a:p>
          <a:p>
            <a:r>
              <a:rPr lang="en-US" dirty="0" smtClean="0"/>
              <a:t>maximum and collapses as the current is reduced to zero.</a:t>
            </a:r>
            <a:endParaRPr lang="en-US" dirty="0"/>
          </a:p>
        </p:txBody>
      </p:sp>
      <p:pic>
        <p:nvPicPr>
          <p:cNvPr id="6" name="Content Placeholder 5" descr="New Bitmap Image.bmp"/>
          <p:cNvPicPr>
            <a:picLocks noGrp="1" noChangeAspect="1"/>
          </p:cNvPicPr>
          <p:nvPr>
            <p:ph sz="half" idx="2"/>
          </p:nvPr>
        </p:nvPicPr>
        <p:blipFill>
          <a:blip r:embed="rId2"/>
          <a:stretch>
            <a:fillRect/>
          </a:stretch>
        </p:blipFill>
        <p:spPr>
          <a:xfrm>
            <a:off x="4729162" y="1657350"/>
            <a:ext cx="3876675" cy="2819400"/>
          </a:xfrm>
        </p:spPr>
      </p:pic>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heckerboard(across)">
                                      <p:cBhvr>
                                        <p:cTn id="16" dur="500"/>
                                        <p:tgtEl>
                                          <p:spTgt spid="3">
                                            <p:txEl>
                                              <p:pRg st="3" end="3"/>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heckerboard(across)">
                                      <p:cBhvr>
                                        <p:cTn id="19" dur="500"/>
                                        <p:tgtEl>
                                          <p:spTgt spid="3">
                                            <p:txEl>
                                              <p:pRg st="4" end="4"/>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heckerboard(across)">
                                      <p:cBhvr>
                                        <p:cTn id="22" dur="500"/>
                                        <p:tgtEl>
                                          <p:spTgt spid="3">
                                            <p:txEl>
                                              <p:pRg st="5" end="5"/>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heckerboard(across)">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mph" presetSubtype="1" nodeType="clickEffect">
                                  <p:stCondLst>
                                    <p:cond delay="0"/>
                                  </p:stCondLst>
                                  <p:childTnLst>
                                    <p:set>
                                      <p:cBhvr override="childStyle">
                                        <p:cTn id="29" dur="indefinite"/>
                                        <p:tgtEl>
                                          <p:spTgt spid="6"/>
                                        </p:tgtEl>
                                        <p:attrNameLst>
                                          <p:attrName>style.fontStyle</p:attrName>
                                        </p:attrNameLst>
                                      </p:cBhvr>
                                      <p:to>
                                        <p:strVal val="normal"/>
                                      </p:to>
                                    </p:set>
                                    <p:set>
                                      <p:cBhvr override="childStyle">
                                        <p:cTn id="30" dur="indefinite"/>
                                        <p:tgtEl>
                                          <p:spTgt spid="6"/>
                                        </p:tgtEl>
                                        <p:attrNameLst>
                                          <p:attrName>style.fontWeight</p:attrName>
                                        </p:attrNameLst>
                                      </p:cBhvr>
                                      <p:to>
                                        <p:strVal val="bold"/>
                                      </p:to>
                                    </p:set>
                                    <p:set>
                                      <p:cBhvr override="childStyle">
                                        <p:cTn id="31" dur="indefinite"/>
                                        <p:tgtEl>
                                          <p:spTgt spid="6"/>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Crack Detection</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Crack detection is one of the primary uses of eddy current</a:t>
            </a:r>
          </a:p>
          <a:p>
            <a:r>
              <a:rPr lang="en-US" dirty="0" smtClean="0"/>
              <a:t>inspection. Cracks cause a disruption in the circular flow patterns</a:t>
            </a:r>
          </a:p>
          <a:p>
            <a:r>
              <a:rPr lang="en-US" dirty="0" smtClean="0"/>
              <a:t>of the eddy currents and weaken their strength. This change in</a:t>
            </a:r>
          </a:p>
          <a:p>
            <a:r>
              <a:rPr lang="en-US" dirty="0" smtClean="0"/>
              <a:t>strength at the crack location can be detected.</a:t>
            </a:r>
            <a:endParaRPr lang="en-US" dirty="0"/>
          </a:p>
        </p:txBody>
      </p:sp>
      <p:pic>
        <p:nvPicPr>
          <p:cNvPr id="6" name="Content Placeholder 5" descr="New Bitmap Image.bmp"/>
          <p:cNvPicPr>
            <a:picLocks noGrp="1" noChangeAspect="1"/>
          </p:cNvPicPr>
          <p:nvPr>
            <p:ph sz="half" idx="2"/>
          </p:nvPr>
        </p:nvPicPr>
        <p:blipFill>
          <a:blip r:embed="rId2"/>
          <a:stretch>
            <a:fillRect/>
          </a:stretch>
        </p:blipFill>
        <p:spPr>
          <a:xfrm>
            <a:off x="4729162" y="1352550"/>
            <a:ext cx="3876675" cy="3505200"/>
          </a:xfrm>
        </p:spPr>
      </p:pic>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5</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0" end="0"/>
                                            </p:txEl>
                                          </p:spTgt>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3">
                                            <p:txEl>
                                              <p:pRg st="1" end="1"/>
                                            </p:txEl>
                                          </p:spTgt>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3">
                                            <p:txEl>
                                              <p:pRg st="2" end="2"/>
                                            </p:txEl>
                                          </p:spTgt>
                                        </p:tgtEl>
                                        <p:attrNameLst>
                                          <p:attrName>r</p:attrName>
                                        </p:attrNameLst>
                                      </p:cBhvr>
                                    </p:animRot>
                                  </p:childTnLst>
                                </p:cTn>
                              </p:par>
                              <p:par>
                                <p:cTn id="11" presetID="8" presetClass="emph" presetSubtype="0" fill="hold" nodeType="withEffect">
                                  <p:stCondLst>
                                    <p:cond delay="0"/>
                                  </p:stCondLst>
                                  <p:childTnLst>
                                    <p:animRot by="21600000">
                                      <p:cBhvr>
                                        <p:cTn id="12" dur="2000" fill="hold"/>
                                        <p:tgtEl>
                                          <p:spTgt spid="3">
                                            <p:txEl>
                                              <p:pRg st="3" end="3"/>
                                            </p:txEl>
                                          </p:spTgt>
                                        </p:tgtEl>
                                        <p:attrNameLst>
                                          <p:attrName>r</p:attrName>
                                        </p:attrNameLst>
                                      </p:cBhvr>
                                    </p:animRot>
                                  </p:childTnLst>
                                </p:cTn>
                              </p:par>
                            </p:childTnLst>
                          </p:cTn>
                        </p:par>
                      </p:childTnLst>
                    </p:cTn>
                  </p:par>
                  <p:par>
                    <p:cTn id="13" fill="hold">
                      <p:stCondLst>
                        <p:cond delay="indefinite"/>
                      </p:stCondLst>
                      <p:childTnLst>
                        <p:par>
                          <p:cTn id="14" fill="hold">
                            <p:stCondLst>
                              <p:cond delay="0"/>
                            </p:stCondLst>
                            <p:childTnLst>
                              <p:par>
                                <p:cTn id="15" presetID="5" presetClass="emph" presetSubtype="1" nodeType="clickEffect">
                                  <p:stCondLst>
                                    <p:cond delay="0"/>
                                  </p:stCondLst>
                                  <p:childTnLst>
                                    <p:set>
                                      <p:cBhvr override="childStyle">
                                        <p:cTn id="16" dur="indefinite"/>
                                        <p:tgtEl>
                                          <p:spTgt spid="6"/>
                                        </p:tgtEl>
                                        <p:attrNameLst>
                                          <p:attrName>style.fontStyle</p:attrName>
                                        </p:attrNameLst>
                                      </p:cBhvr>
                                      <p:to>
                                        <p:strVal val="normal"/>
                                      </p:to>
                                    </p:set>
                                    <p:set>
                                      <p:cBhvr override="childStyle">
                                        <p:cTn id="17" dur="indefinite"/>
                                        <p:tgtEl>
                                          <p:spTgt spid="6"/>
                                        </p:tgtEl>
                                        <p:attrNameLst>
                                          <p:attrName>style.fontWeight</p:attrName>
                                        </p:attrNameLst>
                                      </p:cBhvr>
                                      <p:to>
                                        <p:strVal val="bold"/>
                                      </p:to>
                                    </p:set>
                                    <p:set>
                                      <p:cBhvr override="childStyle">
                                        <p:cTn id="18" dur="indefinite"/>
                                        <p:tgtEl>
                                          <p:spTgt spid="6"/>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Limitations of Eddy Current Testing</a:t>
            </a:r>
            <a:endParaRPr lang="en-US" dirty="0"/>
          </a:p>
        </p:txBody>
      </p:sp>
      <p:sp>
        <p:nvSpPr>
          <p:cNvPr id="3" name="Content Placeholder 2"/>
          <p:cNvSpPr>
            <a:spLocks noGrp="1"/>
          </p:cNvSpPr>
          <p:nvPr>
            <p:ph idx="1"/>
          </p:nvPr>
        </p:nvSpPr>
        <p:spPr/>
        <p:txBody>
          <a:bodyPr>
            <a:normAutofit lnSpcReduction="10000"/>
          </a:bodyPr>
          <a:lstStyle/>
          <a:p>
            <a:r>
              <a:rPr lang="en-US" dirty="0" smtClean="0"/>
              <a:t>Only conductive materials can be inspected.</a:t>
            </a:r>
          </a:p>
          <a:p>
            <a:r>
              <a:rPr lang="en-US" dirty="0" smtClean="0"/>
              <a:t>Surface must be accessible to the probe.</a:t>
            </a:r>
          </a:p>
          <a:p>
            <a:r>
              <a:rPr lang="en-US" dirty="0" smtClean="0"/>
              <a:t>Skill and training required is more extensive than other</a:t>
            </a:r>
          </a:p>
          <a:p>
            <a:r>
              <a:rPr lang="en-US" dirty="0" smtClean="0"/>
              <a:t>techniques.</a:t>
            </a:r>
          </a:p>
          <a:p>
            <a:r>
              <a:rPr lang="en-US" dirty="0" smtClean="0"/>
              <a:t>Surface finish and roughness may interfere.</a:t>
            </a:r>
          </a:p>
          <a:p>
            <a:r>
              <a:rPr lang="en-US" dirty="0" smtClean="0"/>
              <a:t>Depth of penetration is limited.</a:t>
            </a:r>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6</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 0  L 0 -0.44458  E" pathEditMode="relative" ptsTypes="">
                                      <p:cBhvr>
                                        <p:cTn id="6" dur="2000" fill="hold"/>
                                        <p:tgtEl>
                                          <p:spTgt spid="3">
                                            <p:txEl>
                                              <p:pRg st="0" end="0"/>
                                            </p:txEl>
                                          </p:spTgt>
                                        </p:tgtEl>
                                        <p:attrNameLst>
                                          <p:attrName>ppt_x</p:attrName>
                                          <p:attrName>ppt_y</p:attrName>
                                        </p:attrNameLst>
                                      </p:cBhvr>
                                    </p:animMotion>
                                  </p:childTnLst>
                                </p:cTn>
                              </p:par>
                              <p:par>
                                <p:cTn id="7" presetID="64" presetClass="path" presetSubtype="0" accel="50000" decel="50000" fill="hold" nodeType="withEffect">
                                  <p:stCondLst>
                                    <p:cond delay="0"/>
                                  </p:stCondLst>
                                  <p:childTnLst>
                                    <p:animMotion origin="layout" path="M 0 0  L 0 -0.44458  E" pathEditMode="relative" ptsTypes="">
                                      <p:cBhvr>
                                        <p:cTn id="8" dur="2000" fill="hold"/>
                                        <p:tgtEl>
                                          <p:spTgt spid="3">
                                            <p:txEl>
                                              <p:pRg st="1" end="1"/>
                                            </p:txEl>
                                          </p:spTgt>
                                        </p:tgtEl>
                                        <p:attrNameLst>
                                          <p:attrName>ppt_x</p:attrName>
                                          <p:attrName>ppt_y</p:attrName>
                                        </p:attrNameLst>
                                      </p:cBhvr>
                                    </p:animMotion>
                                  </p:childTnLst>
                                </p:cTn>
                              </p:par>
                              <p:par>
                                <p:cTn id="9" presetID="64" presetClass="path" presetSubtype="0" accel="50000" decel="50000" fill="hold" nodeType="withEffect">
                                  <p:stCondLst>
                                    <p:cond delay="0"/>
                                  </p:stCondLst>
                                  <p:childTnLst>
                                    <p:animMotion origin="layout" path="M 0 0  L 0 -0.44458  E" pathEditMode="relative" ptsTypes="">
                                      <p:cBhvr>
                                        <p:cTn id="10" dur="2000" fill="hold"/>
                                        <p:tgtEl>
                                          <p:spTgt spid="3">
                                            <p:txEl>
                                              <p:pRg st="2" end="2"/>
                                            </p:txEl>
                                          </p:spTgt>
                                        </p:tgtEl>
                                        <p:attrNameLst>
                                          <p:attrName>ppt_x</p:attrName>
                                          <p:attrName>ppt_y</p:attrName>
                                        </p:attrNameLst>
                                      </p:cBhvr>
                                    </p:animMotion>
                                  </p:childTnLst>
                                </p:cTn>
                              </p:par>
                              <p:par>
                                <p:cTn id="11" presetID="64" presetClass="path" presetSubtype="0" accel="50000" decel="50000" fill="hold" nodeType="withEffect">
                                  <p:stCondLst>
                                    <p:cond delay="0"/>
                                  </p:stCondLst>
                                  <p:childTnLst>
                                    <p:animMotion origin="layout" path="M 0 0  L 0 -0.44458  E" pathEditMode="relative" ptsTypes="">
                                      <p:cBhvr>
                                        <p:cTn id="12" dur="2000" fill="hold"/>
                                        <p:tgtEl>
                                          <p:spTgt spid="3">
                                            <p:txEl>
                                              <p:pRg st="3" end="3"/>
                                            </p:txEl>
                                          </p:spTgt>
                                        </p:tgtEl>
                                        <p:attrNameLst>
                                          <p:attrName>ppt_x</p:attrName>
                                          <p:attrName>ppt_y</p:attrName>
                                        </p:attrNameLst>
                                      </p:cBhvr>
                                    </p:animMotion>
                                  </p:childTnLst>
                                </p:cTn>
                              </p:par>
                              <p:par>
                                <p:cTn id="13" presetID="64" presetClass="path" presetSubtype="0" accel="50000" decel="50000" fill="hold" nodeType="withEffect">
                                  <p:stCondLst>
                                    <p:cond delay="0"/>
                                  </p:stCondLst>
                                  <p:childTnLst>
                                    <p:animMotion origin="layout" path="M 0 0  L 0 -0.44458  E" pathEditMode="relative" ptsTypes="">
                                      <p:cBhvr>
                                        <p:cTn id="14" dur="2000" fill="hold"/>
                                        <p:tgtEl>
                                          <p:spTgt spid="3">
                                            <p:txEl>
                                              <p:pRg st="4" end="4"/>
                                            </p:txEl>
                                          </p:spTgt>
                                        </p:tgtEl>
                                        <p:attrNameLst>
                                          <p:attrName>ppt_x</p:attrName>
                                          <p:attrName>ppt_y</p:attrName>
                                        </p:attrNameLst>
                                      </p:cBhvr>
                                    </p:animMotion>
                                  </p:childTnLst>
                                </p:cTn>
                              </p:par>
                              <p:par>
                                <p:cTn id="15" presetID="64" presetClass="path" presetSubtype="0" accel="50000" decel="50000" fill="hold" nodeType="withEffect">
                                  <p:stCondLst>
                                    <p:cond delay="0"/>
                                  </p:stCondLst>
                                  <p:childTnLst>
                                    <p:animMotion origin="layout" path="M 0 0  L 0 -0.44458  E" pathEditMode="relative" ptsTypes="">
                                      <p:cBhvr>
                                        <p:cTn id="16" dur="2000" fill="hold"/>
                                        <p:tgtEl>
                                          <p:spTgt spid="3">
                                            <p:txEl>
                                              <p:pRg st="5" end="5"/>
                                            </p:txEl>
                                          </p:spTgt>
                                        </p:tgtEl>
                                        <p:attrNameLst>
                                          <p:attrName>ppt_x</p:attrName>
                                          <p:attrName>ppt_y</p:attrName>
                                        </p:attrNameLst>
                                      </p:cBhvr>
                                    </p:animMotion>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0 0  L 0 0.44458  E" pathEditMode="relative" ptsTypes="">
                                      <p:cBhvr>
                                        <p:cTn id="20" dur="2000" fill="hold"/>
                                        <p:tgtEl>
                                          <p:spTgt spid="3">
                                            <p:txEl>
                                              <p:pRg st="0" end="0"/>
                                            </p:txEl>
                                          </p:spTgt>
                                        </p:tgtEl>
                                        <p:attrNameLst>
                                          <p:attrName>ppt_x</p:attrName>
                                          <p:attrName>ppt_y</p:attrName>
                                        </p:attrNameLst>
                                      </p:cBhvr>
                                    </p:animMotion>
                                  </p:childTnLst>
                                </p:cTn>
                              </p:par>
                              <p:par>
                                <p:cTn id="21" presetID="42" presetClass="path" presetSubtype="0" accel="50000" decel="50000" fill="hold" nodeType="withEffect">
                                  <p:stCondLst>
                                    <p:cond delay="0"/>
                                  </p:stCondLst>
                                  <p:childTnLst>
                                    <p:animMotion origin="layout" path="M 0 0  L 0 0.44458  E" pathEditMode="relative" ptsTypes="">
                                      <p:cBhvr>
                                        <p:cTn id="22" dur="2000" fill="hold"/>
                                        <p:tgtEl>
                                          <p:spTgt spid="3">
                                            <p:txEl>
                                              <p:pRg st="1" end="1"/>
                                            </p:txEl>
                                          </p:spTgt>
                                        </p:tgtEl>
                                        <p:attrNameLst>
                                          <p:attrName>ppt_x</p:attrName>
                                          <p:attrName>ppt_y</p:attrName>
                                        </p:attrNameLst>
                                      </p:cBhvr>
                                    </p:animMotion>
                                  </p:childTnLst>
                                </p:cTn>
                              </p:par>
                              <p:par>
                                <p:cTn id="23" presetID="42" presetClass="path" presetSubtype="0" accel="50000" decel="50000" fill="hold" nodeType="withEffect">
                                  <p:stCondLst>
                                    <p:cond delay="0"/>
                                  </p:stCondLst>
                                  <p:childTnLst>
                                    <p:animMotion origin="layout" path="M 0 0  L 0 0.44458  E" pathEditMode="relative" ptsTypes="">
                                      <p:cBhvr>
                                        <p:cTn id="24" dur="2000" fill="hold"/>
                                        <p:tgtEl>
                                          <p:spTgt spid="3">
                                            <p:txEl>
                                              <p:pRg st="2" end="2"/>
                                            </p:txEl>
                                          </p:spTgt>
                                        </p:tgtEl>
                                        <p:attrNameLst>
                                          <p:attrName>ppt_x</p:attrName>
                                          <p:attrName>ppt_y</p:attrName>
                                        </p:attrNameLst>
                                      </p:cBhvr>
                                    </p:animMotion>
                                  </p:childTnLst>
                                </p:cTn>
                              </p:par>
                              <p:par>
                                <p:cTn id="25" presetID="42" presetClass="path" presetSubtype="0" accel="50000" decel="50000" fill="hold" nodeType="withEffect">
                                  <p:stCondLst>
                                    <p:cond delay="0"/>
                                  </p:stCondLst>
                                  <p:childTnLst>
                                    <p:animMotion origin="layout" path="M 0 0  L 0 0.44458  E" pathEditMode="relative" ptsTypes="">
                                      <p:cBhvr>
                                        <p:cTn id="26" dur="2000" fill="hold"/>
                                        <p:tgtEl>
                                          <p:spTgt spid="3">
                                            <p:txEl>
                                              <p:pRg st="3" end="3"/>
                                            </p:txEl>
                                          </p:spTgt>
                                        </p:tgtEl>
                                        <p:attrNameLst>
                                          <p:attrName>ppt_x</p:attrName>
                                          <p:attrName>ppt_y</p:attrName>
                                        </p:attrNameLst>
                                      </p:cBhvr>
                                    </p:animMotion>
                                  </p:childTnLst>
                                </p:cTn>
                              </p:par>
                              <p:par>
                                <p:cTn id="27" presetID="42" presetClass="path" presetSubtype="0" accel="50000" decel="50000" fill="hold" nodeType="withEffect">
                                  <p:stCondLst>
                                    <p:cond delay="0"/>
                                  </p:stCondLst>
                                  <p:childTnLst>
                                    <p:animMotion origin="layout" path="M 0 0  L 0 0.44458  E" pathEditMode="relative" ptsTypes="">
                                      <p:cBhvr>
                                        <p:cTn id="28" dur="2000" fill="hold"/>
                                        <p:tgtEl>
                                          <p:spTgt spid="3">
                                            <p:txEl>
                                              <p:pRg st="4" end="4"/>
                                            </p:txEl>
                                          </p:spTgt>
                                        </p:tgtEl>
                                        <p:attrNameLst>
                                          <p:attrName>ppt_x</p:attrName>
                                          <p:attrName>ppt_y</p:attrName>
                                        </p:attrNameLst>
                                      </p:cBhvr>
                                    </p:animMotion>
                                  </p:childTnLst>
                                </p:cTn>
                              </p:par>
                              <p:par>
                                <p:cTn id="29" presetID="42" presetClass="path" presetSubtype="0" accel="50000" decel="50000" fill="hold" nodeType="withEffect">
                                  <p:stCondLst>
                                    <p:cond delay="0"/>
                                  </p:stCondLst>
                                  <p:childTnLst>
                                    <p:animMotion origin="layout" path="M 0 0  L 0 0.44458  E" pathEditMode="relative" ptsTypes="">
                                      <p:cBhvr>
                                        <p:cTn id="30" dur="2000" fill="hold"/>
                                        <p:tgtEl>
                                          <p:spTgt spid="3">
                                            <p:txEl>
                                              <p:pRg st="5" end="5"/>
                                            </p:txEl>
                                          </p:spTgt>
                                        </p:tgtEl>
                                        <p:attrNameLst>
                                          <p:attrName>ppt_x</p:attrName>
                                          <p:attrName>ppt_y</p:attrName>
                                        </p:attrNameLst>
                                      </p:cBhvr>
                                    </p:animMotion>
                                  </p:childTnLst>
                                </p:cTn>
                              </p:par>
                            </p:childTnLst>
                          </p:cTn>
                        </p:par>
                      </p:childTnLst>
                    </p:cTn>
                  </p:par>
                  <p:par>
                    <p:cTn id="31" fill="hold">
                      <p:stCondLst>
                        <p:cond delay="indefinite"/>
                      </p:stCondLst>
                      <p:childTnLst>
                        <p:par>
                          <p:cTn id="32" fill="hold">
                            <p:stCondLst>
                              <p:cond delay="0"/>
                            </p:stCondLst>
                            <p:childTnLst>
                              <p:par>
                                <p:cTn id="33" presetID="3" presetClass="exit" presetSubtype="10" fill="hold" nodeType="clickEffect">
                                  <p:stCondLst>
                                    <p:cond delay="0"/>
                                  </p:stCondLst>
                                  <p:childTnLst>
                                    <p:animEffect transition="out" filter="blinds(horizontal)">
                                      <p:cBhvr>
                                        <p:cTn id="34" dur="2000"/>
                                        <p:tgtEl>
                                          <p:spTgt spid="3">
                                            <p:txEl>
                                              <p:pRg st="0" end="0"/>
                                            </p:txEl>
                                          </p:spTgt>
                                        </p:tgtEl>
                                      </p:cBhvr>
                                    </p:animEffect>
                                    <p:set>
                                      <p:cBhvr>
                                        <p:cTn id="35" dur="1" fill="hold">
                                          <p:stCondLst>
                                            <p:cond delay="1999"/>
                                          </p:stCondLst>
                                        </p:cTn>
                                        <p:tgtEl>
                                          <p:spTgt spid="3">
                                            <p:txEl>
                                              <p:pRg st="0" end="0"/>
                                            </p:txEl>
                                          </p:spTgt>
                                        </p:tgtEl>
                                        <p:attrNameLst>
                                          <p:attrName>style.visibility</p:attrName>
                                        </p:attrNameLst>
                                      </p:cBhvr>
                                      <p:to>
                                        <p:strVal val="hidden"/>
                                      </p:to>
                                    </p:set>
                                  </p:childTnLst>
                                </p:cTn>
                              </p:par>
                              <p:par>
                                <p:cTn id="36" presetID="3" presetClass="exit" presetSubtype="10" fill="hold" nodeType="withEffect">
                                  <p:stCondLst>
                                    <p:cond delay="0"/>
                                  </p:stCondLst>
                                  <p:childTnLst>
                                    <p:animEffect transition="out" filter="blinds(horizontal)">
                                      <p:cBhvr>
                                        <p:cTn id="37" dur="2000"/>
                                        <p:tgtEl>
                                          <p:spTgt spid="3">
                                            <p:txEl>
                                              <p:pRg st="1" end="1"/>
                                            </p:txEl>
                                          </p:spTgt>
                                        </p:tgtEl>
                                      </p:cBhvr>
                                    </p:animEffect>
                                    <p:set>
                                      <p:cBhvr>
                                        <p:cTn id="38" dur="1" fill="hold">
                                          <p:stCondLst>
                                            <p:cond delay="1999"/>
                                          </p:stCondLst>
                                        </p:cTn>
                                        <p:tgtEl>
                                          <p:spTgt spid="3">
                                            <p:txEl>
                                              <p:pRg st="1" end="1"/>
                                            </p:txEl>
                                          </p:spTgt>
                                        </p:tgtEl>
                                        <p:attrNameLst>
                                          <p:attrName>style.visibility</p:attrName>
                                        </p:attrNameLst>
                                      </p:cBhvr>
                                      <p:to>
                                        <p:strVal val="hidden"/>
                                      </p:to>
                                    </p:set>
                                  </p:childTnLst>
                                </p:cTn>
                              </p:par>
                              <p:par>
                                <p:cTn id="39" presetID="3" presetClass="exit" presetSubtype="10" fill="hold" nodeType="withEffect">
                                  <p:stCondLst>
                                    <p:cond delay="0"/>
                                  </p:stCondLst>
                                  <p:childTnLst>
                                    <p:animEffect transition="out" filter="blinds(horizontal)">
                                      <p:cBhvr>
                                        <p:cTn id="40" dur="2000"/>
                                        <p:tgtEl>
                                          <p:spTgt spid="3">
                                            <p:txEl>
                                              <p:pRg st="2" end="2"/>
                                            </p:txEl>
                                          </p:spTgt>
                                        </p:tgtEl>
                                      </p:cBhvr>
                                    </p:animEffect>
                                    <p:set>
                                      <p:cBhvr>
                                        <p:cTn id="41" dur="1" fill="hold">
                                          <p:stCondLst>
                                            <p:cond delay="1999"/>
                                          </p:stCondLst>
                                        </p:cTn>
                                        <p:tgtEl>
                                          <p:spTgt spid="3">
                                            <p:txEl>
                                              <p:pRg st="2" end="2"/>
                                            </p:txEl>
                                          </p:spTgt>
                                        </p:tgtEl>
                                        <p:attrNameLst>
                                          <p:attrName>style.visibility</p:attrName>
                                        </p:attrNameLst>
                                      </p:cBhvr>
                                      <p:to>
                                        <p:strVal val="hidden"/>
                                      </p:to>
                                    </p:set>
                                  </p:childTnLst>
                                </p:cTn>
                              </p:par>
                              <p:par>
                                <p:cTn id="42" presetID="3" presetClass="exit" presetSubtype="10" fill="hold" nodeType="withEffect">
                                  <p:stCondLst>
                                    <p:cond delay="0"/>
                                  </p:stCondLst>
                                  <p:childTnLst>
                                    <p:animEffect transition="out" filter="blinds(horizontal)">
                                      <p:cBhvr>
                                        <p:cTn id="43" dur="2000"/>
                                        <p:tgtEl>
                                          <p:spTgt spid="3">
                                            <p:txEl>
                                              <p:pRg st="3" end="3"/>
                                            </p:txEl>
                                          </p:spTgt>
                                        </p:tgtEl>
                                      </p:cBhvr>
                                    </p:animEffect>
                                    <p:set>
                                      <p:cBhvr>
                                        <p:cTn id="44" dur="1" fill="hold">
                                          <p:stCondLst>
                                            <p:cond delay="1999"/>
                                          </p:stCondLst>
                                        </p:cTn>
                                        <p:tgtEl>
                                          <p:spTgt spid="3">
                                            <p:txEl>
                                              <p:pRg st="3" end="3"/>
                                            </p:txEl>
                                          </p:spTgt>
                                        </p:tgtEl>
                                        <p:attrNameLst>
                                          <p:attrName>style.visibility</p:attrName>
                                        </p:attrNameLst>
                                      </p:cBhvr>
                                      <p:to>
                                        <p:strVal val="hidden"/>
                                      </p:to>
                                    </p:set>
                                  </p:childTnLst>
                                </p:cTn>
                              </p:par>
                              <p:par>
                                <p:cTn id="45" presetID="3" presetClass="exit" presetSubtype="10" fill="hold" nodeType="withEffect">
                                  <p:stCondLst>
                                    <p:cond delay="0"/>
                                  </p:stCondLst>
                                  <p:childTnLst>
                                    <p:animEffect transition="out" filter="blinds(horizontal)">
                                      <p:cBhvr>
                                        <p:cTn id="46" dur="2000"/>
                                        <p:tgtEl>
                                          <p:spTgt spid="3">
                                            <p:txEl>
                                              <p:pRg st="4" end="4"/>
                                            </p:txEl>
                                          </p:spTgt>
                                        </p:tgtEl>
                                      </p:cBhvr>
                                    </p:animEffect>
                                    <p:set>
                                      <p:cBhvr>
                                        <p:cTn id="47" dur="1" fill="hold">
                                          <p:stCondLst>
                                            <p:cond delay="1999"/>
                                          </p:stCondLst>
                                        </p:cTn>
                                        <p:tgtEl>
                                          <p:spTgt spid="3">
                                            <p:txEl>
                                              <p:pRg st="4" end="4"/>
                                            </p:txEl>
                                          </p:spTgt>
                                        </p:tgtEl>
                                        <p:attrNameLst>
                                          <p:attrName>style.visibility</p:attrName>
                                        </p:attrNameLst>
                                      </p:cBhvr>
                                      <p:to>
                                        <p:strVal val="hidden"/>
                                      </p:to>
                                    </p:set>
                                  </p:childTnLst>
                                </p:cTn>
                              </p:par>
                              <p:par>
                                <p:cTn id="48" presetID="3" presetClass="exit" presetSubtype="10" fill="hold" nodeType="withEffect">
                                  <p:stCondLst>
                                    <p:cond delay="0"/>
                                  </p:stCondLst>
                                  <p:childTnLst>
                                    <p:animEffect transition="out" filter="blinds(horizontal)">
                                      <p:cBhvr>
                                        <p:cTn id="49" dur="2000"/>
                                        <p:tgtEl>
                                          <p:spTgt spid="3">
                                            <p:txEl>
                                              <p:pRg st="5" end="5"/>
                                            </p:txEl>
                                          </p:spTgt>
                                        </p:tgtEl>
                                      </p:cBhvr>
                                    </p:animEffect>
                                    <p:set>
                                      <p:cBhvr>
                                        <p:cTn id="50" dur="1" fill="hold">
                                          <p:stCondLst>
                                            <p:cond delay="19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Eddy Current Testing Equipments</a:t>
            </a:r>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7</a:t>
            </a:fld>
            <a:endParaRPr lang="en"/>
          </a:p>
        </p:txBody>
      </p:sp>
      <p:pic>
        <p:nvPicPr>
          <p:cNvPr id="2050" name="Picture 2"/>
          <p:cNvPicPr>
            <a:picLocks noGrp="1" noChangeAspect="1" noChangeArrowheads="1"/>
          </p:cNvPicPr>
          <p:nvPr>
            <p:ph sz="half" idx="1"/>
          </p:nvPr>
        </p:nvPicPr>
        <p:blipFill>
          <a:blip r:embed="rId2"/>
          <a:srcRect/>
          <a:stretch>
            <a:fillRect/>
          </a:stretch>
        </p:blipFill>
        <p:spPr bwMode="auto">
          <a:xfrm>
            <a:off x="571500" y="1635918"/>
            <a:ext cx="3810000" cy="3145632"/>
          </a:xfrm>
          <a:prstGeom prst="rect">
            <a:avLst/>
          </a:prstGeom>
          <a:noFill/>
          <a:ln w="9525">
            <a:noFill/>
            <a:miter lim="800000"/>
            <a:headEnd/>
            <a:tailEnd/>
          </a:ln>
          <a:effectLst/>
        </p:spPr>
      </p:pic>
      <p:pic>
        <p:nvPicPr>
          <p:cNvPr id="2051" name="Picture 3"/>
          <p:cNvPicPr>
            <a:picLocks noGrp="1" noChangeAspect="1" noChangeArrowheads="1"/>
          </p:cNvPicPr>
          <p:nvPr>
            <p:ph sz="half" idx="2"/>
          </p:nvPr>
        </p:nvPicPr>
        <p:blipFill>
          <a:blip r:embed="rId3"/>
          <a:srcRect/>
          <a:stretch>
            <a:fillRect/>
          </a:stretch>
        </p:blipFill>
        <p:spPr bwMode="auto">
          <a:xfrm>
            <a:off x="4762500" y="1635918"/>
            <a:ext cx="3810000" cy="314563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nodeType="clickEffect">
                                  <p:stCondLst>
                                    <p:cond delay="0"/>
                                  </p:stCondLst>
                                  <p:childTnLst>
                                    <p:animMotion origin="layout" path="M 0 0  L 0.25 -0.44458  E" pathEditMode="relative" ptsTypes="">
                                      <p:cBhvr>
                                        <p:cTn id="6" dur="2000" fill="hold"/>
                                        <p:tgtEl>
                                          <p:spTgt spid="2050"/>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 0  L -0.25 0  E" pathEditMode="relative" ptsTypes="">
                                      <p:cBhvr>
                                        <p:cTn id="10" dur="2000" fill="hold"/>
                                        <p:tgtEl>
                                          <p:spTgt spid="2051"/>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5" presetClass="exit" presetSubtype="10" fill="hold" nodeType="clickEffect">
                                  <p:stCondLst>
                                    <p:cond delay="0"/>
                                  </p:stCondLst>
                                  <p:childTnLst>
                                    <p:animEffect transition="out" filter="checkerboard(across)">
                                      <p:cBhvr>
                                        <p:cTn id="14" dur="500"/>
                                        <p:tgtEl>
                                          <p:spTgt spid="2050"/>
                                        </p:tgtEl>
                                      </p:cBhvr>
                                    </p:animEffect>
                                    <p:set>
                                      <p:cBhvr>
                                        <p:cTn id="15" dur="1" fill="hold">
                                          <p:stCondLst>
                                            <p:cond delay="499"/>
                                          </p:stCondLst>
                                        </p:cTn>
                                        <p:tgtEl>
                                          <p:spTgt spid="205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 presetClass="exit" presetSubtype="4" fill="hold" nodeType="clickEffect">
                                  <p:stCondLst>
                                    <p:cond delay="0"/>
                                  </p:stCondLst>
                                  <p:childTnLst>
                                    <p:anim calcmode="lin" valueType="num">
                                      <p:cBhvr additive="base">
                                        <p:cTn id="19" dur="500"/>
                                        <p:tgtEl>
                                          <p:spTgt spid="2051"/>
                                        </p:tgtEl>
                                        <p:attrNameLst>
                                          <p:attrName>ppt_x</p:attrName>
                                        </p:attrNameLst>
                                      </p:cBhvr>
                                      <p:tavLst>
                                        <p:tav tm="0">
                                          <p:val>
                                            <p:strVal val="ppt_x"/>
                                          </p:val>
                                        </p:tav>
                                        <p:tav tm="100000">
                                          <p:val>
                                            <p:strVal val="ppt_x"/>
                                          </p:val>
                                        </p:tav>
                                      </p:tavLst>
                                    </p:anim>
                                    <p:anim calcmode="lin" valueType="num">
                                      <p:cBhvr additive="base">
                                        <p:cTn id="20" dur="500"/>
                                        <p:tgtEl>
                                          <p:spTgt spid="2051"/>
                                        </p:tgtEl>
                                        <p:attrNameLst>
                                          <p:attrName>ppt_y</p:attrName>
                                        </p:attrNameLst>
                                      </p:cBhvr>
                                      <p:tavLst>
                                        <p:tav tm="0">
                                          <p:val>
                                            <p:strVal val="ppt_y"/>
                                          </p:val>
                                        </p:tav>
                                        <p:tav tm="100000">
                                          <p:val>
                                            <p:strVal val="1+ppt_h/2"/>
                                          </p:val>
                                        </p:tav>
                                      </p:tavLst>
                                    </p:anim>
                                    <p:set>
                                      <p:cBhvr>
                                        <p:cTn id="21" dur="1" fill="hold">
                                          <p:stCondLst>
                                            <p:cond delay="499"/>
                                          </p:stCondLst>
                                        </p:cTn>
                                        <p:tgtEl>
                                          <p:spTgt spid="205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8" presetClass="exit" presetSubtype="16" fill="hold" nodeType="clickEffect">
                                  <p:stCondLst>
                                    <p:cond delay="0"/>
                                  </p:stCondLst>
                                  <p:childTnLst>
                                    <p:animEffect transition="out" filter="diamond(in)">
                                      <p:cBhvr>
                                        <p:cTn id="25" dur="2000"/>
                                        <p:tgtEl>
                                          <p:spTgt spid="2051"/>
                                        </p:tgtEl>
                                      </p:cBhvr>
                                    </p:animEffect>
                                    <p:set>
                                      <p:cBhvr>
                                        <p:cTn id="26" dur="1" fill="hold">
                                          <p:stCondLst>
                                            <p:cond delay="1999"/>
                                          </p:stCondLst>
                                        </p:cTn>
                                        <p:tgtEl>
                                          <p:spTgt spid="20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Probes - Mode of Operation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Eddy current probes are available in a large variety of shapes</a:t>
            </a:r>
          </a:p>
          <a:p>
            <a:r>
              <a:rPr lang="en-US" dirty="0" smtClean="0"/>
              <a:t>and sizes. In fact, one of the major advantages of eddy current</a:t>
            </a:r>
          </a:p>
          <a:p>
            <a:r>
              <a:rPr lang="en-US" dirty="0" smtClean="0"/>
              <a:t>inspection is that probes can be custom designed for a wide</a:t>
            </a:r>
          </a:p>
          <a:p>
            <a:r>
              <a:rPr lang="en-US" dirty="0" smtClean="0"/>
              <a:t>variety of applications. Eddy current probes are classified by the</a:t>
            </a:r>
          </a:p>
          <a:p>
            <a:r>
              <a:rPr lang="en-US" dirty="0" smtClean="0"/>
              <a:t>configuration and mode of operation of the test coils.</a:t>
            </a:r>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8</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nodeType="clickEffect">
                                  <p:stCondLst>
                                    <p:cond delay="0"/>
                                  </p:stCondLst>
                                  <p:childTnLst>
                                    <p:animEffect transition="out" filter="diamond(in)">
                                      <p:cBhvr>
                                        <p:cTn id="6" dur="2000"/>
                                        <p:tgtEl>
                                          <p:spTgt spid="3">
                                            <p:txEl>
                                              <p:pRg st="0" end="0"/>
                                            </p:txEl>
                                          </p:spTgt>
                                        </p:tgtEl>
                                      </p:cBhvr>
                                    </p:animEffect>
                                    <p:set>
                                      <p:cBhvr>
                                        <p:cTn id="7" dur="1" fill="hold">
                                          <p:stCondLst>
                                            <p:cond delay="1999"/>
                                          </p:stCondLst>
                                        </p:cTn>
                                        <p:tgtEl>
                                          <p:spTgt spid="3">
                                            <p:txEl>
                                              <p:pRg st="0" end="0"/>
                                            </p:txEl>
                                          </p:spTgt>
                                        </p:tgtEl>
                                        <p:attrNameLst>
                                          <p:attrName>style.visibility</p:attrName>
                                        </p:attrNameLst>
                                      </p:cBhvr>
                                      <p:to>
                                        <p:strVal val="hidden"/>
                                      </p:to>
                                    </p:set>
                                  </p:childTnLst>
                                </p:cTn>
                              </p:par>
                              <p:par>
                                <p:cTn id="8" presetID="8" presetClass="exit" presetSubtype="16" fill="hold" nodeType="withEffect">
                                  <p:stCondLst>
                                    <p:cond delay="0"/>
                                  </p:stCondLst>
                                  <p:childTnLst>
                                    <p:animEffect transition="out" filter="diamond(in)">
                                      <p:cBhvr>
                                        <p:cTn id="9" dur="2000"/>
                                        <p:tgtEl>
                                          <p:spTgt spid="3">
                                            <p:txEl>
                                              <p:pRg st="1" end="1"/>
                                            </p:txEl>
                                          </p:spTgt>
                                        </p:tgtEl>
                                      </p:cBhvr>
                                    </p:animEffect>
                                    <p:set>
                                      <p:cBhvr>
                                        <p:cTn id="10" dur="1" fill="hold">
                                          <p:stCondLst>
                                            <p:cond delay="1999"/>
                                          </p:stCondLst>
                                        </p:cTn>
                                        <p:tgtEl>
                                          <p:spTgt spid="3">
                                            <p:txEl>
                                              <p:pRg st="1" end="1"/>
                                            </p:txEl>
                                          </p:spTgt>
                                        </p:tgtEl>
                                        <p:attrNameLst>
                                          <p:attrName>style.visibility</p:attrName>
                                        </p:attrNameLst>
                                      </p:cBhvr>
                                      <p:to>
                                        <p:strVal val="hidden"/>
                                      </p:to>
                                    </p:set>
                                  </p:childTnLst>
                                </p:cTn>
                              </p:par>
                              <p:par>
                                <p:cTn id="11" presetID="8" presetClass="exit" presetSubtype="16" fill="hold" nodeType="withEffect">
                                  <p:stCondLst>
                                    <p:cond delay="0"/>
                                  </p:stCondLst>
                                  <p:childTnLst>
                                    <p:animEffect transition="out" filter="diamond(in)">
                                      <p:cBhvr>
                                        <p:cTn id="12" dur="2000"/>
                                        <p:tgtEl>
                                          <p:spTgt spid="3">
                                            <p:txEl>
                                              <p:pRg st="2" end="2"/>
                                            </p:txEl>
                                          </p:spTgt>
                                        </p:tgtEl>
                                      </p:cBhvr>
                                    </p:animEffect>
                                    <p:set>
                                      <p:cBhvr>
                                        <p:cTn id="13" dur="1" fill="hold">
                                          <p:stCondLst>
                                            <p:cond delay="1999"/>
                                          </p:stCondLst>
                                        </p:cTn>
                                        <p:tgtEl>
                                          <p:spTgt spid="3">
                                            <p:txEl>
                                              <p:pRg st="2" end="2"/>
                                            </p:txEl>
                                          </p:spTgt>
                                        </p:tgtEl>
                                        <p:attrNameLst>
                                          <p:attrName>style.visibility</p:attrName>
                                        </p:attrNameLst>
                                      </p:cBhvr>
                                      <p:to>
                                        <p:strVal val="hidden"/>
                                      </p:to>
                                    </p:set>
                                  </p:childTnLst>
                                </p:cTn>
                              </p:par>
                              <p:par>
                                <p:cTn id="14" presetID="8" presetClass="exit" presetSubtype="16" fill="hold" nodeType="withEffect">
                                  <p:stCondLst>
                                    <p:cond delay="0"/>
                                  </p:stCondLst>
                                  <p:childTnLst>
                                    <p:animEffect transition="out" filter="diamond(in)">
                                      <p:cBhvr>
                                        <p:cTn id="15" dur="2000"/>
                                        <p:tgtEl>
                                          <p:spTgt spid="3">
                                            <p:txEl>
                                              <p:pRg st="3" end="3"/>
                                            </p:txEl>
                                          </p:spTgt>
                                        </p:tgtEl>
                                      </p:cBhvr>
                                    </p:animEffect>
                                    <p:set>
                                      <p:cBhvr>
                                        <p:cTn id="16" dur="1" fill="hold">
                                          <p:stCondLst>
                                            <p:cond delay="1999"/>
                                          </p:stCondLst>
                                        </p:cTn>
                                        <p:tgtEl>
                                          <p:spTgt spid="3">
                                            <p:txEl>
                                              <p:pRg st="3" end="3"/>
                                            </p:txEl>
                                          </p:spTgt>
                                        </p:tgtEl>
                                        <p:attrNameLst>
                                          <p:attrName>style.visibility</p:attrName>
                                        </p:attrNameLst>
                                      </p:cBhvr>
                                      <p:to>
                                        <p:strVal val="hidden"/>
                                      </p:to>
                                    </p:set>
                                  </p:childTnLst>
                                </p:cTn>
                              </p:par>
                              <p:par>
                                <p:cTn id="17" presetID="8" presetClass="exit" presetSubtype="16" fill="hold" nodeType="withEffect">
                                  <p:stCondLst>
                                    <p:cond delay="0"/>
                                  </p:stCondLst>
                                  <p:childTnLst>
                                    <p:animEffect transition="out" filter="diamond(in)">
                                      <p:cBhvr>
                                        <p:cTn id="18" dur="2000"/>
                                        <p:tgtEl>
                                          <p:spTgt spid="3">
                                            <p:txEl>
                                              <p:pRg st="4" end="4"/>
                                            </p:txEl>
                                          </p:spTgt>
                                        </p:tgtEl>
                                      </p:cBhvr>
                                    </p:animEffect>
                                    <p:set>
                                      <p:cBhvr>
                                        <p:cTn id="19" dur="1" fill="hold">
                                          <p:stCondLst>
                                            <p:cond delay="1999"/>
                                          </p:stCondLst>
                                        </p:cTn>
                                        <p:tgtEl>
                                          <p:spTgt spid="3">
                                            <p:txEl>
                                              <p:pRg st="4" end="4"/>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8" presetClass="emph" presetSubtype="0" fill="hold" nodeType="clickEffect">
                                  <p:stCondLst>
                                    <p:cond delay="0"/>
                                  </p:stCondLst>
                                  <p:childTnLst>
                                    <p:animRot by="21600000">
                                      <p:cBhvr>
                                        <p:cTn id="23" dur="2000" fill="hold"/>
                                        <p:tgtEl>
                                          <p:spTgt spid="3">
                                            <p:txEl>
                                              <p:pRg st="0" end="0"/>
                                            </p:txEl>
                                          </p:spTgt>
                                        </p:tgtEl>
                                        <p:attrNameLst>
                                          <p:attrName>r</p:attrName>
                                        </p:attrNameLst>
                                      </p:cBhvr>
                                    </p:animRot>
                                  </p:childTnLst>
                                </p:cTn>
                              </p:par>
                              <p:par>
                                <p:cTn id="24" presetID="8" presetClass="emph" presetSubtype="0" fill="hold" nodeType="withEffect">
                                  <p:stCondLst>
                                    <p:cond delay="0"/>
                                  </p:stCondLst>
                                  <p:childTnLst>
                                    <p:animRot by="21600000">
                                      <p:cBhvr>
                                        <p:cTn id="25" dur="2000" fill="hold"/>
                                        <p:tgtEl>
                                          <p:spTgt spid="3">
                                            <p:txEl>
                                              <p:pRg st="1" end="1"/>
                                            </p:txEl>
                                          </p:spTgt>
                                        </p:tgtEl>
                                        <p:attrNameLst>
                                          <p:attrName>r</p:attrName>
                                        </p:attrNameLst>
                                      </p:cBhvr>
                                    </p:animRot>
                                  </p:childTnLst>
                                </p:cTn>
                              </p:par>
                              <p:par>
                                <p:cTn id="26" presetID="8" presetClass="emph" presetSubtype="0" fill="hold" nodeType="withEffect">
                                  <p:stCondLst>
                                    <p:cond delay="0"/>
                                  </p:stCondLst>
                                  <p:childTnLst>
                                    <p:animRot by="21600000">
                                      <p:cBhvr>
                                        <p:cTn id="27" dur="2000" fill="hold"/>
                                        <p:tgtEl>
                                          <p:spTgt spid="3">
                                            <p:txEl>
                                              <p:pRg st="2" end="2"/>
                                            </p:txEl>
                                          </p:spTgt>
                                        </p:tgtEl>
                                        <p:attrNameLst>
                                          <p:attrName>r</p:attrName>
                                        </p:attrNameLst>
                                      </p:cBhvr>
                                    </p:animRot>
                                  </p:childTnLst>
                                </p:cTn>
                              </p:par>
                              <p:par>
                                <p:cTn id="28" presetID="8" presetClass="emph" presetSubtype="0" fill="hold" nodeType="withEffect">
                                  <p:stCondLst>
                                    <p:cond delay="0"/>
                                  </p:stCondLst>
                                  <p:childTnLst>
                                    <p:animRot by="21600000">
                                      <p:cBhvr>
                                        <p:cTn id="29" dur="2000" fill="hold"/>
                                        <p:tgtEl>
                                          <p:spTgt spid="3">
                                            <p:txEl>
                                              <p:pRg st="3" end="3"/>
                                            </p:txEl>
                                          </p:spTgt>
                                        </p:tgtEl>
                                        <p:attrNameLst>
                                          <p:attrName>r</p:attrName>
                                        </p:attrNameLst>
                                      </p:cBhvr>
                                    </p:animRot>
                                  </p:childTnLst>
                                </p:cTn>
                              </p:par>
                              <p:par>
                                <p:cTn id="30" presetID="8" presetClass="emph" presetSubtype="0" fill="hold" nodeType="withEffect">
                                  <p:stCondLst>
                                    <p:cond delay="0"/>
                                  </p:stCondLst>
                                  <p:childTnLst>
                                    <p:animRot by="21600000">
                                      <p:cBhvr>
                                        <p:cTn id="31" dur="2000" fill="hold"/>
                                        <p:tgtEl>
                                          <p:spTgt spid="3">
                                            <p:txEl>
                                              <p:pRg st="4" end="4"/>
                                            </p:txEl>
                                          </p:spTgt>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49" presetClass="path" presetSubtype="0" accel="50000" decel="50000" fill="hold" nodeType="clickEffect">
                                  <p:stCondLst>
                                    <p:cond delay="0"/>
                                  </p:stCondLst>
                                  <p:childTnLst>
                                    <p:animMotion origin="layout" path="M 0 0  L 0.25 0.44458  E" pathEditMode="relative" ptsTypes="">
                                      <p:cBhvr>
                                        <p:cTn id="35" dur="2000" fill="hold"/>
                                        <p:tgtEl>
                                          <p:spTgt spid="3">
                                            <p:txEl>
                                              <p:pRg st="0" end="0"/>
                                            </p:txEl>
                                          </p:spTgt>
                                        </p:tgtEl>
                                        <p:attrNameLst>
                                          <p:attrName>ppt_x</p:attrName>
                                          <p:attrName>ppt_y</p:attrName>
                                        </p:attrNameLst>
                                      </p:cBhvr>
                                    </p:animMotion>
                                  </p:childTnLst>
                                </p:cTn>
                              </p:par>
                              <p:par>
                                <p:cTn id="36" presetID="49" presetClass="path" presetSubtype="0" accel="50000" decel="50000" fill="hold" nodeType="withEffect">
                                  <p:stCondLst>
                                    <p:cond delay="0"/>
                                  </p:stCondLst>
                                  <p:childTnLst>
                                    <p:animMotion origin="layout" path="M 0 0  L 0.25 0.44458  E" pathEditMode="relative" ptsTypes="">
                                      <p:cBhvr>
                                        <p:cTn id="37" dur="2000" fill="hold"/>
                                        <p:tgtEl>
                                          <p:spTgt spid="3">
                                            <p:txEl>
                                              <p:pRg st="1" end="1"/>
                                            </p:txEl>
                                          </p:spTgt>
                                        </p:tgtEl>
                                        <p:attrNameLst>
                                          <p:attrName>ppt_x</p:attrName>
                                          <p:attrName>ppt_y</p:attrName>
                                        </p:attrNameLst>
                                      </p:cBhvr>
                                    </p:animMotion>
                                  </p:childTnLst>
                                </p:cTn>
                              </p:par>
                              <p:par>
                                <p:cTn id="38" presetID="49" presetClass="path" presetSubtype="0" accel="50000" decel="50000" fill="hold" nodeType="withEffect">
                                  <p:stCondLst>
                                    <p:cond delay="0"/>
                                  </p:stCondLst>
                                  <p:childTnLst>
                                    <p:animMotion origin="layout" path="M 0 0  L 0.25 0.44458  E" pathEditMode="relative" ptsTypes="">
                                      <p:cBhvr>
                                        <p:cTn id="39" dur="2000" fill="hold"/>
                                        <p:tgtEl>
                                          <p:spTgt spid="3">
                                            <p:txEl>
                                              <p:pRg st="2" end="2"/>
                                            </p:txEl>
                                          </p:spTgt>
                                        </p:tgtEl>
                                        <p:attrNameLst>
                                          <p:attrName>ppt_x</p:attrName>
                                          <p:attrName>ppt_y</p:attrName>
                                        </p:attrNameLst>
                                      </p:cBhvr>
                                    </p:animMotion>
                                  </p:childTnLst>
                                </p:cTn>
                              </p:par>
                              <p:par>
                                <p:cTn id="40" presetID="49" presetClass="path" presetSubtype="0" accel="50000" decel="50000" fill="hold" nodeType="withEffect">
                                  <p:stCondLst>
                                    <p:cond delay="0"/>
                                  </p:stCondLst>
                                  <p:childTnLst>
                                    <p:animMotion origin="layout" path="M 0 0  L 0.25 0.44458  E" pathEditMode="relative" ptsTypes="">
                                      <p:cBhvr>
                                        <p:cTn id="41" dur="2000" fill="hold"/>
                                        <p:tgtEl>
                                          <p:spTgt spid="3">
                                            <p:txEl>
                                              <p:pRg st="3" end="3"/>
                                            </p:txEl>
                                          </p:spTgt>
                                        </p:tgtEl>
                                        <p:attrNameLst>
                                          <p:attrName>ppt_x</p:attrName>
                                          <p:attrName>ppt_y</p:attrName>
                                        </p:attrNameLst>
                                      </p:cBhvr>
                                    </p:animMotion>
                                  </p:childTnLst>
                                </p:cTn>
                              </p:par>
                              <p:par>
                                <p:cTn id="42" presetID="49" presetClass="path" presetSubtype="0" accel="50000" decel="50000" fill="hold" nodeType="withEffect">
                                  <p:stCondLst>
                                    <p:cond delay="0"/>
                                  </p:stCondLst>
                                  <p:childTnLst>
                                    <p:animMotion origin="layout" path="M 0 0  L 0.25 0.44458  E" pathEditMode="relative" ptsTypes="">
                                      <p:cBhvr>
                                        <p:cTn id="43" dur="2000" fill="hold"/>
                                        <p:tgtEl>
                                          <p:spTgt spid="3">
                                            <p:txEl>
                                              <p:pRg st="4" end="4"/>
                                            </p:txEl>
                                          </p:spTgt>
                                        </p:tgtEl>
                                        <p:attrNameLst>
                                          <p:attrName>ppt_x</p:attrName>
                                          <p:attrName>ppt_y</p:attrName>
                                        </p:attrNameLst>
                                      </p:cBhvr>
                                    </p:animMotion>
                                  </p:childTnLst>
                                </p:cTn>
                              </p:par>
                            </p:childTnLst>
                          </p:cTn>
                        </p:par>
                      </p:childTnLst>
                    </p:cTn>
                  </p:par>
                  <p:par>
                    <p:cTn id="44" fill="hold">
                      <p:stCondLst>
                        <p:cond delay="indefinite"/>
                      </p:stCondLst>
                      <p:childTnLst>
                        <p:par>
                          <p:cTn id="45" fill="hold">
                            <p:stCondLst>
                              <p:cond delay="0"/>
                            </p:stCondLst>
                            <p:childTnLst>
                              <p:par>
                                <p:cTn id="46" presetID="5" presetClass="emph" presetSubtype="1" nodeType="clickEffect">
                                  <p:stCondLst>
                                    <p:cond delay="0"/>
                                  </p:stCondLst>
                                  <p:childTnLst>
                                    <p:set>
                                      <p:cBhvr override="childStyle">
                                        <p:cTn id="47" dur="indefinite"/>
                                        <p:tgtEl>
                                          <p:spTgt spid="3">
                                            <p:txEl>
                                              <p:pRg st="0" end="0"/>
                                            </p:txEl>
                                          </p:spTgt>
                                        </p:tgtEl>
                                        <p:attrNameLst>
                                          <p:attrName>style.fontStyle</p:attrName>
                                        </p:attrNameLst>
                                      </p:cBhvr>
                                      <p:to>
                                        <p:strVal val="normal"/>
                                      </p:to>
                                    </p:set>
                                    <p:set>
                                      <p:cBhvr override="childStyle">
                                        <p:cTn id="48" dur="indefinite"/>
                                        <p:tgtEl>
                                          <p:spTgt spid="3">
                                            <p:txEl>
                                              <p:pRg st="0" end="0"/>
                                            </p:txEl>
                                          </p:spTgt>
                                        </p:tgtEl>
                                        <p:attrNameLst>
                                          <p:attrName>style.fontWeight</p:attrName>
                                        </p:attrNameLst>
                                      </p:cBhvr>
                                      <p:to>
                                        <p:strVal val="bold"/>
                                      </p:to>
                                    </p:set>
                                    <p:set>
                                      <p:cBhvr override="childStyle">
                                        <p:cTn id="49" dur="indefinite"/>
                                        <p:tgtEl>
                                          <p:spTgt spid="3">
                                            <p:txEl>
                                              <p:pRg st="0" end="0"/>
                                            </p:txEl>
                                          </p:spTgt>
                                        </p:tgtEl>
                                        <p:attrNameLst>
                                          <p:attrName>style.textDecorationUnderline</p:attrName>
                                        </p:attrNameLst>
                                      </p:cBhvr>
                                      <p:to>
                                        <p:strVal val="false"/>
                                      </p:to>
                                    </p:set>
                                  </p:childTnLst>
                                </p:cTn>
                              </p:par>
                              <p:par>
                                <p:cTn id="50" presetID="5" presetClass="emph" presetSubtype="1" nodeType="withEffect">
                                  <p:stCondLst>
                                    <p:cond delay="0"/>
                                  </p:stCondLst>
                                  <p:childTnLst>
                                    <p:set>
                                      <p:cBhvr override="childStyle">
                                        <p:cTn id="51" dur="indefinite"/>
                                        <p:tgtEl>
                                          <p:spTgt spid="3">
                                            <p:txEl>
                                              <p:pRg st="1" end="1"/>
                                            </p:txEl>
                                          </p:spTgt>
                                        </p:tgtEl>
                                        <p:attrNameLst>
                                          <p:attrName>style.fontStyle</p:attrName>
                                        </p:attrNameLst>
                                      </p:cBhvr>
                                      <p:to>
                                        <p:strVal val="normal"/>
                                      </p:to>
                                    </p:set>
                                    <p:set>
                                      <p:cBhvr override="childStyle">
                                        <p:cTn id="52" dur="indefinite"/>
                                        <p:tgtEl>
                                          <p:spTgt spid="3">
                                            <p:txEl>
                                              <p:pRg st="1" end="1"/>
                                            </p:txEl>
                                          </p:spTgt>
                                        </p:tgtEl>
                                        <p:attrNameLst>
                                          <p:attrName>style.fontWeight</p:attrName>
                                        </p:attrNameLst>
                                      </p:cBhvr>
                                      <p:to>
                                        <p:strVal val="bold"/>
                                      </p:to>
                                    </p:set>
                                    <p:set>
                                      <p:cBhvr override="childStyle">
                                        <p:cTn id="53" dur="indefinite"/>
                                        <p:tgtEl>
                                          <p:spTgt spid="3">
                                            <p:txEl>
                                              <p:pRg st="1" end="1"/>
                                            </p:txEl>
                                          </p:spTgt>
                                        </p:tgtEl>
                                        <p:attrNameLst>
                                          <p:attrName>style.textDecorationUnderline</p:attrName>
                                        </p:attrNameLst>
                                      </p:cBhvr>
                                      <p:to>
                                        <p:strVal val="false"/>
                                      </p:to>
                                    </p:set>
                                  </p:childTnLst>
                                </p:cTn>
                              </p:par>
                              <p:par>
                                <p:cTn id="54" presetID="5" presetClass="emph" presetSubtype="1" nodeType="withEffect">
                                  <p:stCondLst>
                                    <p:cond delay="0"/>
                                  </p:stCondLst>
                                  <p:childTnLst>
                                    <p:set>
                                      <p:cBhvr override="childStyle">
                                        <p:cTn id="55" dur="indefinite"/>
                                        <p:tgtEl>
                                          <p:spTgt spid="3">
                                            <p:txEl>
                                              <p:pRg st="2" end="2"/>
                                            </p:txEl>
                                          </p:spTgt>
                                        </p:tgtEl>
                                        <p:attrNameLst>
                                          <p:attrName>style.fontStyle</p:attrName>
                                        </p:attrNameLst>
                                      </p:cBhvr>
                                      <p:to>
                                        <p:strVal val="normal"/>
                                      </p:to>
                                    </p:set>
                                    <p:set>
                                      <p:cBhvr override="childStyle">
                                        <p:cTn id="56" dur="indefinite"/>
                                        <p:tgtEl>
                                          <p:spTgt spid="3">
                                            <p:txEl>
                                              <p:pRg st="2" end="2"/>
                                            </p:txEl>
                                          </p:spTgt>
                                        </p:tgtEl>
                                        <p:attrNameLst>
                                          <p:attrName>style.fontWeight</p:attrName>
                                        </p:attrNameLst>
                                      </p:cBhvr>
                                      <p:to>
                                        <p:strVal val="bold"/>
                                      </p:to>
                                    </p:set>
                                    <p:set>
                                      <p:cBhvr override="childStyle">
                                        <p:cTn id="57" dur="indefinite"/>
                                        <p:tgtEl>
                                          <p:spTgt spid="3">
                                            <p:txEl>
                                              <p:pRg st="2" end="2"/>
                                            </p:txEl>
                                          </p:spTgt>
                                        </p:tgtEl>
                                        <p:attrNameLst>
                                          <p:attrName>style.textDecorationUnderline</p:attrName>
                                        </p:attrNameLst>
                                      </p:cBhvr>
                                      <p:to>
                                        <p:strVal val="false"/>
                                      </p:to>
                                    </p:set>
                                  </p:childTnLst>
                                </p:cTn>
                              </p:par>
                              <p:par>
                                <p:cTn id="58" presetID="5" presetClass="emph" presetSubtype="1" nodeType="withEffect">
                                  <p:stCondLst>
                                    <p:cond delay="0"/>
                                  </p:stCondLst>
                                  <p:childTnLst>
                                    <p:set>
                                      <p:cBhvr override="childStyle">
                                        <p:cTn id="59" dur="indefinite"/>
                                        <p:tgtEl>
                                          <p:spTgt spid="3">
                                            <p:txEl>
                                              <p:pRg st="3" end="3"/>
                                            </p:txEl>
                                          </p:spTgt>
                                        </p:tgtEl>
                                        <p:attrNameLst>
                                          <p:attrName>style.fontStyle</p:attrName>
                                        </p:attrNameLst>
                                      </p:cBhvr>
                                      <p:to>
                                        <p:strVal val="normal"/>
                                      </p:to>
                                    </p:set>
                                    <p:set>
                                      <p:cBhvr override="childStyle">
                                        <p:cTn id="60" dur="indefinite"/>
                                        <p:tgtEl>
                                          <p:spTgt spid="3">
                                            <p:txEl>
                                              <p:pRg st="3" end="3"/>
                                            </p:txEl>
                                          </p:spTgt>
                                        </p:tgtEl>
                                        <p:attrNameLst>
                                          <p:attrName>style.fontWeight</p:attrName>
                                        </p:attrNameLst>
                                      </p:cBhvr>
                                      <p:to>
                                        <p:strVal val="bold"/>
                                      </p:to>
                                    </p:set>
                                    <p:set>
                                      <p:cBhvr override="childStyle">
                                        <p:cTn id="61" dur="indefinite"/>
                                        <p:tgtEl>
                                          <p:spTgt spid="3">
                                            <p:txEl>
                                              <p:pRg st="3" end="3"/>
                                            </p:txEl>
                                          </p:spTgt>
                                        </p:tgtEl>
                                        <p:attrNameLst>
                                          <p:attrName>style.textDecorationUnderline</p:attrName>
                                        </p:attrNameLst>
                                      </p:cBhvr>
                                      <p:to>
                                        <p:strVal val="false"/>
                                      </p:to>
                                    </p:set>
                                  </p:childTnLst>
                                </p:cTn>
                              </p:par>
                              <p:par>
                                <p:cTn id="62" presetID="5" presetClass="emph" presetSubtype="1" nodeType="withEffect">
                                  <p:stCondLst>
                                    <p:cond delay="0"/>
                                  </p:stCondLst>
                                  <p:childTnLst>
                                    <p:set>
                                      <p:cBhvr override="childStyle">
                                        <p:cTn id="63" dur="indefinite"/>
                                        <p:tgtEl>
                                          <p:spTgt spid="3">
                                            <p:txEl>
                                              <p:pRg st="4" end="4"/>
                                            </p:txEl>
                                          </p:spTgt>
                                        </p:tgtEl>
                                        <p:attrNameLst>
                                          <p:attrName>style.fontStyle</p:attrName>
                                        </p:attrNameLst>
                                      </p:cBhvr>
                                      <p:to>
                                        <p:strVal val="normal"/>
                                      </p:to>
                                    </p:set>
                                    <p:set>
                                      <p:cBhvr override="childStyle">
                                        <p:cTn id="64" dur="indefinite"/>
                                        <p:tgtEl>
                                          <p:spTgt spid="3">
                                            <p:txEl>
                                              <p:pRg st="4" end="4"/>
                                            </p:txEl>
                                          </p:spTgt>
                                        </p:tgtEl>
                                        <p:attrNameLst>
                                          <p:attrName>style.fontWeight</p:attrName>
                                        </p:attrNameLst>
                                      </p:cBhvr>
                                      <p:to>
                                        <p:strVal val="bold"/>
                                      </p:to>
                                    </p:set>
                                    <p:set>
                                      <p:cBhvr override="childStyle">
                                        <p:cTn id="65" dur="indefinite"/>
                                        <p:tgtEl>
                                          <p:spTgt spid="3">
                                            <p:txEl>
                                              <p:pRg st="4" end="4"/>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939546"/>
          </a:xfrm>
        </p:spPr>
        <p:txBody>
          <a:bodyPr>
            <a:normAutofit fontScale="90000"/>
          </a:bodyPr>
          <a:lstStyle/>
          <a:p>
            <a:r>
              <a:rPr lang="en-US" dirty="0" smtClean="0"/>
              <a:t>Advantages of Eddy Current Testing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Sensitive to small cracks and other defects</a:t>
            </a:r>
          </a:p>
          <a:p>
            <a:r>
              <a:rPr lang="en-US" dirty="0" smtClean="0"/>
              <a:t>Detect surface and near surface defects</a:t>
            </a:r>
          </a:p>
          <a:p>
            <a:r>
              <a:rPr lang="en-US" dirty="0" smtClean="0"/>
              <a:t>Inspection gives immediate results</a:t>
            </a:r>
          </a:p>
          <a:p>
            <a:r>
              <a:rPr lang="en-US" dirty="0" smtClean="0"/>
              <a:t>Equipment is very portable</a:t>
            </a:r>
          </a:p>
          <a:p>
            <a:r>
              <a:rPr lang="en-US" dirty="0" smtClean="0"/>
              <a:t>Method can be used for much more than flaw detection</a:t>
            </a:r>
          </a:p>
          <a:p>
            <a:r>
              <a:rPr lang="en-US" dirty="0" smtClean="0"/>
              <a:t>Inspects complex shapes and sizes of conductive materials </a:t>
            </a:r>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9</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20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mph" presetSubtype="0" nodeType="clickEffect">
                                  <p:stCondLst>
                                    <p:cond delay="0"/>
                                  </p:stCondLst>
                                  <p:childTnLst>
                                    <p:set>
                                      <p:cBhvr override="childStyle">
                                        <p:cTn id="32" dur="indefinite"/>
                                        <p:tgtEl>
                                          <p:spTgt spid="3">
                                            <p:txEl>
                                              <p:pRg st="0" end="0"/>
                                            </p:txEl>
                                          </p:spTgt>
                                        </p:tgtEl>
                                        <p:attrNameLst>
                                          <p:attrName>style.fontFamily</p:attrName>
                                        </p:attrNameLst>
                                      </p:cBhvr>
                                      <p:to>
                                        <p:strVal val="Times New Roman"/>
                                      </p:to>
                                    </p:set>
                                  </p:childTnLst>
                                </p:cTn>
                              </p:par>
                              <p:par>
                                <p:cTn id="33" presetID="2" presetClass="emph" presetSubtype="0" nodeType="withEffect">
                                  <p:stCondLst>
                                    <p:cond delay="0"/>
                                  </p:stCondLst>
                                  <p:childTnLst>
                                    <p:set>
                                      <p:cBhvr override="childStyle">
                                        <p:cTn id="34" dur="indefinite"/>
                                        <p:tgtEl>
                                          <p:spTgt spid="3">
                                            <p:txEl>
                                              <p:pRg st="1" end="1"/>
                                            </p:txEl>
                                          </p:spTgt>
                                        </p:tgtEl>
                                        <p:attrNameLst>
                                          <p:attrName>style.fontFamily</p:attrName>
                                        </p:attrNameLst>
                                      </p:cBhvr>
                                      <p:to>
                                        <p:strVal val="Times New Roman"/>
                                      </p:to>
                                    </p:set>
                                  </p:childTnLst>
                                </p:cTn>
                              </p:par>
                              <p:par>
                                <p:cTn id="35" presetID="2" presetClass="emph" presetSubtype="0" nodeType="withEffect">
                                  <p:stCondLst>
                                    <p:cond delay="0"/>
                                  </p:stCondLst>
                                  <p:childTnLst>
                                    <p:set>
                                      <p:cBhvr override="childStyle">
                                        <p:cTn id="36" dur="indefinite"/>
                                        <p:tgtEl>
                                          <p:spTgt spid="3">
                                            <p:txEl>
                                              <p:pRg st="2" end="2"/>
                                            </p:txEl>
                                          </p:spTgt>
                                        </p:tgtEl>
                                        <p:attrNameLst>
                                          <p:attrName>style.fontFamily</p:attrName>
                                        </p:attrNameLst>
                                      </p:cBhvr>
                                      <p:to>
                                        <p:strVal val="Times New Roman"/>
                                      </p:to>
                                    </p:set>
                                  </p:childTnLst>
                                </p:cTn>
                              </p:par>
                              <p:par>
                                <p:cTn id="37" presetID="2" presetClass="emph" presetSubtype="0" nodeType="withEffect">
                                  <p:stCondLst>
                                    <p:cond delay="0"/>
                                  </p:stCondLst>
                                  <p:childTnLst>
                                    <p:set>
                                      <p:cBhvr override="childStyle">
                                        <p:cTn id="38" dur="indefinite"/>
                                        <p:tgtEl>
                                          <p:spTgt spid="3">
                                            <p:txEl>
                                              <p:pRg st="3" end="3"/>
                                            </p:txEl>
                                          </p:spTgt>
                                        </p:tgtEl>
                                        <p:attrNameLst>
                                          <p:attrName>style.fontFamily</p:attrName>
                                        </p:attrNameLst>
                                      </p:cBhvr>
                                      <p:to>
                                        <p:strVal val="Times New Roman"/>
                                      </p:to>
                                    </p:set>
                                  </p:childTnLst>
                                </p:cTn>
                              </p:par>
                              <p:par>
                                <p:cTn id="39" presetID="2" presetClass="emph" presetSubtype="0" nodeType="withEffect">
                                  <p:stCondLst>
                                    <p:cond delay="0"/>
                                  </p:stCondLst>
                                  <p:childTnLst>
                                    <p:set>
                                      <p:cBhvr override="childStyle">
                                        <p:cTn id="40" dur="indefinite"/>
                                        <p:tgtEl>
                                          <p:spTgt spid="3">
                                            <p:txEl>
                                              <p:pRg st="4" end="4"/>
                                            </p:txEl>
                                          </p:spTgt>
                                        </p:tgtEl>
                                        <p:attrNameLst>
                                          <p:attrName>style.fontFamily</p:attrName>
                                        </p:attrNameLst>
                                      </p:cBhvr>
                                      <p:to>
                                        <p:strVal val="Times New Roman"/>
                                      </p:to>
                                    </p:set>
                                  </p:childTnLst>
                                </p:cTn>
                              </p:par>
                              <p:par>
                                <p:cTn id="41" presetID="2" presetClass="emph" presetSubtype="0" nodeType="withEffect">
                                  <p:stCondLst>
                                    <p:cond delay="0"/>
                                  </p:stCondLst>
                                  <p:childTnLst>
                                    <p:set>
                                      <p:cBhvr override="childStyle">
                                        <p:cTn id="42" dur="indefinite"/>
                                        <p:tgtEl>
                                          <p:spTgt spid="3">
                                            <p:txEl>
                                              <p:pRg st="5" end="5"/>
                                            </p:txEl>
                                          </p:spTgt>
                                        </p:tgtEl>
                                        <p:attrNameLst>
                                          <p:attrName>style.fontFamily</p:attrName>
                                        </p:attrNameLst>
                                      </p:cBhvr>
                                      <p:to>
                                        <p:strVal val="Times New Roma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Eddy Current Testing</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Applied to electrically conducting materials for defect detection.</a:t>
            </a:r>
          </a:p>
          <a:p>
            <a:r>
              <a:rPr lang="en-US" dirty="0" smtClean="0"/>
              <a:t>Sensitive to small cracks and near surface cracks.</a:t>
            </a:r>
          </a:p>
          <a:p>
            <a:r>
              <a:rPr lang="en-US" dirty="0" smtClean="0"/>
              <a:t>Physical Principal : Electromagnetism.</a:t>
            </a:r>
          </a:p>
          <a:p>
            <a:r>
              <a:rPr lang="en-US" dirty="0" smtClean="0"/>
              <a:t>Used for sorting materials, control of dimensions, measuring coating thickness.</a:t>
            </a:r>
            <a:endParaRPr lang="en-US" dirty="0"/>
          </a:p>
        </p:txBody>
      </p:sp>
      <p:pic>
        <p:nvPicPr>
          <p:cNvPr id="6" name="Content Placeholder 5" descr="New Bitmap Image.bmp"/>
          <p:cNvPicPr>
            <a:picLocks noGrp="1" noChangeAspect="1"/>
          </p:cNvPicPr>
          <p:nvPr>
            <p:ph sz="half" idx="2"/>
          </p:nvPr>
        </p:nvPicPr>
        <p:blipFill>
          <a:blip r:embed="rId2"/>
          <a:stretch>
            <a:fillRect/>
          </a:stretch>
        </p:blipFill>
        <p:spPr>
          <a:xfrm>
            <a:off x="4648200" y="1276351"/>
            <a:ext cx="4267200" cy="3581400"/>
          </a:xfrm>
        </p:spPr>
      </p:pic>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10</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3">
                                            <p:txEl>
                                              <p:pRg st="0" end="0"/>
                                            </p:txEl>
                                          </p:spTgt>
                                        </p:tgtEl>
                                      </p:cBhvr>
                                      <p:by x="150000" y="150000"/>
                                    </p:animScale>
                                  </p:childTnLst>
                                </p:cTn>
                              </p:par>
                              <p:par>
                                <p:cTn id="7" presetID="6" presetClass="emph" presetSubtype="0" fill="hold" nodeType="withEffect">
                                  <p:stCondLst>
                                    <p:cond delay="0"/>
                                  </p:stCondLst>
                                  <p:childTnLst>
                                    <p:animScale>
                                      <p:cBhvr>
                                        <p:cTn id="8" dur="1000" fill="hold"/>
                                        <p:tgtEl>
                                          <p:spTgt spid="3">
                                            <p:txEl>
                                              <p:pRg st="1" end="1"/>
                                            </p:txEl>
                                          </p:spTgt>
                                        </p:tgtEl>
                                      </p:cBhvr>
                                      <p:by x="150000" y="150000"/>
                                    </p:animScale>
                                  </p:childTnLst>
                                </p:cTn>
                              </p:par>
                              <p:par>
                                <p:cTn id="9" presetID="6" presetClass="emph" presetSubtype="0" fill="hold" nodeType="withEffect">
                                  <p:stCondLst>
                                    <p:cond delay="0"/>
                                  </p:stCondLst>
                                  <p:childTnLst>
                                    <p:animScale>
                                      <p:cBhvr>
                                        <p:cTn id="10" dur="1000" fill="hold"/>
                                        <p:tgtEl>
                                          <p:spTgt spid="3">
                                            <p:txEl>
                                              <p:pRg st="2" end="2"/>
                                            </p:txEl>
                                          </p:spTgt>
                                        </p:tgtEl>
                                      </p:cBhvr>
                                      <p:by x="150000" y="150000"/>
                                    </p:animScale>
                                  </p:childTnLst>
                                </p:cTn>
                              </p:par>
                              <p:par>
                                <p:cTn id="11" presetID="6" presetClass="emph" presetSubtype="0" fill="hold" nodeType="withEffect">
                                  <p:stCondLst>
                                    <p:cond delay="0"/>
                                  </p:stCondLst>
                                  <p:childTnLst>
                                    <p:animScale>
                                      <p:cBhvr>
                                        <p:cTn id="12" dur="1000" fill="hold"/>
                                        <p:tgtEl>
                                          <p:spTgt spid="3">
                                            <p:txEl>
                                              <p:pRg st="3" end="3"/>
                                            </p:txEl>
                                          </p:spTgt>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nodeType="clickEffect">
                                  <p:stCondLst>
                                    <p:cond delay="0"/>
                                  </p:stCondLst>
                                  <p:childTnLst>
                                    <p:animRot by="21600000">
                                      <p:cBhvr>
                                        <p:cTn id="1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11</a:t>
            </a:fld>
            <a:endParaRPr lang="en"/>
          </a:p>
        </p:txBody>
      </p:sp>
      <p:pic>
        <p:nvPicPr>
          <p:cNvPr id="3" name="Picture 2" descr="New Bitmap Image.bmp"/>
          <p:cNvPicPr>
            <a:picLocks noChangeAspect="1"/>
          </p:cNvPicPr>
          <p:nvPr/>
        </p:nvPicPr>
        <p:blipFill>
          <a:blip r:embed="rId2"/>
          <a:stretch>
            <a:fillRect/>
          </a:stretch>
        </p:blipFill>
        <p:spPr>
          <a:xfrm>
            <a:off x="1219200" y="124674"/>
            <a:ext cx="6435908" cy="48854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nodeType="clickEffect">
                                  <p:stCondLst>
                                    <p:cond delay="0"/>
                                  </p:stCondLst>
                                  <p:childTnLst>
                                    <p:animMotion origin="layout" path="M 0 0  L 0.25 -0.44458  E" pathEditMode="relative" ptsTypes="">
                                      <p:cBhvr>
                                        <p:cTn id="6"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12</a:t>
            </a:fld>
            <a:endParaRPr lang="en"/>
          </a:p>
        </p:txBody>
      </p:sp>
      <p:pic>
        <p:nvPicPr>
          <p:cNvPr id="3" name="Picture 2"/>
          <p:cNvPicPr>
            <a:picLocks noChangeAspect="1" noChangeArrowheads="1"/>
          </p:cNvPicPr>
          <p:nvPr/>
        </p:nvPicPr>
        <p:blipFill>
          <a:blip r:embed="rId2"/>
          <a:srcRect/>
          <a:stretch>
            <a:fillRect/>
          </a:stretch>
        </p:blipFill>
        <p:spPr bwMode="auto">
          <a:xfrm>
            <a:off x="152400" y="133350"/>
            <a:ext cx="8839199" cy="48768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721</TotalTime>
  <Words>415</Words>
  <PresentationFormat>On-screen Show (16:9)</PresentationFormat>
  <Paragraphs>59</Paragraphs>
  <Slides>12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Corbel</vt:lpstr>
      <vt:lpstr>Wingdings 2</vt:lpstr>
      <vt:lpstr>Bebas Neue</vt:lpstr>
      <vt:lpstr>Times New Roman</vt:lpstr>
      <vt:lpstr>Wingdings</vt:lpstr>
      <vt:lpstr>Wingdings 3</vt:lpstr>
      <vt:lpstr>Module</vt:lpstr>
      <vt:lpstr>  Eddy Current Testing </vt:lpstr>
      <vt:lpstr>Eddy Current Testing</vt:lpstr>
      <vt:lpstr>Application of ECT</vt:lpstr>
      <vt:lpstr>Electromagnetic Induction</vt:lpstr>
      <vt:lpstr>Crack Detection</vt:lpstr>
      <vt:lpstr>Limitations of Eddy Current Testing</vt:lpstr>
      <vt:lpstr>Eddy Current Testing Equipments</vt:lpstr>
      <vt:lpstr>Probes - Mode of Operation</vt:lpstr>
      <vt:lpstr>Advantages of Eddy Current Testing</vt:lpstr>
      <vt:lpstr>Eddy Current Testing</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 Destructive Testings (NDT)</dc:title>
  <dc:creator>aa</dc:creator>
  <cp:lastModifiedBy>hcpl</cp:lastModifiedBy>
  <cp:revision>93</cp:revision>
  <dcterms:modified xsi:type="dcterms:W3CDTF">2021-01-14T20:35:37Z</dcterms:modified>
</cp:coreProperties>
</file>