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42" r:id="rId1"/>
  </p:sldMasterIdLst>
  <p:notesMasterIdLst>
    <p:notesMasterId r:id="rId53"/>
  </p:notesMasterIdLst>
  <p:sldIdLst>
    <p:sldId id="256" r:id="rId2"/>
    <p:sldId id="273" r:id="rId3"/>
    <p:sldId id="275" r:id="rId4"/>
    <p:sldId id="257" r:id="rId5"/>
    <p:sldId id="270" r:id="rId6"/>
    <p:sldId id="258" r:id="rId7"/>
    <p:sldId id="259" r:id="rId8"/>
    <p:sldId id="260" r:id="rId9"/>
    <p:sldId id="262" r:id="rId10"/>
    <p:sldId id="267" r:id="rId11"/>
    <p:sldId id="272" r:id="rId12"/>
    <p:sldId id="274"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7" r:id="rId38"/>
    <p:sldId id="308" r:id="rId39"/>
    <p:sldId id="300" r:id="rId40"/>
    <p:sldId id="301" r:id="rId41"/>
    <p:sldId id="302" r:id="rId42"/>
    <p:sldId id="303" r:id="rId43"/>
    <p:sldId id="263" r:id="rId44"/>
    <p:sldId id="304" r:id="rId45"/>
    <p:sldId id="305" r:id="rId46"/>
    <p:sldId id="306" r:id="rId47"/>
    <p:sldId id="311" r:id="rId48"/>
    <p:sldId id="264" r:id="rId49"/>
    <p:sldId id="309" r:id="rId50"/>
    <p:sldId id="265" r:id="rId51"/>
    <p:sldId id="310" r:id="rId52"/>
  </p:sldIdLst>
  <p:sldSz cx="9144000" cy="5143500" type="screen16x9"/>
  <p:notesSz cx="6858000" cy="9144000"/>
  <p:embeddedFontLst>
    <p:embeddedFont>
      <p:font typeface="Corbel" pitchFamily="34" charset="0"/>
      <p:regular r:id="rId54"/>
      <p:bold r:id="rId55"/>
      <p:italic r:id="rId56"/>
      <p:boldItalic r:id="rId57"/>
    </p:embeddedFont>
    <p:embeddedFont>
      <p:font typeface="Bebas Neue" charset="0"/>
      <p:regular r:id="rId58"/>
    </p:embeddedFont>
    <p:embeddedFont>
      <p:font typeface="Wingdings 2" pitchFamily="18" charset="2"/>
      <p:regular r:id="rId59"/>
    </p:embeddedFont>
    <p:embeddedFont>
      <p:font typeface="Wingdings 3" pitchFamily="18" charset="2"/>
      <p:regular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344" autoAdjust="0"/>
    <p:restoredTop sz="94660"/>
  </p:normalViewPr>
  <p:slideViewPr>
    <p:cSldViewPr>
      <p:cViewPr>
        <p:scale>
          <a:sx n="98" d="100"/>
          <a:sy n="98" d="100"/>
        </p:scale>
        <p:origin x="-96" y="72"/>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 name="Google Shape;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385157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2516886"/>
            <a:ext cx="8077200" cy="1255014"/>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371600"/>
            <a:ext cx="8077200" cy="1124712"/>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
        <p:nvSpPr>
          <p:cNvPr id="10" name="Rectangle 9"/>
          <p:cNvSpPr/>
          <p:nvPr/>
        </p:nvSpPr>
        <p:spPr bwMode="invGray">
          <a:xfrm>
            <a:off x="0" y="384625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6586"/>
            <a:ext cx="8229600" cy="939546"/>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195189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1951890"/>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89154"/>
            <a:ext cx="8013192" cy="1227582"/>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371600"/>
            <a:ext cx="8022336" cy="51435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CB97365-EBCA-4027-87D5-99FC1D4DF0BB}"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330452"/>
            <a:ext cx="4038600" cy="346786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330452"/>
            <a:ext cx="4038600" cy="3467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CB97365-EBCA-4027-87D5-99FC1D4DF0BB}" type="datetimeFigureOut">
              <a:rPr lang="en-US" smtClean="0"/>
              <a:pPr/>
              <a:t>1/19/2021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74241"/>
            <a:ext cx="4040188"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1837134"/>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6" y="1274241"/>
            <a:ext cx="4041775" cy="536516"/>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6" y="1837134"/>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CB97365-EBCA-4027-87D5-99FC1D4DF0BB}" type="datetimeFigureOut">
              <a:rPr lang="en-US" smtClean="0"/>
              <a:pPr/>
              <a:t>1/19/2021</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CB97365-EBCA-4027-87D5-99FC1D4DF0BB}" type="datetimeFigureOut">
              <a:rPr lang="en-US" smtClean="0"/>
              <a:pPr/>
              <a:t>1/19/2021</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97365-EBCA-4027-87D5-99FC1D4DF0BB}" type="datetimeFigureOut">
              <a:rPr lang="en-US" smtClean="0"/>
              <a:pPr/>
              <a:t>1/19/2021</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a:t>
            </a:fld>
            <a:endParaRPr lang="en"/>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2523744" cy="733806"/>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307350"/>
            <a:ext cx="5920641" cy="34191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297514"/>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CB97365-EBCA-4027-87D5-99FC1D4DF0BB}" type="datetimeFigureOut">
              <a:rPr lang="en-US" smtClean="0"/>
              <a:pPr/>
              <a:t>1/19/2021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
        <p:nvSpPr>
          <p:cNvPr id="12" name="Rectangle 11"/>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090422"/>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16586"/>
            <a:ext cx="2525150" cy="733806"/>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113606"/>
            <a:ext cx="6247397" cy="4029894"/>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296162"/>
            <a:ext cx="2468880" cy="342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877824"/>
            <a:ext cx="2523744" cy="150876"/>
          </a:xfrm>
        </p:spPr>
        <p:txBody>
          <a:bodyPr/>
          <a:lstStyle/>
          <a:p>
            <a:fld id="{7CB97365-EBCA-4027-87D5-99FC1D4DF0BB}" type="datetimeFigureOut">
              <a:rPr lang="en-US" smtClean="0"/>
              <a:pPr/>
              <a:t>1/19/2021</a:t>
            </a:fld>
            <a:endParaRPr lang="en-US"/>
          </a:p>
        </p:txBody>
      </p:sp>
      <p:sp>
        <p:nvSpPr>
          <p:cNvPr id="11" name="Rectangle 10"/>
          <p:cNvSpPr/>
          <p:nvPr/>
        </p:nvSpPr>
        <p:spPr>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51435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877824"/>
            <a:ext cx="5193792" cy="150876"/>
          </a:xfrm>
        </p:spPr>
        <p:txBody>
          <a:bodyPr/>
          <a:lstStyle>
            <a:lvl1pPr>
              <a:defRPr>
                <a:solidFill>
                  <a:schemeClr val="bg1">
                    <a:shade val="50000"/>
                  </a:schemeClr>
                </a:solidFill>
              </a:defRPr>
            </a:lvl1pPr>
          </a:lstStyle>
          <a:p>
            <a:endParaRPr kumimoji="0" lang="en-US"/>
          </a:p>
        </p:txBody>
      </p:sp>
      <p:sp>
        <p:nvSpPr>
          <p:cNvPr id="7" name="Slide Number Placeholder 6"/>
          <p:cNvSpPr>
            <a:spLocks noGrp="1"/>
          </p:cNvSpPr>
          <p:nvPr>
            <p:ph type="sldNum" sz="quarter" idx="12"/>
          </p:nvPr>
        </p:nvSpPr>
        <p:spPr>
          <a:xfrm>
            <a:off x="8339328" y="877824"/>
            <a:ext cx="733864" cy="150876"/>
          </a:xfrm>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1/19/2021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51435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8" y="0"/>
            <a:ext cx="2514601" cy="51435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05980"/>
            <a:ext cx="1905000" cy="4388644"/>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28600"/>
            <a:ext cx="6019800" cy="4388644"/>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1/19/2021</a:t>
            </a:fld>
            <a:endParaRPr lang="en-US"/>
          </a:p>
        </p:txBody>
      </p:sp>
      <p:sp>
        <p:nvSpPr>
          <p:cNvPr id="5" name="Footer Placeholder 4"/>
          <p:cNvSpPr>
            <a:spLocks noGrp="1"/>
          </p:cNvSpPr>
          <p:nvPr>
            <p:ph type="ftr" sz="quarter" idx="11"/>
          </p:nvPr>
        </p:nvSpPr>
        <p:spPr>
          <a:xfrm>
            <a:off x="2640597" y="4783095"/>
            <a:ext cx="3836404" cy="273844"/>
          </a:xfrm>
        </p:spPr>
        <p:txBody>
          <a:bodyPr/>
          <a:lstStyle/>
          <a:p>
            <a:endParaRPr kumimoji="0"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779100" y="1137350"/>
            <a:ext cx="4959600" cy="2868900"/>
          </a:xfrm>
          <a:prstGeom prst="rect">
            <a:avLst/>
          </a:prstGeom>
        </p:spPr>
        <p:txBody>
          <a:bodyPr spcFirstLastPara="1" wrap="square" lIns="0" tIns="0" rIns="0" bIns="0" anchor="ctr" anchorCtr="0">
            <a:noAutofit/>
          </a:bodyPr>
          <a:lstStyle>
            <a:lvl1pPr lvl="0" rtl="0">
              <a:spcBef>
                <a:spcPts val="0"/>
              </a:spcBef>
              <a:spcAft>
                <a:spcPts val="0"/>
              </a:spcAft>
              <a:buSzPts val="7000"/>
              <a:buNone/>
              <a:defRPr sz="7000"/>
            </a:lvl1pPr>
            <a:lvl2pPr lvl="1" rtl="0">
              <a:spcBef>
                <a:spcPts val="0"/>
              </a:spcBef>
              <a:spcAft>
                <a:spcPts val="0"/>
              </a:spcAft>
              <a:buSzPts val="7000"/>
              <a:buNone/>
              <a:defRPr sz="7000"/>
            </a:lvl2pPr>
            <a:lvl3pPr lvl="2" rtl="0">
              <a:spcBef>
                <a:spcPts val="0"/>
              </a:spcBef>
              <a:spcAft>
                <a:spcPts val="0"/>
              </a:spcAft>
              <a:buSzPts val="7000"/>
              <a:buNone/>
              <a:defRPr sz="7000"/>
            </a:lvl3pPr>
            <a:lvl4pPr lvl="3" rtl="0">
              <a:spcBef>
                <a:spcPts val="0"/>
              </a:spcBef>
              <a:spcAft>
                <a:spcPts val="0"/>
              </a:spcAft>
              <a:buSzPts val="7000"/>
              <a:buNone/>
              <a:defRPr sz="7000"/>
            </a:lvl4pPr>
            <a:lvl5pPr lvl="4" rtl="0">
              <a:spcBef>
                <a:spcPts val="0"/>
              </a:spcBef>
              <a:spcAft>
                <a:spcPts val="0"/>
              </a:spcAft>
              <a:buSzPts val="7000"/>
              <a:buNone/>
              <a:defRPr sz="7000"/>
            </a:lvl5pPr>
            <a:lvl6pPr lvl="5" rtl="0">
              <a:spcBef>
                <a:spcPts val="0"/>
              </a:spcBef>
              <a:spcAft>
                <a:spcPts val="0"/>
              </a:spcAft>
              <a:buSzPts val="7000"/>
              <a:buNone/>
              <a:defRPr sz="7000"/>
            </a:lvl6pPr>
            <a:lvl7pPr lvl="6" rtl="0">
              <a:spcBef>
                <a:spcPts val="0"/>
              </a:spcBef>
              <a:spcAft>
                <a:spcPts val="0"/>
              </a:spcAft>
              <a:buSzPts val="7000"/>
              <a:buNone/>
              <a:defRPr sz="7000"/>
            </a:lvl7pPr>
            <a:lvl8pPr lvl="7" rtl="0">
              <a:spcBef>
                <a:spcPts val="0"/>
              </a:spcBef>
              <a:spcAft>
                <a:spcPts val="0"/>
              </a:spcAft>
              <a:buSzPts val="7000"/>
              <a:buNone/>
              <a:defRPr sz="7000"/>
            </a:lvl8pPr>
            <a:lvl9pPr lvl="8" rtl="0">
              <a:spcBef>
                <a:spcPts val="0"/>
              </a:spcBef>
              <a:spcAft>
                <a:spcPts val="0"/>
              </a:spcAft>
              <a:buSzPts val="7000"/>
              <a:buNone/>
              <a:defRPr sz="7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76921"/>
            <a:ext cx="9144000" cy="3429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1" y="0"/>
            <a:ext cx="9143999" cy="10753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14300"/>
            <a:ext cx="8229600" cy="938297"/>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331394"/>
            <a:ext cx="8229600" cy="3469207"/>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4857749"/>
            <a:ext cx="2133600" cy="20574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7CB97365-EBCA-4027-87D5-99FC1D4DF0BB}" type="datetimeFigureOut">
              <a:rPr lang="en-US" smtClean="0"/>
              <a:pPr/>
              <a:t>1/19/2021</a:t>
            </a:fld>
            <a:endParaRPr lang="en-US">
              <a:solidFill>
                <a:schemeClr val="tx1">
                  <a:shade val="50000"/>
                </a:schemeClr>
              </a:solidFill>
            </a:endParaRPr>
          </a:p>
        </p:txBody>
      </p:sp>
      <p:sp>
        <p:nvSpPr>
          <p:cNvPr id="5" name="Footer Placeholder 4"/>
          <p:cNvSpPr>
            <a:spLocks noGrp="1"/>
          </p:cNvSpPr>
          <p:nvPr>
            <p:ph type="ftr" sz="quarter" idx="3"/>
          </p:nvPr>
        </p:nvSpPr>
        <p:spPr>
          <a:xfrm>
            <a:off x="2640597" y="4857749"/>
            <a:ext cx="5507719" cy="20574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8204396" y="4857749"/>
            <a:ext cx="733864" cy="20574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a:t>
            </a:fld>
            <a:endParaRPr lang="en"/>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transition>
    <p:fade thruBlk="1"/>
  </p:transition>
  <p:timing>
    <p:tnLst>
      <p:par>
        <p:cTn id="1" dur="indefinite" restart="never" nodeType="tmRoot"/>
      </p:par>
    </p:tnLst>
  </p:timing>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5.xml"/><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56.jpeg"/><Relationship Id="rId1" Type="http://schemas.openxmlformats.org/officeDocument/2006/relationships/slideLayout" Target="../slideLayouts/slideLayout8.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4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1"/>
          <p:cNvSpPr txBox="1">
            <a:spLocks noGrp="1"/>
          </p:cNvSpPr>
          <p:nvPr>
            <p:ph type="ctrTitle"/>
          </p:nvPr>
        </p:nvSpPr>
        <p:spPr>
          <a:xfrm>
            <a:off x="779100" y="1581150"/>
            <a:ext cx="5316900" cy="2425100"/>
          </a:xfrm>
          <a:prstGeom prst="rect">
            <a:avLst/>
          </a:prstGeom>
        </p:spPr>
        <p:txBody>
          <a:bodyPr spcFirstLastPara="1" wrap="square" lIns="0" tIns="0" rIns="0" bIns="0" anchor="ctr" anchorCtr="0">
            <a:noAutofit/>
          </a:bodyPr>
          <a:lstStyle/>
          <a:p>
            <a:pPr lvl="0"/>
            <a:r>
              <a:rPr lang="en" sz="6000" dirty="0" smtClean="0"/>
              <a:t/>
            </a:r>
            <a:br>
              <a:rPr lang="en" sz="6000" dirty="0" smtClean="0"/>
            </a:br>
            <a:r>
              <a:rPr lang="en-US" sz="6000" dirty="0" smtClean="0"/>
              <a:t>Radiography Testing</a:t>
            </a:r>
            <a:endParaRPr>
              <a:highlight>
                <a:srgbClr val="B45F06"/>
              </a:highlight>
            </a:endParaRPr>
          </a:p>
        </p:txBody>
      </p:sp>
      <p:pic>
        <p:nvPicPr>
          <p:cNvPr id="46" name="Google Shape;46;p11"/>
          <p:cNvPicPr preferRelativeResize="0"/>
          <p:nvPr/>
        </p:nvPicPr>
        <p:blipFill>
          <a:blip r:embed="rId3">
            <a:alphaModFix/>
          </a:blip>
          <a:stretch>
            <a:fillRect/>
          </a:stretch>
        </p:blipFill>
        <p:spPr>
          <a:xfrm>
            <a:off x="5611448" y="847622"/>
            <a:ext cx="3162577" cy="4034313"/>
          </a:xfrm>
          <a:prstGeom prst="rect">
            <a:avLst/>
          </a:prstGeom>
          <a:noFill/>
          <a:ln>
            <a:noFill/>
          </a:ln>
        </p:spPr>
      </p:pic>
      <p:pic>
        <p:nvPicPr>
          <p:cNvPr id="47" name="Google Shape;47;p11"/>
          <p:cNvPicPr preferRelativeResize="0"/>
          <p:nvPr/>
        </p:nvPicPr>
        <p:blipFill>
          <a:blip r:embed="rId4">
            <a:alphaModFix/>
          </a:blip>
          <a:stretch>
            <a:fillRect/>
          </a:stretch>
        </p:blipFill>
        <p:spPr>
          <a:xfrm>
            <a:off x="5233079" y="119233"/>
            <a:ext cx="767393" cy="767396"/>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10" dirty="0" smtClean="0">
                <a:solidFill>
                  <a:srgbClr val="FFFF00"/>
                </a:solidFill>
              </a:rPr>
              <a:t>Introduction</a:t>
            </a:r>
            <a:endParaRPr lang="en-US" dirty="0"/>
          </a:p>
        </p:txBody>
      </p:sp>
      <p:sp>
        <p:nvSpPr>
          <p:cNvPr id="3" name="Content Placeholder 2"/>
          <p:cNvSpPr>
            <a:spLocks noGrp="1"/>
          </p:cNvSpPr>
          <p:nvPr>
            <p:ph idx="1"/>
          </p:nvPr>
        </p:nvSpPr>
        <p:spPr/>
        <p:txBody>
          <a:bodyPr>
            <a:normAutofit/>
          </a:bodyPr>
          <a:lstStyle/>
          <a:p>
            <a:pPr marL="355600" marR="5080" indent="-343535">
              <a:lnSpc>
                <a:spcPts val="2690"/>
              </a:lnSpc>
              <a:spcBef>
                <a:spcPts val="740"/>
              </a:spcBef>
              <a:buSzPct val="150000"/>
              <a:buFont typeface="Carlito"/>
              <a:buChar char="•"/>
              <a:tabLst>
                <a:tab pos="356235" algn="l"/>
              </a:tabLst>
            </a:pPr>
            <a:r>
              <a:rPr lang="en-US" sz="1800" spc="-10" dirty="0" smtClean="0">
                <a:latin typeface="Times New Roman" pitchFamily="18" charset="0"/>
                <a:cs typeface="Times New Roman" pitchFamily="18" charset="0"/>
              </a:rPr>
              <a:t>This module </a:t>
            </a:r>
            <a:r>
              <a:rPr lang="en-US" sz="1800" spc="-15" dirty="0" smtClean="0">
                <a:latin typeface="Times New Roman" pitchFamily="18" charset="0"/>
                <a:cs typeface="Times New Roman" pitchFamily="18" charset="0"/>
              </a:rPr>
              <a:t>presents </a:t>
            </a:r>
            <a:r>
              <a:rPr lang="en-US" sz="1800" spc="-10" dirty="0" smtClean="0">
                <a:latin typeface="Times New Roman" pitchFamily="18" charset="0"/>
                <a:cs typeface="Times New Roman" pitchFamily="18" charset="0"/>
              </a:rPr>
              <a:t>information </a:t>
            </a:r>
            <a:r>
              <a:rPr lang="en-US" sz="1800" spc="-5" dirty="0" smtClean="0">
                <a:latin typeface="Times New Roman" pitchFamily="18" charset="0"/>
                <a:cs typeface="Times New Roman" pitchFamily="18" charset="0"/>
              </a:rPr>
              <a:t>on the </a:t>
            </a:r>
            <a:r>
              <a:rPr lang="en-US" sz="1800" spc="-20" dirty="0" smtClean="0">
                <a:latin typeface="Times New Roman" pitchFamily="18" charset="0"/>
                <a:cs typeface="Times New Roman" pitchFamily="18" charset="0"/>
              </a:rPr>
              <a:t>NDT  </a:t>
            </a:r>
            <a:r>
              <a:rPr lang="en-US" sz="1800" spc="-10" dirty="0" smtClean="0">
                <a:latin typeface="Times New Roman" pitchFamily="18" charset="0"/>
                <a:cs typeface="Times New Roman" pitchFamily="18" charset="0"/>
              </a:rPr>
              <a:t>method </a:t>
            </a:r>
            <a:r>
              <a:rPr lang="en-US" sz="1800" spc="-5" dirty="0" smtClean="0">
                <a:latin typeface="Times New Roman" pitchFamily="18" charset="0"/>
                <a:cs typeface="Times New Roman" pitchFamily="18" charset="0"/>
              </a:rPr>
              <a:t>of </a:t>
            </a:r>
            <a:r>
              <a:rPr lang="en-US" sz="1800" spc="-15" dirty="0" smtClean="0">
                <a:latin typeface="Times New Roman" pitchFamily="18" charset="0"/>
                <a:cs typeface="Times New Roman" pitchFamily="18" charset="0"/>
              </a:rPr>
              <a:t>radiographic </a:t>
            </a:r>
            <a:r>
              <a:rPr lang="en-US" sz="1800" spc="-5" dirty="0" smtClean="0">
                <a:latin typeface="Times New Roman" pitchFamily="18" charset="0"/>
                <a:cs typeface="Times New Roman" pitchFamily="18" charset="0"/>
              </a:rPr>
              <a:t>inspection or</a:t>
            </a:r>
            <a:r>
              <a:rPr lang="en-US" sz="1800" spc="55" dirty="0" smtClean="0">
                <a:latin typeface="Times New Roman" pitchFamily="18" charset="0"/>
                <a:cs typeface="Times New Roman" pitchFamily="18" charset="0"/>
              </a:rPr>
              <a:t> </a:t>
            </a:r>
            <a:r>
              <a:rPr lang="en-US" sz="1800" spc="-35" dirty="0" smtClean="0">
                <a:latin typeface="Times New Roman" pitchFamily="18" charset="0"/>
                <a:cs typeface="Times New Roman" pitchFamily="18" charset="0"/>
              </a:rPr>
              <a:t>radiography.</a:t>
            </a:r>
            <a:endParaRPr lang="en-US" sz="1800" dirty="0" smtClean="0">
              <a:latin typeface="Times New Roman" pitchFamily="18" charset="0"/>
              <a:cs typeface="Times New Roman" pitchFamily="18" charset="0"/>
            </a:endParaRPr>
          </a:p>
          <a:p>
            <a:pPr marL="355600" marR="594995" indent="-343535">
              <a:lnSpc>
                <a:spcPts val="2690"/>
              </a:lnSpc>
              <a:spcBef>
                <a:spcPts val="675"/>
              </a:spcBef>
              <a:buSzPct val="150000"/>
              <a:buFont typeface="Carlito"/>
              <a:buChar char="•"/>
              <a:tabLst>
                <a:tab pos="356235" algn="l"/>
              </a:tabLst>
            </a:pPr>
            <a:r>
              <a:rPr lang="en-US" sz="1800" spc="-15" dirty="0" smtClean="0">
                <a:latin typeface="Times New Roman" pitchFamily="18" charset="0"/>
                <a:cs typeface="Times New Roman" pitchFamily="18" charset="0"/>
              </a:rPr>
              <a:t>Radiography </a:t>
            </a:r>
            <a:r>
              <a:rPr lang="en-US" sz="1800" spc="-5" dirty="0" smtClean="0">
                <a:latin typeface="Times New Roman" pitchFamily="18" charset="0"/>
                <a:cs typeface="Times New Roman" pitchFamily="18" charset="0"/>
              </a:rPr>
              <a:t>uses </a:t>
            </a:r>
            <a:r>
              <a:rPr lang="en-US" sz="1800" spc="-15" dirty="0" smtClean="0">
                <a:latin typeface="Times New Roman" pitchFamily="18" charset="0"/>
                <a:cs typeface="Times New Roman" pitchFamily="18" charset="0"/>
              </a:rPr>
              <a:t>penetrating radiation </a:t>
            </a:r>
            <a:r>
              <a:rPr lang="en-US" sz="1800" spc="-10" dirty="0" smtClean="0">
                <a:latin typeface="Times New Roman" pitchFamily="18" charset="0"/>
                <a:cs typeface="Times New Roman" pitchFamily="18" charset="0"/>
              </a:rPr>
              <a:t>that </a:t>
            </a:r>
            <a:r>
              <a:rPr lang="en-US" sz="1800" spc="-5" dirty="0" smtClean="0">
                <a:latin typeface="Times New Roman" pitchFamily="18" charset="0"/>
                <a:cs typeface="Times New Roman" pitchFamily="18" charset="0"/>
              </a:rPr>
              <a:t>is  </a:t>
            </a:r>
            <a:r>
              <a:rPr lang="en-US" sz="1800" spc="-15" dirty="0" smtClean="0">
                <a:latin typeface="Times New Roman" pitchFamily="18" charset="0"/>
                <a:cs typeface="Times New Roman" pitchFamily="18" charset="0"/>
              </a:rPr>
              <a:t>directed towards </a:t>
            </a:r>
            <a:r>
              <a:rPr lang="en-US" sz="1800" spc="-5" dirty="0" smtClean="0">
                <a:latin typeface="Times New Roman" pitchFamily="18" charset="0"/>
                <a:cs typeface="Times New Roman" pitchFamily="18" charset="0"/>
              </a:rPr>
              <a:t>a</a:t>
            </a:r>
            <a:r>
              <a:rPr lang="en-US" sz="1800" spc="60" dirty="0" smtClean="0">
                <a:latin typeface="Times New Roman" pitchFamily="18" charset="0"/>
                <a:cs typeface="Times New Roman" pitchFamily="18" charset="0"/>
              </a:rPr>
              <a:t> </a:t>
            </a:r>
            <a:r>
              <a:rPr lang="en-US" sz="1800" spc="-10" dirty="0" smtClean="0">
                <a:latin typeface="Times New Roman" pitchFamily="18" charset="0"/>
                <a:cs typeface="Times New Roman" pitchFamily="18" charset="0"/>
              </a:rPr>
              <a:t>component.</a:t>
            </a:r>
            <a:endParaRPr lang="en-US" sz="1800" dirty="0" smtClean="0">
              <a:latin typeface="Times New Roman" pitchFamily="18" charset="0"/>
              <a:cs typeface="Times New Roman" pitchFamily="18" charset="0"/>
            </a:endParaRPr>
          </a:p>
          <a:p>
            <a:pPr marL="355600" marR="64135" indent="-343535">
              <a:lnSpc>
                <a:spcPct val="80000"/>
              </a:lnSpc>
              <a:spcBef>
                <a:spcPts val="690"/>
              </a:spcBef>
              <a:buSzPct val="150000"/>
              <a:buFont typeface="Carlito"/>
              <a:buChar char="•"/>
              <a:tabLst>
                <a:tab pos="356235" algn="l"/>
                <a:tab pos="7045325" algn="l"/>
              </a:tabLst>
            </a:pPr>
            <a:r>
              <a:rPr lang="en-US" sz="1800" spc="-10" dirty="0" smtClean="0">
                <a:latin typeface="Times New Roman" pitchFamily="18" charset="0"/>
                <a:cs typeface="Times New Roman" pitchFamily="18" charset="0"/>
              </a:rPr>
              <a:t>The component </a:t>
            </a:r>
            <a:r>
              <a:rPr lang="en-US" sz="1800" spc="-20" dirty="0" smtClean="0">
                <a:latin typeface="Times New Roman" pitchFamily="18" charset="0"/>
                <a:cs typeface="Times New Roman" pitchFamily="18" charset="0"/>
              </a:rPr>
              <a:t>stops </a:t>
            </a:r>
            <a:r>
              <a:rPr lang="en-US" sz="1800" spc="-5" dirty="0" smtClean="0">
                <a:latin typeface="Times New Roman" pitchFamily="18" charset="0"/>
                <a:cs typeface="Times New Roman" pitchFamily="18" charset="0"/>
              </a:rPr>
              <a:t>some of</a:t>
            </a:r>
            <a:r>
              <a:rPr lang="en-US" sz="1800" spc="110" dirty="0" smtClean="0">
                <a:latin typeface="Times New Roman" pitchFamily="18" charset="0"/>
                <a:cs typeface="Times New Roman" pitchFamily="18" charset="0"/>
              </a:rPr>
              <a:t> </a:t>
            </a:r>
            <a:r>
              <a:rPr lang="en-US" sz="1800" spc="-5" dirty="0" smtClean="0">
                <a:latin typeface="Times New Roman" pitchFamily="18" charset="0"/>
                <a:cs typeface="Times New Roman" pitchFamily="18" charset="0"/>
              </a:rPr>
              <a:t>the</a:t>
            </a:r>
            <a:r>
              <a:rPr lang="en-US" sz="1800" spc="30" dirty="0" smtClean="0">
                <a:latin typeface="Times New Roman" pitchFamily="18" charset="0"/>
                <a:cs typeface="Times New Roman" pitchFamily="18" charset="0"/>
              </a:rPr>
              <a:t> </a:t>
            </a:r>
            <a:r>
              <a:rPr lang="en-US" sz="1800" spc="-15" dirty="0" smtClean="0">
                <a:latin typeface="Times New Roman" pitchFamily="18" charset="0"/>
                <a:cs typeface="Times New Roman" pitchFamily="18" charset="0"/>
              </a:rPr>
              <a:t>radiation. </a:t>
            </a:r>
            <a:r>
              <a:rPr lang="en-US" sz="1800" spc="-10" dirty="0" smtClean="0">
                <a:latin typeface="Times New Roman" pitchFamily="18" charset="0"/>
                <a:cs typeface="Times New Roman" pitchFamily="18" charset="0"/>
              </a:rPr>
              <a:t>The  amount that </a:t>
            </a:r>
            <a:r>
              <a:rPr lang="en-US" sz="1800" spc="-5" dirty="0" smtClean="0">
                <a:latin typeface="Times New Roman" pitchFamily="18" charset="0"/>
                <a:cs typeface="Times New Roman" pitchFamily="18" charset="0"/>
              </a:rPr>
              <a:t>is </a:t>
            </a:r>
            <a:r>
              <a:rPr lang="en-US" sz="1800" spc="-15" dirty="0" smtClean="0">
                <a:latin typeface="Times New Roman" pitchFamily="18" charset="0"/>
                <a:cs typeface="Times New Roman" pitchFamily="18" charset="0"/>
              </a:rPr>
              <a:t>stopped </a:t>
            </a:r>
            <a:r>
              <a:rPr lang="en-US" sz="1800" spc="-5" dirty="0" smtClean="0">
                <a:latin typeface="Times New Roman" pitchFamily="18" charset="0"/>
                <a:cs typeface="Times New Roman" pitchFamily="18" charset="0"/>
              </a:rPr>
              <a:t>or </a:t>
            </a:r>
            <a:r>
              <a:rPr lang="en-US" sz="1800" spc="-10" dirty="0" smtClean="0">
                <a:latin typeface="Times New Roman" pitchFamily="18" charset="0"/>
                <a:cs typeface="Times New Roman" pitchFamily="18" charset="0"/>
              </a:rPr>
              <a:t>absorbed </a:t>
            </a:r>
            <a:r>
              <a:rPr lang="en-US" sz="1800" spc="-5" dirty="0" smtClean="0">
                <a:latin typeface="Times New Roman" pitchFamily="18" charset="0"/>
                <a:cs typeface="Times New Roman" pitchFamily="18" charset="0"/>
              </a:rPr>
              <a:t>is </a:t>
            </a:r>
            <a:r>
              <a:rPr lang="en-US" sz="1800" spc="-20" dirty="0" smtClean="0">
                <a:latin typeface="Times New Roman" pitchFamily="18" charset="0"/>
                <a:cs typeface="Times New Roman" pitchFamily="18" charset="0"/>
              </a:rPr>
              <a:t>affected </a:t>
            </a:r>
            <a:r>
              <a:rPr lang="en-US" sz="1800" spc="-10" dirty="0" smtClean="0">
                <a:latin typeface="Times New Roman" pitchFamily="18" charset="0"/>
                <a:cs typeface="Times New Roman" pitchFamily="18" charset="0"/>
              </a:rPr>
              <a:t>by  </a:t>
            </a:r>
            <a:r>
              <a:rPr lang="en-US" sz="1800" spc="-15" dirty="0" smtClean="0">
                <a:latin typeface="Times New Roman" pitchFamily="18" charset="0"/>
                <a:cs typeface="Times New Roman" pitchFamily="18" charset="0"/>
              </a:rPr>
              <a:t>material </a:t>
            </a:r>
            <a:r>
              <a:rPr lang="en-US" sz="1800" spc="-5" dirty="0" smtClean="0">
                <a:latin typeface="Times New Roman" pitchFamily="18" charset="0"/>
                <a:cs typeface="Times New Roman" pitchFamily="18" charset="0"/>
              </a:rPr>
              <a:t>density and thickness</a:t>
            </a:r>
            <a:r>
              <a:rPr lang="en-US" sz="1800" spc="80" dirty="0" smtClean="0">
                <a:latin typeface="Times New Roman" pitchFamily="18" charset="0"/>
                <a:cs typeface="Times New Roman" pitchFamily="18" charset="0"/>
              </a:rPr>
              <a:t> </a:t>
            </a:r>
            <a:r>
              <a:rPr lang="en-US" sz="1800" spc="-15" dirty="0" smtClean="0">
                <a:latin typeface="Times New Roman" pitchFamily="18" charset="0"/>
                <a:cs typeface="Times New Roman" pitchFamily="18" charset="0"/>
              </a:rPr>
              <a:t>differences.</a:t>
            </a:r>
            <a:endParaRPr lang="en-US" sz="1800" dirty="0" smtClean="0">
              <a:latin typeface="Times New Roman" pitchFamily="18" charset="0"/>
              <a:cs typeface="Times New Roman" pitchFamily="18" charset="0"/>
            </a:endParaRPr>
          </a:p>
          <a:p>
            <a:pPr marL="355600" marR="31750" indent="-343535">
              <a:lnSpc>
                <a:spcPts val="2690"/>
              </a:lnSpc>
              <a:spcBef>
                <a:spcPts val="650"/>
              </a:spcBef>
              <a:buSzPct val="150000"/>
              <a:buFont typeface="Carlito"/>
              <a:buChar char="•"/>
              <a:tabLst>
                <a:tab pos="356235" algn="l"/>
              </a:tabLst>
            </a:pPr>
            <a:r>
              <a:rPr lang="en-US" sz="1800" spc="-10" dirty="0" smtClean="0">
                <a:latin typeface="Times New Roman" pitchFamily="18" charset="0"/>
                <a:cs typeface="Times New Roman" pitchFamily="18" charset="0"/>
              </a:rPr>
              <a:t>These </a:t>
            </a:r>
            <a:r>
              <a:rPr lang="en-US" sz="1800" spc="-15" dirty="0" smtClean="0">
                <a:latin typeface="Times New Roman" pitchFamily="18" charset="0"/>
                <a:cs typeface="Times New Roman" pitchFamily="18" charset="0"/>
              </a:rPr>
              <a:t>differences </a:t>
            </a:r>
            <a:r>
              <a:rPr lang="en-US" sz="1800" spc="-5" dirty="0" smtClean="0">
                <a:latin typeface="Times New Roman" pitchFamily="18" charset="0"/>
                <a:cs typeface="Times New Roman" pitchFamily="18" charset="0"/>
              </a:rPr>
              <a:t>in </a:t>
            </a:r>
            <a:r>
              <a:rPr lang="en-US" sz="1800" spc="-15" dirty="0" smtClean="0">
                <a:latin typeface="Times New Roman" pitchFamily="18" charset="0"/>
                <a:cs typeface="Times New Roman" pitchFamily="18" charset="0"/>
              </a:rPr>
              <a:t>“absorption” </a:t>
            </a:r>
            <a:r>
              <a:rPr lang="en-US" sz="1800" spc="-10" dirty="0" smtClean="0">
                <a:latin typeface="Times New Roman" pitchFamily="18" charset="0"/>
                <a:cs typeface="Times New Roman" pitchFamily="18" charset="0"/>
              </a:rPr>
              <a:t>can </a:t>
            </a:r>
            <a:r>
              <a:rPr lang="en-US" sz="1800" spc="-5" dirty="0" smtClean="0">
                <a:latin typeface="Times New Roman" pitchFamily="18" charset="0"/>
                <a:cs typeface="Times New Roman" pitchFamily="18" charset="0"/>
              </a:rPr>
              <a:t>be </a:t>
            </a:r>
            <a:r>
              <a:rPr lang="en-US" sz="1800" spc="-15" dirty="0" smtClean="0">
                <a:latin typeface="Times New Roman" pitchFamily="18" charset="0"/>
                <a:cs typeface="Times New Roman" pitchFamily="18" charset="0"/>
              </a:rPr>
              <a:t>recorded  </a:t>
            </a:r>
            <a:r>
              <a:rPr lang="en-US" sz="1800" spc="-5" dirty="0" smtClean="0">
                <a:latin typeface="Times New Roman" pitchFamily="18" charset="0"/>
                <a:cs typeface="Times New Roman" pitchFamily="18" charset="0"/>
              </a:rPr>
              <a:t>on </a:t>
            </a:r>
            <a:r>
              <a:rPr lang="en-US" sz="1800" spc="-10" dirty="0" smtClean="0">
                <a:latin typeface="Times New Roman" pitchFamily="18" charset="0"/>
                <a:cs typeface="Times New Roman" pitchFamily="18" charset="0"/>
              </a:rPr>
              <a:t>film, </a:t>
            </a:r>
            <a:r>
              <a:rPr lang="en-US" sz="1800" spc="-5" dirty="0" smtClean="0">
                <a:latin typeface="Times New Roman" pitchFamily="18" charset="0"/>
                <a:cs typeface="Times New Roman" pitchFamily="18" charset="0"/>
              </a:rPr>
              <a:t>or</a:t>
            </a:r>
            <a:r>
              <a:rPr lang="en-US" sz="1800" spc="20" dirty="0" smtClean="0">
                <a:latin typeface="Times New Roman" pitchFamily="18" charset="0"/>
                <a:cs typeface="Times New Roman" pitchFamily="18" charset="0"/>
              </a:rPr>
              <a:t> </a:t>
            </a:r>
            <a:r>
              <a:rPr lang="en-US" sz="1800" spc="-20" dirty="0" smtClean="0">
                <a:latin typeface="Times New Roman" pitchFamily="18" charset="0"/>
                <a:cs typeface="Times New Roman" pitchFamily="18" charset="0"/>
              </a:rPr>
              <a:t>electronically.</a:t>
            </a:r>
            <a:endParaRPr lang="en-US" sz="18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spc="-15" dirty="0" smtClean="0"/>
              <a:t>General</a:t>
            </a:r>
            <a:r>
              <a:rPr lang="en-US" sz="4800" spc="-90" dirty="0" smtClean="0"/>
              <a:t> </a:t>
            </a:r>
            <a:r>
              <a:rPr lang="en-US" sz="4800" dirty="0" smtClean="0"/>
              <a:t>Principles  of</a:t>
            </a:r>
            <a:r>
              <a:rPr lang="en-US" sz="4800" spc="-30" dirty="0" smtClean="0"/>
              <a:t> </a:t>
            </a:r>
            <a:r>
              <a:rPr lang="en-US" sz="4800" spc="-15" dirty="0" smtClean="0"/>
              <a:t>Radiography</a:t>
            </a:r>
            <a:endParaRPr lang="en-US" dirty="0"/>
          </a:p>
        </p:txBody>
      </p:sp>
      <p:pic>
        <p:nvPicPr>
          <p:cNvPr id="5" name="Content Placeholder 4" descr="New Bitmap Image.bmp"/>
          <p:cNvPicPr>
            <a:picLocks noGrp="1" noChangeAspect="1"/>
          </p:cNvPicPr>
          <p:nvPr>
            <p:ph idx="1"/>
          </p:nvPr>
        </p:nvPicPr>
        <p:blipFill>
          <a:blip r:embed="rId2"/>
          <a:stretch>
            <a:fillRect/>
          </a:stretch>
        </p:blipFill>
        <p:spPr>
          <a:xfrm>
            <a:off x="381000" y="1047750"/>
            <a:ext cx="8153400" cy="3943350"/>
          </a:xfrm>
        </p:spPr>
      </p:pic>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a:t>
            </a:fld>
            <a:endParaRPr lang="e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6156762" cy="733806"/>
          </a:xfrm>
        </p:spPr>
        <p:txBody>
          <a:bodyPr>
            <a:normAutofit/>
          </a:bodyPr>
          <a:lstStyle/>
          <a:p>
            <a:r>
              <a:rPr lang="en-US" sz="2800" dirty="0" smtClean="0"/>
              <a:t>Radiography Testing</a:t>
            </a:r>
            <a:endParaRPr lang="en-US" sz="2800" dirty="0"/>
          </a:p>
        </p:txBody>
      </p:sp>
      <p:sp>
        <p:nvSpPr>
          <p:cNvPr id="3" name="Content Placeholder 2"/>
          <p:cNvSpPr>
            <a:spLocks noGrp="1"/>
          </p:cNvSpPr>
          <p:nvPr>
            <p:ph idx="1"/>
          </p:nvPr>
        </p:nvSpPr>
        <p:spPr/>
        <p:txBody>
          <a:bodyPr>
            <a:normAutofit fontScale="77500" lnSpcReduction="20000"/>
          </a:bodyPr>
          <a:lstStyle/>
          <a:p>
            <a:pPr algn="just"/>
            <a:r>
              <a:rPr lang="en-US" sz="2600" dirty="0" smtClean="0">
                <a:latin typeface="Times New Roman" pitchFamily="18" charset="0"/>
                <a:cs typeface="Times New Roman" pitchFamily="18" charset="0"/>
              </a:rPr>
              <a:t>Radiography Testing (RT), or industrial radiography is a nondestructive testing (NDT) method of inspecting materials for hidden flaws by using the ability of short wavelength electromagnetic radiation (high energy photons) to penetrate various materials.</a:t>
            </a:r>
          </a:p>
          <a:p>
            <a:pPr algn="just"/>
            <a:endParaRPr lang="en-US" sz="2600" dirty="0" smtClean="0">
              <a:latin typeface="Times New Roman" pitchFamily="18" charset="0"/>
              <a:cs typeface="Times New Roman" pitchFamily="18" charset="0"/>
            </a:endParaRPr>
          </a:p>
          <a:p>
            <a:pPr algn="just"/>
            <a:r>
              <a:rPr lang="en-US" sz="2600" dirty="0" smtClean="0">
                <a:latin typeface="Times New Roman" pitchFamily="18" charset="0"/>
                <a:cs typeface="Times New Roman" pitchFamily="18" charset="0"/>
              </a:rPr>
              <a:t>Radiographic Testing Method is nothing but to take the shadow picture of an object onto a film</a:t>
            </a:r>
          </a:p>
          <a:p>
            <a:pPr algn="just">
              <a:buNone/>
            </a:pPr>
            <a:r>
              <a:rPr lang="en-US" sz="2600" dirty="0" smtClean="0">
                <a:latin typeface="Times New Roman" pitchFamily="18" charset="0"/>
                <a:cs typeface="Times New Roman" pitchFamily="18" charset="0"/>
              </a:rPr>
              <a:t>      by the passage of X-ray or Gamma ray through it. It is the same as the medical radiography (</a:t>
            </a:r>
            <a:r>
              <a:rPr lang="en-US" sz="2600" dirty="0" err="1" smtClean="0">
                <a:latin typeface="Times New Roman" pitchFamily="18" charset="0"/>
                <a:cs typeface="Times New Roman" pitchFamily="18" charset="0"/>
              </a:rPr>
              <a:t>Xray</a:t>
            </a:r>
            <a:r>
              <a:rPr lang="en-US" sz="2600" dirty="0" smtClean="0">
                <a:latin typeface="Times New Roman" pitchFamily="18" charset="0"/>
                <a:cs typeface="Times New Roman" pitchFamily="18" charset="0"/>
              </a:rPr>
              <a:t>). Only difference in their wave length.</a:t>
            </a:r>
            <a:endParaRPr lang="en-US" sz="2600" dirty="0">
              <a:latin typeface="Times New Roman" pitchFamily="18" charset="0"/>
              <a:cs typeface="Times New Roman" pitchFamily="18" charset="0"/>
            </a:endParaRPr>
          </a:p>
        </p:txBody>
      </p:sp>
      <p:sp>
        <p:nvSpPr>
          <p:cNvPr id="4" name="Text Placeholder 3"/>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a:t>
            </a:fld>
            <a:endParaRPr lang="en"/>
          </a:p>
        </p:txBody>
      </p:sp>
      <p:pic>
        <p:nvPicPr>
          <p:cNvPr id="1026" name="Picture 2"/>
          <p:cNvPicPr>
            <a:picLocks noChangeAspect="1" noChangeArrowheads="1"/>
          </p:cNvPicPr>
          <p:nvPr/>
        </p:nvPicPr>
        <p:blipFill>
          <a:blip r:embed="rId2"/>
          <a:srcRect/>
          <a:stretch>
            <a:fillRect/>
          </a:stretch>
        </p:blipFill>
        <p:spPr bwMode="auto">
          <a:xfrm>
            <a:off x="76200" y="1276350"/>
            <a:ext cx="2667000" cy="3429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Radiography Testing</a:t>
            </a:r>
            <a:endParaRPr lang="en-US" sz="2800" dirty="0"/>
          </a:p>
        </p:txBody>
      </p:sp>
      <p:sp>
        <p:nvSpPr>
          <p:cNvPr id="3" name="Content Placeholder 2"/>
          <p:cNvSpPr>
            <a:spLocks noGrp="1"/>
          </p:cNvSpPr>
          <p:nvPr>
            <p:ph sz="half" idx="1"/>
          </p:nvPr>
        </p:nvSpPr>
        <p:spPr/>
        <p:txBody>
          <a:bodyPr>
            <a:normAutofit fontScale="92500"/>
          </a:bodyPr>
          <a:lstStyle/>
          <a:p>
            <a:r>
              <a:rPr lang="en-US" sz="2600" dirty="0" smtClean="0">
                <a:latin typeface="Times New Roman" pitchFamily="18" charset="0"/>
                <a:cs typeface="Times New Roman" pitchFamily="18" charset="0"/>
              </a:rPr>
              <a:t>Short wavelength electromagnetic radiation (high energy photons) to penetrate various materials.</a:t>
            </a:r>
          </a:p>
          <a:p>
            <a:r>
              <a:rPr lang="en-US" sz="2600" dirty="0" smtClean="0">
                <a:latin typeface="Times New Roman" pitchFamily="18" charset="0"/>
                <a:cs typeface="Times New Roman" pitchFamily="18" charset="0"/>
              </a:rPr>
              <a:t>The amount of radiation emerging from the opposite side of the material can be detected and measured</a:t>
            </a:r>
            <a:endParaRPr lang="en-US" sz="26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5</a:t>
            </a:fld>
            <a:endParaRPr lang="en"/>
          </a:p>
        </p:txBody>
      </p:sp>
      <p:pic>
        <p:nvPicPr>
          <p:cNvPr id="10" name="Content Placeholder 9" descr="New Bitmap Image.bmp"/>
          <p:cNvPicPr>
            <a:picLocks noGrp="1" noChangeAspect="1"/>
          </p:cNvPicPr>
          <p:nvPr>
            <p:ph sz="half" idx="2"/>
          </p:nvPr>
        </p:nvPicPr>
        <p:blipFill>
          <a:blip r:embed="rId2"/>
          <a:stretch>
            <a:fillRect/>
          </a:stretch>
        </p:blipFill>
        <p:spPr>
          <a:xfrm>
            <a:off x="4343400" y="1276350"/>
            <a:ext cx="4572000" cy="35052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Radiography Testing Process</a:t>
            </a:r>
            <a:endParaRPr lang="en-US" dirty="0"/>
          </a:p>
        </p:txBody>
      </p:sp>
      <p:sp>
        <p:nvSpPr>
          <p:cNvPr id="3" name="Content Placeholder 2"/>
          <p:cNvSpPr>
            <a:spLocks noGrp="1"/>
          </p:cNvSpPr>
          <p:nvPr>
            <p:ph idx="1"/>
          </p:nvPr>
        </p:nvSpPr>
        <p:spPr>
          <a:xfrm>
            <a:off x="457200" y="1331394"/>
            <a:ext cx="8229600" cy="3450155"/>
          </a:xfrm>
        </p:spPr>
        <p:txBody>
          <a:bodyPr>
            <a:normAutofit/>
          </a:bodyPr>
          <a:lstStyle/>
          <a:p>
            <a:r>
              <a:rPr lang="en-US" sz="2000" dirty="0" smtClean="0">
                <a:latin typeface="Times New Roman" pitchFamily="18" charset="0"/>
                <a:cs typeface="Times New Roman" pitchFamily="18" charset="0"/>
              </a:rPr>
              <a:t>The principles are the same for both X and Gamma radiography.</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In X-radiography the penetrating power is determined by the number of volts applied to the X-Ray tube - in steel approximately 1000 volts per inch thickness is necessary.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To produce an X or Gamma radiograph, the film package is placed close to the surface of the subject. The source of radiation is positioned on the other side of the subject some distance away, so that the radiation passes through the subject and on to the film.</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6</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Radiography Testing Process</a:t>
            </a:r>
            <a:endParaRPr lang="en-US" dirty="0"/>
          </a:p>
        </p:txBody>
      </p:sp>
      <p:sp>
        <p:nvSpPr>
          <p:cNvPr id="3" name="Content Placeholder 2"/>
          <p:cNvSpPr>
            <a:spLocks noGrp="1"/>
          </p:cNvSpPr>
          <p:nvPr>
            <p:ph idx="1"/>
          </p:nvPr>
        </p:nvSpPr>
        <p:spPr/>
        <p:txBody>
          <a:bodyPr>
            <a:noAutofit/>
          </a:bodyPr>
          <a:lstStyle/>
          <a:p>
            <a:r>
              <a:rPr lang="en-US" sz="1800" dirty="0" smtClean="0">
                <a:latin typeface="Times New Roman" pitchFamily="18" charset="0"/>
                <a:cs typeface="Times New Roman" pitchFamily="18" charset="0"/>
              </a:rPr>
              <a:t>After the exposure period the film is removed, processed, dried, and then viewed by transmitted light on a special viewer. </a:t>
            </a:r>
          </a:p>
          <a:p>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Various radiographic and photographic accessories are necessary, including such items as radiation monitors, film markers, image quality indicators, darkroom equipment, etc. </a:t>
            </a:r>
          </a:p>
          <a:p>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Where the last is concerned there are many degrees of sophistication, including fully automatic processing units. These accessories are the same for both X and Gamma radiography systems. </a:t>
            </a:r>
          </a:p>
          <a:p>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Also required are such consumable items as radiographic film and processing chemicals</a:t>
            </a:r>
            <a:endParaRPr lang="en-US" sz="18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7</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Radiography Testing Process</a:t>
            </a: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8</a:t>
            </a:fld>
            <a:endParaRPr lang="en"/>
          </a:p>
        </p:txBody>
      </p:sp>
      <p:pic>
        <p:nvPicPr>
          <p:cNvPr id="7" name="Content Placeholder 6" descr="New Bitmap Image.bmp"/>
          <p:cNvPicPr>
            <a:picLocks noGrp="1" noChangeAspect="1"/>
          </p:cNvPicPr>
          <p:nvPr>
            <p:ph idx="1"/>
          </p:nvPr>
        </p:nvPicPr>
        <p:blipFill>
          <a:blip r:embed="rId2"/>
          <a:stretch>
            <a:fillRect/>
          </a:stretch>
        </p:blipFill>
        <p:spPr>
          <a:xfrm>
            <a:off x="228600" y="1123950"/>
            <a:ext cx="8686800" cy="386715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0 0  L 0.25 0.44444  E" pathEditMode="relative" ptsTypes="">
                                      <p:cBhvr>
                                        <p:cTn id="6" dur="2000" fill="hold"/>
                                        <p:tgtEl>
                                          <p:spTgt spid="7"/>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nodeType="clickEffect">
                                  <p:stCondLst>
                                    <p:cond delay="0"/>
                                  </p:stCondLst>
                                  <p:childTnLst>
                                    <p:anim calcmode="lin" valueType="num">
                                      <p:cBhvr additive="base">
                                        <p:cTn id="10" dur="500"/>
                                        <p:tgtEl>
                                          <p:spTgt spid="7"/>
                                        </p:tgtEl>
                                        <p:attrNameLst>
                                          <p:attrName>ppt_x</p:attrName>
                                        </p:attrNameLst>
                                      </p:cBhvr>
                                      <p:tavLst>
                                        <p:tav tm="0">
                                          <p:val>
                                            <p:strVal val="ppt_x"/>
                                          </p:val>
                                        </p:tav>
                                        <p:tav tm="100000">
                                          <p:val>
                                            <p:strVal val="ppt_x"/>
                                          </p:val>
                                        </p:tav>
                                      </p:tavLst>
                                    </p:anim>
                                    <p:anim calcmode="lin" valueType="num">
                                      <p:cBhvr additive="base">
                                        <p:cTn id="11" dur="500"/>
                                        <p:tgtEl>
                                          <p:spTgt spid="7"/>
                                        </p:tgtEl>
                                        <p:attrNameLst>
                                          <p:attrName>ppt_y</p:attrName>
                                        </p:attrNameLst>
                                      </p:cBhvr>
                                      <p:tavLst>
                                        <p:tav tm="0">
                                          <p:val>
                                            <p:strVal val="ppt_y"/>
                                          </p:val>
                                        </p:tav>
                                        <p:tav tm="100000">
                                          <p:val>
                                            <p:strVal val="1+ppt_h/2"/>
                                          </p:val>
                                        </p:tav>
                                      </p:tavLst>
                                    </p:anim>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8" presetClass="exit" presetSubtype="16" fill="hold" nodeType="clickEffect">
                                  <p:stCondLst>
                                    <p:cond delay="0"/>
                                  </p:stCondLst>
                                  <p:childTnLst>
                                    <p:animEffect transition="out" filter="diamond(in)">
                                      <p:cBhvr>
                                        <p:cTn id="16" dur="2000"/>
                                        <p:tgtEl>
                                          <p:spTgt spid="7"/>
                                        </p:tgtEl>
                                      </p:cBhvr>
                                    </p:animEffect>
                                    <p:set>
                                      <p:cBhvr>
                                        <p:cTn id="17"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Radiographic Image</a:t>
            </a:r>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9</a:t>
            </a:fld>
            <a:endParaRPr lang="en"/>
          </a:p>
        </p:txBody>
      </p:sp>
      <p:pic>
        <p:nvPicPr>
          <p:cNvPr id="3074" name="Picture 2"/>
          <p:cNvPicPr>
            <a:picLocks noGrp="1" noChangeAspect="1" noChangeArrowheads="1"/>
          </p:cNvPicPr>
          <p:nvPr>
            <p:ph sz="half" idx="1"/>
          </p:nvPr>
        </p:nvPicPr>
        <p:blipFill>
          <a:blip r:embed="rId2"/>
          <a:srcRect/>
          <a:stretch>
            <a:fillRect/>
          </a:stretch>
        </p:blipFill>
        <p:spPr bwMode="auto">
          <a:xfrm>
            <a:off x="228601" y="1428750"/>
            <a:ext cx="4233862" cy="3352800"/>
          </a:xfrm>
          <a:prstGeom prst="rect">
            <a:avLst/>
          </a:prstGeom>
          <a:noFill/>
          <a:ln w="9525">
            <a:noFill/>
            <a:miter lim="800000"/>
            <a:headEnd/>
            <a:tailEnd/>
          </a:ln>
          <a:effectLst/>
        </p:spPr>
      </p:pic>
      <p:pic>
        <p:nvPicPr>
          <p:cNvPr id="3075" name="Picture 3"/>
          <p:cNvPicPr>
            <a:picLocks noGrp="1" noChangeAspect="1" noChangeArrowheads="1"/>
          </p:cNvPicPr>
          <p:nvPr>
            <p:ph sz="half" idx="2"/>
          </p:nvPr>
        </p:nvPicPr>
        <p:blipFill>
          <a:blip r:embed="rId3"/>
          <a:srcRect/>
          <a:stretch>
            <a:fillRect/>
          </a:stretch>
        </p:blipFill>
        <p:spPr bwMode="auto">
          <a:xfrm>
            <a:off x="4648200" y="1428750"/>
            <a:ext cx="4038600" cy="33528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RADIOGRAPHIC TESTING</a:t>
            </a:r>
            <a:endParaRPr lang="en-US" sz="3600" dirty="0">
              <a:latin typeface="Times New Roman" pitchFamily="18" charset="0"/>
              <a:cs typeface="Times New Roman" pitchFamily="18" charset="0"/>
            </a:endParaRPr>
          </a:p>
        </p:txBody>
      </p:sp>
      <p:sp>
        <p:nvSpPr>
          <p:cNvPr id="3" name="Text Placeholder 2"/>
          <p:cNvSpPr>
            <a:spLocks noGrp="1"/>
          </p:cNvSpPr>
          <p:nvPr>
            <p:ph type="body" idx="1"/>
          </p:nvPr>
        </p:nvSpPr>
        <p:spPr>
          <a:xfrm>
            <a:off x="457200" y="1274241"/>
            <a:ext cx="8305800" cy="78310"/>
          </a:xfrm>
        </p:spPr>
        <p:txBody>
          <a:bodyPr>
            <a:noAutofit/>
          </a:bodyPr>
          <a:lstStyle/>
          <a:p>
            <a:pPr marL="438912" indent="-320040" algn="just">
              <a:buFont typeface="Wingdings 2"/>
              <a:buChar char=""/>
            </a:pPr>
            <a:endParaRPr lang="en-US" sz="1000" dirty="0">
              <a:latin typeface="Times New Roman" pitchFamily="18" charset="0"/>
              <a:cs typeface="Times New Roman" pitchFamily="18" charset="0"/>
            </a:endParaRPr>
          </a:p>
        </p:txBody>
      </p:sp>
      <p:sp>
        <p:nvSpPr>
          <p:cNvPr id="4" name="Content Placeholder 3"/>
          <p:cNvSpPr>
            <a:spLocks noGrp="1"/>
          </p:cNvSpPr>
          <p:nvPr>
            <p:ph sz="half" idx="2"/>
          </p:nvPr>
        </p:nvSpPr>
        <p:spPr>
          <a:xfrm>
            <a:off x="457200" y="1200150"/>
            <a:ext cx="3886200" cy="3600450"/>
          </a:xfrm>
        </p:spPr>
        <p:txBody>
          <a:bodyPr>
            <a:noAutofit/>
          </a:bodyPr>
          <a:lstStyle/>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Radiographic Testing (RT), or industrial radiography, is a nondestructive testing (NDT) method of inspecting materials for hidden flaws by using the ability of short wavelength electromagnetic radiation (high energy photons) to penetrate various materials.</a:t>
            </a:r>
            <a:endParaRPr lang="en-US" sz="2000" dirty="0">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10</a:t>
            </a:fld>
            <a:endParaRPr lang="en"/>
          </a:p>
        </p:txBody>
      </p:sp>
      <p:pic>
        <p:nvPicPr>
          <p:cNvPr id="1026" name="Picture 2"/>
          <p:cNvPicPr>
            <a:picLocks noGrp="1" noChangeAspect="1" noChangeArrowheads="1"/>
          </p:cNvPicPr>
          <p:nvPr>
            <p:ph sz="quarter" idx="4"/>
          </p:nvPr>
        </p:nvPicPr>
        <p:blipFill>
          <a:blip r:embed="rId2"/>
          <a:srcRect/>
          <a:stretch>
            <a:fillRect/>
          </a:stretch>
        </p:blipFill>
        <p:spPr bwMode="auto">
          <a:xfrm>
            <a:off x="4495800" y="1733550"/>
            <a:ext cx="4648200" cy="2209800"/>
          </a:xfrm>
          <a:prstGeom prst="rect">
            <a:avLst/>
          </a:prstGeom>
          <a:noFill/>
          <a:ln w="9525">
            <a:noFill/>
            <a:miter lim="800000"/>
            <a:headEnd/>
            <a:tailEnd/>
          </a:ln>
          <a:effectLst/>
        </p:spPr>
      </p:pic>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5" dirty="0" smtClean="0"/>
              <a:t>RADIOGRAPHIC </a:t>
            </a:r>
            <a:r>
              <a:rPr lang="en-US" spc="-20" dirty="0" smtClean="0"/>
              <a:t>TESTING</a:t>
            </a:r>
            <a:endParaRPr lang="en-US" dirty="0"/>
          </a:p>
        </p:txBody>
      </p:sp>
      <p:pic>
        <p:nvPicPr>
          <p:cNvPr id="5" name="Content Placeholder 4" descr="New Bitmap Image.bmp"/>
          <p:cNvPicPr>
            <a:picLocks noGrp="1" noChangeAspect="1"/>
          </p:cNvPicPr>
          <p:nvPr>
            <p:ph idx="1"/>
          </p:nvPr>
        </p:nvPicPr>
        <p:blipFill>
          <a:blip r:embed="rId2"/>
          <a:stretch>
            <a:fillRect/>
          </a:stretch>
        </p:blipFill>
        <p:spPr>
          <a:xfrm>
            <a:off x="381000" y="1123950"/>
            <a:ext cx="8382000" cy="3962400"/>
          </a:xfrm>
        </p:spPr>
      </p:pic>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11</a:t>
            </a:fld>
            <a:endParaRPr lang="en"/>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0" dirty="0" smtClean="0"/>
              <a:t>Electromagnetic</a:t>
            </a:r>
            <a:r>
              <a:rPr lang="en-US" spc="20" dirty="0" smtClean="0"/>
              <a:t> </a:t>
            </a:r>
            <a:r>
              <a:rPr lang="en-US" spc="-10" dirty="0" smtClean="0"/>
              <a:t>Radiation</a:t>
            </a:r>
            <a:endParaRPr lang="en-US" dirty="0"/>
          </a:p>
        </p:txBody>
      </p:sp>
      <p:sp>
        <p:nvSpPr>
          <p:cNvPr id="3" name="Content Placeholder 2"/>
          <p:cNvSpPr>
            <a:spLocks noGrp="1"/>
          </p:cNvSpPr>
          <p:nvPr>
            <p:ph idx="1"/>
          </p:nvPr>
        </p:nvSpPr>
        <p:spPr/>
        <p:txBody>
          <a:bodyPr>
            <a:normAutofit/>
          </a:bodyPr>
          <a:lstStyle/>
          <a:p>
            <a:pPr marL="355600" marR="5080" indent="-343535">
              <a:lnSpc>
                <a:spcPct val="90000"/>
              </a:lnSpc>
              <a:spcBef>
                <a:spcPts val="385"/>
              </a:spcBef>
              <a:buSzPct val="150000"/>
              <a:buFont typeface="Carlito"/>
              <a:buChar char="•"/>
              <a:tabLst>
                <a:tab pos="2975610" algn="l"/>
                <a:tab pos="5669280" algn="l"/>
              </a:tabLst>
            </a:pPr>
            <a:r>
              <a:rPr lang="en-US" sz="1800" spc="-10" dirty="0" smtClean="0">
                <a:latin typeface="Times New Roman" pitchFamily="18" charset="0"/>
                <a:cs typeface="Times New Roman" pitchFamily="18" charset="0"/>
              </a:rPr>
              <a:t>The radiation used in Radiography testing is a higher energy  (shorter wavelength) version of the electromagnetic waves  that we see every day. Visible light is in the same family as x-  rays and gamma rays.</a:t>
            </a:r>
          </a:p>
          <a:p>
            <a:pPr marL="12700" marR="5080">
              <a:lnSpc>
                <a:spcPct val="90000"/>
              </a:lnSpc>
              <a:spcBef>
                <a:spcPts val="385"/>
              </a:spcBef>
              <a:buNone/>
              <a:tabLst>
                <a:tab pos="2975610" algn="l"/>
                <a:tab pos="5669280" algn="l"/>
              </a:tabLst>
            </a:pPr>
            <a:endParaRPr lang="en-US" sz="2000" dirty="0">
              <a:latin typeface="Carlito"/>
              <a:cs typeface="Carlito"/>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12</a:t>
            </a:fld>
            <a:endParaRPr lang="en"/>
          </a:p>
        </p:txBody>
      </p:sp>
      <p:sp>
        <p:nvSpPr>
          <p:cNvPr id="5" name="object 4"/>
          <p:cNvSpPr/>
          <p:nvPr/>
        </p:nvSpPr>
        <p:spPr>
          <a:xfrm>
            <a:off x="533400" y="2495550"/>
            <a:ext cx="8077200" cy="264794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spc="-15" dirty="0" smtClean="0"/>
              <a:t>General </a:t>
            </a:r>
            <a:r>
              <a:rPr lang="en-US" sz="4800" dirty="0" smtClean="0"/>
              <a:t>Principles  of</a:t>
            </a:r>
            <a:r>
              <a:rPr lang="en-US" sz="4800" spc="-25" dirty="0" smtClean="0"/>
              <a:t> </a:t>
            </a:r>
            <a:r>
              <a:rPr lang="en-US" sz="4800" spc="-15" dirty="0" smtClean="0"/>
              <a:t>Radiography</a:t>
            </a:r>
            <a:endParaRPr lang="en-US" dirty="0"/>
          </a:p>
        </p:txBody>
      </p:sp>
      <p:sp>
        <p:nvSpPr>
          <p:cNvPr id="3" name="Content Placeholder 2"/>
          <p:cNvSpPr>
            <a:spLocks noGrp="1"/>
          </p:cNvSpPr>
          <p:nvPr>
            <p:ph idx="1"/>
          </p:nvPr>
        </p:nvSpPr>
        <p:spPr/>
        <p:txBody>
          <a:bodyPr>
            <a:normAutofit/>
          </a:bodyPr>
          <a:lstStyle/>
          <a:p>
            <a:pPr marL="355600" marR="5080" indent="-343535">
              <a:lnSpc>
                <a:spcPct val="80000"/>
              </a:lnSpc>
              <a:spcBef>
                <a:spcPts val="675"/>
              </a:spcBef>
              <a:buSzPct val="150000"/>
              <a:buFont typeface="Carlito"/>
              <a:buChar char="•"/>
              <a:tabLst>
                <a:tab pos="356235" algn="l"/>
              </a:tabLst>
            </a:pPr>
            <a:r>
              <a:rPr lang="en-US" sz="1800" b="1" spc="-5" dirty="0" smtClean="0">
                <a:latin typeface="Times New Roman" pitchFamily="18" charset="0"/>
                <a:cs typeface="Times New Roman" pitchFamily="18" charset="0"/>
              </a:rPr>
              <a:t>The </a:t>
            </a:r>
            <a:r>
              <a:rPr lang="en-US" sz="1800" b="1" spc="-10" dirty="0" smtClean="0">
                <a:latin typeface="Times New Roman" pitchFamily="18" charset="0"/>
                <a:cs typeface="Times New Roman" pitchFamily="18" charset="0"/>
              </a:rPr>
              <a:t>energy </a:t>
            </a:r>
            <a:r>
              <a:rPr lang="en-US" sz="1800" b="1" dirty="0" smtClean="0">
                <a:latin typeface="Times New Roman" pitchFamily="18" charset="0"/>
                <a:cs typeface="Times New Roman" pitchFamily="18" charset="0"/>
              </a:rPr>
              <a:t>of </a:t>
            </a:r>
            <a:r>
              <a:rPr lang="en-US" sz="1800" b="1" spc="-5" dirty="0" smtClean="0">
                <a:latin typeface="Times New Roman" pitchFamily="18" charset="0"/>
                <a:cs typeface="Times New Roman" pitchFamily="18" charset="0"/>
              </a:rPr>
              <a:t>the </a:t>
            </a:r>
            <a:r>
              <a:rPr lang="en-US" sz="1800" b="1" spc="-10" dirty="0" smtClean="0">
                <a:latin typeface="Times New Roman" pitchFamily="18" charset="0"/>
                <a:cs typeface="Times New Roman" pitchFamily="18" charset="0"/>
              </a:rPr>
              <a:t>radiation affects </a:t>
            </a:r>
            <a:r>
              <a:rPr lang="en-US" sz="1800" b="1" spc="-5" dirty="0" smtClean="0">
                <a:latin typeface="Times New Roman" pitchFamily="18" charset="0"/>
                <a:cs typeface="Times New Roman" pitchFamily="18" charset="0"/>
              </a:rPr>
              <a:t>its </a:t>
            </a:r>
            <a:r>
              <a:rPr lang="en-US" sz="1800" b="1" spc="-10" dirty="0" smtClean="0">
                <a:latin typeface="Times New Roman" pitchFamily="18" charset="0"/>
                <a:cs typeface="Times New Roman" pitchFamily="18" charset="0"/>
              </a:rPr>
              <a:t>penetrating </a:t>
            </a:r>
            <a:r>
              <a:rPr lang="en-US" sz="1800" b="1" spc="-40" dirty="0" smtClean="0">
                <a:latin typeface="Times New Roman" pitchFamily="18" charset="0"/>
                <a:cs typeface="Times New Roman" pitchFamily="18" charset="0"/>
              </a:rPr>
              <a:t>power.  </a:t>
            </a:r>
            <a:r>
              <a:rPr lang="en-US" sz="1800" b="1" dirty="0" smtClean="0">
                <a:latin typeface="Times New Roman" pitchFamily="18" charset="0"/>
                <a:cs typeface="Times New Roman" pitchFamily="18" charset="0"/>
              </a:rPr>
              <a:t>Higher </a:t>
            </a:r>
            <a:r>
              <a:rPr lang="en-US" sz="1800" b="1" spc="-5" dirty="0" smtClean="0">
                <a:latin typeface="Times New Roman" pitchFamily="18" charset="0"/>
                <a:cs typeface="Times New Roman" pitchFamily="18" charset="0"/>
              </a:rPr>
              <a:t>energy </a:t>
            </a:r>
            <a:r>
              <a:rPr lang="en-US" sz="1800" b="1" spc="-10" dirty="0" smtClean="0">
                <a:latin typeface="Times New Roman" pitchFamily="18" charset="0"/>
                <a:cs typeface="Times New Roman" pitchFamily="18" charset="0"/>
              </a:rPr>
              <a:t>radiation </a:t>
            </a:r>
            <a:r>
              <a:rPr lang="en-US" sz="1800" b="1" spc="-5" dirty="0" smtClean="0">
                <a:latin typeface="Times New Roman" pitchFamily="18" charset="0"/>
                <a:cs typeface="Times New Roman" pitchFamily="18" charset="0"/>
              </a:rPr>
              <a:t>can </a:t>
            </a:r>
            <a:r>
              <a:rPr lang="en-US" sz="1800" b="1" spc="-15" dirty="0" smtClean="0">
                <a:latin typeface="Times New Roman" pitchFamily="18" charset="0"/>
                <a:cs typeface="Times New Roman" pitchFamily="18" charset="0"/>
              </a:rPr>
              <a:t>penetrate thicker </a:t>
            </a:r>
            <a:r>
              <a:rPr lang="en-US" sz="1800" b="1" dirty="0" smtClean="0">
                <a:latin typeface="Times New Roman" pitchFamily="18" charset="0"/>
                <a:cs typeface="Times New Roman" pitchFamily="18" charset="0"/>
              </a:rPr>
              <a:t>and </a:t>
            </a:r>
            <a:r>
              <a:rPr lang="en-US" sz="1800" b="1" spc="-10" dirty="0" smtClean="0">
                <a:latin typeface="Times New Roman" pitchFamily="18" charset="0"/>
                <a:cs typeface="Times New Roman" pitchFamily="18" charset="0"/>
              </a:rPr>
              <a:t>more  </a:t>
            </a:r>
            <a:r>
              <a:rPr lang="en-US" sz="1800" b="1" dirty="0" smtClean="0">
                <a:latin typeface="Times New Roman" pitchFamily="18" charset="0"/>
                <a:cs typeface="Times New Roman" pitchFamily="18" charset="0"/>
              </a:rPr>
              <a:t>dense</a:t>
            </a:r>
            <a:r>
              <a:rPr lang="en-US" sz="1800" b="1" spc="5" dirty="0" smtClean="0">
                <a:latin typeface="Times New Roman" pitchFamily="18" charset="0"/>
                <a:cs typeface="Times New Roman" pitchFamily="18" charset="0"/>
              </a:rPr>
              <a:t> </a:t>
            </a:r>
            <a:r>
              <a:rPr lang="en-US" sz="1800" b="1" spc="-5" dirty="0" smtClean="0">
                <a:latin typeface="Times New Roman" pitchFamily="18" charset="0"/>
                <a:cs typeface="Times New Roman" pitchFamily="18" charset="0"/>
              </a:rPr>
              <a:t>materials.</a:t>
            </a:r>
            <a:endParaRPr lang="en-US" sz="1800" dirty="0" smtClean="0">
              <a:latin typeface="Times New Roman" pitchFamily="18" charset="0"/>
              <a:cs typeface="Times New Roman" pitchFamily="18" charset="0"/>
            </a:endParaRPr>
          </a:p>
          <a:p>
            <a:pPr marL="355600" indent="-343535">
              <a:lnSpc>
                <a:spcPct val="100000"/>
              </a:lnSpc>
              <a:spcBef>
                <a:spcPts val="520"/>
              </a:spcBef>
              <a:buSzPct val="150000"/>
              <a:buFont typeface="Carlito"/>
              <a:buChar char="•"/>
              <a:tabLst>
                <a:tab pos="356235" algn="l"/>
              </a:tabLst>
            </a:pPr>
            <a:r>
              <a:rPr lang="en-US" sz="1800" b="1" spc="-5" dirty="0" smtClean="0">
                <a:latin typeface="Times New Roman" pitchFamily="18" charset="0"/>
                <a:cs typeface="Times New Roman" pitchFamily="18" charset="0"/>
              </a:rPr>
              <a:t>The </a:t>
            </a:r>
            <a:r>
              <a:rPr lang="en-US" sz="1800" b="1" spc="-10" dirty="0" smtClean="0">
                <a:latin typeface="Times New Roman" pitchFamily="18" charset="0"/>
                <a:cs typeface="Times New Roman" pitchFamily="18" charset="0"/>
              </a:rPr>
              <a:t>radiation energy and/or exposure </a:t>
            </a:r>
            <a:r>
              <a:rPr lang="en-US" sz="1800" b="1" spc="-5" dirty="0" smtClean="0">
                <a:latin typeface="Times New Roman" pitchFamily="18" charset="0"/>
                <a:cs typeface="Times New Roman" pitchFamily="18" charset="0"/>
              </a:rPr>
              <a:t>time </a:t>
            </a:r>
            <a:r>
              <a:rPr lang="en-US" sz="1800" b="1" spc="-10" dirty="0" smtClean="0">
                <a:latin typeface="Times New Roman" pitchFamily="18" charset="0"/>
                <a:cs typeface="Times New Roman" pitchFamily="18" charset="0"/>
              </a:rPr>
              <a:t>must</a:t>
            </a:r>
            <a:r>
              <a:rPr lang="en-US" sz="1800" b="1" spc="15"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be </a:t>
            </a:r>
            <a:r>
              <a:rPr lang="en-US" sz="1800" b="1" spc="-10" dirty="0" smtClean="0">
                <a:latin typeface="Times New Roman" pitchFamily="18" charset="0"/>
                <a:cs typeface="Times New Roman" pitchFamily="18" charset="0"/>
              </a:rPr>
              <a:t>controlled </a:t>
            </a:r>
            <a:r>
              <a:rPr lang="en-US" sz="1800" b="1" spc="-15" dirty="0" smtClean="0">
                <a:latin typeface="Times New Roman" pitchFamily="18" charset="0"/>
                <a:cs typeface="Times New Roman" pitchFamily="18" charset="0"/>
              </a:rPr>
              <a:t>to </a:t>
            </a:r>
            <a:r>
              <a:rPr lang="en-US" sz="1800" b="1" spc="-5" dirty="0" smtClean="0">
                <a:latin typeface="Times New Roman" pitchFamily="18" charset="0"/>
                <a:cs typeface="Times New Roman" pitchFamily="18" charset="0"/>
              </a:rPr>
              <a:t>properly image </a:t>
            </a:r>
            <a:r>
              <a:rPr lang="en-US" sz="1800" b="1" dirty="0" smtClean="0">
                <a:latin typeface="Times New Roman" pitchFamily="18" charset="0"/>
                <a:cs typeface="Times New Roman" pitchFamily="18" charset="0"/>
              </a:rPr>
              <a:t>the </a:t>
            </a:r>
            <a:r>
              <a:rPr lang="en-US" sz="1800" b="1" spc="-5" dirty="0" smtClean="0">
                <a:latin typeface="Times New Roman" pitchFamily="18" charset="0"/>
                <a:cs typeface="Times New Roman" pitchFamily="18" charset="0"/>
              </a:rPr>
              <a:t>region </a:t>
            </a:r>
            <a:r>
              <a:rPr lang="en-US" sz="1800" b="1" dirty="0" smtClean="0">
                <a:latin typeface="Times New Roman" pitchFamily="18" charset="0"/>
                <a:cs typeface="Times New Roman" pitchFamily="18" charset="0"/>
              </a:rPr>
              <a:t>of</a:t>
            </a:r>
            <a:r>
              <a:rPr lang="en-US" sz="1800" b="1" spc="-35" dirty="0" smtClean="0">
                <a:latin typeface="Times New Roman" pitchFamily="18" charset="0"/>
                <a:cs typeface="Times New Roman" pitchFamily="18" charset="0"/>
              </a:rPr>
              <a:t> </a:t>
            </a:r>
            <a:r>
              <a:rPr lang="en-US" sz="1800" b="1" spc="-15" dirty="0" smtClean="0">
                <a:latin typeface="Times New Roman" pitchFamily="18" charset="0"/>
                <a:cs typeface="Times New Roman" pitchFamily="18" charset="0"/>
              </a:rPr>
              <a:t>interest.</a:t>
            </a:r>
            <a:endParaRPr lang="en-US" sz="1800" dirty="0" smtClean="0">
              <a:latin typeface="Times New Roman" pitchFamily="18" charset="0"/>
              <a:cs typeface="Times New Roman" pitchFamily="18" charset="0"/>
            </a:endParaRPr>
          </a:p>
          <a:p>
            <a:pPr>
              <a:buNone/>
            </a:pPr>
            <a:endParaRPr lang="en-US" sz="1800" dirty="0" smtClean="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13</a:t>
            </a:fld>
            <a:endParaRPr lang="en"/>
          </a:p>
        </p:txBody>
      </p:sp>
      <p:pic>
        <p:nvPicPr>
          <p:cNvPr id="6" name="Picture 5" descr="New Bitmap Image.bmp"/>
          <p:cNvPicPr>
            <a:picLocks noChangeAspect="1"/>
          </p:cNvPicPr>
          <p:nvPr/>
        </p:nvPicPr>
        <p:blipFill>
          <a:blip r:embed="rId2"/>
          <a:stretch>
            <a:fillRect/>
          </a:stretch>
        </p:blipFill>
        <p:spPr>
          <a:xfrm>
            <a:off x="228600" y="2495549"/>
            <a:ext cx="8401050" cy="259080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10" dirty="0" smtClean="0"/>
              <a:t>Flaw</a:t>
            </a:r>
            <a:r>
              <a:rPr lang="en-US" sz="4800" spc="-60" dirty="0" smtClean="0"/>
              <a:t> </a:t>
            </a:r>
            <a:r>
              <a:rPr lang="en-US" sz="4800" spc="-15" dirty="0" smtClean="0"/>
              <a:t>Orientation</a:t>
            </a:r>
            <a:endParaRPr lang="en-US" dirty="0"/>
          </a:p>
        </p:txBody>
      </p:sp>
      <p:pic>
        <p:nvPicPr>
          <p:cNvPr id="5" name="Content Placeholder 4" descr="New Bitmap Image.bmp"/>
          <p:cNvPicPr>
            <a:picLocks noGrp="1" noChangeAspect="1"/>
          </p:cNvPicPr>
          <p:nvPr>
            <p:ph idx="1"/>
          </p:nvPr>
        </p:nvPicPr>
        <p:blipFill>
          <a:blip r:embed="rId2"/>
          <a:stretch>
            <a:fillRect/>
          </a:stretch>
        </p:blipFill>
        <p:spPr>
          <a:xfrm>
            <a:off x="152400" y="1123950"/>
            <a:ext cx="8458200" cy="3810000"/>
          </a:xfrm>
        </p:spPr>
      </p:pic>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14</a:t>
            </a:fld>
            <a:endParaRPr lang="en"/>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15" dirty="0" smtClean="0"/>
              <a:t>Flaw Orientation</a:t>
            </a:r>
            <a:r>
              <a:rPr lang="en-US" sz="4800" spc="-45" dirty="0" smtClean="0"/>
              <a:t> </a:t>
            </a:r>
            <a:r>
              <a:rPr lang="en-US" sz="4800" spc="-10" dirty="0" smtClean="0"/>
              <a:t>(cont.)</a:t>
            </a:r>
            <a:endParaRPr lang="en-US" dirty="0"/>
          </a:p>
        </p:txBody>
      </p:sp>
      <p:pic>
        <p:nvPicPr>
          <p:cNvPr id="5" name="Content Placeholder 4" descr="New Bitmap Image.bmp"/>
          <p:cNvPicPr>
            <a:picLocks noGrp="1" noChangeAspect="1"/>
          </p:cNvPicPr>
          <p:nvPr>
            <p:ph idx="1"/>
          </p:nvPr>
        </p:nvPicPr>
        <p:blipFill>
          <a:blip r:embed="rId2"/>
          <a:stretch>
            <a:fillRect/>
          </a:stretch>
        </p:blipFill>
        <p:spPr>
          <a:xfrm>
            <a:off x="304800" y="1276350"/>
            <a:ext cx="8305800" cy="3810000"/>
          </a:xfrm>
        </p:spPr>
      </p:pic>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15</a:t>
            </a:fld>
            <a:endParaRPr lang="en"/>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0" dirty="0" smtClean="0"/>
              <a:t>Radiation</a:t>
            </a:r>
            <a:r>
              <a:rPr lang="en-US" spc="-20" dirty="0" smtClean="0"/>
              <a:t> </a:t>
            </a:r>
            <a:r>
              <a:rPr lang="en-US" spc="-15" dirty="0" smtClean="0"/>
              <a:t>Sources</a:t>
            </a:r>
            <a:endParaRPr lang="en-US" dirty="0"/>
          </a:p>
        </p:txBody>
      </p:sp>
      <p:sp>
        <p:nvSpPr>
          <p:cNvPr id="3" name="Content Placeholder 2"/>
          <p:cNvSpPr>
            <a:spLocks noGrp="1"/>
          </p:cNvSpPr>
          <p:nvPr>
            <p:ph idx="1"/>
          </p:nvPr>
        </p:nvSpPr>
        <p:spPr/>
        <p:txBody>
          <a:bodyPr>
            <a:normAutofit/>
          </a:bodyPr>
          <a:lstStyle/>
          <a:p>
            <a:pPr marL="561340" marR="5080">
              <a:lnSpc>
                <a:spcPct val="80100"/>
              </a:lnSpc>
              <a:spcBef>
                <a:spcPts val="670"/>
              </a:spcBef>
            </a:pPr>
            <a:r>
              <a:rPr lang="en-US" sz="2000" spc="-35" dirty="0" smtClean="0">
                <a:latin typeface="Times New Roman" pitchFamily="18" charset="0"/>
                <a:cs typeface="Times New Roman" pitchFamily="18" charset="0"/>
              </a:rPr>
              <a:t>Two </a:t>
            </a:r>
            <a:r>
              <a:rPr lang="en-US" sz="2000" dirty="0" smtClean="0">
                <a:latin typeface="Times New Roman" pitchFamily="18" charset="0"/>
                <a:cs typeface="Times New Roman" pitchFamily="18" charset="0"/>
              </a:rPr>
              <a:t>of </a:t>
            </a:r>
            <a:r>
              <a:rPr lang="en-US" sz="2000" spc="-5" dirty="0" smtClean="0">
                <a:latin typeface="Times New Roman" pitchFamily="18" charset="0"/>
                <a:cs typeface="Times New Roman" pitchFamily="18" charset="0"/>
              </a:rPr>
              <a:t>the </a:t>
            </a:r>
            <a:r>
              <a:rPr lang="en-US" sz="2000" spc="-10" dirty="0" smtClean="0">
                <a:latin typeface="Times New Roman" pitchFamily="18" charset="0"/>
                <a:cs typeface="Times New Roman" pitchFamily="18" charset="0"/>
              </a:rPr>
              <a:t>most </a:t>
            </a:r>
            <a:r>
              <a:rPr lang="en-US" sz="2000" spc="-5" dirty="0" smtClean="0">
                <a:latin typeface="Times New Roman" pitchFamily="18" charset="0"/>
                <a:cs typeface="Times New Roman" pitchFamily="18" charset="0"/>
              </a:rPr>
              <a:t>commonly </a:t>
            </a:r>
            <a:r>
              <a:rPr lang="en-US" sz="2000" dirty="0" smtClean="0">
                <a:latin typeface="Times New Roman" pitchFamily="18" charset="0"/>
                <a:cs typeface="Times New Roman" pitchFamily="18" charset="0"/>
              </a:rPr>
              <a:t>used </a:t>
            </a:r>
            <a:r>
              <a:rPr lang="en-US" sz="2000" spc="-5" dirty="0" smtClean="0">
                <a:latin typeface="Times New Roman" pitchFamily="18" charset="0"/>
                <a:cs typeface="Times New Roman" pitchFamily="18" charset="0"/>
              </a:rPr>
              <a:t>sources </a:t>
            </a:r>
            <a:r>
              <a:rPr lang="en-US" sz="2000" dirty="0" smtClean="0">
                <a:latin typeface="Times New Roman" pitchFamily="18" charset="0"/>
                <a:cs typeface="Times New Roman" pitchFamily="18" charset="0"/>
              </a:rPr>
              <a:t>of </a:t>
            </a:r>
            <a:r>
              <a:rPr lang="en-US" sz="2000" spc="-10" dirty="0" smtClean="0">
                <a:latin typeface="Times New Roman" pitchFamily="18" charset="0"/>
                <a:cs typeface="Times New Roman" pitchFamily="18" charset="0"/>
              </a:rPr>
              <a:t>radiation </a:t>
            </a:r>
            <a:r>
              <a:rPr lang="en-US" sz="2000" dirty="0" smtClean="0">
                <a:latin typeface="Times New Roman" pitchFamily="18" charset="0"/>
                <a:cs typeface="Times New Roman" pitchFamily="18" charset="0"/>
              </a:rPr>
              <a:t>in  </a:t>
            </a:r>
            <a:r>
              <a:rPr lang="en-US" sz="2000" spc="-10" dirty="0" smtClean="0">
                <a:latin typeface="Times New Roman" pitchFamily="18" charset="0"/>
                <a:cs typeface="Times New Roman" pitchFamily="18" charset="0"/>
              </a:rPr>
              <a:t>industrial </a:t>
            </a:r>
            <a:r>
              <a:rPr lang="en-US" sz="2000" spc="-15" dirty="0" smtClean="0">
                <a:latin typeface="Times New Roman" pitchFamily="18" charset="0"/>
                <a:cs typeface="Times New Roman" pitchFamily="18" charset="0"/>
              </a:rPr>
              <a:t>radiography </a:t>
            </a:r>
            <a:r>
              <a:rPr lang="en-US" sz="2000" spc="-10" dirty="0" smtClean="0">
                <a:latin typeface="Times New Roman" pitchFamily="18" charset="0"/>
                <a:cs typeface="Times New Roman" pitchFamily="18" charset="0"/>
              </a:rPr>
              <a:t>are </a:t>
            </a:r>
            <a:r>
              <a:rPr lang="en-US" sz="2000" spc="-20" dirty="0" smtClean="0">
                <a:latin typeface="Times New Roman" pitchFamily="18" charset="0"/>
                <a:cs typeface="Times New Roman" pitchFamily="18" charset="0"/>
              </a:rPr>
              <a:t>x-ray generators </a:t>
            </a:r>
            <a:r>
              <a:rPr lang="en-US" sz="2000" dirty="0" smtClean="0">
                <a:latin typeface="Times New Roman" pitchFamily="18" charset="0"/>
                <a:cs typeface="Times New Roman" pitchFamily="18" charset="0"/>
              </a:rPr>
              <a:t>and </a:t>
            </a:r>
            <a:r>
              <a:rPr lang="en-US" sz="2000" spc="-10" dirty="0" smtClean="0">
                <a:latin typeface="Times New Roman" pitchFamily="18" charset="0"/>
                <a:cs typeface="Times New Roman" pitchFamily="18" charset="0"/>
              </a:rPr>
              <a:t>gamma </a:t>
            </a:r>
            <a:r>
              <a:rPr lang="en-US" sz="2000" spc="-35" dirty="0" smtClean="0">
                <a:latin typeface="Times New Roman" pitchFamily="18" charset="0"/>
                <a:cs typeface="Times New Roman" pitchFamily="18" charset="0"/>
              </a:rPr>
              <a:t>ray  </a:t>
            </a:r>
            <a:r>
              <a:rPr lang="en-US" sz="2000" spc="-5" dirty="0" smtClean="0">
                <a:latin typeface="Times New Roman" pitchFamily="18" charset="0"/>
                <a:cs typeface="Times New Roman" pitchFamily="18" charset="0"/>
              </a:rPr>
              <a:t>sources. Industrial </a:t>
            </a:r>
            <a:r>
              <a:rPr lang="en-US" sz="2000" spc="-15" dirty="0" smtClean="0">
                <a:latin typeface="Times New Roman" pitchFamily="18" charset="0"/>
                <a:cs typeface="Times New Roman" pitchFamily="18" charset="0"/>
              </a:rPr>
              <a:t>radiography </a:t>
            </a:r>
            <a:r>
              <a:rPr lang="en-US" sz="2000" dirty="0" smtClean="0">
                <a:latin typeface="Times New Roman" pitchFamily="18" charset="0"/>
                <a:cs typeface="Times New Roman" pitchFamily="18" charset="0"/>
              </a:rPr>
              <a:t>is </a:t>
            </a:r>
            <a:r>
              <a:rPr lang="en-US" sz="2000" spc="-10" dirty="0" smtClean="0">
                <a:latin typeface="Times New Roman" pitchFamily="18" charset="0"/>
                <a:cs typeface="Times New Roman" pitchFamily="18" charset="0"/>
              </a:rPr>
              <a:t>often </a:t>
            </a:r>
            <a:r>
              <a:rPr lang="en-US" sz="2000" spc="-5" dirty="0" smtClean="0">
                <a:latin typeface="Times New Roman" pitchFamily="18" charset="0"/>
                <a:cs typeface="Times New Roman" pitchFamily="18" charset="0"/>
              </a:rPr>
              <a:t>subdivided</a:t>
            </a:r>
            <a:r>
              <a:rPr lang="en-US" sz="2000" dirty="0" smtClean="0">
                <a:latin typeface="Times New Roman" pitchFamily="18" charset="0"/>
                <a:cs typeface="Times New Roman" pitchFamily="18" charset="0"/>
              </a:rPr>
              <a:t> </a:t>
            </a:r>
            <a:r>
              <a:rPr lang="en-US" sz="2000" spc="-20" dirty="0" smtClean="0">
                <a:latin typeface="Times New Roman" pitchFamily="18" charset="0"/>
                <a:cs typeface="Times New Roman" pitchFamily="18" charset="0"/>
              </a:rPr>
              <a:t>into “X-ray </a:t>
            </a:r>
            <a:r>
              <a:rPr lang="en-US" sz="2000" spc="-5" dirty="0" smtClean="0">
                <a:latin typeface="Times New Roman" pitchFamily="18" charset="0"/>
                <a:cs typeface="Times New Roman" pitchFamily="18" charset="0"/>
              </a:rPr>
              <a:t>Radiography” </a:t>
            </a:r>
            <a:r>
              <a:rPr lang="en-US" sz="2000" dirty="0" smtClean="0">
                <a:latin typeface="Times New Roman" pitchFamily="18" charset="0"/>
                <a:cs typeface="Times New Roman" pitchFamily="18" charset="0"/>
              </a:rPr>
              <a:t>or </a:t>
            </a:r>
            <a:r>
              <a:rPr lang="en-US" sz="2000" spc="-10" dirty="0" smtClean="0">
                <a:latin typeface="Times New Roman" pitchFamily="18" charset="0"/>
                <a:cs typeface="Times New Roman" pitchFamily="18" charset="0"/>
              </a:rPr>
              <a:t>“Gamma </a:t>
            </a:r>
            <a:r>
              <a:rPr lang="en-US" sz="2000" spc="-25" dirty="0" smtClean="0">
                <a:latin typeface="Times New Roman" pitchFamily="18" charset="0"/>
                <a:cs typeface="Times New Roman" pitchFamily="18" charset="0"/>
              </a:rPr>
              <a:t>Radiography”, </a:t>
            </a:r>
            <a:r>
              <a:rPr lang="en-US" sz="2000" spc="-5" dirty="0" smtClean="0">
                <a:latin typeface="Times New Roman" pitchFamily="18" charset="0"/>
                <a:cs typeface="Times New Roman" pitchFamily="18" charset="0"/>
              </a:rPr>
              <a:t>depending  </a:t>
            </a:r>
            <a:r>
              <a:rPr lang="en-US" sz="2000" dirty="0" smtClean="0">
                <a:latin typeface="Times New Roman" pitchFamily="18" charset="0"/>
                <a:cs typeface="Times New Roman" pitchFamily="18" charset="0"/>
              </a:rPr>
              <a:t>on </a:t>
            </a:r>
            <a:r>
              <a:rPr lang="en-US" sz="2000" spc="-5" dirty="0" smtClean="0">
                <a:latin typeface="Times New Roman" pitchFamily="18" charset="0"/>
                <a:cs typeface="Times New Roman" pitchFamily="18" charset="0"/>
              </a:rPr>
              <a:t>the </a:t>
            </a:r>
            <a:r>
              <a:rPr lang="en-US" sz="2000" spc="-10" dirty="0" smtClean="0">
                <a:latin typeface="Times New Roman" pitchFamily="18" charset="0"/>
                <a:cs typeface="Times New Roman" pitchFamily="18" charset="0"/>
              </a:rPr>
              <a:t>source </a:t>
            </a:r>
            <a:r>
              <a:rPr lang="en-US" sz="2000" dirty="0" smtClean="0">
                <a:latin typeface="Times New Roman" pitchFamily="18" charset="0"/>
                <a:cs typeface="Times New Roman" pitchFamily="18" charset="0"/>
              </a:rPr>
              <a:t>of </a:t>
            </a:r>
            <a:r>
              <a:rPr lang="en-US" sz="2000" spc="-10" dirty="0" smtClean="0">
                <a:latin typeface="Times New Roman" pitchFamily="18" charset="0"/>
                <a:cs typeface="Times New Roman" pitchFamily="18" charset="0"/>
              </a:rPr>
              <a:t>radiation</a:t>
            </a:r>
            <a:r>
              <a:rPr lang="en-US" sz="2000" spc="-20" dirty="0" smtClean="0">
                <a:latin typeface="Times New Roman" pitchFamily="18" charset="0"/>
                <a:cs typeface="Times New Roman" pitchFamily="18" charset="0"/>
              </a:rPr>
              <a:t> </a:t>
            </a:r>
            <a:r>
              <a:rPr lang="en-US" sz="2000" spc="-5" dirty="0" smtClean="0">
                <a:latin typeface="Times New Roman" pitchFamily="18" charset="0"/>
                <a:cs typeface="Times New Roman" pitchFamily="18" charset="0"/>
              </a:rPr>
              <a:t>used.</a:t>
            </a:r>
            <a:endParaRPr lang="en-US" sz="2000" dirty="0" smtClean="0">
              <a:latin typeface="Times New Roman" pitchFamily="18" charset="0"/>
              <a:cs typeface="Times New Roman" pitchFamily="18" charset="0"/>
            </a:endParaRPr>
          </a:p>
          <a:p>
            <a:pPr>
              <a:buNone/>
            </a:pPr>
            <a:endParaRPr lang="en-US" sz="20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16</a:t>
            </a:fld>
            <a:endParaRPr lang="en"/>
          </a:p>
        </p:txBody>
      </p:sp>
      <p:grpSp>
        <p:nvGrpSpPr>
          <p:cNvPr id="5" name="object 4"/>
          <p:cNvGrpSpPr/>
          <p:nvPr/>
        </p:nvGrpSpPr>
        <p:grpSpPr>
          <a:xfrm>
            <a:off x="304800" y="2647950"/>
            <a:ext cx="3875404" cy="2286000"/>
            <a:chOff x="1073150" y="3676650"/>
            <a:chExt cx="3875404" cy="2922270"/>
          </a:xfrm>
        </p:grpSpPr>
        <p:sp>
          <p:nvSpPr>
            <p:cNvPr id="6" name="object 5"/>
            <p:cNvSpPr/>
            <p:nvPr/>
          </p:nvSpPr>
          <p:spPr>
            <a:xfrm>
              <a:off x="1097279" y="3700272"/>
              <a:ext cx="3851148" cy="2898648"/>
            </a:xfrm>
            <a:prstGeom prst="rect">
              <a:avLst/>
            </a:prstGeom>
            <a:blipFill>
              <a:blip r:embed="rId2" cstate="print"/>
              <a:stretch>
                <a:fillRect/>
              </a:stretch>
            </a:blipFill>
          </p:spPr>
          <p:txBody>
            <a:bodyPr wrap="square" lIns="0" tIns="0" rIns="0" bIns="0" rtlCol="0"/>
            <a:lstStyle/>
            <a:p>
              <a:endParaRPr/>
            </a:p>
          </p:txBody>
        </p:sp>
        <p:sp>
          <p:nvSpPr>
            <p:cNvPr id="7" name="object 6"/>
            <p:cNvSpPr/>
            <p:nvPr/>
          </p:nvSpPr>
          <p:spPr>
            <a:xfrm>
              <a:off x="1092200" y="3695700"/>
              <a:ext cx="3810000" cy="2857500"/>
            </a:xfrm>
            <a:prstGeom prst="rect">
              <a:avLst/>
            </a:prstGeom>
            <a:blipFill>
              <a:blip r:embed="rId3" cstate="print"/>
              <a:stretch>
                <a:fillRect/>
              </a:stretch>
            </a:blipFill>
          </p:spPr>
          <p:txBody>
            <a:bodyPr wrap="square" lIns="0" tIns="0" rIns="0" bIns="0" rtlCol="0"/>
            <a:lstStyle/>
            <a:p>
              <a:endParaRPr/>
            </a:p>
          </p:txBody>
        </p:sp>
        <p:sp>
          <p:nvSpPr>
            <p:cNvPr id="8" name="object 7"/>
            <p:cNvSpPr/>
            <p:nvPr/>
          </p:nvSpPr>
          <p:spPr>
            <a:xfrm>
              <a:off x="1082675" y="3686175"/>
              <a:ext cx="3829050" cy="2876550"/>
            </a:xfrm>
            <a:custGeom>
              <a:avLst/>
              <a:gdLst/>
              <a:ahLst/>
              <a:cxnLst/>
              <a:rect l="l" t="t" r="r" b="b"/>
              <a:pathLst>
                <a:path w="3829050" h="2876550">
                  <a:moveTo>
                    <a:pt x="0" y="2876550"/>
                  </a:moveTo>
                  <a:lnTo>
                    <a:pt x="3829050" y="2876550"/>
                  </a:lnTo>
                  <a:lnTo>
                    <a:pt x="3829050" y="0"/>
                  </a:lnTo>
                  <a:lnTo>
                    <a:pt x="0" y="0"/>
                  </a:lnTo>
                  <a:lnTo>
                    <a:pt x="0" y="2876550"/>
                  </a:lnTo>
                  <a:close/>
                </a:path>
              </a:pathLst>
            </a:custGeom>
            <a:ln w="19050">
              <a:solidFill>
                <a:srgbClr val="000000"/>
              </a:solidFill>
            </a:ln>
          </p:spPr>
          <p:txBody>
            <a:bodyPr wrap="square" lIns="0" tIns="0" rIns="0" bIns="0" rtlCol="0"/>
            <a:lstStyle/>
            <a:p>
              <a:endParaRPr/>
            </a:p>
          </p:txBody>
        </p:sp>
      </p:grpSp>
      <p:grpSp>
        <p:nvGrpSpPr>
          <p:cNvPr id="9" name="object 8"/>
          <p:cNvGrpSpPr/>
          <p:nvPr/>
        </p:nvGrpSpPr>
        <p:grpSpPr>
          <a:xfrm>
            <a:off x="4191000" y="2647950"/>
            <a:ext cx="4419600" cy="2286000"/>
            <a:chOff x="4997450" y="3683000"/>
            <a:chExt cx="3643629" cy="2928620"/>
          </a:xfrm>
        </p:grpSpPr>
        <p:sp>
          <p:nvSpPr>
            <p:cNvPr id="10" name="object 9"/>
            <p:cNvSpPr/>
            <p:nvPr/>
          </p:nvSpPr>
          <p:spPr>
            <a:xfrm>
              <a:off x="5021579" y="3706368"/>
              <a:ext cx="3619500" cy="2904744"/>
            </a:xfrm>
            <a:prstGeom prst="rect">
              <a:avLst/>
            </a:prstGeom>
            <a:blipFill>
              <a:blip r:embed="rId4" cstate="print"/>
              <a:stretch>
                <a:fillRect/>
              </a:stretch>
            </a:blipFill>
          </p:spPr>
          <p:txBody>
            <a:bodyPr wrap="square" lIns="0" tIns="0" rIns="0" bIns="0" rtlCol="0"/>
            <a:lstStyle/>
            <a:p>
              <a:endParaRPr/>
            </a:p>
          </p:txBody>
        </p:sp>
        <p:sp>
          <p:nvSpPr>
            <p:cNvPr id="11" name="object 10"/>
            <p:cNvSpPr/>
            <p:nvPr/>
          </p:nvSpPr>
          <p:spPr>
            <a:xfrm>
              <a:off x="5016500" y="3702050"/>
              <a:ext cx="3578225" cy="2863850"/>
            </a:xfrm>
            <a:prstGeom prst="rect">
              <a:avLst/>
            </a:prstGeom>
            <a:blipFill>
              <a:blip r:embed="rId5" cstate="print"/>
              <a:stretch>
                <a:fillRect/>
              </a:stretch>
            </a:blipFill>
          </p:spPr>
          <p:txBody>
            <a:bodyPr wrap="square" lIns="0" tIns="0" rIns="0" bIns="0" rtlCol="0"/>
            <a:lstStyle/>
            <a:p>
              <a:endParaRPr/>
            </a:p>
          </p:txBody>
        </p:sp>
        <p:sp>
          <p:nvSpPr>
            <p:cNvPr id="12" name="object 11"/>
            <p:cNvSpPr/>
            <p:nvPr/>
          </p:nvSpPr>
          <p:spPr>
            <a:xfrm>
              <a:off x="5006975" y="3692525"/>
              <a:ext cx="3597275" cy="2882900"/>
            </a:xfrm>
            <a:custGeom>
              <a:avLst/>
              <a:gdLst/>
              <a:ahLst/>
              <a:cxnLst/>
              <a:rect l="l" t="t" r="r" b="b"/>
              <a:pathLst>
                <a:path w="3597275" h="2882900">
                  <a:moveTo>
                    <a:pt x="0" y="2882900"/>
                  </a:moveTo>
                  <a:lnTo>
                    <a:pt x="3597275" y="2882900"/>
                  </a:lnTo>
                  <a:lnTo>
                    <a:pt x="3597275" y="0"/>
                  </a:lnTo>
                  <a:lnTo>
                    <a:pt x="0" y="0"/>
                  </a:lnTo>
                  <a:lnTo>
                    <a:pt x="0" y="2882900"/>
                  </a:lnTo>
                  <a:close/>
                </a:path>
              </a:pathLst>
            </a:custGeom>
            <a:ln w="19050">
              <a:solidFill>
                <a:srgbClr val="00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pc="-40" dirty="0" smtClean="0">
                <a:latin typeface="Carlito"/>
                <a:cs typeface="Carlito"/>
              </a:rPr>
              <a:t>X-ray </a:t>
            </a:r>
            <a:r>
              <a:rPr lang="en-US" sz="4800" spc="-20" dirty="0" smtClean="0">
                <a:latin typeface="Carlito"/>
                <a:cs typeface="Carlito"/>
              </a:rPr>
              <a:t>Radiography</a:t>
            </a:r>
            <a:endParaRPr lang="en-US" dirty="0"/>
          </a:p>
        </p:txBody>
      </p:sp>
      <p:sp>
        <p:nvSpPr>
          <p:cNvPr id="3" name="Content Placeholder 2"/>
          <p:cNvSpPr>
            <a:spLocks noGrp="1"/>
          </p:cNvSpPr>
          <p:nvPr>
            <p:ph idx="1"/>
          </p:nvPr>
        </p:nvSpPr>
        <p:spPr/>
        <p:txBody>
          <a:bodyPr>
            <a:normAutofit/>
          </a:bodyPr>
          <a:lstStyle/>
          <a:p>
            <a:r>
              <a:rPr lang="en-US" sz="1600" spc="-15" dirty="0" smtClean="0">
                <a:latin typeface="Times New Roman" pitchFamily="18" charset="0"/>
                <a:cs typeface="Times New Roman" pitchFamily="18" charset="0"/>
              </a:rPr>
              <a:t>Unlike </a:t>
            </a:r>
            <a:r>
              <a:rPr lang="en-US" sz="1600" spc="-5" dirty="0" smtClean="0">
                <a:latin typeface="Times New Roman" pitchFamily="18" charset="0"/>
                <a:cs typeface="Times New Roman" pitchFamily="18" charset="0"/>
              </a:rPr>
              <a:t>gamma </a:t>
            </a:r>
            <a:r>
              <a:rPr lang="en-US" sz="1600" spc="-25" dirty="0" smtClean="0">
                <a:latin typeface="Times New Roman" pitchFamily="18" charset="0"/>
                <a:cs typeface="Times New Roman" pitchFamily="18" charset="0"/>
              </a:rPr>
              <a:t>rays, </a:t>
            </a:r>
            <a:r>
              <a:rPr lang="en-US" sz="1600" spc="-20" dirty="0" smtClean="0">
                <a:latin typeface="Times New Roman" pitchFamily="18" charset="0"/>
                <a:cs typeface="Times New Roman" pitchFamily="18" charset="0"/>
              </a:rPr>
              <a:t>x-rays </a:t>
            </a:r>
            <a:r>
              <a:rPr lang="en-US" sz="1600" spc="-10" dirty="0" smtClean="0">
                <a:latin typeface="Times New Roman" pitchFamily="18" charset="0"/>
                <a:cs typeface="Times New Roman" pitchFamily="18" charset="0"/>
              </a:rPr>
              <a:t>are </a:t>
            </a:r>
            <a:r>
              <a:rPr lang="en-US" sz="1600" spc="-5" dirty="0" smtClean="0">
                <a:latin typeface="Times New Roman" pitchFamily="18" charset="0"/>
                <a:cs typeface="Times New Roman" pitchFamily="18" charset="0"/>
              </a:rPr>
              <a:t>produced </a:t>
            </a:r>
            <a:r>
              <a:rPr lang="en-US" sz="1600" spc="-10" dirty="0" smtClean="0">
                <a:latin typeface="Times New Roman" pitchFamily="18" charset="0"/>
                <a:cs typeface="Times New Roman" pitchFamily="18" charset="0"/>
              </a:rPr>
              <a:t>by </a:t>
            </a:r>
            <a:r>
              <a:rPr lang="en-US" sz="1600" dirty="0" smtClean="0">
                <a:latin typeface="Times New Roman" pitchFamily="18" charset="0"/>
                <a:cs typeface="Times New Roman" pitchFamily="18" charset="0"/>
              </a:rPr>
              <a:t>an </a:t>
            </a:r>
            <a:r>
              <a:rPr lang="en-US" sz="1600" spc="-25" dirty="0" smtClean="0">
                <a:latin typeface="Times New Roman" pitchFamily="18" charset="0"/>
                <a:cs typeface="Times New Roman" pitchFamily="18" charset="0"/>
              </a:rPr>
              <a:t>X-ray  </a:t>
            </a:r>
            <a:r>
              <a:rPr lang="en-US" sz="1600" spc="-20" dirty="0" smtClean="0">
                <a:latin typeface="Times New Roman" pitchFamily="18" charset="0"/>
                <a:cs typeface="Times New Roman" pitchFamily="18" charset="0"/>
              </a:rPr>
              <a:t>generator </a:t>
            </a:r>
            <a:r>
              <a:rPr lang="en-US" sz="1600" spc="-15" dirty="0" smtClean="0">
                <a:latin typeface="Times New Roman" pitchFamily="18" charset="0"/>
                <a:cs typeface="Times New Roman" pitchFamily="18" charset="0"/>
              </a:rPr>
              <a:t>system. </a:t>
            </a:r>
            <a:r>
              <a:rPr lang="en-US" sz="1600" spc="-5" dirty="0" smtClean="0">
                <a:latin typeface="Times New Roman" pitchFamily="18" charset="0"/>
                <a:cs typeface="Times New Roman" pitchFamily="18" charset="0"/>
              </a:rPr>
              <a:t>These </a:t>
            </a:r>
            <a:r>
              <a:rPr lang="en-US" sz="1600" spc="-15" dirty="0" smtClean="0">
                <a:latin typeface="Times New Roman" pitchFamily="18" charset="0"/>
                <a:cs typeface="Times New Roman" pitchFamily="18" charset="0"/>
              </a:rPr>
              <a:t>systems </a:t>
            </a:r>
            <a:r>
              <a:rPr lang="en-US" sz="1600" spc="-5" dirty="0" smtClean="0">
                <a:latin typeface="Times New Roman" pitchFamily="18" charset="0"/>
                <a:cs typeface="Times New Roman" pitchFamily="18" charset="0"/>
              </a:rPr>
              <a:t>typically include </a:t>
            </a:r>
            <a:r>
              <a:rPr lang="en-US" sz="1600" dirty="0" smtClean="0">
                <a:latin typeface="Times New Roman" pitchFamily="18" charset="0"/>
                <a:cs typeface="Times New Roman" pitchFamily="18" charset="0"/>
              </a:rPr>
              <a:t>an </a:t>
            </a:r>
            <a:r>
              <a:rPr lang="en-US" sz="1600" spc="-20" dirty="0" smtClean="0">
                <a:latin typeface="Times New Roman" pitchFamily="18" charset="0"/>
                <a:cs typeface="Times New Roman" pitchFamily="18" charset="0"/>
              </a:rPr>
              <a:t>X-ray  </a:t>
            </a:r>
            <a:r>
              <a:rPr lang="en-US" sz="1600" spc="-5" dirty="0" smtClean="0">
                <a:latin typeface="Times New Roman" pitchFamily="18" charset="0"/>
                <a:cs typeface="Times New Roman" pitchFamily="18" charset="0"/>
              </a:rPr>
              <a:t>tube </a:t>
            </a:r>
            <a:r>
              <a:rPr lang="en-US" sz="1600" dirty="0" smtClean="0">
                <a:latin typeface="Times New Roman" pitchFamily="18" charset="0"/>
                <a:cs typeface="Times New Roman" pitchFamily="18" charset="0"/>
              </a:rPr>
              <a:t>head, a high </a:t>
            </a:r>
            <a:r>
              <a:rPr lang="en-US" sz="1600" spc="-10" dirty="0" smtClean="0">
                <a:latin typeface="Times New Roman" pitchFamily="18" charset="0"/>
                <a:cs typeface="Times New Roman" pitchFamily="18" charset="0"/>
              </a:rPr>
              <a:t>voltage </a:t>
            </a:r>
            <a:r>
              <a:rPr lang="en-US" sz="1600" spc="-35" dirty="0" smtClean="0">
                <a:latin typeface="Times New Roman" pitchFamily="18" charset="0"/>
                <a:cs typeface="Times New Roman" pitchFamily="18" charset="0"/>
              </a:rPr>
              <a:t>generator, </a:t>
            </a:r>
            <a:r>
              <a:rPr lang="en-US" sz="1600" dirty="0" smtClean="0">
                <a:latin typeface="Times New Roman" pitchFamily="18" charset="0"/>
                <a:cs typeface="Times New Roman" pitchFamily="18" charset="0"/>
              </a:rPr>
              <a:t>and a </a:t>
            </a:r>
            <a:r>
              <a:rPr lang="en-US" sz="1600" spc="-10" dirty="0" smtClean="0">
                <a:latin typeface="Times New Roman" pitchFamily="18" charset="0"/>
                <a:cs typeface="Times New Roman" pitchFamily="18" charset="0"/>
              </a:rPr>
              <a:t>control</a:t>
            </a:r>
            <a:r>
              <a:rPr lang="en-US" sz="1600" spc="-30" dirty="0" smtClean="0">
                <a:latin typeface="Times New Roman" pitchFamily="18" charset="0"/>
                <a:cs typeface="Times New Roman" pitchFamily="18" charset="0"/>
              </a:rPr>
              <a:t> </a:t>
            </a:r>
            <a:r>
              <a:rPr lang="en-US" sz="1600" spc="-5" dirty="0" smtClean="0">
                <a:latin typeface="Times New Roman" pitchFamily="18" charset="0"/>
                <a:cs typeface="Times New Roman" pitchFamily="18" charset="0"/>
              </a:rPr>
              <a:t>console.</a:t>
            </a:r>
            <a:endParaRPr lang="en-US" sz="1600" dirty="0" smtClean="0">
              <a:latin typeface="Times New Roman" pitchFamily="18" charset="0"/>
              <a:cs typeface="Times New Roman" pitchFamily="18" charset="0"/>
            </a:endParaRPr>
          </a:p>
          <a:p>
            <a:pPr>
              <a:buNone/>
            </a:pPr>
            <a:endParaRPr lang="en-US" sz="20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17</a:t>
            </a:fld>
            <a:endParaRPr lang="en"/>
          </a:p>
        </p:txBody>
      </p:sp>
      <p:sp>
        <p:nvSpPr>
          <p:cNvPr id="5" name="object 5"/>
          <p:cNvSpPr/>
          <p:nvPr/>
        </p:nvSpPr>
        <p:spPr>
          <a:xfrm>
            <a:off x="304800" y="2190750"/>
            <a:ext cx="3962400" cy="2590800"/>
          </a:xfrm>
          <a:prstGeom prst="rect">
            <a:avLst/>
          </a:prstGeom>
          <a:blipFill>
            <a:blip r:embed="rId2" cstate="print"/>
            <a:stretch>
              <a:fillRect/>
            </a:stretch>
          </a:blipFill>
        </p:spPr>
        <p:txBody>
          <a:bodyPr wrap="square" lIns="0" tIns="0" rIns="0" bIns="0" rtlCol="0"/>
          <a:lstStyle/>
          <a:p>
            <a:endParaRPr/>
          </a:p>
        </p:txBody>
      </p:sp>
      <p:sp>
        <p:nvSpPr>
          <p:cNvPr id="6" name="object 4"/>
          <p:cNvSpPr/>
          <p:nvPr/>
        </p:nvSpPr>
        <p:spPr>
          <a:xfrm>
            <a:off x="4343400" y="2190750"/>
            <a:ext cx="4267200" cy="25908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Imaging</a:t>
            </a:r>
            <a:r>
              <a:rPr lang="en-US" sz="4800" spc="-35" dirty="0" smtClean="0"/>
              <a:t> </a:t>
            </a:r>
            <a:r>
              <a:rPr lang="en-US" sz="4800" spc="-5" dirty="0" smtClean="0"/>
              <a:t>Modalities</a:t>
            </a:r>
            <a:endParaRPr lang="en-US" dirty="0"/>
          </a:p>
        </p:txBody>
      </p:sp>
      <p:sp>
        <p:nvSpPr>
          <p:cNvPr id="3" name="Content Placeholder 2"/>
          <p:cNvSpPr>
            <a:spLocks noGrp="1"/>
          </p:cNvSpPr>
          <p:nvPr>
            <p:ph idx="1"/>
          </p:nvPr>
        </p:nvSpPr>
        <p:spPr/>
        <p:txBody>
          <a:bodyPr>
            <a:normAutofit/>
          </a:bodyPr>
          <a:lstStyle/>
          <a:p>
            <a:pPr marL="12700" marR="5080">
              <a:lnSpc>
                <a:spcPts val="2690"/>
              </a:lnSpc>
              <a:spcBef>
                <a:spcPts val="740"/>
              </a:spcBef>
            </a:pPr>
            <a:r>
              <a:rPr lang="en-US" sz="1800" b="1" spc="-20" dirty="0" smtClean="0">
                <a:latin typeface="Times New Roman" pitchFamily="18" charset="0"/>
                <a:cs typeface="Times New Roman" pitchFamily="18" charset="0"/>
              </a:rPr>
              <a:t>Several different </a:t>
            </a:r>
            <a:r>
              <a:rPr lang="en-US" sz="1800" b="1" spc="-5" dirty="0" smtClean="0">
                <a:latin typeface="Times New Roman" pitchFamily="18" charset="0"/>
                <a:cs typeface="Times New Roman" pitchFamily="18" charset="0"/>
              </a:rPr>
              <a:t>imaging </a:t>
            </a:r>
            <a:r>
              <a:rPr lang="en-US" sz="1800" b="1" spc="-10" dirty="0" smtClean="0">
                <a:latin typeface="Times New Roman" pitchFamily="18" charset="0"/>
                <a:cs typeface="Times New Roman" pitchFamily="18" charset="0"/>
              </a:rPr>
              <a:t>methods </a:t>
            </a:r>
            <a:r>
              <a:rPr lang="en-US" sz="1800" b="1" spc="-15" dirty="0" smtClean="0">
                <a:latin typeface="Times New Roman" pitchFamily="18" charset="0"/>
                <a:cs typeface="Times New Roman" pitchFamily="18" charset="0"/>
              </a:rPr>
              <a:t>are available to  display </a:t>
            </a:r>
            <a:r>
              <a:rPr lang="en-US" sz="1800" b="1" spc="-5" dirty="0" smtClean="0">
                <a:latin typeface="Times New Roman" pitchFamily="18" charset="0"/>
                <a:cs typeface="Times New Roman" pitchFamily="18" charset="0"/>
              </a:rPr>
              <a:t>the final </a:t>
            </a:r>
            <a:r>
              <a:rPr lang="en-US" sz="1800" b="1" spc="-10" dirty="0" smtClean="0">
                <a:latin typeface="Times New Roman" pitchFamily="18" charset="0"/>
                <a:cs typeface="Times New Roman" pitchFamily="18" charset="0"/>
              </a:rPr>
              <a:t>image </a:t>
            </a:r>
            <a:r>
              <a:rPr lang="en-US" sz="1800" b="1" spc="-5" dirty="0" smtClean="0">
                <a:latin typeface="Times New Roman" pitchFamily="18" charset="0"/>
                <a:cs typeface="Times New Roman" pitchFamily="18" charset="0"/>
              </a:rPr>
              <a:t>in </a:t>
            </a:r>
            <a:r>
              <a:rPr lang="en-US" sz="1800" b="1" spc="-10" dirty="0" smtClean="0">
                <a:latin typeface="Times New Roman" pitchFamily="18" charset="0"/>
                <a:cs typeface="Times New Roman" pitchFamily="18" charset="0"/>
              </a:rPr>
              <a:t>industrial</a:t>
            </a:r>
            <a:r>
              <a:rPr lang="en-US" sz="1800" b="1" spc="100" dirty="0" smtClean="0">
                <a:latin typeface="Times New Roman" pitchFamily="18" charset="0"/>
                <a:cs typeface="Times New Roman" pitchFamily="18" charset="0"/>
              </a:rPr>
              <a:t> </a:t>
            </a:r>
            <a:r>
              <a:rPr lang="en-US" sz="1800" b="1" spc="-20" dirty="0" smtClean="0">
                <a:latin typeface="Times New Roman" pitchFamily="18" charset="0"/>
                <a:cs typeface="Times New Roman" pitchFamily="18" charset="0"/>
              </a:rPr>
              <a:t>radiography:</a:t>
            </a:r>
            <a:endParaRPr lang="en-US" sz="1800" dirty="0" smtClean="0">
              <a:latin typeface="Times New Roman" pitchFamily="18" charset="0"/>
              <a:cs typeface="Times New Roman" pitchFamily="18" charset="0"/>
            </a:endParaRPr>
          </a:p>
          <a:p>
            <a:pPr marL="413384" indent="-287020">
              <a:lnSpc>
                <a:spcPct val="100000"/>
              </a:lnSpc>
              <a:spcBef>
                <a:spcPts val="555"/>
              </a:spcBef>
              <a:buSzPct val="150000"/>
              <a:buFont typeface="Carlito"/>
              <a:buChar char="•"/>
              <a:tabLst>
                <a:tab pos="414020" algn="l"/>
              </a:tabLst>
            </a:pPr>
            <a:r>
              <a:rPr lang="en-US" sz="1800" b="1" dirty="0" smtClean="0">
                <a:latin typeface="Times New Roman" pitchFamily="18" charset="0"/>
                <a:cs typeface="Times New Roman" pitchFamily="18" charset="0"/>
              </a:rPr>
              <a:t>Film</a:t>
            </a:r>
            <a:r>
              <a:rPr lang="en-US" sz="1800" b="1" spc="-20" dirty="0" smtClean="0">
                <a:latin typeface="Times New Roman" pitchFamily="18" charset="0"/>
                <a:cs typeface="Times New Roman" pitchFamily="18" charset="0"/>
              </a:rPr>
              <a:t> </a:t>
            </a:r>
            <a:r>
              <a:rPr lang="en-US" sz="1800" b="1" spc="-10" dirty="0" smtClean="0">
                <a:latin typeface="Times New Roman" pitchFamily="18" charset="0"/>
                <a:cs typeface="Times New Roman" pitchFamily="18" charset="0"/>
              </a:rPr>
              <a:t>Radiography</a:t>
            </a:r>
            <a:endParaRPr lang="en-US" sz="1800" dirty="0" smtClean="0">
              <a:latin typeface="Times New Roman" pitchFamily="18" charset="0"/>
              <a:cs typeface="Times New Roman" pitchFamily="18" charset="0"/>
            </a:endParaRPr>
          </a:p>
          <a:p>
            <a:pPr marL="413384" indent="-287020">
              <a:lnSpc>
                <a:spcPct val="100000"/>
              </a:lnSpc>
              <a:spcBef>
                <a:spcPts val="580"/>
              </a:spcBef>
              <a:buSzPct val="150000"/>
              <a:buFont typeface="Carlito"/>
              <a:buChar char="•"/>
              <a:tabLst>
                <a:tab pos="414020" algn="l"/>
              </a:tabLst>
            </a:pPr>
            <a:r>
              <a:rPr lang="en-US" sz="1800" b="1" spc="-10" dirty="0" smtClean="0">
                <a:latin typeface="Times New Roman" pitchFamily="18" charset="0"/>
                <a:cs typeface="Times New Roman" pitchFamily="18" charset="0"/>
              </a:rPr>
              <a:t>Real </a:t>
            </a:r>
            <a:r>
              <a:rPr lang="en-US" sz="1800" b="1" spc="-5" dirty="0" smtClean="0">
                <a:latin typeface="Times New Roman" pitchFamily="18" charset="0"/>
                <a:cs typeface="Times New Roman" pitchFamily="18" charset="0"/>
              </a:rPr>
              <a:t>Time</a:t>
            </a:r>
            <a:r>
              <a:rPr lang="en-US" sz="1800" b="1" spc="-20" dirty="0" smtClean="0">
                <a:latin typeface="Times New Roman" pitchFamily="18" charset="0"/>
                <a:cs typeface="Times New Roman" pitchFamily="18" charset="0"/>
              </a:rPr>
              <a:t> </a:t>
            </a:r>
            <a:r>
              <a:rPr lang="en-US" sz="1800" b="1" spc="-10" dirty="0" smtClean="0">
                <a:latin typeface="Times New Roman" pitchFamily="18" charset="0"/>
                <a:cs typeface="Times New Roman" pitchFamily="18" charset="0"/>
              </a:rPr>
              <a:t>Radiography</a:t>
            </a:r>
            <a:endParaRPr lang="en-US" sz="1800" dirty="0" smtClean="0">
              <a:latin typeface="Times New Roman" pitchFamily="18" charset="0"/>
              <a:cs typeface="Times New Roman" pitchFamily="18" charset="0"/>
            </a:endParaRPr>
          </a:p>
          <a:p>
            <a:pPr marL="413384" indent="-287020">
              <a:lnSpc>
                <a:spcPct val="100000"/>
              </a:lnSpc>
              <a:spcBef>
                <a:spcPts val="575"/>
              </a:spcBef>
              <a:buSzPct val="150000"/>
              <a:buFont typeface="Carlito"/>
              <a:buChar char="•"/>
              <a:tabLst>
                <a:tab pos="414020" algn="l"/>
              </a:tabLst>
            </a:pPr>
            <a:r>
              <a:rPr lang="en-US" sz="1800" b="1" spc="-10" dirty="0" smtClean="0">
                <a:latin typeface="Times New Roman" pitchFamily="18" charset="0"/>
                <a:cs typeface="Times New Roman" pitchFamily="18" charset="0"/>
              </a:rPr>
              <a:t>Computed </a:t>
            </a:r>
            <a:r>
              <a:rPr lang="en-US" sz="1800" b="1" spc="-35" dirty="0" smtClean="0">
                <a:latin typeface="Times New Roman" pitchFamily="18" charset="0"/>
                <a:cs typeface="Times New Roman" pitchFamily="18" charset="0"/>
              </a:rPr>
              <a:t>Tomography</a:t>
            </a:r>
            <a:r>
              <a:rPr lang="en-US" sz="1800" b="1" spc="-25" dirty="0" smtClean="0">
                <a:latin typeface="Times New Roman" pitchFamily="18" charset="0"/>
                <a:cs typeface="Times New Roman" pitchFamily="18" charset="0"/>
              </a:rPr>
              <a:t> </a:t>
            </a:r>
            <a:r>
              <a:rPr lang="en-US" sz="1800" b="1" spc="-5" dirty="0" smtClean="0">
                <a:latin typeface="Times New Roman" pitchFamily="18" charset="0"/>
                <a:cs typeface="Times New Roman" pitchFamily="18" charset="0"/>
              </a:rPr>
              <a:t>(CT)</a:t>
            </a:r>
            <a:endParaRPr lang="en-US" sz="1800" dirty="0" smtClean="0">
              <a:latin typeface="Times New Roman" pitchFamily="18" charset="0"/>
              <a:cs typeface="Times New Roman" pitchFamily="18" charset="0"/>
            </a:endParaRPr>
          </a:p>
          <a:p>
            <a:pPr marL="413384" indent="-287020">
              <a:lnSpc>
                <a:spcPct val="100000"/>
              </a:lnSpc>
              <a:spcBef>
                <a:spcPts val="575"/>
              </a:spcBef>
              <a:buSzPct val="150000"/>
              <a:buFont typeface="Carlito"/>
              <a:buChar char="•"/>
              <a:tabLst>
                <a:tab pos="414020" algn="l"/>
              </a:tabLst>
            </a:pPr>
            <a:r>
              <a:rPr lang="en-US" sz="1800" b="1" spc="-10" dirty="0" smtClean="0">
                <a:latin typeface="Times New Roman" pitchFamily="18" charset="0"/>
                <a:cs typeface="Times New Roman" pitchFamily="18" charset="0"/>
              </a:rPr>
              <a:t>Digital Radiography </a:t>
            </a:r>
            <a:r>
              <a:rPr lang="en-US" sz="1800" b="1" dirty="0" smtClean="0">
                <a:latin typeface="Times New Roman" pitchFamily="18" charset="0"/>
                <a:cs typeface="Times New Roman" pitchFamily="18" charset="0"/>
              </a:rPr>
              <a:t>(DR)</a:t>
            </a:r>
            <a:endParaRPr lang="en-US" sz="1800" dirty="0" smtClean="0">
              <a:latin typeface="Times New Roman" pitchFamily="18" charset="0"/>
              <a:cs typeface="Times New Roman" pitchFamily="18" charset="0"/>
            </a:endParaRPr>
          </a:p>
          <a:p>
            <a:pPr marL="413384" indent="-287020">
              <a:lnSpc>
                <a:spcPct val="100000"/>
              </a:lnSpc>
              <a:spcBef>
                <a:spcPts val="580"/>
              </a:spcBef>
              <a:buSzPct val="150000"/>
              <a:buFont typeface="Carlito"/>
              <a:buChar char="•"/>
              <a:tabLst>
                <a:tab pos="414020" algn="l"/>
              </a:tabLst>
            </a:pPr>
            <a:r>
              <a:rPr lang="en-US" sz="1800" b="1" spc="-10" dirty="0" smtClean="0">
                <a:latin typeface="Times New Roman" pitchFamily="18" charset="0"/>
                <a:cs typeface="Times New Roman" pitchFamily="18" charset="0"/>
              </a:rPr>
              <a:t>Computed Radiography</a:t>
            </a:r>
            <a:r>
              <a:rPr lang="en-US" sz="1800" b="1" spc="-15"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(CR)</a:t>
            </a:r>
            <a:endParaRPr lang="en-US" sz="18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18</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6994962" cy="733806"/>
          </a:xfrm>
        </p:spPr>
        <p:txBody>
          <a:bodyPr>
            <a:noAutofit/>
          </a:bodyPr>
          <a:lstStyle/>
          <a:p>
            <a:r>
              <a:rPr lang="en-US" sz="4800" spc="-5" dirty="0" smtClean="0"/>
              <a:t>Film</a:t>
            </a:r>
            <a:r>
              <a:rPr lang="en-US" sz="4800" spc="-45" dirty="0" smtClean="0"/>
              <a:t> </a:t>
            </a:r>
            <a:r>
              <a:rPr lang="en-US" sz="4800" spc="-20" dirty="0" smtClean="0"/>
              <a:t>Radiography</a:t>
            </a:r>
            <a:endParaRPr lang="en-US" sz="4800" dirty="0"/>
          </a:p>
        </p:txBody>
      </p:sp>
      <p:sp>
        <p:nvSpPr>
          <p:cNvPr id="3" name="Content Placeholder 2"/>
          <p:cNvSpPr>
            <a:spLocks noGrp="1"/>
          </p:cNvSpPr>
          <p:nvPr>
            <p:ph idx="1"/>
          </p:nvPr>
        </p:nvSpPr>
        <p:spPr>
          <a:xfrm>
            <a:off x="228600" y="1200150"/>
            <a:ext cx="8915400" cy="3800164"/>
          </a:xfrm>
        </p:spPr>
        <p:txBody>
          <a:bodyPr>
            <a:normAutofit/>
          </a:bodyPr>
          <a:lstStyle/>
          <a:p>
            <a:pPr marL="254000" marR="270510" indent="-228600">
              <a:lnSpc>
                <a:spcPct val="73900"/>
              </a:lnSpc>
              <a:spcBef>
                <a:spcPts val="25"/>
              </a:spcBef>
              <a:buSzPct val="145833"/>
              <a:buFont typeface="Carlito"/>
              <a:buChar char="•"/>
              <a:tabLst>
                <a:tab pos="254635" algn="l"/>
              </a:tabLst>
            </a:pPr>
            <a:r>
              <a:rPr lang="en-US" sz="1800" spc="-20" dirty="0" smtClean="0">
                <a:latin typeface="Times New Roman" pitchFamily="18" charset="0"/>
                <a:cs typeface="Times New Roman" pitchFamily="18" charset="0"/>
              </a:rPr>
              <a:t>One of the most widely used and  oldest imaging mediums in industrial radiography is  radiographic film.</a:t>
            </a:r>
          </a:p>
          <a:p>
            <a:pPr marL="241300" marR="85725" indent="-228600">
              <a:lnSpc>
                <a:spcPct val="80000"/>
              </a:lnSpc>
              <a:spcBef>
                <a:spcPts val="1735"/>
              </a:spcBef>
              <a:buSzPct val="150000"/>
              <a:buFont typeface="Arial"/>
              <a:buChar char="•"/>
              <a:tabLst>
                <a:tab pos="241300" algn="l"/>
              </a:tabLst>
            </a:pPr>
            <a:r>
              <a:rPr lang="en-US" sz="1800" spc="-20" dirty="0" smtClean="0">
                <a:latin typeface="Times New Roman" pitchFamily="18" charset="0"/>
                <a:cs typeface="Times New Roman" pitchFamily="18" charset="0"/>
              </a:rPr>
              <a:t>Film contains microscopic  material called silver bromide.</a:t>
            </a:r>
          </a:p>
          <a:p>
            <a:pPr marL="241300" marR="5080" indent="-228600">
              <a:lnSpc>
                <a:spcPct val="80000"/>
              </a:lnSpc>
              <a:spcBef>
                <a:spcPts val="1155"/>
              </a:spcBef>
              <a:buSzPct val="150000"/>
              <a:buFont typeface="Arial"/>
              <a:buChar char="•"/>
              <a:tabLst>
                <a:tab pos="241300" algn="l"/>
              </a:tabLst>
            </a:pPr>
            <a:r>
              <a:rPr lang="en-US" sz="1800" spc="-20" dirty="0" smtClean="0">
                <a:latin typeface="Times New Roman" pitchFamily="18" charset="0"/>
                <a:cs typeface="Times New Roman" pitchFamily="18" charset="0"/>
              </a:rPr>
              <a:t>Once exposed to radiation and  developed in a darkroom,  silver bromide turns to black  metallic silver which forms the  image.</a:t>
            </a:r>
          </a:p>
          <a:p>
            <a:pPr marL="241300" marR="5080" indent="-228600">
              <a:lnSpc>
                <a:spcPct val="80000"/>
              </a:lnSpc>
              <a:spcBef>
                <a:spcPts val="1155"/>
              </a:spcBef>
              <a:buSzPct val="150000"/>
              <a:buNone/>
              <a:tabLst>
                <a:tab pos="241300" algn="l"/>
              </a:tabLst>
            </a:pPr>
            <a:endParaRPr lang="en-US" sz="1400" b="1" dirty="0" smtClean="0">
              <a:latin typeface="Arial"/>
              <a:cs typeface="Arial"/>
            </a:endParaRPr>
          </a:p>
          <a:p>
            <a:pPr marL="241300" marR="5080" indent="-228600">
              <a:lnSpc>
                <a:spcPct val="80000"/>
              </a:lnSpc>
              <a:spcBef>
                <a:spcPts val="1155"/>
              </a:spcBef>
              <a:buSzPct val="150000"/>
              <a:buNone/>
              <a:tabLst>
                <a:tab pos="241300" algn="l"/>
              </a:tabLst>
            </a:pPr>
            <a:endParaRPr lang="en-US" sz="1400" dirty="0" smtClean="0">
              <a:latin typeface="Arial"/>
              <a:cs typeface="Arial"/>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19</a:t>
            </a:fld>
            <a:endParaRPr lang="en"/>
          </a:p>
        </p:txBody>
      </p:sp>
      <p:grpSp>
        <p:nvGrpSpPr>
          <p:cNvPr id="6" name="object 7"/>
          <p:cNvGrpSpPr/>
          <p:nvPr/>
        </p:nvGrpSpPr>
        <p:grpSpPr>
          <a:xfrm>
            <a:off x="381000" y="2800350"/>
            <a:ext cx="3276600" cy="2209800"/>
            <a:chOff x="815975" y="1766823"/>
            <a:chExt cx="2716530" cy="1990725"/>
          </a:xfrm>
        </p:grpSpPr>
        <p:sp>
          <p:nvSpPr>
            <p:cNvPr id="7" name="object 8"/>
            <p:cNvSpPr/>
            <p:nvPr/>
          </p:nvSpPr>
          <p:spPr>
            <a:xfrm>
              <a:off x="841375" y="1792223"/>
              <a:ext cx="2665476" cy="1939925"/>
            </a:xfrm>
            <a:prstGeom prst="rect">
              <a:avLst/>
            </a:prstGeom>
            <a:blipFill>
              <a:blip r:embed="rId2" cstate="print"/>
              <a:stretch>
                <a:fillRect/>
              </a:stretch>
            </a:blipFill>
          </p:spPr>
          <p:txBody>
            <a:bodyPr wrap="square" lIns="0" tIns="0" rIns="0" bIns="0" rtlCol="0"/>
            <a:lstStyle/>
            <a:p>
              <a:endParaRPr/>
            </a:p>
          </p:txBody>
        </p:sp>
        <p:sp>
          <p:nvSpPr>
            <p:cNvPr id="8" name="object 9"/>
            <p:cNvSpPr/>
            <p:nvPr/>
          </p:nvSpPr>
          <p:spPr>
            <a:xfrm>
              <a:off x="828675" y="1779523"/>
              <a:ext cx="2691130" cy="1965325"/>
            </a:xfrm>
            <a:custGeom>
              <a:avLst/>
              <a:gdLst/>
              <a:ahLst/>
              <a:cxnLst/>
              <a:rect l="l" t="t" r="r" b="b"/>
              <a:pathLst>
                <a:path w="2691129" h="1965325">
                  <a:moveTo>
                    <a:pt x="0" y="1965325"/>
                  </a:moveTo>
                  <a:lnTo>
                    <a:pt x="2690876" y="1965325"/>
                  </a:lnTo>
                  <a:lnTo>
                    <a:pt x="2690876" y="0"/>
                  </a:lnTo>
                  <a:lnTo>
                    <a:pt x="0" y="0"/>
                  </a:lnTo>
                  <a:lnTo>
                    <a:pt x="0" y="1965325"/>
                  </a:lnTo>
                  <a:close/>
                </a:path>
              </a:pathLst>
            </a:custGeom>
            <a:ln w="25400">
              <a:solidFill>
                <a:srgbClr val="000000"/>
              </a:solidFill>
            </a:ln>
          </p:spPr>
          <p:txBody>
            <a:bodyPr wrap="square" lIns="0" tIns="0" rIns="0" bIns="0" rtlCol="0"/>
            <a:lstStyle/>
            <a:p>
              <a:endParaRPr/>
            </a:p>
          </p:txBody>
        </p:sp>
      </p:grpSp>
      <p:grpSp>
        <p:nvGrpSpPr>
          <p:cNvPr id="9" name="object 4"/>
          <p:cNvGrpSpPr/>
          <p:nvPr/>
        </p:nvGrpSpPr>
        <p:grpSpPr>
          <a:xfrm>
            <a:off x="3810000" y="2800350"/>
            <a:ext cx="4618355" cy="2227580"/>
            <a:chOff x="817562" y="3865626"/>
            <a:chExt cx="2713355" cy="2456180"/>
          </a:xfrm>
        </p:grpSpPr>
        <p:sp>
          <p:nvSpPr>
            <p:cNvPr id="10" name="object 5"/>
            <p:cNvSpPr/>
            <p:nvPr/>
          </p:nvSpPr>
          <p:spPr>
            <a:xfrm>
              <a:off x="842962" y="3891026"/>
              <a:ext cx="2662174" cy="2364691"/>
            </a:xfrm>
            <a:prstGeom prst="rect">
              <a:avLst/>
            </a:prstGeom>
            <a:blipFill>
              <a:blip r:embed="rId3" cstate="print"/>
              <a:stretch>
                <a:fillRect/>
              </a:stretch>
            </a:blipFill>
          </p:spPr>
          <p:txBody>
            <a:bodyPr wrap="square" lIns="0" tIns="0" rIns="0" bIns="0" rtlCol="0"/>
            <a:lstStyle/>
            <a:p>
              <a:endParaRPr/>
            </a:p>
          </p:txBody>
        </p:sp>
        <p:sp>
          <p:nvSpPr>
            <p:cNvPr id="11" name="object 6"/>
            <p:cNvSpPr/>
            <p:nvPr/>
          </p:nvSpPr>
          <p:spPr>
            <a:xfrm>
              <a:off x="830262" y="3878326"/>
              <a:ext cx="2687955" cy="2430780"/>
            </a:xfrm>
            <a:custGeom>
              <a:avLst/>
              <a:gdLst/>
              <a:ahLst/>
              <a:cxnLst/>
              <a:rect l="l" t="t" r="r" b="b"/>
              <a:pathLst>
                <a:path w="2687954" h="2430779">
                  <a:moveTo>
                    <a:pt x="0" y="2430399"/>
                  </a:moveTo>
                  <a:lnTo>
                    <a:pt x="2687574" y="2430399"/>
                  </a:lnTo>
                  <a:lnTo>
                    <a:pt x="2687574" y="0"/>
                  </a:lnTo>
                  <a:lnTo>
                    <a:pt x="0" y="0"/>
                  </a:lnTo>
                  <a:lnTo>
                    <a:pt x="0" y="2430399"/>
                  </a:lnTo>
                  <a:close/>
                </a:path>
              </a:pathLst>
            </a:custGeom>
            <a:ln w="25400">
              <a:solidFill>
                <a:srgbClr val="000000"/>
              </a:solidFill>
            </a:ln>
          </p:spPr>
          <p:txBody>
            <a:bodyPr wrap="square" lIns="0" tIns="0" rIns="0" bIns="0" rtlCol="0"/>
            <a:lstStyle/>
            <a:p>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5" dirty="0" smtClean="0"/>
              <a:t>Film </a:t>
            </a:r>
            <a:r>
              <a:rPr lang="en-US" spc="-20" dirty="0" smtClean="0"/>
              <a:t>Radiography</a:t>
            </a:r>
            <a:r>
              <a:rPr lang="en-US" spc="5" dirty="0" smtClean="0"/>
              <a:t> </a:t>
            </a:r>
            <a:r>
              <a:rPr lang="en-US" spc="-10" dirty="0" smtClean="0"/>
              <a:t>(cont.)</a:t>
            </a:r>
            <a:endParaRPr lang="en-US" dirty="0"/>
          </a:p>
        </p:txBody>
      </p:sp>
      <p:sp>
        <p:nvSpPr>
          <p:cNvPr id="3" name="Content Placeholder 2"/>
          <p:cNvSpPr>
            <a:spLocks noGrp="1"/>
          </p:cNvSpPr>
          <p:nvPr>
            <p:ph idx="1"/>
          </p:nvPr>
        </p:nvSpPr>
        <p:spPr>
          <a:xfrm>
            <a:off x="304800" y="1200150"/>
            <a:ext cx="8229600" cy="3469207"/>
          </a:xfrm>
        </p:spPr>
        <p:txBody>
          <a:bodyPr>
            <a:normAutofit/>
          </a:bodyPr>
          <a:lstStyle/>
          <a:p>
            <a:pPr marL="355600" indent="-343535">
              <a:lnSpc>
                <a:spcPts val="2450"/>
              </a:lnSpc>
              <a:spcBef>
                <a:spcPts val="100"/>
              </a:spcBef>
              <a:buSzPct val="150000"/>
              <a:buFont typeface="Carlito"/>
              <a:buChar char="•"/>
              <a:tabLst>
                <a:tab pos="356235" algn="l"/>
                <a:tab pos="5688965" algn="l"/>
              </a:tabLst>
            </a:pPr>
            <a:r>
              <a:rPr lang="en-US" sz="1800" spc="-20" dirty="0" smtClean="0">
                <a:latin typeface="Times New Roman" pitchFamily="18" charset="0"/>
                <a:cs typeface="Times New Roman" pitchFamily="18" charset="0"/>
              </a:rPr>
              <a:t>Film must be protected from visible light. Light, just like x-rays and gamma rays, can expose film. Film is loaded in a “light proof” cassette in a darkroom.</a:t>
            </a:r>
          </a:p>
          <a:p>
            <a:pPr marL="355600" indent="-343535">
              <a:lnSpc>
                <a:spcPts val="2450"/>
              </a:lnSpc>
              <a:spcBef>
                <a:spcPts val="285"/>
              </a:spcBef>
              <a:buSzPct val="150000"/>
              <a:buFont typeface="Carlito"/>
              <a:buChar char="•"/>
              <a:tabLst>
                <a:tab pos="356235" algn="l"/>
              </a:tabLst>
            </a:pPr>
            <a:r>
              <a:rPr lang="en-US" sz="1800" spc="-20" dirty="0" smtClean="0">
                <a:latin typeface="Times New Roman" pitchFamily="18" charset="0"/>
                <a:cs typeface="Times New Roman" pitchFamily="18" charset="0"/>
              </a:rPr>
              <a:t>This cassette is then placed on the specimen opposite the source of radiation.	Film is often placed between screens to  intensify radiation.</a:t>
            </a:r>
          </a:p>
          <a:p>
            <a:pPr>
              <a:buNone/>
            </a:pPr>
            <a:endParaRPr lang="en-US" sz="16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20</a:t>
            </a:fld>
            <a:endParaRPr lang="en"/>
          </a:p>
        </p:txBody>
      </p:sp>
      <p:grpSp>
        <p:nvGrpSpPr>
          <p:cNvPr id="5" name="object 4"/>
          <p:cNvGrpSpPr/>
          <p:nvPr/>
        </p:nvGrpSpPr>
        <p:grpSpPr>
          <a:xfrm>
            <a:off x="228600" y="2724150"/>
            <a:ext cx="4038600" cy="2133600"/>
            <a:chOff x="1096962" y="3848100"/>
            <a:chExt cx="3589654" cy="2705100"/>
          </a:xfrm>
        </p:grpSpPr>
        <p:sp>
          <p:nvSpPr>
            <p:cNvPr id="6" name="object 5"/>
            <p:cNvSpPr/>
            <p:nvPr/>
          </p:nvSpPr>
          <p:spPr>
            <a:xfrm>
              <a:off x="1122362" y="3873500"/>
              <a:ext cx="3538474" cy="2654300"/>
            </a:xfrm>
            <a:prstGeom prst="rect">
              <a:avLst/>
            </a:prstGeom>
            <a:blipFill>
              <a:blip r:embed="rId3" cstate="print"/>
              <a:stretch>
                <a:fillRect/>
              </a:stretch>
            </a:blipFill>
          </p:spPr>
          <p:txBody>
            <a:bodyPr wrap="square" lIns="0" tIns="0" rIns="0" bIns="0" rtlCol="0"/>
            <a:lstStyle/>
            <a:p>
              <a:endParaRPr/>
            </a:p>
          </p:txBody>
        </p:sp>
        <p:sp>
          <p:nvSpPr>
            <p:cNvPr id="7" name="object 6"/>
            <p:cNvSpPr/>
            <p:nvPr/>
          </p:nvSpPr>
          <p:spPr>
            <a:xfrm>
              <a:off x="1109662" y="3860800"/>
              <a:ext cx="3564254" cy="2679700"/>
            </a:xfrm>
            <a:custGeom>
              <a:avLst/>
              <a:gdLst/>
              <a:ahLst/>
              <a:cxnLst/>
              <a:rect l="l" t="t" r="r" b="b"/>
              <a:pathLst>
                <a:path w="3564254" h="2679700">
                  <a:moveTo>
                    <a:pt x="0" y="2679700"/>
                  </a:moveTo>
                  <a:lnTo>
                    <a:pt x="3563874" y="2679700"/>
                  </a:lnTo>
                  <a:lnTo>
                    <a:pt x="3563874" y="0"/>
                  </a:lnTo>
                  <a:lnTo>
                    <a:pt x="0" y="0"/>
                  </a:lnTo>
                  <a:lnTo>
                    <a:pt x="0" y="2679700"/>
                  </a:lnTo>
                  <a:close/>
                </a:path>
              </a:pathLst>
            </a:custGeom>
            <a:ln w="25400">
              <a:solidFill>
                <a:srgbClr val="000000"/>
              </a:solidFill>
            </a:ln>
          </p:spPr>
          <p:txBody>
            <a:bodyPr wrap="square" lIns="0" tIns="0" rIns="0" bIns="0" rtlCol="0"/>
            <a:lstStyle/>
            <a:p>
              <a:endParaRPr/>
            </a:p>
          </p:txBody>
        </p:sp>
      </p:grpSp>
      <p:grpSp>
        <p:nvGrpSpPr>
          <p:cNvPr id="8" name="object 7"/>
          <p:cNvGrpSpPr/>
          <p:nvPr/>
        </p:nvGrpSpPr>
        <p:grpSpPr>
          <a:xfrm>
            <a:off x="4343400" y="2724150"/>
            <a:ext cx="4361179" cy="2133600"/>
            <a:chOff x="4787900" y="3835400"/>
            <a:chExt cx="3599179" cy="2711450"/>
          </a:xfrm>
        </p:grpSpPr>
        <p:sp>
          <p:nvSpPr>
            <p:cNvPr id="9" name="object 8"/>
            <p:cNvSpPr/>
            <p:nvPr/>
          </p:nvSpPr>
          <p:spPr>
            <a:xfrm>
              <a:off x="4813300" y="3860800"/>
              <a:ext cx="3548126" cy="2660650"/>
            </a:xfrm>
            <a:prstGeom prst="rect">
              <a:avLst/>
            </a:prstGeom>
            <a:blipFill>
              <a:blip r:embed="rId4" cstate="print"/>
              <a:stretch>
                <a:fillRect/>
              </a:stretch>
            </a:blipFill>
          </p:spPr>
          <p:txBody>
            <a:bodyPr wrap="square" lIns="0" tIns="0" rIns="0" bIns="0" rtlCol="0"/>
            <a:lstStyle/>
            <a:p>
              <a:endParaRPr/>
            </a:p>
          </p:txBody>
        </p:sp>
        <p:sp>
          <p:nvSpPr>
            <p:cNvPr id="10" name="object 9"/>
            <p:cNvSpPr/>
            <p:nvPr/>
          </p:nvSpPr>
          <p:spPr>
            <a:xfrm>
              <a:off x="4800600" y="3848100"/>
              <a:ext cx="3573779" cy="2686050"/>
            </a:xfrm>
            <a:custGeom>
              <a:avLst/>
              <a:gdLst/>
              <a:ahLst/>
              <a:cxnLst/>
              <a:rect l="l" t="t" r="r" b="b"/>
              <a:pathLst>
                <a:path w="3573779" h="2686050">
                  <a:moveTo>
                    <a:pt x="0" y="2686050"/>
                  </a:moveTo>
                  <a:lnTo>
                    <a:pt x="3573526" y="2686050"/>
                  </a:lnTo>
                  <a:lnTo>
                    <a:pt x="3573526" y="0"/>
                  </a:lnTo>
                  <a:lnTo>
                    <a:pt x="0" y="0"/>
                  </a:lnTo>
                  <a:lnTo>
                    <a:pt x="0" y="2686050"/>
                  </a:lnTo>
                  <a:close/>
                </a:path>
              </a:pathLst>
            </a:custGeom>
            <a:ln w="25400">
              <a:solidFill>
                <a:srgbClr val="000000"/>
              </a:solidFill>
            </a:ln>
          </p:spPr>
          <p:txBody>
            <a:bodyPr wrap="square" lIns="0" tIns="0" rIns="0" bIns="0" rtlCol="0"/>
            <a:lstStyle/>
            <a:p>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5" dirty="0" smtClean="0"/>
              <a:t>Film </a:t>
            </a:r>
            <a:r>
              <a:rPr lang="en-US" spc="-20" dirty="0" smtClean="0"/>
              <a:t>Radiography</a:t>
            </a:r>
            <a:r>
              <a:rPr lang="en-US" spc="5" dirty="0" smtClean="0"/>
              <a:t> </a:t>
            </a:r>
            <a:r>
              <a:rPr lang="en-US" spc="-10" dirty="0" smtClean="0"/>
              <a:t>(cont.)</a:t>
            </a:r>
            <a:endParaRPr lang="en-US" dirty="0"/>
          </a:p>
        </p:txBody>
      </p:sp>
      <p:sp>
        <p:nvSpPr>
          <p:cNvPr id="3" name="Content Placeholder 2"/>
          <p:cNvSpPr>
            <a:spLocks noGrp="1"/>
          </p:cNvSpPr>
          <p:nvPr>
            <p:ph idx="1"/>
          </p:nvPr>
        </p:nvSpPr>
        <p:spPr/>
        <p:txBody>
          <a:bodyPr>
            <a:normAutofit/>
          </a:bodyPr>
          <a:lstStyle/>
          <a:p>
            <a:pPr marL="355600" indent="-343535">
              <a:lnSpc>
                <a:spcPts val="2450"/>
              </a:lnSpc>
              <a:spcBef>
                <a:spcPts val="100"/>
              </a:spcBef>
              <a:buSzPct val="150000"/>
              <a:buFont typeface="Carlito"/>
              <a:buChar char="•"/>
              <a:tabLst>
                <a:tab pos="355600" algn="l"/>
              </a:tabLst>
            </a:pPr>
            <a:r>
              <a:rPr lang="en-US" sz="1800" spc="-20" dirty="0" smtClean="0">
                <a:latin typeface="Times New Roman" pitchFamily="18" charset="0"/>
                <a:cs typeface="Times New Roman" pitchFamily="18" charset="0"/>
              </a:rPr>
              <a:t>In order for the image to be viewed, the film must be “developed” in a darkroom. The process is very similar to  photographic film development.</a:t>
            </a:r>
          </a:p>
          <a:p>
            <a:pPr marL="355600" indent="-343535">
              <a:lnSpc>
                <a:spcPts val="2450"/>
              </a:lnSpc>
              <a:spcBef>
                <a:spcPts val="290"/>
              </a:spcBef>
              <a:buSzPct val="150000"/>
              <a:buFont typeface="Carlito"/>
              <a:buChar char="•"/>
              <a:tabLst>
                <a:tab pos="355600" algn="l"/>
              </a:tabLst>
            </a:pPr>
            <a:r>
              <a:rPr lang="en-US" sz="1800" spc="-20" dirty="0" smtClean="0">
                <a:latin typeface="Times New Roman" pitchFamily="18" charset="0"/>
                <a:cs typeface="Times New Roman" pitchFamily="18" charset="0"/>
              </a:rPr>
              <a:t>Film processing can either be performed manually in open tanks or in an automatic processor.</a:t>
            </a:r>
          </a:p>
          <a:p>
            <a:pPr marL="355600">
              <a:lnSpc>
                <a:spcPts val="2450"/>
              </a:lnSpc>
              <a:buNone/>
            </a:pPr>
            <a:endParaRPr lang="en-US" sz="1600" dirty="0" smtClean="0">
              <a:latin typeface="Carlito"/>
              <a:cs typeface="Carlito"/>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21</a:t>
            </a:fld>
            <a:endParaRPr lang="en"/>
          </a:p>
        </p:txBody>
      </p:sp>
      <p:sp>
        <p:nvSpPr>
          <p:cNvPr id="5" name="object 5"/>
          <p:cNvSpPr/>
          <p:nvPr/>
        </p:nvSpPr>
        <p:spPr>
          <a:xfrm>
            <a:off x="457200" y="2724150"/>
            <a:ext cx="1905000" cy="2057400"/>
          </a:xfrm>
          <a:prstGeom prst="rect">
            <a:avLst/>
          </a:prstGeom>
          <a:blipFill>
            <a:blip r:embed="rId2" cstate="print"/>
            <a:stretch>
              <a:fillRect/>
            </a:stretch>
          </a:blipFill>
        </p:spPr>
        <p:txBody>
          <a:bodyPr wrap="square" lIns="0" tIns="0" rIns="0" bIns="0" rtlCol="0"/>
          <a:lstStyle/>
          <a:p>
            <a:endParaRPr/>
          </a:p>
        </p:txBody>
      </p:sp>
      <p:sp>
        <p:nvSpPr>
          <p:cNvPr id="6" name="object 7"/>
          <p:cNvSpPr/>
          <p:nvPr/>
        </p:nvSpPr>
        <p:spPr>
          <a:xfrm>
            <a:off x="2438400" y="2724150"/>
            <a:ext cx="1828800" cy="2057400"/>
          </a:xfrm>
          <a:prstGeom prst="rect">
            <a:avLst/>
          </a:prstGeom>
          <a:blipFill>
            <a:blip r:embed="rId3" cstate="print"/>
            <a:stretch>
              <a:fillRect/>
            </a:stretch>
          </a:blipFill>
        </p:spPr>
        <p:txBody>
          <a:bodyPr wrap="square" lIns="0" tIns="0" rIns="0" bIns="0" rtlCol="0"/>
          <a:lstStyle/>
          <a:p>
            <a:endParaRPr/>
          </a:p>
        </p:txBody>
      </p:sp>
      <p:sp>
        <p:nvSpPr>
          <p:cNvPr id="7" name="object 10"/>
          <p:cNvSpPr/>
          <p:nvPr/>
        </p:nvSpPr>
        <p:spPr>
          <a:xfrm>
            <a:off x="4343400" y="2724150"/>
            <a:ext cx="2133600" cy="2057400"/>
          </a:xfrm>
          <a:prstGeom prst="rect">
            <a:avLst/>
          </a:prstGeom>
          <a:blipFill>
            <a:blip r:embed="rId4" cstate="print"/>
            <a:stretch>
              <a:fillRect/>
            </a:stretch>
          </a:blipFill>
        </p:spPr>
        <p:txBody>
          <a:bodyPr wrap="square" lIns="0" tIns="0" rIns="0" bIns="0" rtlCol="0"/>
          <a:lstStyle/>
          <a:p>
            <a:endParaRPr/>
          </a:p>
        </p:txBody>
      </p:sp>
      <p:sp>
        <p:nvSpPr>
          <p:cNvPr id="8" name="object 12"/>
          <p:cNvSpPr/>
          <p:nvPr/>
        </p:nvSpPr>
        <p:spPr>
          <a:xfrm>
            <a:off x="6553200" y="2724150"/>
            <a:ext cx="2286000" cy="2057400"/>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5" dirty="0" smtClean="0"/>
              <a:t>Film </a:t>
            </a:r>
            <a:r>
              <a:rPr lang="en-US" spc="-20" dirty="0" smtClean="0"/>
              <a:t>Radiography</a:t>
            </a:r>
            <a:r>
              <a:rPr lang="en-US" spc="5" dirty="0" smtClean="0"/>
              <a:t> </a:t>
            </a:r>
            <a:r>
              <a:rPr lang="en-US" spc="-10" dirty="0" smtClean="0"/>
              <a:t>(cont.)</a:t>
            </a:r>
            <a:endParaRPr lang="en-US" dirty="0"/>
          </a:p>
        </p:txBody>
      </p:sp>
      <p:sp>
        <p:nvSpPr>
          <p:cNvPr id="3" name="Content Placeholder 2"/>
          <p:cNvSpPr>
            <a:spLocks noGrp="1"/>
          </p:cNvSpPr>
          <p:nvPr>
            <p:ph idx="1"/>
          </p:nvPr>
        </p:nvSpPr>
        <p:spPr>
          <a:xfrm>
            <a:off x="381000" y="1200150"/>
            <a:ext cx="8229600" cy="3469207"/>
          </a:xfrm>
        </p:spPr>
        <p:txBody>
          <a:bodyPr>
            <a:normAutofit/>
          </a:bodyPr>
          <a:lstStyle/>
          <a:p>
            <a:r>
              <a:rPr lang="en-US" sz="1800" b="1" spc="-5" dirty="0" smtClean="0">
                <a:latin typeface="Carlito"/>
                <a:cs typeface="Carlito"/>
              </a:rPr>
              <a:t>Once </a:t>
            </a:r>
            <a:r>
              <a:rPr lang="en-US" sz="1800" b="1" spc="-10" dirty="0" smtClean="0">
                <a:latin typeface="Carlito"/>
                <a:cs typeface="Carlito"/>
              </a:rPr>
              <a:t>developed, </a:t>
            </a:r>
            <a:r>
              <a:rPr lang="en-US" sz="1800" b="1" spc="-5" dirty="0" smtClean="0">
                <a:latin typeface="Carlito"/>
                <a:cs typeface="Carlito"/>
              </a:rPr>
              <a:t>the </a:t>
            </a:r>
            <a:r>
              <a:rPr lang="en-US" sz="1800" b="1" spc="-10" dirty="0" smtClean="0">
                <a:latin typeface="Carlito"/>
                <a:cs typeface="Carlito"/>
              </a:rPr>
              <a:t>film </a:t>
            </a:r>
            <a:r>
              <a:rPr lang="en-US" sz="1800" b="1" spc="-5" dirty="0" smtClean="0">
                <a:latin typeface="Carlito"/>
                <a:cs typeface="Carlito"/>
              </a:rPr>
              <a:t>is typically </a:t>
            </a:r>
            <a:r>
              <a:rPr lang="en-US" sz="1800" b="1" spc="-25" dirty="0" smtClean="0">
                <a:latin typeface="Carlito"/>
                <a:cs typeface="Carlito"/>
              </a:rPr>
              <a:t>referred </a:t>
            </a:r>
            <a:r>
              <a:rPr lang="en-US" sz="1800" b="1" spc="-15" dirty="0" smtClean="0">
                <a:latin typeface="Carlito"/>
                <a:cs typeface="Carlito"/>
              </a:rPr>
              <a:t>to </a:t>
            </a:r>
            <a:r>
              <a:rPr lang="en-US" sz="1800" b="1" spc="-5" dirty="0" smtClean="0">
                <a:latin typeface="Carlito"/>
                <a:cs typeface="Carlito"/>
              </a:rPr>
              <a:t>as  a</a:t>
            </a:r>
            <a:r>
              <a:rPr lang="en-US" sz="1800" b="1" spc="5" dirty="0" smtClean="0">
                <a:latin typeface="Carlito"/>
                <a:cs typeface="Carlito"/>
              </a:rPr>
              <a:t> </a:t>
            </a:r>
            <a:r>
              <a:rPr lang="en-US" sz="1800" b="1" spc="-30" dirty="0" smtClean="0">
                <a:latin typeface="Carlito"/>
                <a:cs typeface="Carlito"/>
              </a:rPr>
              <a:t>“radiograph.”</a:t>
            </a:r>
            <a:endParaRPr lang="en-US" sz="1800" dirty="0" smtClean="0">
              <a:latin typeface="Carlito"/>
              <a:cs typeface="Carlito"/>
            </a:endParaRPr>
          </a:p>
          <a:p>
            <a:pPr>
              <a:buNone/>
            </a:pPr>
            <a:endParaRPr lang="en-US" sz="24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22</a:t>
            </a:fld>
            <a:endParaRPr lang="en"/>
          </a:p>
        </p:txBody>
      </p:sp>
      <p:grpSp>
        <p:nvGrpSpPr>
          <p:cNvPr id="5" name="object 4"/>
          <p:cNvGrpSpPr/>
          <p:nvPr/>
        </p:nvGrpSpPr>
        <p:grpSpPr>
          <a:xfrm>
            <a:off x="152400" y="1733550"/>
            <a:ext cx="8839200" cy="3124200"/>
            <a:chOff x="1887601" y="2533650"/>
            <a:chExt cx="5308600" cy="3994150"/>
          </a:xfrm>
        </p:grpSpPr>
        <p:sp>
          <p:nvSpPr>
            <p:cNvPr id="6" name="object 5"/>
            <p:cNvSpPr/>
            <p:nvPr/>
          </p:nvSpPr>
          <p:spPr>
            <a:xfrm>
              <a:off x="1913001" y="2559050"/>
              <a:ext cx="5257800" cy="3943350"/>
            </a:xfrm>
            <a:prstGeom prst="rect">
              <a:avLst/>
            </a:prstGeom>
            <a:blipFill>
              <a:blip r:embed="rId2" cstate="print"/>
              <a:stretch>
                <a:fillRect/>
              </a:stretch>
            </a:blipFill>
          </p:spPr>
          <p:txBody>
            <a:bodyPr wrap="square" lIns="0" tIns="0" rIns="0" bIns="0" rtlCol="0"/>
            <a:lstStyle/>
            <a:p>
              <a:endParaRPr/>
            </a:p>
          </p:txBody>
        </p:sp>
        <p:sp>
          <p:nvSpPr>
            <p:cNvPr id="7" name="object 6"/>
            <p:cNvSpPr/>
            <p:nvPr/>
          </p:nvSpPr>
          <p:spPr>
            <a:xfrm>
              <a:off x="1887601" y="2533650"/>
              <a:ext cx="5308600" cy="3994150"/>
            </a:xfrm>
            <a:prstGeom prst="rect">
              <a:avLst/>
            </a:prstGeom>
            <a:blipFill>
              <a:blip r:embed="rId3"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0" dirty="0" smtClean="0"/>
              <a:t>Digital</a:t>
            </a:r>
            <a:r>
              <a:rPr lang="en-US" spc="-25" dirty="0" smtClean="0"/>
              <a:t> </a:t>
            </a:r>
            <a:r>
              <a:rPr lang="en-US" spc="-20" dirty="0" smtClean="0"/>
              <a:t>Radiography</a:t>
            </a:r>
            <a:endParaRPr lang="en-US" dirty="0"/>
          </a:p>
        </p:txBody>
      </p:sp>
      <p:sp>
        <p:nvSpPr>
          <p:cNvPr id="3" name="Content Placeholder 2"/>
          <p:cNvSpPr>
            <a:spLocks noGrp="1"/>
          </p:cNvSpPr>
          <p:nvPr>
            <p:ph idx="1"/>
          </p:nvPr>
        </p:nvSpPr>
        <p:spPr/>
        <p:txBody>
          <a:bodyPr>
            <a:normAutofit/>
          </a:bodyPr>
          <a:lstStyle/>
          <a:p>
            <a:pPr marL="355600" marR="5080" indent="-343535">
              <a:lnSpc>
                <a:spcPts val="2450"/>
              </a:lnSpc>
              <a:spcBef>
                <a:spcPts val="740"/>
              </a:spcBef>
              <a:buSzPct val="150000"/>
              <a:buFont typeface="Carlito"/>
              <a:buChar char="•"/>
              <a:tabLst>
                <a:tab pos="355600" algn="l"/>
              </a:tabLst>
            </a:pPr>
            <a:r>
              <a:rPr lang="en-US" sz="1800" spc="-20" dirty="0" smtClean="0">
                <a:latin typeface="Times New Roman" pitchFamily="18" charset="0"/>
                <a:cs typeface="Times New Roman" pitchFamily="18" charset="0"/>
              </a:rPr>
              <a:t>One of the newest forms of radiographic imaging is  “Digital Radiography”.</a:t>
            </a:r>
          </a:p>
          <a:p>
            <a:pPr marL="355600" marR="221615" indent="-343535">
              <a:lnSpc>
                <a:spcPts val="2450"/>
              </a:lnSpc>
              <a:spcBef>
                <a:spcPts val="1370"/>
              </a:spcBef>
              <a:buSzPct val="150000"/>
              <a:buFont typeface="Carlito"/>
              <a:buChar char="•"/>
              <a:tabLst>
                <a:tab pos="355600" algn="l"/>
              </a:tabLst>
            </a:pPr>
            <a:r>
              <a:rPr lang="en-US" sz="1800" spc="-20" dirty="0" smtClean="0">
                <a:latin typeface="Times New Roman" pitchFamily="18" charset="0"/>
                <a:cs typeface="Times New Roman" pitchFamily="18" charset="0"/>
              </a:rPr>
              <a:t>Requiring no film, digital radiographic images are  captured using either special phosphor screens or  flat panels containing micro-electronic sensors.</a:t>
            </a:r>
          </a:p>
          <a:p>
            <a:pPr marL="355600" marR="699770" indent="-343535">
              <a:lnSpc>
                <a:spcPts val="2450"/>
              </a:lnSpc>
              <a:spcBef>
                <a:spcPts val="1345"/>
              </a:spcBef>
              <a:buSzPct val="150000"/>
              <a:buFont typeface="Carlito"/>
              <a:buChar char="•"/>
              <a:tabLst>
                <a:tab pos="355600" algn="l"/>
              </a:tabLst>
            </a:pPr>
            <a:r>
              <a:rPr lang="en-US" sz="1800" spc="-20" dirty="0" smtClean="0">
                <a:latin typeface="Times New Roman" pitchFamily="18" charset="0"/>
                <a:cs typeface="Times New Roman" pitchFamily="18" charset="0"/>
              </a:rPr>
              <a:t>No darkrooms are needed to process film, and  captured images can be digitally enhanced for  increased detail.</a:t>
            </a:r>
          </a:p>
          <a:p>
            <a:pPr marL="355600" marR="483870" indent="-343535">
              <a:lnSpc>
                <a:spcPts val="2450"/>
              </a:lnSpc>
              <a:spcBef>
                <a:spcPts val="1090"/>
              </a:spcBef>
              <a:buSzPct val="150000"/>
              <a:buFont typeface="Carlito"/>
              <a:buChar char="•"/>
              <a:tabLst>
                <a:tab pos="355600" algn="l"/>
              </a:tabLst>
            </a:pPr>
            <a:r>
              <a:rPr lang="en-US" sz="1800" spc="-20" dirty="0" smtClean="0">
                <a:latin typeface="Times New Roman" pitchFamily="18" charset="0"/>
                <a:cs typeface="Times New Roman" pitchFamily="18" charset="0"/>
              </a:rPr>
              <a:t>Images are also easily archived (stored) when in  digital form.</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23</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0" dirty="0" smtClean="0"/>
              <a:t>Digital</a:t>
            </a:r>
            <a:r>
              <a:rPr lang="en-US" spc="-25" dirty="0" smtClean="0"/>
              <a:t> </a:t>
            </a:r>
            <a:r>
              <a:rPr lang="en-US" spc="-20" dirty="0" smtClean="0"/>
              <a:t>Radiography </a:t>
            </a:r>
            <a:r>
              <a:rPr lang="en-US" spc="-10" dirty="0" smtClean="0"/>
              <a:t>(cont.)</a:t>
            </a:r>
            <a:endParaRPr lang="en-US" dirty="0"/>
          </a:p>
        </p:txBody>
      </p:sp>
      <p:sp>
        <p:nvSpPr>
          <p:cNvPr id="3" name="Content Placeholder 2"/>
          <p:cNvSpPr>
            <a:spLocks noGrp="1"/>
          </p:cNvSpPr>
          <p:nvPr>
            <p:ph idx="1"/>
          </p:nvPr>
        </p:nvSpPr>
        <p:spPr/>
        <p:txBody>
          <a:bodyPr>
            <a:normAutofit/>
          </a:bodyPr>
          <a:lstStyle/>
          <a:p>
            <a:pPr marL="355600" marR="5080" indent="-343535">
              <a:lnSpc>
                <a:spcPts val="2450"/>
              </a:lnSpc>
              <a:spcBef>
                <a:spcPts val="95"/>
              </a:spcBef>
              <a:buSzPct val="150000"/>
              <a:buFont typeface="Carlito"/>
              <a:buChar char="•"/>
              <a:tabLst>
                <a:tab pos="355600" algn="l"/>
              </a:tabLst>
            </a:pPr>
            <a:r>
              <a:rPr lang="en-US" sz="1800" spc="-20" dirty="0" smtClean="0">
                <a:latin typeface="Times New Roman" pitchFamily="18" charset="0"/>
                <a:cs typeface="Times New Roman" pitchFamily="18" charset="0"/>
              </a:rPr>
              <a:t>There are a number of forms of digital radiographic  imaging including:</a:t>
            </a:r>
          </a:p>
          <a:p>
            <a:pPr marL="355600" indent="-343535">
              <a:lnSpc>
                <a:spcPts val="2450"/>
              </a:lnSpc>
              <a:buSzPct val="150000"/>
              <a:buFont typeface="Carlito"/>
              <a:buChar char="•"/>
              <a:tabLst>
                <a:tab pos="355600" algn="l"/>
              </a:tabLst>
            </a:pPr>
            <a:r>
              <a:rPr lang="en-US" sz="1800" spc="-20" dirty="0" smtClean="0">
                <a:latin typeface="Times New Roman" pitchFamily="18" charset="0"/>
                <a:cs typeface="Times New Roman" pitchFamily="18" charset="0"/>
              </a:rPr>
              <a:t>Computed Radiography (CR)</a:t>
            </a:r>
          </a:p>
          <a:p>
            <a:pPr marL="355600" indent="-343535">
              <a:lnSpc>
                <a:spcPts val="2450"/>
              </a:lnSpc>
              <a:buSzPct val="150000"/>
              <a:buFont typeface="Carlito"/>
              <a:buChar char="•"/>
              <a:tabLst>
                <a:tab pos="355600" algn="l"/>
              </a:tabLst>
            </a:pPr>
            <a:r>
              <a:rPr lang="en-US" sz="1800" spc="-20" dirty="0" smtClean="0">
                <a:latin typeface="Times New Roman" pitchFamily="18" charset="0"/>
                <a:cs typeface="Times New Roman" pitchFamily="18" charset="0"/>
              </a:rPr>
              <a:t>Real-time Radiography (RTR)</a:t>
            </a:r>
          </a:p>
          <a:p>
            <a:pPr marL="355600" indent="-343535">
              <a:lnSpc>
                <a:spcPts val="2450"/>
              </a:lnSpc>
              <a:buSzPct val="150000"/>
              <a:buFont typeface="Carlito"/>
              <a:buChar char="•"/>
              <a:tabLst>
                <a:tab pos="355600" algn="l"/>
              </a:tabLst>
            </a:pPr>
            <a:r>
              <a:rPr lang="en-US" sz="1800" spc="-20" dirty="0" smtClean="0">
                <a:latin typeface="Times New Roman" pitchFamily="18" charset="0"/>
                <a:cs typeface="Times New Roman" pitchFamily="18" charset="0"/>
              </a:rPr>
              <a:t>Direct Radiographic Imaging (DR)</a:t>
            </a:r>
          </a:p>
          <a:p>
            <a:pPr marL="355600" indent="-343535">
              <a:lnSpc>
                <a:spcPts val="2450"/>
              </a:lnSpc>
              <a:buSzPct val="150000"/>
              <a:buFont typeface="Carlito"/>
              <a:buChar char="•"/>
              <a:tabLst>
                <a:tab pos="355600" algn="l"/>
              </a:tabLst>
            </a:pPr>
            <a:r>
              <a:rPr lang="en-US" sz="1800" spc="-20" dirty="0" smtClean="0">
                <a:latin typeface="Times New Roman" pitchFamily="18" charset="0"/>
                <a:cs typeface="Times New Roman" pitchFamily="18" charset="0"/>
              </a:rPr>
              <a:t>Computed Tomography</a:t>
            </a:r>
            <a:endParaRPr lang="en-US" sz="1800" spc="-2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24</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pc="-15" dirty="0" smtClean="0">
                <a:latin typeface="Carlito"/>
                <a:cs typeface="Carlito"/>
              </a:rPr>
              <a:t>Computed</a:t>
            </a:r>
            <a:r>
              <a:rPr lang="en-US" sz="4800" spc="-45" dirty="0" smtClean="0">
                <a:latin typeface="Carlito"/>
                <a:cs typeface="Carlito"/>
              </a:rPr>
              <a:t> </a:t>
            </a:r>
            <a:r>
              <a:rPr lang="en-US" sz="4800" spc="-20" dirty="0" smtClean="0">
                <a:latin typeface="Carlito"/>
                <a:cs typeface="Carlito"/>
              </a:rPr>
              <a:t>Radiography</a:t>
            </a:r>
            <a:endParaRPr lang="en-US" dirty="0"/>
          </a:p>
        </p:txBody>
      </p:sp>
      <p:sp>
        <p:nvSpPr>
          <p:cNvPr id="3" name="Content Placeholder 2"/>
          <p:cNvSpPr>
            <a:spLocks noGrp="1"/>
          </p:cNvSpPr>
          <p:nvPr>
            <p:ph idx="1"/>
          </p:nvPr>
        </p:nvSpPr>
        <p:spPr/>
        <p:txBody>
          <a:bodyPr>
            <a:normAutofit/>
          </a:bodyPr>
          <a:lstStyle/>
          <a:p>
            <a:pPr marL="355600" indent="-343535">
              <a:lnSpc>
                <a:spcPts val="2450"/>
              </a:lnSpc>
              <a:buSzPct val="150000"/>
              <a:buFont typeface="Carlito"/>
              <a:buChar char="•"/>
              <a:tabLst>
                <a:tab pos="355600" algn="l"/>
              </a:tabLst>
            </a:pPr>
            <a:r>
              <a:rPr lang="en-US" sz="1800" spc="-20" dirty="0" smtClean="0">
                <a:latin typeface="Times New Roman" pitchFamily="18" charset="0"/>
                <a:cs typeface="Times New Roman" pitchFamily="18" charset="0"/>
              </a:rPr>
              <a:t>Computed Radiography (CR) is a digital imaging process  that uses a special imaging plate which employs storage  phosphors.</a:t>
            </a:r>
          </a:p>
          <a:p>
            <a:pPr>
              <a:buNone/>
            </a:pPr>
            <a:endParaRPr lang="en-US" sz="2000" b="1" spc="-5" dirty="0" smtClean="0">
              <a:latin typeface="Carlito"/>
              <a:cs typeface="Carlito"/>
            </a:endParaRPr>
          </a:p>
          <a:p>
            <a:pPr>
              <a:buNone/>
            </a:pPr>
            <a:endParaRPr lang="en-US" sz="2000" dirty="0" smtClean="0">
              <a:latin typeface="Carlito"/>
              <a:cs typeface="Carlito"/>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25</a:t>
            </a:fld>
            <a:endParaRPr lang="en"/>
          </a:p>
        </p:txBody>
      </p:sp>
      <p:grpSp>
        <p:nvGrpSpPr>
          <p:cNvPr id="5" name="object 5"/>
          <p:cNvGrpSpPr/>
          <p:nvPr/>
        </p:nvGrpSpPr>
        <p:grpSpPr>
          <a:xfrm>
            <a:off x="304800" y="2419350"/>
            <a:ext cx="3657600" cy="2667000"/>
            <a:chOff x="977900" y="2959036"/>
            <a:chExt cx="3218180" cy="3430904"/>
          </a:xfrm>
        </p:grpSpPr>
        <p:sp>
          <p:nvSpPr>
            <p:cNvPr id="6" name="object 6"/>
            <p:cNvSpPr/>
            <p:nvPr/>
          </p:nvSpPr>
          <p:spPr>
            <a:xfrm>
              <a:off x="1003300" y="2984436"/>
              <a:ext cx="3167126" cy="3379851"/>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990600" y="2971736"/>
              <a:ext cx="3192780" cy="3405504"/>
            </a:xfrm>
            <a:custGeom>
              <a:avLst/>
              <a:gdLst/>
              <a:ahLst/>
              <a:cxnLst/>
              <a:rect l="l" t="t" r="r" b="b"/>
              <a:pathLst>
                <a:path w="3192779" h="3405504">
                  <a:moveTo>
                    <a:pt x="0" y="3405251"/>
                  </a:moveTo>
                  <a:lnTo>
                    <a:pt x="3192526" y="3405251"/>
                  </a:lnTo>
                  <a:lnTo>
                    <a:pt x="3192526" y="0"/>
                  </a:lnTo>
                  <a:lnTo>
                    <a:pt x="0" y="0"/>
                  </a:lnTo>
                  <a:lnTo>
                    <a:pt x="0" y="3405251"/>
                  </a:lnTo>
                  <a:close/>
                </a:path>
              </a:pathLst>
            </a:custGeom>
            <a:ln w="25400">
              <a:solidFill>
                <a:srgbClr val="000000"/>
              </a:solidFill>
            </a:ln>
          </p:spPr>
          <p:txBody>
            <a:bodyPr wrap="square" lIns="0" tIns="0" rIns="0" bIns="0" rtlCol="0"/>
            <a:lstStyle/>
            <a:p>
              <a:endParaRPr/>
            </a:p>
          </p:txBody>
        </p:sp>
      </p:grpSp>
      <p:sp>
        <p:nvSpPr>
          <p:cNvPr id="8" name="object 4"/>
          <p:cNvSpPr/>
          <p:nvPr/>
        </p:nvSpPr>
        <p:spPr>
          <a:xfrm>
            <a:off x="4038600" y="2114550"/>
            <a:ext cx="4595876" cy="29718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 dirty="0" smtClean="0"/>
              <a:t>Computed </a:t>
            </a:r>
            <a:r>
              <a:rPr lang="en-US" spc="-20" dirty="0" smtClean="0"/>
              <a:t>Radiography</a:t>
            </a:r>
            <a:r>
              <a:rPr lang="en-US" spc="25" dirty="0" smtClean="0"/>
              <a:t> </a:t>
            </a:r>
            <a:r>
              <a:rPr lang="en-US" spc="-15" dirty="0" smtClean="0"/>
              <a:t>(cont.)</a:t>
            </a:r>
            <a:endParaRPr lang="en-US" dirty="0"/>
          </a:p>
        </p:txBody>
      </p:sp>
      <p:sp>
        <p:nvSpPr>
          <p:cNvPr id="3" name="Content Placeholder 2"/>
          <p:cNvSpPr>
            <a:spLocks noGrp="1"/>
          </p:cNvSpPr>
          <p:nvPr>
            <p:ph idx="1"/>
          </p:nvPr>
        </p:nvSpPr>
        <p:spPr>
          <a:xfrm>
            <a:off x="381000" y="1200150"/>
            <a:ext cx="8305800" cy="3600451"/>
          </a:xfrm>
        </p:spPr>
        <p:txBody>
          <a:bodyPr>
            <a:normAutofit/>
          </a:bodyPr>
          <a:lstStyle/>
          <a:p>
            <a:pPr marL="355600" indent="-343535">
              <a:lnSpc>
                <a:spcPts val="2450"/>
              </a:lnSpc>
              <a:buSzPct val="150000"/>
              <a:buFont typeface="Carlito"/>
              <a:buChar char="•"/>
              <a:tabLst>
                <a:tab pos="355600" algn="l"/>
              </a:tabLst>
            </a:pPr>
            <a:r>
              <a:rPr lang="en-US" sz="1800" spc="-20" dirty="0" smtClean="0">
                <a:latin typeface="Times New Roman" pitchFamily="18" charset="0"/>
                <a:cs typeface="Times New Roman" pitchFamily="18" charset="0"/>
              </a:rPr>
              <a:t>The imaging plate is read electronically and erased for re-  use in a special scanner system.</a:t>
            </a:r>
          </a:p>
          <a:p>
            <a:pPr>
              <a:buNone/>
            </a:pPr>
            <a:endParaRPr lang="en-US" sz="2400" dirty="0" smtClean="0">
              <a:latin typeface="Arial"/>
              <a:cs typeface="Arial"/>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26</a:t>
            </a:fld>
            <a:endParaRPr lang="en"/>
          </a:p>
        </p:txBody>
      </p:sp>
      <p:sp>
        <p:nvSpPr>
          <p:cNvPr id="5" name="object 6"/>
          <p:cNvSpPr/>
          <p:nvPr/>
        </p:nvSpPr>
        <p:spPr>
          <a:xfrm>
            <a:off x="149225" y="2152650"/>
            <a:ext cx="2517775" cy="2705100"/>
          </a:xfrm>
          <a:prstGeom prst="rect">
            <a:avLst/>
          </a:prstGeom>
          <a:blipFill>
            <a:blip r:embed="rId2" cstate="print"/>
            <a:stretch>
              <a:fillRect/>
            </a:stretch>
          </a:blipFill>
        </p:spPr>
        <p:txBody>
          <a:bodyPr wrap="square" lIns="0" tIns="0" rIns="0" bIns="0" rtlCol="0"/>
          <a:lstStyle/>
          <a:p>
            <a:endParaRPr/>
          </a:p>
        </p:txBody>
      </p:sp>
      <p:sp>
        <p:nvSpPr>
          <p:cNvPr id="6" name="object 8"/>
          <p:cNvSpPr/>
          <p:nvPr/>
        </p:nvSpPr>
        <p:spPr>
          <a:xfrm>
            <a:off x="2667000" y="2170049"/>
            <a:ext cx="3124200" cy="2687701"/>
          </a:xfrm>
          <a:prstGeom prst="rect">
            <a:avLst/>
          </a:prstGeom>
          <a:blipFill>
            <a:blip r:embed="rId3" cstate="print"/>
            <a:stretch>
              <a:fillRect/>
            </a:stretch>
          </a:blipFill>
        </p:spPr>
        <p:txBody>
          <a:bodyPr wrap="square" lIns="0" tIns="0" rIns="0" bIns="0" rtlCol="0"/>
          <a:lstStyle/>
          <a:p>
            <a:endParaRPr/>
          </a:p>
        </p:txBody>
      </p:sp>
      <p:sp>
        <p:nvSpPr>
          <p:cNvPr id="7" name="object 9"/>
          <p:cNvSpPr/>
          <p:nvPr/>
        </p:nvSpPr>
        <p:spPr>
          <a:xfrm>
            <a:off x="5815076" y="2189099"/>
            <a:ext cx="3024124" cy="2668651"/>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 dirty="0" smtClean="0"/>
              <a:t>Computed </a:t>
            </a:r>
            <a:r>
              <a:rPr lang="en-US" spc="-20" dirty="0" smtClean="0"/>
              <a:t>Radiography</a:t>
            </a:r>
            <a:r>
              <a:rPr lang="en-US" spc="25" dirty="0" smtClean="0"/>
              <a:t> </a:t>
            </a:r>
            <a:r>
              <a:rPr lang="en-US" spc="-15" dirty="0" smtClean="0"/>
              <a:t>(cont.)</a:t>
            </a:r>
            <a:endParaRPr lang="en-US" dirty="0"/>
          </a:p>
        </p:txBody>
      </p:sp>
      <p:sp>
        <p:nvSpPr>
          <p:cNvPr id="3" name="Content Placeholder 2"/>
          <p:cNvSpPr>
            <a:spLocks noGrp="1"/>
          </p:cNvSpPr>
          <p:nvPr>
            <p:ph idx="1"/>
          </p:nvPr>
        </p:nvSpPr>
        <p:spPr/>
        <p:txBody>
          <a:bodyPr>
            <a:normAutofit/>
          </a:bodyPr>
          <a:lstStyle/>
          <a:p>
            <a:pPr marL="355600" indent="-343535">
              <a:lnSpc>
                <a:spcPts val="2450"/>
              </a:lnSpc>
              <a:buSzPct val="150000"/>
              <a:buFont typeface="Carlito"/>
              <a:buChar char="•"/>
              <a:tabLst>
                <a:tab pos="355600" algn="l"/>
              </a:tabLst>
            </a:pPr>
            <a:r>
              <a:rPr lang="en-US" sz="1800" spc="-20" dirty="0" smtClean="0">
                <a:latin typeface="Times New Roman" pitchFamily="18" charset="0"/>
                <a:cs typeface="Times New Roman" pitchFamily="18" charset="0"/>
              </a:rPr>
              <a:t>As a laser scans the imaging plate, light is emitted where X-  rays stimulated the phosphor during exposure. The light is  then converted to a digital value.</a:t>
            </a:r>
          </a:p>
          <a:p>
            <a:pPr>
              <a:buNone/>
            </a:pPr>
            <a:endParaRPr lang="en-US" sz="18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27</a:t>
            </a:fld>
            <a:endParaRPr lang="en"/>
          </a:p>
        </p:txBody>
      </p:sp>
      <p:pic>
        <p:nvPicPr>
          <p:cNvPr id="6" name="Picture 5" descr="New Bitmap Image.bmp"/>
          <p:cNvPicPr>
            <a:picLocks noChangeAspect="1"/>
          </p:cNvPicPr>
          <p:nvPr/>
        </p:nvPicPr>
        <p:blipFill>
          <a:blip r:embed="rId2"/>
          <a:stretch>
            <a:fillRect/>
          </a:stretch>
        </p:blipFill>
        <p:spPr>
          <a:xfrm>
            <a:off x="228600" y="2266950"/>
            <a:ext cx="8382000" cy="28194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spc="-15" dirty="0" smtClean="0">
                <a:latin typeface="Carlito"/>
                <a:cs typeface="Carlito"/>
              </a:rPr>
              <a:t>Computed </a:t>
            </a:r>
            <a:r>
              <a:rPr lang="en-US" sz="4800" spc="-20" dirty="0" smtClean="0">
                <a:latin typeface="Carlito"/>
                <a:cs typeface="Carlito"/>
              </a:rPr>
              <a:t>Radiography</a:t>
            </a:r>
            <a:r>
              <a:rPr lang="en-US" sz="4800" spc="25" dirty="0" smtClean="0">
                <a:latin typeface="Carlito"/>
                <a:cs typeface="Carlito"/>
              </a:rPr>
              <a:t> </a:t>
            </a:r>
            <a:r>
              <a:rPr lang="en-US" sz="4800" spc="-15" dirty="0" smtClean="0">
                <a:latin typeface="Carlito"/>
                <a:cs typeface="Carlito"/>
              </a:rPr>
              <a:t>(cont.)</a:t>
            </a:r>
            <a:endParaRPr lang="en-US" dirty="0"/>
          </a:p>
        </p:txBody>
      </p:sp>
      <p:sp>
        <p:nvSpPr>
          <p:cNvPr id="3" name="Content Placeholder 2"/>
          <p:cNvSpPr>
            <a:spLocks noGrp="1"/>
          </p:cNvSpPr>
          <p:nvPr>
            <p:ph idx="1"/>
          </p:nvPr>
        </p:nvSpPr>
        <p:spPr/>
        <p:txBody>
          <a:bodyPr>
            <a:normAutofit/>
          </a:bodyPr>
          <a:lstStyle/>
          <a:p>
            <a:pPr marL="355600" indent="-343535">
              <a:lnSpc>
                <a:spcPts val="2450"/>
              </a:lnSpc>
              <a:buSzPct val="150000"/>
              <a:buFont typeface="Carlito"/>
              <a:buChar char="•"/>
              <a:tabLst>
                <a:tab pos="355600" algn="l"/>
              </a:tabLst>
            </a:pPr>
            <a:r>
              <a:rPr lang="en-US" sz="1800" spc="-20" dirty="0" smtClean="0">
                <a:latin typeface="Times New Roman" pitchFamily="18" charset="0"/>
                <a:cs typeface="Times New Roman" pitchFamily="18" charset="0"/>
              </a:rPr>
              <a:t>Digital images are typically sent to a computer  workstation where specialized software allows  manipulation and enhancement.</a:t>
            </a:r>
          </a:p>
          <a:p>
            <a:pPr>
              <a:buNone/>
            </a:pPr>
            <a:endParaRPr lang="en-US" sz="2000" dirty="0" smtClean="0">
              <a:latin typeface="Carlito"/>
              <a:cs typeface="Carlito"/>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28</a:t>
            </a:fld>
            <a:endParaRPr lang="en"/>
          </a:p>
        </p:txBody>
      </p:sp>
      <p:grpSp>
        <p:nvGrpSpPr>
          <p:cNvPr id="5" name="object 4"/>
          <p:cNvGrpSpPr/>
          <p:nvPr/>
        </p:nvGrpSpPr>
        <p:grpSpPr>
          <a:xfrm>
            <a:off x="381000" y="2419350"/>
            <a:ext cx="8153400" cy="2667000"/>
            <a:chOff x="990600" y="3175000"/>
            <a:chExt cx="7613650" cy="3238500"/>
          </a:xfrm>
        </p:grpSpPr>
        <p:sp>
          <p:nvSpPr>
            <p:cNvPr id="6" name="object 5"/>
            <p:cNvSpPr/>
            <p:nvPr/>
          </p:nvSpPr>
          <p:spPr>
            <a:xfrm>
              <a:off x="990600" y="3175000"/>
              <a:ext cx="3692525" cy="3238500"/>
            </a:xfrm>
            <a:prstGeom prst="rect">
              <a:avLst/>
            </a:prstGeom>
            <a:blipFill>
              <a:blip r:embed="rId2" cstate="print"/>
              <a:stretch>
                <a:fillRect/>
              </a:stretch>
            </a:blipFill>
          </p:spPr>
          <p:txBody>
            <a:bodyPr wrap="square" lIns="0" tIns="0" rIns="0" bIns="0" rtlCol="0"/>
            <a:lstStyle/>
            <a:p>
              <a:endParaRPr/>
            </a:p>
          </p:txBody>
        </p:sp>
        <p:sp>
          <p:nvSpPr>
            <p:cNvPr id="7" name="object 6"/>
            <p:cNvSpPr/>
            <p:nvPr/>
          </p:nvSpPr>
          <p:spPr>
            <a:xfrm>
              <a:off x="4343400" y="3213100"/>
              <a:ext cx="4229100" cy="3165475"/>
            </a:xfrm>
            <a:prstGeom prst="rect">
              <a:avLst/>
            </a:prstGeom>
            <a:blipFill>
              <a:blip r:embed="rId3" cstate="print"/>
              <a:stretch>
                <a:fillRect/>
              </a:stretch>
            </a:blipFill>
          </p:spPr>
          <p:txBody>
            <a:bodyPr wrap="square" lIns="0" tIns="0" rIns="0" bIns="0" rtlCol="0"/>
            <a:lstStyle/>
            <a:p>
              <a:endParaRPr/>
            </a:p>
          </p:txBody>
        </p:sp>
        <p:sp>
          <p:nvSpPr>
            <p:cNvPr id="8" name="object 7"/>
            <p:cNvSpPr/>
            <p:nvPr/>
          </p:nvSpPr>
          <p:spPr>
            <a:xfrm>
              <a:off x="4327525" y="3197225"/>
              <a:ext cx="4260850" cy="3197225"/>
            </a:xfrm>
            <a:custGeom>
              <a:avLst/>
              <a:gdLst/>
              <a:ahLst/>
              <a:cxnLst/>
              <a:rect l="l" t="t" r="r" b="b"/>
              <a:pathLst>
                <a:path w="4260850" h="3197225">
                  <a:moveTo>
                    <a:pt x="0" y="3197225"/>
                  </a:moveTo>
                  <a:lnTo>
                    <a:pt x="4260850" y="3197225"/>
                  </a:lnTo>
                  <a:lnTo>
                    <a:pt x="4260850" y="0"/>
                  </a:lnTo>
                  <a:lnTo>
                    <a:pt x="0" y="0"/>
                  </a:lnTo>
                  <a:lnTo>
                    <a:pt x="0" y="3197225"/>
                  </a:lnTo>
                  <a:close/>
                </a:path>
              </a:pathLst>
            </a:custGeom>
            <a:ln w="31750">
              <a:solidFill>
                <a:srgbClr val="00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spc="-15" dirty="0" smtClean="0">
                <a:latin typeface="Carlito"/>
                <a:cs typeface="Carlito"/>
              </a:rPr>
              <a:t>Computed </a:t>
            </a:r>
            <a:r>
              <a:rPr lang="en-US" sz="4800" spc="-20" dirty="0" smtClean="0">
                <a:latin typeface="Carlito"/>
                <a:cs typeface="Carlito"/>
              </a:rPr>
              <a:t>Radiography</a:t>
            </a:r>
            <a:r>
              <a:rPr lang="en-US" sz="4800" spc="25" dirty="0" smtClean="0">
                <a:latin typeface="Carlito"/>
                <a:cs typeface="Carlito"/>
              </a:rPr>
              <a:t> </a:t>
            </a:r>
            <a:r>
              <a:rPr lang="en-US" sz="4800" spc="-15" dirty="0" smtClean="0">
                <a:latin typeface="Carlito"/>
                <a:cs typeface="Carlito"/>
              </a:rPr>
              <a:t>(cont.)</a:t>
            </a:r>
            <a:endParaRPr lang="en-US" dirty="0"/>
          </a:p>
        </p:txBody>
      </p:sp>
      <p:sp>
        <p:nvSpPr>
          <p:cNvPr id="3" name="Content Placeholder 2"/>
          <p:cNvSpPr>
            <a:spLocks noGrp="1"/>
          </p:cNvSpPr>
          <p:nvPr>
            <p:ph idx="1"/>
          </p:nvPr>
        </p:nvSpPr>
        <p:spPr/>
        <p:txBody>
          <a:bodyPr>
            <a:normAutofit/>
          </a:bodyPr>
          <a:lstStyle/>
          <a:p>
            <a:r>
              <a:rPr lang="en-US" sz="2400" spc="-10" dirty="0" smtClean="0">
                <a:latin typeface="Times New Roman" pitchFamily="18" charset="0"/>
                <a:cs typeface="Times New Roman" pitchFamily="18" charset="0"/>
              </a:rPr>
              <a:t>Examples </a:t>
            </a:r>
            <a:r>
              <a:rPr lang="en-US" sz="2400" spc="-5" dirty="0" smtClean="0">
                <a:latin typeface="Times New Roman" pitchFamily="18" charset="0"/>
                <a:cs typeface="Times New Roman" pitchFamily="18" charset="0"/>
              </a:rPr>
              <a:t>of </a:t>
            </a:r>
            <a:r>
              <a:rPr lang="en-US" sz="2400" spc="-15" dirty="0" smtClean="0">
                <a:latin typeface="Times New Roman" pitchFamily="18" charset="0"/>
                <a:cs typeface="Times New Roman" pitchFamily="18" charset="0"/>
              </a:rPr>
              <a:t>computed</a:t>
            </a:r>
            <a:r>
              <a:rPr lang="en-US" sz="2400" dirty="0" smtClean="0">
                <a:latin typeface="Times New Roman" pitchFamily="18" charset="0"/>
                <a:cs typeface="Times New Roman" pitchFamily="18" charset="0"/>
              </a:rPr>
              <a:t> </a:t>
            </a:r>
            <a:r>
              <a:rPr lang="en-US" sz="2400" spc="-15" dirty="0" smtClean="0">
                <a:latin typeface="Times New Roman" pitchFamily="18" charset="0"/>
                <a:cs typeface="Times New Roman" pitchFamily="18" charset="0"/>
              </a:rPr>
              <a:t>radiographs</a:t>
            </a:r>
            <a:r>
              <a:rPr lang="en-US" sz="2400" b="1" spc="-15" dirty="0" smtClean="0">
                <a:latin typeface="Carlito"/>
                <a:cs typeface="Carlito"/>
              </a:rPr>
              <a:t>:</a:t>
            </a:r>
          </a:p>
          <a:p>
            <a:pPr>
              <a:buNone/>
            </a:pPr>
            <a:endParaRPr lang="en-US" sz="2400" dirty="0" smtClean="0">
              <a:latin typeface="Carlito"/>
              <a:cs typeface="Carlito"/>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29</a:t>
            </a:fld>
            <a:endParaRPr lang="en"/>
          </a:p>
        </p:txBody>
      </p:sp>
      <p:sp>
        <p:nvSpPr>
          <p:cNvPr id="5" name="object 4"/>
          <p:cNvSpPr/>
          <p:nvPr/>
        </p:nvSpPr>
        <p:spPr>
          <a:xfrm>
            <a:off x="152400" y="1885950"/>
            <a:ext cx="3962400" cy="3200400"/>
          </a:xfrm>
          <a:prstGeom prst="rect">
            <a:avLst/>
          </a:prstGeom>
          <a:blipFill>
            <a:blip r:embed="rId2" cstate="print"/>
            <a:stretch>
              <a:fillRect/>
            </a:stretch>
          </a:blipFill>
        </p:spPr>
        <p:txBody>
          <a:bodyPr wrap="square" lIns="0" tIns="0" rIns="0" bIns="0" rtlCol="0"/>
          <a:lstStyle/>
          <a:p>
            <a:endParaRPr/>
          </a:p>
        </p:txBody>
      </p:sp>
      <p:sp>
        <p:nvSpPr>
          <p:cNvPr id="6" name="object 5"/>
          <p:cNvSpPr/>
          <p:nvPr/>
        </p:nvSpPr>
        <p:spPr>
          <a:xfrm>
            <a:off x="4191000" y="1885951"/>
            <a:ext cx="4419600" cy="32004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 dirty="0" smtClean="0"/>
              <a:t>Real-Time</a:t>
            </a:r>
            <a:r>
              <a:rPr lang="en-US" spc="-25" dirty="0" smtClean="0"/>
              <a:t> </a:t>
            </a:r>
            <a:r>
              <a:rPr lang="en-US" spc="-20" dirty="0" smtClean="0"/>
              <a:t>Radiography</a:t>
            </a:r>
            <a:endParaRPr lang="en-US" dirty="0"/>
          </a:p>
        </p:txBody>
      </p:sp>
      <p:sp>
        <p:nvSpPr>
          <p:cNvPr id="3" name="Content Placeholder 2"/>
          <p:cNvSpPr>
            <a:spLocks noGrp="1"/>
          </p:cNvSpPr>
          <p:nvPr>
            <p:ph idx="1"/>
          </p:nvPr>
        </p:nvSpPr>
        <p:spPr/>
        <p:txBody>
          <a:bodyPr>
            <a:noAutofit/>
          </a:bodyPr>
          <a:lstStyle/>
          <a:p>
            <a:pPr marL="355600" marR="5080" indent="-343535">
              <a:lnSpc>
                <a:spcPct val="80100"/>
              </a:lnSpc>
              <a:spcBef>
                <a:spcPts val="670"/>
              </a:spcBef>
              <a:buSzPct val="150000"/>
              <a:buFont typeface="Carlito"/>
              <a:buChar char="•"/>
              <a:tabLst>
                <a:tab pos="356235" algn="l"/>
              </a:tabLst>
            </a:pPr>
            <a:r>
              <a:rPr lang="en-US" sz="1800" spc="-10" dirty="0" smtClean="0">
                <a:latin typeface="Times New Roman" pitchFamily="18" charset="0"/>
                <a:cs typeface="Times New Roman" pitchFamily="18" charset="0"/>
              </a:rPr>
              <a:t>Real-Time Radiography (RTR) is a term used to describe a  form of radiography that allows electronic images to be  captured and viewed in real time.</a:t>
            </a:r>
          </a:p>
          <a:p>
            <a:pPr marL="355600" marR="21590" indent="-343535">
              <a:lnSpc>
                <a:spcPct val="80000"/>
              </a:lnSpc>
              <a:spcBef>
                <a:spcPts val="1155"/>
              </a:spcBef>
              <a:buSzPct val="150000"/>
              <a:buFont typeface="Carlito"/>
              <a:buChar char="•"/>
              <a:tabLst>
                <a:tab pos="356235" algn="l"/>
              </a:tabLst>
            </a:pPr>
            <a:r>
              <a:rPr lang="en-US" sz="1800" spc="-10" dirty="0" smtClean="0">
                <a:latin typeface="Times New Roman" pitchFamily="18" charset="0"/>
                <a:cs typeface="Times New Roman" pitchFamily="18" charset="0"/>
              </a:rPr>
              <a:t>Because image acquisition is almost instantaneous, X-ray  images can be viewed as the part is moved and rotated.</a:t>
            </a:r>
          </a:p>
          <a:p>
            <a:pPr marL="355600" marR="292100" indent="-343535">
              <a:lnSpc>
                <a:spcPct val="80000"/>
              </a:lnSpc>
              <a:spcBef>
                <a:spcPts val="1155"/>
              </a:spcBef>
              <a:buSzPct val="150000"/>
              <a:buFont typeface="Carlito"/>
              <a:buChar char="•"/>
              <a:tabLst>
                <a:tab pos="356235" algn="l"/>
              </a:tabLst>
            </a:pPr>
            <a:r>
              <a:rPr lang="en-US" sz="1800" spc="-10" dirty="0" smtClean="0">
                <a:latin typeface="Times New Roman" pitchFamily="18" charset="0"/>
                <a:cs typeface="Times New Roman" pitchFamily="18" charset="0"/>
              </a:rPr>
              <a:t>Manipulating the part can be advantageous for several  reasons:</a:t>
            </a:r>
          </a:p>
          <a:p>
            <a:pPr marL="756285" marR="569595" lvl="1" indent="-287020">
              <a:lnSpc>
                <a:spcPct val="80000"/>
              </a:lnSpc>
              <a:spcBef>
                <a:spcPts val="495"/>
              </a:spcBef>
              <a:buFont typeface="Arial"/>
              <a:buChar char="–"/>
              <a:tabLst>
                <a:tab pos="756285" algn="l"/>
                <a:tab pos="756920" algn="l"/>
              </a:tabLst>
            </a:pPr>
            <a:r>
              <a:rPr lang="en-US" sz="1800" spc="-10" dirty="0" smtClean="0">
                <a:latin typeface="Times New Roman" pitchFamily="18" charset="0"/>
                <a:cs typeface="Times New Roman" pitchFamily="18" charset="0"/>
              </a:rPr>
              <a:t>It may be possible to image the entire component with one  exposure.</a:t>
            </a:r>
          </a:p>
          <a:p>
            <a:pPr marL="756285" lvl="1" indent="-287020">
              <a:lnSpc>
                <a:spcPts val="2160"/>
              </a:lnSpc>
              <a:buFont typeface="Arial"/>
              <a:buChar char="–"/>
              <a:tabLst>
                <a:tab pos="756285" algn="l"/>
                <a:tab pos="756920" algn="l"/>
              </a:tabLst>
            </a:pPr>
            <a:r>
              <a:rPr lang="en-US" sz="1800" spc="-10" dirty="0" smtClean="0">
                <a:latin typeface="Times New Roman" pitchFamily="18" charset="0"/>
                <a:cs typeface="Times New Roman" pitchFamily="18" charset="0"/>
              </a:rPr>
              <a:t>Viewing the internal structure of the part from different angular</a:t>
            </a:r>
          </a:p>
          <a:p>
            <a:pPr marL="756285">
              <a:lnSpc>
                <a:spcPts val="2160"/>
              </a:lnSpc>
            </a:pPr>
            <a:r>
              <a:rPr lang="en-US" sz="1800" spc="-10" dirty="0" err="1" smtClean="0">
                <a:latin typeface="Times New Roman" pitchFamily="18" charset="0"/>
                <a:cs typeface="Times New Roman" pitchFamily="18" charset="0"/>
              </a:rPr>
              <a:t>prospectives</a:t>
            </a:r>
            <a:r>
              <a:rPr lang="en-US" sz="1800" spc="-10" dirty="0" smtClean="0">
                <a:latin typeface="Times New Roman" pitchFamily="18" charset="0"/>
                <a:cs typeface="Times New Roman" pitchFamily="18" charset="0"/>
              </a:rPr>
              <a:t> can provide additional data for analysis.</a:t>
            </a:r>
          </a:p>
          <a:p>
            <a:pPr marL="756285" lvl="1" indent="-287020">
              <a:lnSpc>
                <a:spcPct val="100000"/>
              </a:lnSpc>
              <a:buFont typeface="Arial"/>
              <a:buChar char="–"/>
              <a:tabLst>
                <a:tab pos="756285" algn="l"/>
                <a:tab pos="756920" algn="l"/>
              </a:tabLst>
            </a:pPr>
            <a:r>
              <a:rPr lang="en-US" sz="1800" spc="-10" dirty="0" smtClean="0">
                <a:latin typeface="Times New Roman" pitchFamily="18" charset="0"/>
                <a:cs typeface="Times New Roman" pitchFamily="18" charset="0"/>
              </a:rPr>
              <a:t>Time of inspection can often be reduced.</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30</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 dirty="0" smtClean="0"/>
              <a:t>Real-Time </a:t>
            </a:r>
            <a:r>
              <a:rPr lang="en-US" spc="-20" dirty="0" smtClean="0"/>
              <a:t>Radiography</a:t>
            </a:r>
            <a:r>
              <a:rPr lang="en-US" spc="35" dirty="0" smtClean="0"/>
              <a:t> </a:t>
            </a:r>
            <a:r>
              <a:rPr lang="en-US" spc="-10" dirty="0" smtClean="0"/>
              <a:t>(cont.)</a:t>
            </a:r>
            <a:endParaRPr lang="en-US" dirty="0"/>
          </a:p>
        </p:txBody>
      </p:sp>
      <p:sp>
        <p:nvSpPr>
          <p:cNvPr id="4" name="Content Placeholder 3"/>
          <p:cNvSpPr>
            <a:spLocks noGrp="1"/>
          </p:cNvSpPr>
          <p:nvPr>
            <p:ph sz="half" idx="2"/>
          </p:nvPr>
        </p:nvSpPr>
        <p:spPr/>
        <p:txBody>
          <a:bodyPr>
            <a:normAutofit fontScale="62500" lnSpcReduction="20000"/>
          </a:bodyPr>
          <a:lstStyle/>
          <a:p>
            <a:r>
              <a:rPr lang="en-US" dirty="0" smtClean="0">
                <a:latin typeface="Times New Roman" pitchFamily="18" charset="0"/>
                <a:cs typeface="Times New Roman" pitchFamily="18" charset="0"/>
              </a:rPr>
              <a:t>The image intensifier is a device that converts the radiation that passes through the specimen into light.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uses materials that fluoresce when struck by radiation.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more radiation that reaches the input screen, the more light that is given off.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image is very faint on the input screen so it is intensified onto a small screen inside the intensifier where the image is viewed with a camera. </a:t>
            </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31</a:t>
            </a:fld>
            <a:endParaRPr lang="en"/>
          </a:p>
        </p:txBody>
      </p:sp>
      <p:sp>
        <p:nvSpPr>
          <p:cNvPr id="6" name="object 12"/>
          <p:cNvSpPr>
            <a:spLocks noGrp="1"/>
          </p:cNvSpPr>
          <p:nvPr>
            <p:ph sz="half" idx="1"/>
          </p:nvPr>
        </p:nvSpPr>
        <p:spPr>
          <a:xfrm>
            <a:off x="533400" y="1200150"/>
            <a:ext cx="3962400" cy="1981200"/>
          </a:xfrm>
          <a:prstGeom prst="rect">
            <a:avLst/>
          </a:prstGeom>
          <a:blipFill>
            <a:blip r:embed="rId2" cstate="print"/>
            <a:stretch>
              <a:fillRect/>
            </a:stretch>
          </a:blipFill>
        </p:spPr>
        <p:txBody>
          <a:bodyPr wrap="square" lIns="0" tIns="0" rIns="0" bIns="0" rtlCol="0">
            <a:normAutofit fontScale="62500" lnSpcReduction="20000"/>
          </a:bodyPr>
          <a:lstStyle/>
          <a:p>
            <a:pPr>
              <a:buNone/>
            </a:pPr>
            <a:r>
              <a:rPr lang="en-US" dirty="0" smtClean="0"/>
              <a:t>   </a:t>
            </a:r>
            <a:endParaRPr lang="en-US" dirty="0"/>
          </a:p>
        </p:txBody>
      </p:sp>
      <p:sp>
        <p:nvSpPr>
          <p:cNvPr id="7" name="object 14"/>
          <p:cNvSpPr/>
          <p:nvPr/>
        </p:nvSpPr>
        <p:spPr>
          <a:xfrm>
            <a:off x="533400" y="3257550"/>
            <a:ext cx="3962400" cy="17526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linds(horizontal)">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linds(horizontal)">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 dirty="0" smtClean="0"/>
              <a:t>Real-Time </a:t>
            </a:r>
            <a:r>
              <a:rPr lang="en-US" spc="-20" dirty="0" smtClean="0"/>
              <a:t>Radiography</a:t>
            </a:r>
            <a:r>
              <a:rPr lang="en-US" spc="45" dirty="0" smtClean="0"/>
              <a:t> </a:t>
            </a:r>
            <a:r>
              <a:rPr lang="en-US" spc="-15" dirty="0" smtClean="0"/>
              <a:t>(cont.)</a:t>
            </a:r>
            <a:endParaRPr lang="en-US" dirty="0"/>
          </a:p>
        </p:txBody>
      </p:sp>
      <p:sp>
        <p:nvSpPr>
          <p:cNvPr id="3" name="Text Placeholder 2"/>
          <p:cNvSpPr>
            <a:spLocks noGrp="1"/>
          </p:cNvSpPr>
          <p:nvPr>
            <p:ph type="body" idx="1"/>
          </p:nvPr>
        </p:nvSpPr>
        <p:spPr>
          <a:xfrm>
            <a:off x="457200" y="1274240"/>
            <a:ext cx="4040188" cy="1297509"/>
          </a:xfrm>
        </p:spPr>
        <p:txBody>
          <a:bodyPr>
            <a:noAutofit/>
          </a:bodyPr>
          <a:lstStyle/>
          <a:p>
            <a:pPr marL="241300" marR="50165" indent="-228600">
              <a:lnSpc>
                <a:spcPct val="150000"/>
              </a:lnSpc>
              <a:spcBef>
                <a:spcPts val="25"/>
              </a:spcBef>
              <a:buSzPct val="145833"/>
              <a:buFont typeface="Carlito"/>
              <a:buChar char="•"/>
              <a:tabLst>
                <a:tab pos="241300" algn="l"/>
              </a:tabLst>
            </a:pPr>
            <a:r>
              <a:rPr lang="en-US" sz="1200" b="0" cap="none" spc="-10" dirty="0" smtClean="0">
                <a:latin typeface="Times New Roman" pitchFamily="18" charset="0"/>
                <a:cs typeface="Times New Roman" pitchFamily="18" charset="0"/>
              </a:rPr>
              <a:t>A Special Camera Which  Captures The Light Output Of The Screen Is Located  Near The Image  Intensifying Screen.</a:t>
            </a:r>
          </a:p>
          <a:p>
            <a:pPr marL="241300" marR="5080" indent="-228600">
              <a:lnSpc>
                <a:spcPct val="150000"/>
              </a:lnSpc>
              <a:spcBef>
                <a:spcPts val="380"/>
              </a:spcBef>
              <a:buSzPct val="145833"/>
              <a:buFont typeface="Carlito"/>
              <a:buChar char="•"/>
              <a:tabLst>
                <a:tab pos="241300" algn="l"/>
              </a:tabLst>
            </a:pPr>
            <a:r>
              <a:rPr lang="en-US" sz="1200" b="0" cap="none" spc="-10" dirty="0" smtClean="0">
                <a:latin typeface="Times New Roman" pitchFamily="18" charset="0"/>
                <a:cs typeface="Times New Roman" pitchFamily="18" charset="0"/>
              </a:rPr>
              <a:t>The Camera Is Very  Sensitive To A Variety Of  Different Light Intensities.</a:t>
            </a:r>
          </a:p>
        </p:txBody>
      </p:sp>
      <p:sp>
        <p:nvSpPr>
          <p:cNvPr id="5" name="Text Placeholder 4"/>
          <p:cNvSpPr>
            <a:spLocks noGrp="1"/>
          </p:cNvSpPr>
          <p:nvPr>
            <p:ph type="body" sz="quarter" idx="3"/>
          </p:nvPr>
        </p:nvSpPr>
        <p:spPr>
          <a:xfrm>
            <a:off x="4645026" y="1274240"/>
            <a:ext cx="4041775" cy="1297509"/>
          </a:xfrm>
        </p:spPr>
        <p:txBody>
          <a:bodyPr>
            <a:noAutofit/>
          </a:bodyPr>
          <a:lstStyle/>
          <a:p>
            <a:pPr marL="241300" marR="87630" indent="-228600">
              <a:lnSpc>
                <a:spcPct val="150000"/>
              </a:lnSpc>
              <a:spcBef>
                <a:spcPts val="670"/>
              </a:spcBef>
              <a:buSzPct val="145833"/>
              <a:buFont typeface="Carlito"/>
              <a:buChar char="•"/>
              <a:tabLst>
                <a:tab pos="241300" algn="l"/>
              </a:tabLst>
            </a:pPr>
            <a:r>
              <a:rPr lang="en-US" sz="1200" b="0" cap="none" spc="-10" dirty="0" smtClean="0">
                <a:latin typeface="Times New Roman" pitchFamily="18" charset="0"/>
                <a:cs typeface="Times New Roman" pitchFamily="18" charset="0"/>
              </a:rPr>
              <a:t>A monitor is then connected  to the camera to provide a  viewable image.</a:t>
            </a:r>
          </a:p>
          <a:p>
            <a:pPr marL="241300" marR="5080" indent="-228600">
              <a:lnSpc>
                <a:spcPct val="150000"/>
              </a:lnSpc>
              <a:spcBef>
                <a:spcPts val="1155"/>
              </a:spcBef>
              <a:buSzPct val="145833"/>
              <a:buFont typeface="Carlito"/>
              <a:buChar char="•"/>
              <a:tabLst>
                <a:tab pos="241300" algn="l"/>
              </a:tabLst>
            </a:pPr>
            <a:r>
              <a:rPr lang="en-US" sz="1200" b="0" cap="none" spc="-10" dirty="0" smtClean="0">
                <a:latin typeface="Times New Roman" pitchFamily="18" charset="0"/>
                <a:cs typeface="Times New Roman" pitchFamily="18" charset="0"/>
              </a:rPr>
              <a:t>If a sample positioning  system is employed, the part  can be moved around and  rotated to image different  internal features of the part.</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32</a:t>
            </a:fld>
            <a:endParaRPr lang="en"/>
          </a:p>
        </p:txBody>
      </p:sp>
      <p:sp>
        <p:nvSpPr>
          <p:cNvPr id="8" name="object 4"/>
          <p:cNvSpPr>
            <a:spLocks noGrp="1"/>
          </p:cNvSpPr>
          <p:nvPr>
            <p:ph sz="half" idx="2"/>
          </p:nvPr>
        </p:nvSpPr>
        <p:spPr>
          <a:xfrm>
            <a:off x="457200" y="2800350"/>
            <a:ext cx="4040188" cy="2286000"/>
          </a:xfrm>
          <a:prstGeom prst="rect">
            <a:avLst/>
          </a:prstGeom>
          <a:blipFill>
            <a:blip r:embed="rId2" cstate="print"/>
            <a:stretch>
              <a:fillRect/>
            </a:stretch>
          </a:blipFill>
        </p:spPr>
        <p:txBody>
          <a:bodyPr wrap="square" lIns="0" tIns="0" rIns="0" bIns="0" rtlCol="0"/>
          <a:lstStyle/>
          <a:p>
            <a:r>
              <a:rPr lang="en-US" dirty="0" smtClean="0"/>
              <a:t>  </a:t>
            </a:r>
            <a:endParaRPr lang="en-US" dirty="0"/>
          </a:p>
        </p:txBody>
      </p:sp>
      <p:sp>
        <p:nvSpPr>
          <p:cNvPr id="9" name="object 5"/>
          <p:cNvSpPr>
            <a:spLocks noGrp="1"/>
          </p:cNvSpPr>
          <p:nvPr>
            <p:ph sz="quarter" idx="4"/>
          </p:nvPr>
        </p:nvSpPr>
        <p:spPr>
          <a:xfrm>
            <a:off x="4572001" y="2876550"/>
            <a:ext cx="3962400" cy="2209800"/>
          </a:xfrm>
          <a:prstGeom prst="rect">
            <a:avLst/>
          </a:prstGeom>
          <a:blipFill>
            <a:blip r:embed="rId3" cstate="print"/>
            <a:stretch>
              <a:fillRect/>
            </a:stretch>
          </a:blipFill>
        </p:spPr>
        <p:txBody>
          <a:bodyPr wrap="square" lIns="0" tIns="0" rIns="0" bIns="0" rtlCol="0"/>
          <a:lstStyle/>
          <a:p>
            <a:r>
              <a:rPr lang="en-US" dirty="0" smtClean="0"/>
              <a:t>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 dirty="0" smtClean="0"/>
              <a:t>Real-Time </a:t>
            </a:r>
            <a:r>
              <a:rPr lang="en-US" spc="-20" dirty="0" smtClean="0"/>
              <a:t>Radiography</a:t>
            </a:r>
            <a:r>
              <a:rPr lang="en-US" spc="45" dirty="0" smtClean="0"/>
              <a:t> </a:t>
            </a:r>
            <a:r>
              <a:rPr lang="en-US" spc="-15" dirty="0" smtClean="0"/>
              <a:t>(cont.)</a:t>
            </a:r>
            <a:endParaRPr lang="en-US" dirty="0"/>
          </a:p>
        </p:txBody>
      </p:sp>
      <p:sp>
        <p:nvSpPr>
          <p:cNvPr id="4" name="Content Placeholder 3"/>
          <p:cNvSpPr>
            <a:spLocks noGrp="1"/>
          </p:cNvSpPr>
          <p:nvPr>
            <p:ph sz="half" idx="2"/>
          </p:nvPr>
        </p:nvSpPr>
        <p:spPr>
          <a:xfrm>
            <a:off x="3276600" y="1330452"/>
            <a:ext cx="5410200" cy="3467862"/>
          </a:xfrm>
        </p:spPr>
        <p:txBody>
          <a:bodyPr>
            <a:normAutofit/>
          </a:bodyPr>
          <a:lstStyle/>
          <a:p>
            <a:pPr marL="241300" marR="50165" indent="-228600">
              <a:lnSpc>
                <a:spcPct val="73900"/>
              </a:lnSpc>
              <a:spcBef>
                <a:spcPts val="25"/>
              </a:spcBef>
              <a:buSzPct val="145833"/>
              <a:buFont typeface="Carlito"/>
              <a:buChar char="•"/>
              <a:tabLst>
                <a:tab pos="241300" algn="l"/>
              </a:tabLst>
            </a:pPr>
            <a:r>
              <a:rPr lang="en-US" sz="1800" b="1" dirty="0" smtClean="0">
                <a:latin typeface="Carlito"/>
                <a:cs typeface="Carlito"/>
              </a:rPr>
              <a:t>A special </a:t>
            </a:r>
            <a:r>
              <a:rPr lang="en-US" sz="1800" b="1" spc="-10" dirty="0" smtClean="0">
                <a:latin typeface="Carlito"/>
                <a:cs typeface="Carlito"/>
              </a:rPr>
              <a:t>camera which  captures </a:t>
            </a:r>
            <a:r>
              <a:rPr lang="en-US" sz="1800" b="1" spc="-5" dirty="0" smtClean="0">
                <a:latin typeface="Carlito"/>
                <a:cs typeface="Carlito"/>
              </a:rPr>
              <a:t>the </a:t>
            </a:r>
            <a:r>
              <a:rPr lang="en-US" sz="1800" b="1" spc="-10" dirty="0" smtClean="0">
                <a:latin typeface="Carlito"/>
                <a:cs typeface="Carlito"/>
              </a:rPr>
              <a:t>light</a:t>
            </a:r>
            <a:r>
              <a:rPr lang="en-US" sz="1800" b="1" spc="-30" dirty="0" smtClean="0">
                <a:latin typeface="Carlito"/>
                <a:cs typeface="Carlito"/>
              </a:rPr>
              <a:t> </a:t>
            </a:r>
            <a:r>
              <a:rPr lang="en-US" sz="1800" b="1" spc="-5" dirty="0" smtClean="0">
                <a:latin typeface="Carlito"/>
                <a:cs typeface="Carlito"/>
              </a:rPr>
              <a:t>output </a:t>
            </a:r>
            <a:r>
              <a:rPr lang="en-US" sz="1800" b="1" dirty="0" smtClean="0">
                <a:latin typeface="Carlito"/>
                <a:cs typeface="Carlito"/>
              </a:rPr>
              <a:t>of </a:t>
            </a:r>
            <a:r>
              <a:rPr lang="en-US" sz="1800" b="1" spc="-5" dirty="0" smtClean="0">
                <a:latin typeface="Carlito"/>
                <a:cs typeface="Carlito"/>
              </a:rPr>
              <a:t>the screen </a:t>
            </a:r>
            <a:r>
              <a:rPr lang="en-US" sz="1800" b="1" dirty="0" smtClean="0">
                <a:latin typeface="Carlito"/>
                <a:cs typeface="Carlito"/>
              </a:rPr>
              <a:t>is</a:t>
            </a:r>
            <a:r>
              <a:rPr lang="en-US" sz="1800" b="1" spc="-60" dirty="0" smtClean="0">
                <a:latin typeface="Carlito"/>
                <a:cs typeface="Carlito"/>
              </a:rPr>
              <a:t> </a:t>
            </a:r>
            <a:r>
              <a:rPr lang="en-US" sz="1800" b="1" spc="-15" dirty="0" smtClean="0">
                <a:latin typeface="Carlito"/>
                <a:cs typeface="Carlito"/>
              </a:rPr>
              <a:t>located  </a:t>
            </a:r>
            <a:r>
              <a:rPr lang="en-US" sz="1800" b="1" dirty="0" smtClean="0">
                <a:latin typeface="Carlito"/>
                <a:cs typeface="Carlito"/>
              </a:rPr>
              <a:t>near </a:t>
            </a:r>
            <a:r>
              <a:rPr lang="en-US" sz="1800" b="1" spc="-5" dirty="0" smtClean="0">
                <a:latin typeface="Carlito"/>
                <a:cs typeface="Carlito"/>
              </a:rPr>
              <a:t>the image  </a:t>
            </a:r>
            <a:r>
              <a:rPr lang="en-US" sz="1800" b="1" spc="-10" dirty="0" smtClean="0">
                <a:latin typeface="Carlito"/>
                <a:cs typeface="Carlito"/>
              </a:rPr>
              <a:t>intensifying</a:t>
            </a:r>
            <a:r>
              <a:rPr lang="en-US" sz="1800" b="1" spc="-5" dirty="0" smtClean="0">
                <a:latin typeface="Carlito"/>
                <a:cs typeface="Carlito"/>
              </a:rPr>
              <a:t> screen.</a:t>
            </a:r>
            <a:endParaRPr lang="en-US" sz="1800" dirty="0" smtClean="0">
              <a:latin typeface="Carlito"/>
              <a:cs typeface="Carlito"/>
            </a:endParaRPr>
          </a:p>
          <a:p>
            <a:pPr marL="241300" marR="5080" indent="-228600">
              <a:lnSpc>
                <a:spcPct val="76800"/>
              </a:lnSpc>
              <a:spcBef>
                <a:spcPts val="380"/>
              </a:spcBef>
              <a:buSzPct val="145833"/>
              <a:buFont typeface="Carlito"/>
              <a:buChar char="•"/>
              <a:tabLst>
                <a:tab pos="241300" algn="l"/>
              </a:tabLst>
            </a:pPr>
            <a:r>
              <a:rPr lang="en-US" sz="1800" b="1" spc="-5" dirty="0" smtClean="0">
                <a:latin typeface="Carlito"/>
                <a:cs typeface="Carlito"/>
              </a:rPr>
              <a:t>The </a:t>
            </a:r>
            <a:r>
              <a:rPr lang="en-US" sz="1800" b="1" spc="-10" dirty="0" smtClean="0">
                <a:latin typeface="Carlito"/>
                <a:cs typeface="Carlito"/>
              </a:rPr>
              <a:t>camera </a:t>
            </a:r>
            <a:r>
              <a:rPr lang="en-US" sz="1800" b="1" dirty="0" smtClean="0">
                <a:latin typeface="Carlito"/>
                <a:cs typeface="Carlito"/>
              </a:rPr>
              <a:t>is </a:t>
            </a:r>
            <a:r>
              <a:rPr lang="en-US" sz="1800" b="1" spc="-5" dirty="0" smtClean="0">
                <a:latin typeface="Carlito"/>
                <a:cs typeface="Carlito"/>
              </a:rPr>
              <a:t>very  sensitive </a:t>
            </a:r>
            <a:r>
              <a:rPr lang="en-US" sz="1800" b="1" spc="-15" dirty="0" smtClean="0">
                <a:latin typeface="Carlito"/>
                <a:cs typeface="Carlito"/>
              </a:rPr>
              <a:t>to </a:t>
            </a:r>
            <a:r>
              <a:rPr lang="en-US" sz="1800" b="1" dirty="0" smtClean="0">
                <a:latin typeface="Carlito"/>
                <a:cs typeface="Carlito"/>
              </a:rPr>
              <a:t>a </a:t>
            </a:r>
            <a:r>
              <a:rPr lang="en-US" sz="1800" b="1" spc="-10" dirty="0" smtClean="0">
                <a:latin typeface="Carlito"/>
                <a:cs typeface="Carlito"/>
              </a:rPr>
              <a:t>variety </a:t>
            </a:r>
            <a:r>
              <a:rPr lang="en-US" sz="1800" b="1" dirty="0" smtClean="0">
                <a:latin typeface="Carlito"/>
                <a:cs typeface="Carlito"/>
              </a:rPr>
              <a:t>of  </a:t>
            </a:r>
            <a:r>
              <a:rPr lang="en-US" sz="1800" b="1" spc="-15" dirty="0" smtClean="0">
                <a:latin typeface="Carlito"/>
                <a:cs typeface="Carlito"/>
              </a:rPr>
              <a:t>different </a:t>
            </a:r>
            <a:r>
              <a:rPr lang="en-US" sz="1800" b="1" spc="-10" dirty="0" smtClean="0">
                <a:latin typeface="Carlito"/>
                <a:cs typeface="Carlito"/>
              </a:rPr>
              <a:t>light</a:t>
            </a:r>
            <a:r>
              <a:rPr lang="en-US" sz="1800" b="1" spc="-20" dirty="0" smtClean="0">
                <a:latin typeface="Carlito"/>
                <a:cs typeface="Carlito"/>
              </a:rPr>
              <a:t> </a:t>
            </a:r>
            <a:r>
              <a:rPr lang="en-US" sz="1800" b="1" spc="-10" dirty="0" smtClean="0">
                <a:latin typeface="Carlito"/>
                <a:cs typeface="Carlito"/>
              </a:rPr>
              <a:t>intensities.</a:t>
            </a:r>
          </a:p>
          <a:p>
            <a:pPr marL="355600" marR="87630" indent="-342900">
              <a:lnSpc>
                <a:spcPct val="80100"/>
              </a:lnSpc>
              <a:spcBef>
                <a:spcPts val="670"/>
              </a:spcBef>
              <a:buSzPct val="150000"/>
              <a:buFont typeface="Arial"/>
              <a:buChar char="•"/>
              <a:tabLst>
                <a:tab pos="355600" algn="l"/>
              </a:tabLst>
            </a:pPr>
            <a:r>
              <a:rPr lang="en-US" sz="1800" b="1" spc="-5" dirty="0" smtClean="0">
                <a:latin typeface="Arial"/>
                <a:cs typeface="Arial"/>
              </a:rPr>
              <a:t>A monitor is </a:t>
            </a:r>
            <a:r>
              <a:rPr lang="en-US" sz="1800" b="1" dirty="0" smtClean="0">
                <a:latin typeface="Arial"/>
                <a:cs typeface="Arial"/>
              </a:rPr>
              <a:t>then</a:t>
            </a:r>
            <a:r>
              <a:rPr lang="en-US" sz="1800" b="1" spc="-130" dirty="0" smtClean="0">
                <a:latin typeface="Arial"/>
                <a:cs typeface="Arial"/>
              </a:rPr>
              <a:t> </a:t>
            </a:r>
            <a:r>
              <a:rPr lang="en-US" sz="1800" b="1" spc="-5" dirty="0" smtClean="0">
                <a:latin typeface="Arial"/>
                <a:cs typeface="Arial"/>
              </a:rPr>
              <a:t>connected  </a:t>
            </a:r>
            <a:r>
              <a:rPr lang="en-US" sz="1800" b="1" dirty="0" smtClean="0">
                <a:latin typeface="Arial"/>
                <a:cs typeface="Arial"/>
              </a:rPr>
              <a:t>to the </a:t>
            </a:r>
            <a:r>
              <a:rPr lang="en-US" sz="1800" b="1" spc="-5" dirty="0" smtClean="0">
                <a:latin typeface="Arial"/>
                <a:cs typeface="Arial"/>
              </a:rPr>
              <a:t>camera </a:t>
            </a:r>
            <a:r>
              <a:rPr lang="en-US" sz="1800" b="1" dirty="0" smtClean="0">
                <a:latin typeface="Arial"/>
                <a:cs typeface="Arial"/>
              </a:rPr>
              <a:t>to </a:t>
            </a:r>
            <a:r>
              <a:rPr lang="en-US" sz="1800" b="1" spc="-5" dirty="0" smtClean="0">
                <a:latin typeface="Arial"/>
                <a:cs typeface="Arial"/>
              </a:rPr>
              <a:t>provide </a:t>
            </a:r>
            <a:r>
              <a:rPr lang="en-US" sz="1800" b="1" dirty="0" smtClean="0">
                <a:latin typeface="Arial"/>
                <a:cs typeface="Arial"/>
              </a:rPr>
              <a:t>a  viewable</a:t>
            </a:r>
            <a:r>
              <a:rPr lang="en-US" sz="1800" b="1" spc="-40" dirty="0" smtClean="0">
                <a:latin typeface="Arial"/>
                <a:cs typeface="Arial"/>
              </a:rPr>
              <a:t> </a:t>
            </a:r>
            <a:r>
              <a:rPr lang="en-US" sz="1800" b="1" spc="-5" dirty="0" smtClean="0">
                <a:latin typeface="Arial"/>
                <a:cs typeface="Arial"/>
              </a:rPr>
              <a:t>image.</a:t>
            </a:r>
            <a:endParaRPr lang="en-US" sz="1800" dirty="0" smtClean="0">
              <a:latin typeface="Arial"/>
              <a:cs typeface="Arial"/>
            </a:endParaRPr>
          </a:p>
          <a:p>
            <a:pPr marL="355600" marR="5080" indent="-342900">
              <a:lnSpc>
                <a:spcPct val="80000"/>
              </a:lnSpc>
              <a:spcBef>
                <a:spcPts val="1155"/>
              </a:spcBef>
              <a:buSzPct val="150000"/>
              <a:buFont typeface="Arial"/>
              <a:buChar char="•"/>
              <a:tabLst>
                <a:tab pos="355600" algn="l"/>
              </a:tabLst>
            </a:pPr>
            <a:r>
              <a:rPr lang="en-US" sz="1800" b="1" dirty="0" smtClean="0">
                <a:latin typeface="Arial"/>
                <a:cs typeface="Arial"/>
              </a:rPr>
              <a:t>If </a:t>
            </a:r>
            <a:r>
              <a:rPr lang="en-US" sz="1800" b="1" spc="-5" dirty="0" smtClean="0">
                <a:latin typeface="Arial"/>
                <a:cs typeface="Arial"/>
              </a:rPr>
              <a:t>a sample </a:t>
            </a:r>
            <a:r>
              <a:rPr lang="en-US" sz="1800" b="1" dirty="0" smtClean="0">
                <a:latin typeface="Arial"/>
                <a:cs typeface="Arial"/>
              </a:rPr>
              <a:t>positioning  </a:t>
            </a:r>
            <a:r>
              <a:rPr lang="en-US" sz="1800" b="1" spc="-10" dirty="0" smtClean="0">
                <a:latin typeface="Arial"/>
                <a:cs typeface="Arial"/>
              </a:rPr>
              <a:t>system </a:t>
            </a:r>
            <a:r>
              <a:rPr lang="en-US" sz="1800" b="1" spc="-5" dirty="0" smtClean="0">
                <a:latin typeface="Arial"/>
                <a:cs typeface="Arial"/>
              </a:rPr>
              <a:t>is employed, </a:t>
            </a:r>
            <a:r>
              <a:rPr lang="en-US" sz="1800" b="1" dirty="0" smtClean="0">
                <a:latin typeface="Arial"/>
                <a:cs typeface="Arial"/>
              </a:rPr>
              <a:t>the </a:t>
            </a:r>
            <a:r>
              <a:rPr lang="en-US" sz="1800" b="1" spc="-5" dirty="0" smtClean="0">
                <a:latin typeface="Arial"/>
                <a:cs typeface="Arial"/>
              </a:rPr>
              <a:t>part  can be moved </a:t>
            </a:r>
            <a:r>
              <a:rPr lang="en-US" sz="1800" b="1" dirty="0" smtClean="0">
                <a:latin typeface="Arial"/>
                <a:cs typeface="Arial"/>
              </a:rPr>
              <a:t>around and  rotated to image different  internal </a:t>
            </a:r>
            <a:r>
              <a:rPr lang="en-US" sz="1800" b="1" spc="-5" dirty="0" smtClean="0">
                <a:latin typeface="Arial"/>
                <a:cs typeface="Arial"/>
              </a:rPr>
              <a:t>features </a:t>
            </a:r>
            <a:r>
              <a:rPr lang="en-US" sz="1800" b="1" dirty="0" smtClean="0">
                <a:latin typeface="Arial"/>
                <a:cs typeface="Arial"/>
              </a:rPr>
              <a:t>of </a:t>
            </a:r>
            <a:r>
              <a:rPr lang="en-US" sz="1800" b="1" spc="-5" dirty="0" smtClean="0">
                <a:latin typeface="Arial"/>
                <a:cs typeface="Arial"/>
              </a:rPr>
              <a:t>the</a:t>
            </a:r>
            <a:r>
              <a:rPr lang="en-US" sz="1800" b="1" spc="-40" dirty="0" smtClean="0">
                <a:latin typeface="Arial"/>
                <a:cs typeface="Arial"/>
              </a:rPr>
              <a:t> </a:t>
            </a:r>
            <a:r>
              <a:rPr lang="en-US" sz="1800" b="1" spc="-5" dirty="0" smtClean="0">
                <a:latin typeface="Arial"/>
                <a:cs typeface="Arial"/>
              </a:rPr>
              <a:t>part.</a:t>
            </a:r>
            <a:endParaRPr lang="en-US" sz="1800" dirty="0" smtClean="0">
              <a:latin typeface="Carlito"/>
              <a:cs typeface="Carlito"/>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33</a:t>
            </a:fld>
            <a:endParaRPr lang="en"/>
          </a:p>
        </p:txBody>
      </p:sp>
      <p:sp>
        <p:nvSpPr>
          <p:cNvPr id="6" name="object 4"/>
          <p:cNvSpPr>
            <a:spLocks noGrp="1"/>
          </p:cNvSpPr>
          <p:nvPr>
            <p:ph sz="half" idx="1"/>
          </p:nvPr>
        </p:nvSpPr>
        <p:spPr>
          <a:xfrm>
            <a:off x="457200" y="1330325"/>
            <a:ext cx="2743200" cy="3298825"/>
          </a:xfrm>
          <a:prstGeom prst="rect">
            <a:avLst/>
          </a:prstGeom>
          <a:blipFill>
            <a:blip r:embed="rId2" cstate="print"/>
            <a:stretch>
              <a:fillRect/>
            </a:stretch>
          </a:blipFill>
        </p:spPr>
        <p:txBody>
          <a:bodyPr wrap="square" lIns="0" tIns="0" rIns="0" bIns="0" rtlCol="0"/>
          <a:lstStyle/>
          <a:p>
            <a:r>
              <a:rPr lang="en-US" dirty="0" smtClean="0"/>
              <a:t>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12700">
              <a:lnSpc>
                <a:spcPct val="100000"/>
              </a:lnSpc>
              <a:spcBef>
                <a:spcPts val="100"/>
              </a:spcBef>
            </a:pPr>
            <a:r>
              <a:rPr lang="en-US" sz="2800" spc="-5" dirty="0" smtClean="0">
                <a:latin typeface="Carlito"/>
                <a:cs typeface="Carlito"/>
              </a:rPr>
              <a:t>Comparing </a:t>
            </a:r>
            <a:r>
              <a:rPr lang="en-US" sz="2800" dirty="0" smtClean="0">
                <a:latin typeface="Carlito"/>
                <a:cs typeface="Carlito"/>
              </a:rPr>
              <a:t>Film and </a:t>
            </a:r>
            <a:r>
              <a:rPr lang="en-US" sz="2800" spc="-5" dirty="0" smtClean="0">
                <a:latin typeface="Carlito"/>
                <a:cs typeface="Carlito"/>
              </a:rPr>
              <a:t>Real-Time</a:t>
            </a:r>
            <a:r>
              <a:rPr lang="en-US" sz="2800" spc="-114" dirty="0" smtClean="0">
                <a:latin typeface="Carlito"/>
                <a:cs typeface="Carlito"/>
              </a:rPr>
              <a:t> </a:t>
            </a:r>
            <a:r>
              <a:rPr lang="en-US" sz="2800" spc="-10" dirty="0" smtClean="0">
                <a:latin typeface="Carlito"/>
                <a:cs typeface="Carlito"/>
              </a:rPr>
              <a:t>Radiography</a:t>
            </a:r>
            <a:endParaRPr lang="en-US" sz="2800" dirty="0">
              <a:latin typeface="Carlito"/>
              <a:cs typeface="Carlito"/>
            </a:endParaRPr>
          </a:p>
        </p:txBody>
      </p:sp>
      <p:sp>
        <p:nvSpPr>
          <p:cNvPr id="3" name="Text Placeholder 2"/>
          <p:cNvSpPr>
            <a:spLocks noGrp="1"/>
          </p:cNvSpPr>
          <p:nvPr>
            <p:ph type="body" idx="1"/>
          </p:nvPr>
        </p:nvSpPr>
        <p:spPr>
          <a:xfrm>
            <a:off x="457200" y="1274240"/>
            <a:ext cx="4040188" cy="1602309"/>
          </a:xfrm>
        </p:spPr>
        <p:txBody>
          <a:bodyPr/>
          <a:lstStyle/>
          <a:p>
            <a:endParaRPr lang="en-US" dirty="0" smtClean="0"/>
          </a:p>
          <a:p>
            <a:endParaRPr lang="en-US" dirty="0"/>
          </a:p>
        </p:txBody>
      </p:sp>
      <p:sp>
        <p:nvSpPr>
          <p:cNvPr id="4" name="Content Placeholder 3"/>
          <p:cNvSpPr>
            <a:spLocks noGrp="1"/>
          </p:cNvSpPr>
          <p:nvPr>
            <p:ph sz="half" idx="2"/>
          </p:nvPr>
        </p:nvSpPr>
        <p:spPr>
          <a:xfrm>
            <a:off x="457200" y="3486150"/>
            <a:ext cx="4040188" cy="1314450"/>
          </a:xfrm>
        </p:spPr>
        <p:txBody>
          <a:bodyPr>
            <a:noAutofit/>
          </a:bodyPr>
          <a:lstStyle/>
          <a:p>
            <a:pPr marL="241300" indent="-228600">
              <a:lnSpc>
                <a:spcPct val="160000"/>
              </a:lnSpc>
              <a:buSzPct val="145833"/>
              <a:buFont typeface="Carlito"/>
              <a:buChar char="•"/>
              <a:tabLst>
                <a:tab pos="241300" algn="l"/>
              </a:tabLst>
            </a:pPr>
            <a:r>
              <a:rPr lang="en-US" sz="1800" spc="-10" dirty="0" smtClean="0">
                <a:latin typeface="Times New Roman" pitchFamily="18" charset="0"/>
                <a:cs typeface="Times New Roman" pitchFamily="18" charset="0"/>
              </a:rPr>
              <a:t>Real-time images are lighter  in areas where more X-ray  photons reach and excite  the fluorescent screen.</a:t>
            </a:r>
          </a:p>
        </p:txBody>
      </p:sp>
      <p:sp>
        <p:nvSpPr>
          <p:cNvPr id="6" name="Content Placeholder 5"/>
          <p:cNvSpPr>
            <a:spLocks noGrp="1"/>
          </p:cNvSpPr>
          <p:nvPr>
            <p:ph sz="quarter" idx="4"/>
          </p:nvPr>
        </p:nvSpPr>
        <p:spPr>
          <a:xfrm>
            <a:off x="4645026" y="3409950"/>
            <a:ext cx="4041775" cy="1390650"/>
          </a:xfrm>
        </p:spPr>
        <p:txBody>
          <a:bodyPr>
            <a:normAutofit/>
          </a:bodyPr>
          <a:lstStyle/>
          <a:p>
            <a:r>
              <a:rPr lang="en-US" sz="1800" spc="-10" dirty="0" smtClean="0">
                <a:latin typeface="Times New Roman" pitchFamily="18" charset="0"/>
                <a:cs typeface="Times New Roman" pitchFamily="18" charset="0"/>
              </a:rPr>
              <a:t>Film images are darker in  areas where more X-ray  photons reach and ionize  the silver molecules in  the film</a:t>
            </a:r>
            <a:r>
              <a:rPr lang="en-US" sz="2000" b="1" spc="-5" dirty="0" smtClean="0">
                <a:latin typeface="Arial"/>
                <a:cs typeface="Arial"/>
              </a:rPr>
              <a:t>.</a:t>
            </a:r>
            <a:endParaRPr lang="en-US" sz="2000" dirty="0" smtClean="0">
              <a:latin typeface="Arial"/>
              <a:cs typeface="Arial"/>
            </a:endParaRP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34</a:t>
            </a:fld>
            <a:endParaRPr lang="en"/>
          </a:p>
        </p:txBody>
      </p:sp>
      <p:sp>
        <p:nvSpPr>
          <p:cNvPr id="8" name="object 6"/>
          <p:cNvSpPr/>
          <p:nvPr/>
        </p:nvSpPr>
        <p:spPr>
          <a:xfrm>
            <a:off x="914400" y="1276350"/>
            <a:ext cx="3733800" cy="2133600"/>
          </a:xfrm>
          <a:prstGeom prst="rect">
            <a:avLst/>
          </a:prstGeom>
          <a:blipFill>
            <a:blip r:embed="rId2" cstate="print"/>
            <a:stretch>
              <a:fillRect/>
            </a:stretch>
          </a:blipFill>
        </p:spPr>
        <p:txBody>
          <a:bodyPr wrap="square" lIns="0" tIns="0" rIns="0" bIns="0" rtlCol="0"/>
          <a:lstStyle/>
          <a:p>
            <a:endParaRPr/>
          </a:p>
        </p:txBody>
      </p:sp>
      <p:grpSp>
        <p:nvGrpSpPr>
          <p:cNvPr id="9" name="object 7"/>
          <p:cNvGrpSpPr>
            <a:grpSpLocks noGrp="1"/>
          </p:cNvGrpSpPr>
          <p:nvPr>
            <p:ph type="body" sz="quarter" idx="3"/>
          </p:nvPr>
        </p:nvGrpSpPr>
        <p:grpSpPr>
          <a:xfrm>
            <a:off x="4876800" y="1274763"/>
            <a:ext cx="3810000" cy="2058987"/>
            <a:chOff x="4851400" y="2260600"/>
            <a:chExt cx="2973070" cy="2363470"/>
          </a:xfrm>
        </p:grpSpPr>
        <p:sp>
          <p:nvSpPr>
            <p:cNvPr id="10" name="object 8"/>
            <p:cNvSpPr/>
            <p:nvPr/>
          </p:nvSpPr>
          <p:spPr>
            <a:xfrm>
              <a:off x="4875275" y="2284475"/>
              <a:ext cx="2948939" cy="2339340"/>
            </a:xfrm>
            <a:prstGeom prst="rect">
              <a:avLst/>
            </a:prstGeom>
            <a:blipFill>
              <a:blip r:embed="rId3" cstate="print"/>
              <a:stretch>
                <a:fillRect/>
              </a:stretch>
            </a:blipFill>
          </p:spPr>
          <p:txBody>
            <a:bodyPr wrap="square" lIns="0" tIns="0" rIns="0" bIns="0" rtlCol="0"/>
            <a:lstStyle/>
            <a:p>
              <a:endParaRPr/>
            </a:p>
          </p:txBody>
        </p:sp>
        <p:sp>
          <p:nvSpPr>
            <p:cNvPr id="11" name="object 9"/>
            <p:cNvSpPr/>
            <p:nvPr/>
          </p:nvSpPr>
          <p:spPr>
            <a:xfrm>
              <a:off x="4851400" y="2260600"/>
              <a:ext cx="2946400" cy="2336800"/>
            </a:xfrm>
            <a:prstGeom prst="rect">
              <a:avLst/>
            </a:prstGeom>
            <a:blipFill>
              <a:blip r:embed="rId4"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15" dirty="0" smtClean="0"/>
              <a:t>Direct</a:t>
            </a:r>
            <a:r>
              <a:rPr lang="en-US" sz="4800" spc="-45" dirty="0" smtClean="0"/>
              <a:t> </a:t>
            </a:r>
            <a:r>
              <a:rPr lang="en-US" sz="4800" spc="-20" dirty="0" smtClean="0"/>
              <a:t>Radiography</a:t>
            </a:r>
            <a:endParaRPr lang="en-US" dirty="0"/>
          </a:p>
        </p:txBody>
      </p:sp>
      <p:sp>
        <p:nvSpPr>
          <p:cNvPr id="3" name="Content Placeholder 2"/>
          <p:cNvSpPr>
            <a:spLocks noGrp="1"/>
          </p:cNvSpPr>
          <p:nvPr>
            <p:ph sz="half" idx="1"/>
          </p:nvPr>
        </p:nvSpPr>
        <p:spPr/>
        <p:txBody>
          <a:bodyPr>
            <a:normAutofit fontScale="55000" lnSpcReduction="20000"/>
          </a:bodyPr>
          <a:lstStyle/>
          <a:p>
            <a:pPr marL="241300" indent="-229235">
              <a:lnSpc>
                <a:spcPts val="2485"/>
              </a:lnSpc>
              <a:buSzPct val="150000"/>
              <a:buFont typeface="Carlito"/>
              <a:buChar char="•"/>
              <a:tabLst>
                <a:tab pos="241935" algn="l"/>
              </a:tabLst>
            </a:pPr>
            <a:r>
              <a:rPr lang="en-US" spc="-10" dirty="0" smtClean="0">
                <a:latin typeface="Times New Roman" pitchFamily="18" charset="0"/>
                <a:cs typeface="Times New Roman" pitchFamily="18" charset="0"/>
              </a:rPr>
              <a:t>Direct </a:t>
            </a:r>
            <a:r>
              <a:rPr lang="en-US" spc="-15" dirty="0" smtClean="0">
                <a:latin typeface="Times New Roman" pitchFamily="18" charset="0"/>
                <a:cs typeface="Times New Roman" pitchFamily="18" charset="0"/>
              </a:rPr>
              <a:t>radiography </a:t>
            </a:r>
            <a:r>
              <a:rPr lang="en-US" dirty="0" smtClean="0">
                <a:latin typeface="Times New Roman" pitchFamily="18" charset="0"/>
                <a:cs typeface="Times New Roman" pitchFamily="18" charset="0"/>
              </a:rPr>
              <a:t>(DR) is a </a:t>
            </a:r>
            <a:r>
              <a:rPr lang="en-US" spc="-10" dirty="0" smtClean="0">
                <a:latin typeface="Times New Roman" pitchFamily="18" charset="0"/>
                <a:cs typeface="Times New Roman" pitchFamily="18" charset="0"/>
              </a:rPr>
              <a:t>form</a:t>
            </a:r>
            <a:r>
              <a:rPr lang="en-US" spc="1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of </a:t>
            </a:r>
            <a:r>
              <a:rPr lang="en-US" spc="-5" dirty="0" smtClean="0">
                <a:latin typeface="Times New Roman" pitchFamily="18" charset="0"/>
                <a:cs typeface="Times New Roman" pitchFamily="18" charset="0"/>
              </a:rPr>
              <a:t>real-time </a:t>
            </a:r>
            <a:r>
              <a:rPr lang="en-US" spc="-10" dirty="0" smtClean="0">
                <a:latin typeface="Times New Roman" pitchFamily="18" charset="0"/>
                <a:cs typeface="Times New Roman" pitchFamily="18" charset="0"/>
              </a:rPr>
              <a:t>radiography </a:t>
            </a:r>
            <a:r>
              <a:rPr lang="en-US" spc="-5" dirty="0" smtClean="0">
                <a:latin typeface="Times New Roman" pitchFamily="18" charset="0"/>
                <a:cs typeface="Times New Roman" pitchFamily="18" charset="0"/>
              </a:rPr>
              <a:t>that </a:t>
            </a:r>
            <a:r>
              <a:rPr lang="en-US" dirty="0" smtClean="0">
                <a:latin typeface="Times New Roman" pitchFamily="18" charset="0"/>
                <a:cs typeface="Times New Roman" pitchFamily="18" charset="0"/>
              </a:rPr>
              <a:t>uses</a:t>
            </a:r>
            <a:r>
              <a:rPr lang="en-US" spc="-35"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 </a:t>
            </a:r>
            <a:r>
              <a:rPr lang="en-US" spc="-5" dirty="0" smtClean="0">
                <a:latin typeface="Times New Roman" pitchFamily="18" charset="0"/>
                <a:cs typeface="Times New Roman" pitchFamily="18" charset="0"/>
              </a:rPr>
              <a:t>special </a:t>
            </a:r>
            <a:r>
              <a:rPr lang="en-US" spc="-10" dirty="0" smtClean="0">
                <a:latin typeface="Times New Roman" pitchFamily="18" charset="0"/>
                <a:cs typeface="Times New Roman" pitchFamily="18" charset="0"/>
              </a:rPr>
              <a:t>flat </a:t>
            </a:r>
            <a:r>
              <a:rPr lang="en-US" dirty="0" smtClean="0">
                <a:latin typeface="Times New Roman" pitchFamily="18" charset="0"/>
                <a:cs typeface="Times New Roman" pitchFamily="18" charset="0"/>
              </a:rPr>
              <a:t>panel</a:t>
            </a:r>
            <a:r>
              <a:rPr lang="en-US" spc="-15" dirty="0" smtClean="0">
                <a:latin typeface="Times New Roman" pitchFamily="18" charset="0"/>
                <a:cs typeface="Times New Roman" pitchFamily="18" charset="0"/>
              </a:rPr>
              <a:t> </a:t>
            </a:r>
            <a:r>
              <a:rPr lang="en-US" spc="-30" dirty="0" smtClean="0">
                <a:latin typeface="Times New Roman" pitchFamily="18" charset="0"/>
                <a:cs typeface="Times New Roman" pitchFamily="18" charset="0"/>
              </a:rPr>
              <a:t>detector. </a:t>
            </a:r>
            <a:r>
              <a:rPr lang="en-US" dirty="0" smtClean="0">
                <a:latin typeface="Times New Roman" pitchFamily="18" charset="0"/>
                <a:cs typeface="Times New Roman" pitchFamily="18" charset="0"/>
              </a:rPr>
              <a:t>The panel </a:t>
            </a:r>
            <a:r>
              <a:rPr lang="en-US" spc="-5" dirty="0" smtClean="0">
                <a:latin typeface="Times New Roman" pitchFamily="18" charset="0"/>
                <a:cs typeface="Times New Roman" pitchFamily="18" charset="0"/>
              </a:rPr>
              <a:t>works </a:t>
            </a:r>
            <a:r>
              <a:rPr lang="en-US" dirty="0" smtClean="0">
                <a:latin typeface="Times New Roman" pitchFamily="18" charset="0"/>
                <a:cs typeface="Times New Roman" pitchFamily="18" charset="0"/>
              </a:rPr>
              <a:t>by </a:t>
            </a:r>
            <a:r>
              <a:rPr lang="en-US" spc="-10" dirty="0" smtClean="0">
                <a:latin typeface="Times New Roman" pitchFamily="18" charset="0"/>
                <a:cs typeface="Times New Roman" pitchFamily="18" charset="0"/>
              </a:rPr>
              <a:t>converting  penetrating radiation </a:t>
            </a:r>
            <a:r>
              <a:rPr lang="en-US" dirty="0" smtClean="0">
                <a:latin typeface="Times New Roman" pitchFamily="18" charset="0"/>
                <a:cs typeface="Times New Roman" pitchFamily="18" charset="0"/>
              </a:rPr>
              <a:t>passing  </a:t>
            </a:r>
            <a:r>
              <a:rPr lang="en-US" spc="-5" dirty="0" smtClean="0">
                <a:latin typeface="Times New Roman" pitchFamily="18" charset="0"/>
                <a:cs typeface="Times New Roman" pitchFamily="18" charset="0"/>
              </a:rPr>
              <a:t>through </a:t>
            </a:r>
            <a:r>
              <a:rPr lang="en-US" dirty="0" smtClean="0">
                <a:latin typeface="Times New Roman" pitchFamily="18" charset="0"/>
                <a:cs typeface="Times New Roman" pitchFamily="18" charset="0"/>
              </a:rPr>
              <a:t>the </a:t>
            </a:r>
            <a:r>
              <a:rPr lang="en-US" spc="-15" dirty="0" smtClean="0">
                <a:latin typeface="Times New Roman" pitchFamily="18" charset="0"/>
                <a:cs typeface="Times New Roman" pitchFamily="18" charset="0"/>
              </a:rPr>
              <a:t>test </a:t>
            </a:r>
            <a:r>
              <a:rPr lang="en-US" dirty="0" smtClean="0">
                <a:latin typeface="Times New Roman" pitchFamily="18" charset="0"/>
                <a:cs typeface="Times New Roman" pitchFamily="18" charset="0"/>
              </a:rPr>
              <a:t>specimen</a:t>
            </a:r>
            <a:r>
              <a:rPr lang="en-US" spc="-9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into  </a:t>
            </a:r>
            <a:r>
              <a:rPr lang="en-US" spc="-5" dirty="0" smtClean="0">
                <a:latin typeface="Times New Roman" pitchFamily="18" charset="0"/>
                <a:cs typeface="Times New Roman" pitchFamily="18" charset="0"/>
              </a:rPr>
              <a:t>minute electrical</a:t>
            </a:r>
            <a:r>
              <a:rPr lang="en-US" spc="-5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charges.</a:t>
            </a:r>
          </a:p>
          <a:p>
            <a:pPr marL="241300" indent="-229235">
              <a:lnSpc>
                <a:spcPts val="2485"/>
              </a:lnSpc>
              <a:buSzPct val="150000"/>
              <a:buFont typeface="Carlito"/>
              <a:buChar char="•"/>
              <a:tabLst>
                <a:tab pos="241935" algn="l"/>
              </a:tabLst>
            </a:pPr>
            <a:endParaRPr lang="en-US" dirty="0" smtClean="0">
              <a:latin typeface="Times New Roman" pitchFamily="18" charset="0"/>
              <a:cs typeface="Times New Roman" pitchFamily="18" charset="0"/>
            </a:endParaRPr>
          </a:p>
          <a:p>
            <a:pPr marL="241300" marR="5080" indent="-229235">
              <a:lnSpc>
                <a:spcPct val="87600"/>
              </a:lnSpc>
              <a:spcBef>
                <a:spcPts val="165"/>
              </a:spcBef>
              <a:buSzPct val="150000"/>
              <a:buFont typeface="Carlito"/>
              <a:buChar char="•"/>
              <a:tabLst>
                <a:tab pos="241935" algn="l"/>
              </a:tabLst>
            </a:pPr>
            <a:r>
              <a:rPr lang="en-US" dirty="0" smtClean="0">
                <a:latin typeface="Times New Roman" pitchFamily="18" charset="0"/>
                <a:cs typeface="Times New Roman" pitchFamily="18" charset="0"/>
              </a:rPr>
              <a:t>The panel </a:t>
            </a:r>
            <a:r>
              <a:rPr lang="en-US" spc="-10" dirty="0" smtClean="0">
                <a:latin typeface="Times New Roman" pitchFamily="18" charset="0"/>
                <a:cs typeface="Times New Roman" pitchFamily="18" charset="0"/>
              </a:rPr>
              <a:t>contains many micro-  </a:t>
            </a:r>
            <a:r>
              <a:rPr lang="en-US" spc="-5" dirty="0" smtClean="0">
                <a:latin typeface="Times New Roman" pitchFamily="18" charset="0"/>
                <a:cs typeface="Times New Roman" pitchFamily="18" charset="0"/>
              </a:rPr>
              <a:t>electronic capacitors. </a:t>
            </a:r>
            <a:r>
              <a:rPr lang="en-US" dirty="0" smtClean="0">
                <a:latin typeface="Times New Roman" pitchFamily="18" charset="0"/>
                <a:cs typeface="Times New Roman" pitchFamily="18" charset="0"/>
              </a:rPr>
              <a:t>The </a:t>
            </a:r>
            <a:r>
              <a:rPr lang="en-US" spc="-5" dirty="0" smtClean="0">
                <a:latin typeface="Times New Roman" pitchFamily="18" charset="0"/>
                <a:cs typeface="Times New Roman" pitchFamily="18" charset="0"/>
              </a:rPr>
              <a:t>capacitors  </a:t>
            </a:r>
            <a:r>
              <a:rPr lang="en-US" spc="-10" dirty="0" smtClean="0">
                <a:latin typeface="Times New Roman" pitchFamily="18" charset="0"/>
                <a:cs typeface="Times New Roman" pitchFamily="18" charset="0"/>
              </a:rPr>
              <a:t>form </a:t>
            </a:r>
            <a:r>
              <a:rPr lang="en-US" spc="-5" dirty="0" smtClean="0">
                <a:latin typeface="Times New Roman" pitchFamily="18" charset="0"/>
                <a:cs typeface="Times New Roman" pitchFamily="18" charset="0"/>
              </a:rPr>
              <a:t>an electrical </a:t>
            </a:r>
            <a:r>
              <a:rPr lang="en-US" spc="-10" dirty="0" smtClean="0">
                <a:latin typeface="Times New Roman" pitchFamily="18" charset="0"/>
                <a:cs typeface="Times New Roman" pitchFamily="18" charset="0"/>
              </a:rPr>
              <a:t>charge </a:t>
            </a:r>
            <a:r>
              <a:rPr lang="en-US" spc="-15" dirty="0" smtClean="0">
                <a:latin typeface="Times New Roman" pitchFamily="18" charset="0"/>
                <a:cs typeface="Times New Roman" pitchFamily="18" charset="0"/>
              </a:rPr>
              <a:t>pattern  </a:t>
            </a:r>
            <a:r>
              <a:rPr lang="en-US" spc="-5" dirty="0" smtClean="0">
                <a:latin typeface="Times New Roman" pitchFamily="18" charset="0"/>
                <a:cs typeface="Times New Roman" pitchFamily="18" charset="0"/>
              </a:rPr>
              <a:t>image </a:t>
            </a:r>
            <a:r>
              <a:rPr lang="en-US" dirty="0" smtClean="0">
                <a:latin typeface="Times New Roman" pitchFamily="18" charset="0"/>
                <a:cs typeface="Times New Roman" pitchFamily="18" charset="0"/>
              </a:rPr>
              <a:t>of the</a:t>
            </a:r>
            <a:r>
              <a:rPr lang="en-US" spc="-3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specimen.</a:t>
            </a:r>
          </a:p>
          <a:p>
            <a:pPr marL="241300" marR="5080" indent="-229235">
              <a:lnSpc>
                <a:spcPct val="87600"/>
              </a:lnSpc>
              <a:spcBef>
                <a:spcPts val="165"/>
              </a:spcBef>
              <a:buSzPct val="150000"/>
              <a:buFont typeface="Carlito"/>
              <a:buChar char="•"/>
              <a:tabLst>
                <a:tab pos="241935" algn="l"/>
              </a:tabLst>
            </a:pPr>
            <a:endParaRPr lang="en-US" dirty="0" smtClean="0">
              <a:latin typeface="Times New Roman" pitchFamily="18" charset="0"/>
              <a:cs typeface="Times New Roman" pitchFamily="18" charset="0"/>
            </a:endParaRPr>
          </a:p>
          <a:p>
            <a:pPr marL="241300" marR="97790" indent="-229235">
              <a:lnSpc>
                <a:spcPct val="86400"/>
              </a:lnSpc>
              <a:spcBef>
                <a:spcPts val="215"/>
              </a:spcBef>
              <a:buSzPct val="150000"/>
              <a:buFont typeface="Carlito"/>
              <a:buChar char="•"/>
              <a:tabLst>
                <a:tab pos="241935" algn="l"/>
              </a:tabLst>
            </a:pPr>
            <a:r>
              <a:rPr lang="en-US" spc="-10" dirty="0" smtClean="0">
                <a:latin typeface="Times New Roman" pitchFamily="18" charset="0"/>
                <a:cs typeface="Times New Roman" pitchFamily="18" charset="0"/>
              </a:rPr>
              <a:t>Each capacitor’s charge </a:t>
            </a:r>
            <a:r>
              <a:rPr lang="en-US" dirty="0" smtClean="0">
                <a:latin typeface="Times New Roman" pitchFamily="18" charset="0"/>
                <a:cs typeface="Times New Roman" pitchFamily="18" charset="0"/>
              </a:rPr>
              <a:t>is </a:t>
            </a:r>
            <a:r>
              <a:rPr lang="en-US" spc="-10" dirty="0" smtClean="0">
                <a:latin typeface="Times New Roman" pitchFamily="18" charset="0"/>
                <a:cs typeface="Times New Roman" pitchFamily="18" charset="0"/>
              </a:rPr>
              <a:t>converted  into </a:t>
            </a:r>
            <a:r>
              <a:rPr lang="en-US" dirty="0" smtClean="0">
                <a:latin typeface="Times New Roman" pitchFamily="18" charset="0"/>
                <a:cs typeface="Times New Roman" pitchFamily="18" charset="0"/>
              </a:rPr>
              <a:t>a </a:t>
            </a:r>
            <a:r>
              <a:rPr lang="en-US" spc="-10" dirty="0" smtClean="0">
                <a:latin typeface="Times New Roman" pitchFamily="18" charset="0"/>
                <a:cs typeface="Times New Roman" pitchFamily="18" charset="0"/>
              </a:rPr>
              <a:t>pixel </a:t>
            </a:r>
            <a:r>
              <a:rPr lang="en-US" spc="-5" dirty="0" smtClean="0">
                <a:latin typeface="Times New Roman" pitchFamily="18" charset="0"/>
                <a:cs typeface="Times New Roman" pitchFamily="18" charset="0"/>
              </a:rPr>
              <a:t>which </a:t>
            </a:r>
            <a:r>
              <a:rPr lang="en-US" spc="-10" dirty="0" smtClean="0">
                <a:latin typeface="Times New Roman" pitchFamily="18" charset="0"/>
                <a:cs typeface="Times New Roman" pitchFamily="18" charset="0"/>
              </a:rPr>
              <a:t>forms </a:t>
            </a:r>
            <a:r>
              <a:rPr lang="en-US" dirty="0" smtClean="0">
                <a:latin typeface="Times New Roman" pitchFamily="18" charset="0"/>
                <a:cs typeface="Times New Roman" pitchFamily="18" charset="0"/>
              </a:rPr>
              <a:t>the </a:t>
            </a:r>
            <a:r>
              <a:rPr lang="en-US" spc="-5" dirty="0" smtClean="0">
                <a:latin typeface="Times New Roman" pitchFamily="18" charset="0"/>
                <a:cs typeface="Times New Roman" pitchFamily="18" charset="0"/>
              </a:rPr>
              <a:t>digital  image.</a:t>
            </a:r>
            <a:endParaRPr lang="en-US"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35</a:t>
            </a:fld>
            <a:endParaRPr lang="en"/>
          </a:p>
        </p:txBody>
      </p:sp>
      <p:grpSp>
        <p:nvGrpSpPr>
          <p:cNvPr id="6" name="object 4"/>
          <p:cNvGrpSpPr>
            <a:grpSpLocks noGrp="1"/>
          </p:cNvGrpSpPr>
          <p:nvPr>
            <p:ph sz="half" idx="2"/>
          </p:nvPr>
        </p:nvGrpSpPr>
        <p:grpSpPr>
          <a:xfrm>
            <a:off x="4648200" y="1330325"/>
            <a:ext cx="4038600" cy="3468688"/>
            <a:chOff x="5016500" y="1612900"/>
            <a:chExt cx="3492500" cy="3368675"/>
          </a:xfrm>
        </p:grpSpPr>
        <p:sp>
          <p:nvSpPr>
            <p:cNvPr id="7" name="object 5"/>
            <p:cNvSpPr/>
            <p:nvPr/>
          </p:nvSpPr>
          <p:spPr>
            <a:xfrm>
              <a:off x="5068996" y="1752600"/>
              <a:ext cx="2894320" cy="2003728"/>
            </a:xfrm>
            <a:prstGeom prst="rect">
              <a:avLst/>
            </a:prstGeom>
            <a:blipFill>
              <a:blip r:embed="rId2" cstate="print"/>
              <a:stretch>
                <a:fillRect/>
              </a:stretch>
            </a:blipFill>
          </p:spPr>
          <p:txBody>
            <a:bodyPr wrap="square" lIns="0" tIns="0" rIns="0" bIns="0" rtlCol="0"/>
            <a:lstStyle/>
            <a:p>
              <a:endParaRPr/>
            </a:p>
          </p:txBody>
        </p:sp>
        <p:sp>
          <p:nvSpPr>
            <p:cNvPr id="8" name="object 6"/>
            <p:cNvSpPr/>
            <p:nvPr/>
          </p:nvSpPr>
          <p:spPr>
            <a:xfrm>
              <a:off x="5981700" y="1612900"/>
              <a:ext cx="2527300" cy="1895475"/>
            </a:xfrm>
            <a:prstGeom prst="rect">
              <a:avLst/>
            </a:prstGeom>
            <a:blipFill>
              <a:blip r:embed="rId3" cstate="print"/>
              <a:stretch>
                <a:fillRect/>
              </a:stretch>
            </a:blipFill>
          </p:spPr>
          <p:txBody>
            <a:bodyPr wrap="square" lIns="0" tIns="0" rIns="0" bIns="0" rtlCol="0"/>
            <a:lstStyle/>
            <a:p>
              <a:endParaRPr/>
            </a:p>
          </p:txBody>
        </p:sp>
        <p:sp>
          <p:nvSpPr>
            <p:cNvPr id="9" name="object 7"/>
            <p:cNvSpPr/>
            <p:nvPr/>
          </p:nvSpPr>
          <p:spPr>
            <a:xfrm>
              <a:off x="5016500" y="3152775"/>
              <a:ext cx="2438400" cy="1828800"/>
            </a:xfrm>
            <a:prstGeom prst="rect">
              <a:avLst/>
            </a:prstGeom>
            <a:blipFill>
              <a:blip r:embed="rId4"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pc="-10" dirty="0" smtClean="0">
                <a:latin typeface="Carlito"/>
                <a:cs typeface="Carlito"/>
              </a:rPr>
              <a:t>Computed</a:t>
            </a:r>
            <a:r>
              <a:rPr lang="en-US" sz="4800" spc="-65" dirty="0" smtClean="0">
                <a:latin typeface="Carlito"/>
                <a:cs typeface="Carlito"/>
              </a:rPr>
              <a:t> </a:t>
            </a:r>
            <a:r>
              <a:rPr lang="en-US" sz="4800" spc="-60" dirty="0" smtClean="0">
                <a:latin typeface="Carlito"/>
                <a:cs typeface="Carlito"/>
              </a:rPr>
              <a:t>Tomography</a:t>
            </a:r>
            <a:endParaRPr lang="en-US" dirty="0"/>
          </a:p>
        </p:txBody>
      </p:sp>
      <p:sp>
        <p:nvSpPr>
          <p:cNvPr id="3" name="Content Placeholder 2"/>
          <p:cNvSpPr>
            <a:spLocks noGrp="1"/>
          </p:cNvSpPr>
          <p:nvPr>
            <p:ph sz="half" idx="1"/>
          </p:nvPr>
        </p:nvSpPr>
        <p:spPr>
          <a:xfrm>
            <a:off x="457200" y="1330452"/>
            <a:ext cx="3429000" cy="3467862"/>
          </a:xfrm>
        </p:spPr>
        <p:txBody>
          <a:bodyPr>
            <a:normAutofit/>
          </a:bodyPr>
          <a:lstStyle/>
          <a:p>
            <a:pPr marL="241300" indent="-229235">
              <a:lnSpc>
                <a:spcPct val="80000"/>
              </a:lnSpc>
              <a:buSzPct val="150000"/>
              <a:buFont typeface="Carlito"/>
              <a:buChar char="•"/>
              <a:tabLst>
                <a:tab pos="241935" algn="l"/>
              </a:tabLst>
            </a:pPr>
            <a:r>
              <a:rPr lang="en-US" sz="1500" dirty="0" smtClean="0">
                <a:latin typeface="Times New Roman" pitchFamily="18" charset="0"/>
                <a:cs typeface="Times New Roman" pitchFamily="18" charset="0"/>
              </a:rPr>
              <a:t>Computed Tomography (CT) uses a real-time  inspection system employing a sample positioning  system and special software.</a:t>
            </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36</a:t>
            </a:fld>
            <a:endParaRPr lang="en"/>
          </a:p>
        </p:txBody>
      </p:sp>
      <p:sp>
        <p:nvSpPr>
          <p:cNvPr id="6" name="object 4"/>
          <p:cNvSpPr>
            <a:spLocks noGrp="1"/>
          </p:cNvSpPr>
          <p:nvPr>
            <p:ph sz="half" idx="2"/>
          </p:nvPr>
        </p:nvSpPr>
        <p:spPr>
          <a:xfrm>
            <a:off x="3886200" y="1200150"/>
            <a:ext cx="5029200" cy="3657600"/>
          </a:xfrm>
          <a:prstGeom prst="rect">
            <a:avLst/>
          </a:prstGeom>
          <a:blipFill>
            <a:blip r:embed="rId2" cstate="print"/>
            <a:stretch>
              <a:fillRect/>
            </a:stretch>
          </a:blipFill>
        </p:spPr>
        <p:txBody>
          <a:bodyPr wrap="square" lIns="0" tIns="0" rIns="0" bIns="0" rtlCol="0"/>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 dirty="0" smtClean="0"/>
              <a:t>Radiographic</a:t>
            </a:r>
            <a:r>
              <a:rPr lang="en-US" spc="10" dirty="0" smtClean="0"/>
              <a:t> </a:t>
            </a:r>
            <a:r>
              <a:rPr lang="en-US" spc="-15" dirty="0" smtClean="0"/>
              <a:t>Images</a:t>
            </a:r>
            <a:endParaRPr lang="en-US" dirty="0"/>
          </a:p>
        </p:txBody>
      </p:sp>
      <p:pic>
        <p:nvPicPr>
          <p:cNvPr id="5" name="Content Placeholder 4" descr="New Bitmap Image.bmp"/>
          <p:cNvPicPr>
            <a:picLocks noGrp="1" noChangeAspect="1"/>
          </p:cNvPicPr>
          <p:nvPr>
            <p:ph idx="1"/>
          </p:nvPr>
        </p:nvPicPr>
        <p:blipFill>
          <a:blip r:embed="rId2"/>
          <a:stretch>
            <a:fillRect/>
          </a:stretch>
        </p:blipFill>
        <p:spPr>
          <a:xfrm>
            <a:off x="990600" y="1200150"/>
            <a:ext cx="7086600" cy="3887787"/>
          </a:xfrm>
        </p:spPr>
      </p:pic>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37</a:t>
            </a:fld>
            <a:endParaRPr lang="en"/>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10" dirty="0" smtClean="0"/>
              <a:t>Radiographic</a:t>
            </a:r>
            <a:r>
              <a:rPr lang="en-US" sz="4800" spc="-75" dirty="0" smtClean="0"/>
              <a:t> </a:t>
            </a:r>
            <a:r>
              <a:rPr lang="en-US" sz="4800" spc="-10" dirty="0" smtClean="0"/>
              <a:t>Images</a:t>
            </a:r>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38</a:t>
            </a:fld>
            <a:endParaRPr lang="en"/>
          </a:p>
        </p:txBody>
      </p:sp>
      <p:sp>
        <p:nvSpPr>
          <p:cNvPr id="6" name="object 6"/>
          <p:cNvSpPr>
            <a:spLocks noGrp="1"/>
          </p:cNvSpPr>
          <p:nvPr>
            <p:ph sz="half" idx="1"/>
          </p:nvPr>
        </p:nvSpPr>
        <p:spPr>
          <a:prstGeom prst="rect">
            <a:avLst/>
          </a:prstGeom>
          <a:blipFill>
            <a:blip r:embed="rId2" cstate="print"/>
            <a:stretch>
              <a:fillRect/>
            </a:stretch>
          </a:blipFill>
        </p:spPr>
        <p:txBody>
          <a:bodyPr wrap="square" lIns="0" tIns="0" rIns="0" bIns="0" rtlCol="0"/>
          <a:lstStyle/>
          <a:p>
            <a:r>
              <a:rPr lang="en-US" dirty="0" smtClean="0"/>
              <a:t>   </a:t>
            </a:r>
            <a:endParaRPr lang="en-US" dirty="0"/>
          </a:p>
        </p:txBody>
      </p:sp>
      <p:grpSp>
        <p:nvGrpSpPr>
          <p:cNvPr id="7" name="object 3"/>
          <p:cNvGrpSpPr>
            <a:grpSpLocks noGrp="1"/>
          </p:cNvGrpSpPr>
          <p:nvPr>
            <p:ph sz="half" idx="2"/>
          </p:nvPr>
        </p:nvGrpSpPr>
        <p:grpSpPr>
          <a:xfrm>
            <a:off x="4648200" y="1330325"/>
            <a:ext cx="4038600" cy="3468688"/>
            <a:chOff x="5778500" y="2365375"/>
            <a:chExt cx="2552700" cy="2964180"/>
          </a:xfrm>
        </p:grpSpPr>
        <p:sp>
          <p:nvSpPr>
            <p:cNvPr id="8" name="object 4"/>
            <p:cNvSpPr/>
            <p:nvPr/>
          </p:nvSpPr>
          <p:spPr>
            <a:xfrm>
              <a:off x="5803900" y="2390775"/>
              <a:ext cx="2501900" cy="2913126"/>
            </a:xfrm>
            <a:prstGeom prst="rect">
              <a:avLst/>
            </a:prstGeom>
            <a:blipFill>
              <a:blip r:embed="rId3" cstate="print"/>
              <a:stretch>
                <a:fillRect/>
              </a:stretch>
            </a:blipFill>
          </p:spPr>
          <p:txBody>
            <a:bodyPr wrap="square" lIns="0" tIns="0" rIns="0" bIns="0" rtlCol="0"/>
            <a:lstStyle/>
            <a:p>
              <a:endParaRPr/>
            </a:p>
          </p:txBody>
        </p:sp>
        <p:sp>
          <p:nvSpPr>
            <p:cNvPr id="9" name="object 5"/>
            <p:cNvSpPr/>
            <p:nvPr/>
          </p:nvSpPr>
          <p:spPr>
            <a:xfrm>
              <a:off x="5791200" y="2378075"/>
              <a:ext cx="2527300" cy="2938780"/>
            </a:xfrm>
            <a:custGeom>
              <a:avLst/>
              <a:gdLst/>
              <a:ahLst/>
              <a:cxnLst/>
              <a:rect l="l" t="t" r="r" b="b"/>
              <a:pathLst>
                <a:path w="2527300" h="2938779">
                  <a:moveTo>
                    <a:pt x="0" y="2938526"/>
                  </a:moveTo>
                  <a:lnTo>
                    <a:pt x="2527300" y="2938526"/>
                  </a:lnTo>
                  <a:lnTo>
                    <a:pt x="2527300" y="0"/>
                  </a:lnTo>
                  <a:lnTo>
                    <a:pt x="0" y="0"/>
                  </a:lnTo>
                  <a:lnTo>
                    <a:pt x="0" y="2938526"/>
                  </a:lnTo>
                  <a:close/>
                </a:path>
              </a:pathLst>
            </a:custGeom>
            <a:ln w="25400">
              <a:solidFill>
                <a:srgbClr val="000000"/>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10" dirty="0" smtClean="0"/>
              <a:t>Image</a:t>
            </a:r>
            <a:r>
              <a:rPr lang="en-US" sz="4800" spc="-55" dirty="0" smtClean="0"/>
              <a:t> </a:t>
            </a:r>
            <a:r>
              <a:rPr lang="en-US" sz="4800" spc="-5" dirty="0" smtClean="0"/>
              <a:t>Quality</a:t>
            </a:r>
            <a:endParaRPr lang="en-US" dirty="0"/>
          </a:p>
        </p:txBody>
      </p:sp>
      <p:sp>
        <p:nvSpPr>
          <p:cNvPr id="3" name="Content Placeholder 2"/>
          <p:cNvSpPr>
            <a:spLocks noGrp="1"/>
          </p:cNvSpPr>
          <p:nvPr>
            <p:ph idx="1"/>
          </p:nvPr>
        </p:nvSpPr>
        <p:spPr/>
        <p:txBody>
          <a:bodyPr>
            <a:normAutofit/>
          </a:bodyPr>
          <a:lstStyle/>
          <a:p>
            <a:pPr marL="241300" indent="-229235">
              <a:lnSpc>
                <a:spcPct val="80000"/>
              </a:lnSpc>
              <a:buSzPct val="150000"/>
              <a:buFont typeface="Carlito"/>
              <a:buChar char="•"/>
              <a:tabLst>
                <a:tab pos="241935" algn="l"/>
              </a:tabLst>
            </a:pPr>
            <a:r>
              <a:rPr lang="en-US" sz="1500" dirty="0" smtClean="0">
                <a:latin typeface="Times New Roman" pitchFamily="18" charset="0"/>
                <a:cs typeface="Times New Roman" pitchFamily="18" charset="0"/>
              </a:rPr>
              <a:t>Image quality is critical for accurate assessment of a test specimen’s integrity.</a:t>
            </a:r>
          </a:p>
          <a:p>
            <a:pPr marL="241300" indent="-229235">
              <a:lnSpc>
                <a:spcPct val="80000"/>
              </a:lnSpc>
              <a:buSzPct val="150000"/>
              <a:buNone/>
              <a:tabLst>
                <a:tab pos="241935" algn="l"/>
              </a:tabLst>
            </a:pPr>
            <a:r>
              <a:rPr lang="en-US" sz="1500" dirty="0" smtClean="0">
                <a:latin typeface="Times New Roman" pitchFamily="18" charset="0"/>
                <a:cs typeface="Times New Roman" pitchFamily="18" charset="0"/>
              </a:rPr>
              <a:t> </a:t>
            </a:r>
          </a:p>
          <a:p>
            <a:pPr marL="241300" indent="-229235">
              <a:lnSpc>
                <a:spcPct val="80000"/>
              </a:lnSpc>
              <a:buSzPct val="150000"/>
              <a:buFont typeface="Carlito"/>
              <a:buChar char="•"/>
              <a:tabLst>
                <a:tab pos="241935" algn="l"/>
              </a:tabLst>
            </a:pPr>
            <a:r>
              <a:rPr lang="en-US" sz="1500" dirty="0" smtClean="0">
                <a:latin typeface="Times New Roman" pitchFamily="18" charset="0"/>
                <a:cs typeface="Times New Roman" pitchFamily="18" charset="0"/>
              </a:rPr>
              <a:t>Various tools called Image Quality Indicators (IQIs) are used for this purpose. </a:t>
            </a:r>
          </a:p>
          <a:p>
            <a:pPr marL="241300" indent="-229235">
              <a:lnSpc>
                <a:spcPct val="80000"/>
              </a:lnSpc>
              <a:buSzPct val="150000"/>
              <a:buFont typeface="Carlito"/>
              <a:buChar char="•"/>
              <a:tabLst>
                <a:tab pos="241935" algn="l"/>
              </a:tabLst>
            </a:pPr>
            <a:endParaRPr lang="en-US" sz="1500" dirty="0" smtClean="0">
              <a:latin typeface="Times New Roman" pitchFamily="18" charset="0"/>
              <a:cs typeface="Times New Roman" pitchFamily="18" charset="0"/>
            </a:endParaRPr>
          </a:p>
          <a:p>
            <a:pPr marL="241300" indent="-229235">
              <a:lnSpc>
                <a:spcPct val="80000"/>
              </a:lnSpc>
              <a:buSzPct val="150000"/>
              <a:buFont typeface="Carlito"/>
              <a:buChar char="•"/>
              <a:tabLst>
                <a:tab pos="241935" algn="l"/>
              </a:tabLst>
            </a:pPr>
            <a:r>
              <a:rPr lang="en-US" sz="1500" dirty="0" smtClean="0">
                <a:latin typeface="Times New Roman" pitchFamily="18" charset="0"/>
                <a:cs typeface="Times New Roman" pitchFamily="18" charset="0"/>
              </a:rPr>
              <a:t>There are many different designs of IQIs. Some contain artificial holes of varying size drilled in metal plaques while others are manufactured from wires of differing diameters mounted next to one another.</a:t>
            </a:r>
          </a:p>
          <a:p>
            <a:pPr>
              <a:buNone/>
            </a:pPr>
            <a:endParaRPr lang="en-US" sz="1600" b="1" dirty="0" smtClean="0"/>
          </a:p>
          <a:p>
            <a:pPr>
              <a:buNone/>
            </a:pPr>
            <a:endParaRPr lang="en-US" sz="1600" b="1" dirty="0" smtClean="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39</a:t>
            </a:fld>
            <a:endParaRPr lang="en"/>
          </a:p>
        </p:txBody>
      </p:sp>
      <p:sp>
        <p:nvSpPr>
          <p:cNvPr id="6" name="object 6"/>
          <p:cNvSpPr/>
          <p:nvPr/>
        </p:nvSpPr>
        <p:spPr>
          <a:xfrm>
            <a:off x="381000" y="2724150"/>
            <a:ext cx="2667000" cy="213360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3124200" y="2701925"/>
            <a:ext cx="1417701" cy="2155825"/>
          </a:xfrm>
          <a:prstGeom prst="rect">
            <a:avLst/>
          </a:prstGeom>
          <a:blipFill>
            <a:blip r:embed="rId3" cstate="print"/>
            <a:stretch>
              <a:fillRect/>
            </a:stretch>
          </a:blipFill>
        </p:spPr>
        <p:txBody>
          <a:bodyPr wrap="square" lIns="0" tIns="0" rIns="0" bIns="0" rtlCol="0"/>
          <a:lstStyle/>
          <a:p>
            <a:endParaRPr/>
          </a:p>
        </p:txBody>
      </p:sp>
      <p:sp>
        <p:nvSpPr>
          <p:cNvPr id="8" name="object 5"/>
          <p:cNvSpPr/>
          <p:nvPr/>
        </p:nvSpPr>
        <p:spPr>
          <a:xfrm>
            <a:off x="4572000" y="2495550"/>
            <a:ext cx="4419600" cy="243840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linds(horizontal)">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38" y="114300"/>
            <a:ext cx="8366562" cy="733806"/>
          </a:xfrm>
        </p:spPr>
        <p:txBody>
          <a:bodyPr>
            <a:noAutofit/>
          </a:bodyPr>
          <a:lstStyle/>
          <a:p>
            <a:r>
              <a:rPr lang="en-US" sz="5400" spc="-10" dirty="0" smtClean="0"/>
              <a:t>Image </a:t>
            </a:r>
            <a:r>
              <a:rPr lang="en-US" sz="5400" spc="-5" dirty="0" smtClean="0"/>
              <a:t>Quality</a:t>
            </a:r>
            <a:r>
              <a:rPr lang="en-US" sz="5400" spc="-60" dirty="0" smtClean="0"/>
              <a:t> </a:t>
            </a:r>
            <a:r>
              <a:rPr lang="en-US" sz="5400" spc="-10" dirty="0" smtClean="0"/>
              <a:t>(cont.)</a:t>
            </a:r>
            <a:endParaRPr lang="en-US" sz="5400" dirty="0"/>
          </a:p>
        </p:txBody>
      </p:sp>
      <p:sp>
        <p:nvSpPr>
          <p:cNvPr id="4" name="Text Placeholder 3"/>
          <p:cNvSpPr>
            <a:spLocks noGrp="1"/>
          </p:cNvSpPr>
          <p:nvPr>
            <p:ph type="body" sz="half" idx="2"/>
          </p:nvPr>
        </p:nvSpPr>
        <p:spPr/>
        <p:txBody>
          <a:bodyPr>
            <a:normAutofit/>
          </a:bodyPr>
          <a:lstStyle/>
          <a:p>
            <a:pPr marL="241300" marR="271780" indent="-229235">
              <a:lnSpc>
                <a:spcPct val="80000"/>
              </a:lnSpc>
              <a:buSzPct val="150000"/>
              <a:buFont typeface="Carlito"/>
              <a:buChar char="•"/>
              <a:tabLst>
                <a:tab pos="241935" algn="l"/>
              </a:tabLst>
            </a:pPr>
            <a:r>
              <a:rPr lang="en-US" sz="1500" dirty="0" smtClean="0">
                <a:latin typeface="Times New Roman" pitchFamily="18" charset="0"/>
                <a:cs typeface="Times New Roman" pitchFamily="18" charset="0"/>
              </a:rPr>
              <a:t>IQIs are typically placed  on or next to a test  specimen.</a:t>
            </a:r>
          </a:p>
          <a:p>
            <a:pPr marL="241300" marR="271780" indent="-229235">
              <a:lnSpc>
                <a:spcPct val="80000"/>
              </a:lnSpc>
              <a:buSzPct val="150000"/>
              <a:buFont typeface="Carlito"/>
              <a:buChar char="•"/>
              <a:tabLst>
                <a:tab pos="241935" algn="l"/>
              </a:tabLst>
            </a:pPr>
            <a:endParaRPr lang="en-US" sz="1500" dirty="0" smtClean="0">
              <a:latin typeface="Times New Roman" pitchFamily="18" charset="0"/>
              <a:cs typeface="Times New Roman" pitchFamily="18" charset="0"/>
            </a:endParaRPr>
          </a:p>
          <a:p>
            <a:pPr marL="241300" marR="5080" indent="-229235">
              <a:lnSpc>
                <a:spcPct val="80000"/>
              </a:lnSpc>
              <a:buSzPct val="150000"/>
              <a:buFont typeface="Carlito"/>
              <a:buChar char="•"/>
              <a:tabLst>
                <a:tab pos="241935" algn="l"/>
              </a:tabLst>
            </a:pPr>
            <a:r>
              <a:rPr lang="en-US" sz="1500" dirty="0" smtClean="0">
                <a:latin typeface="Times New Roman" pitchFamily="18" charset="0"/>
                <a:cs typeface="Times New Roman" pitchFamily="18" charset="0"/>
              </a:rPr>
              <a:t>Quality typically being  determined based on the  smallest hole or wire  diameter that is  reproduced on the image.</a:t>
            </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40</a:t>
            </a:fld>
            <a:endParaRPr lang="en"/>
          </a:p>
        </p:txBody>
      </p:sp>
      <p:grpSp>
        <p:nvGrpSpPr>
          <p:cNvPr id="6" name="object 4"/>
          <p:cNvGrpSpPr>
            <a:grpSpLocks noGrp="1"/>
          </p:cNvGrpSpPr>
          <p:nvPr>
            <p:ph idx="1"/>
          </p:nvPr>
        </p:nvGrpSpPr>
        <p:grpSpPr>
          <a:xfrm>
            <a:off x="2819400" y="1308100"/>
            <a:ext cx="3124200" cy="3625850"/>
            <a:chOff x="1046162" y="4676775"/>
            <a:chExt cx="2824480" cy="2003425"/>
          </a:xfrm>
        </p:grpSpPr>
        <p:sp>
          <p:nvSpPr>
            <p:cNvPr id="7" name="object 5"/>
            <p:cNvSpPr/>
            <p:nvPr/>
          </p:nvSpPr>
          <p:spPr>
            <a:xfrm>
              <a:off x="1397000" y="4749800"/>
              <a:ext cx="2095500" cy="1765300"/>
            </a:xfrm>
            <a:prstGeom prst="rect">
              <a:avLst/>
            </a:prstGeom>
            <a:blipFill>
              <a:blip r:embed="rId2" cstate="print"/>
              <a:stretch>
                <a:fillRect/>
              </a:stretch>
            </a:blipFill>
          </p:spPr>
          <p:txBody>
            <a:bodyPr wrap="square" lIns="0" tIns="0" rIns="0" bIns="0" rtlCol="0"/>
            <a:lstStyle/>
            <a:p>
              <a:endParaRPr/>
            </a:p>
          </p:txBody>
        </p:sp>
        <p:sp>
          <p:nvSpPr>
            <p:cNvPr id="8" name="object 6"/>
            <p:cNvSpPr/>
            <p:nvPr/>
          </p:nvSpPr>
          <p:spPr>
            <a:xfrm>
              <a:off x="1762125" y="4676775"/>
              <a:ext cx="1417701" cy="2003425"/>
            </a:xfrm>
            <a:prstGeom prst="rect">
              <a:avLst/>
            </a:prstGeom>
            <a:blipFill>
              <a:blip r:embed="rId3" cstate="print"/>
              <a:stretch>
                <a:fillRect/>
              </a:stretch>
            </a:blipFill>
          </p:spPr>
          <p:txBody>
            <a:bodyPr wrap="square" lIns="0" tIns="0" rIns="0" bIns="0" rtlCol="0"/>
            <a:lstStyle/>
            <a:p>
              <a:endParaRPr/>
            </a:p>
          </p:txBody>
        </p:sp>
        <p:sp>
          <p:nvSpPr>
            <p:cNvPr id="9" name="object 7"/>
            <p:cNvSpPr/>
            <p:nvPr/>
          </p:nvSpPr>
          <p:spPr>
            <a:xfrm>
              <a:off x="1046162" y="4864100"/>
              <a:ext cx="2824099" cy="1485900"/>
            </a:xfrm>
            <a:prstGeom prst="rect">
              <a:avLst/>
            </a:prstGeom>
            <a:blipFill>
              <a:blip r:embed="rId4" cstate="print"/>
              <a:stretch>
                <a:fillRect/>
              </a:stretch>
            </a:blipFill>
          </p:spPr>
          <p:txBody>
            <a:bodyPr wrap="square" lIns="0" tIns="0" rIns="0" bIns="0" rtlCol="0"/>
            <a:lstStyle/>
            <a:p>
              <a:endParaRPr/>
            </a:p>
          </p:txBody>
        </p:sp>
      </p:grpSp>
      <p:grpSp>
        <p:nvGrpSpPr>
          <p:cNvPr id="10" name="object 8"/>
          <p:cNvGrpSpPr/>
          <p:nvPr/>
        </p:nvGrpSpPr>
        <p:grpSpPr>
          <a:xfrm>
            <a:off x="6096000" y="1276350"/>
            <a:ext cx="2873375" cy="3597275"/>
            <a:chOff x="4419600" y="1670050"/>
            <a:chExt cx="4244975" cy="4879975"/>
          </a:xfrm>
        </p:grpSpPr>
        <p:sp>
          <p:nvSpPr>
            <p:cNvPr id="11" name="object 9"/>
            <p:cNvSpPr/>
            <p:nvPr/>
          </p:nvSpPr>
          <p:spPr>
            <a:xfrm>
              <a:off x="4445000" y="1695450"/>
              <a:ext cx="4191000" cy="4794250"/>
            </a:xfrm>
            <a:prstGeom prst="rect">
              <a:avLst/>
            </a:prstGeom>
            <a:blipFill>
              <a:blip r:embed="rId5" cstate="print"/>
              <a:stretch>
                <a:fillRect/>
              </a:stretch>
            </a:blipFill>
          </p:spPr>
          <p:txBody>
            <a:bodyPr wrap="square" lIns="0" tIns="0" rIns="0" bIns="0" rtlCol="0"/>
            <a:lstStyle/>
            <a:p>
              <a:endParaRPr/>
            </a:p>
          </p:txBody>
        </p:sp>
        <p:sp>
          <p:nvSpPr>
            <p:cNvPr id="12" name="object 10"/>
            <p:cNvSpPr/>
            <p:nvPr/>
          </p:nvSpPr>
          <p:spPr>
            <a:xfrm>
              <a:off x="4432300" y="1682750"/>
              <a:ext cx="4216400" cy="4819650"/>
            </a:xfrm>
            <a:custGeom>
              <a:avLst/>
              <a:gdLst/>
              <a:ahLst/>
              <a:cxnLst/>
              <a:rect l="l" t="t" r="r" b="b"/>
              <a:pathLst>
                <a:path w="4216400" h="4819650">
                  <a:moveTo>
                    <a:pt x="0" y="4819650"/>
                  </a:moveTo>
                  <a:lnTo>
                    <a:pt x="4216400" y="4819650"/>
                  </a:lnTo>
                  <a:lnTo>
                    <a:pt x="4216400" y="0"/>
                  </a:lnTo>
                  <a:lnTo>
                    <a:pt x="0" y="0"/>
                  </a:lnTo>
                  <a:lnTo>
                    <a:pt x="0" y="4819650"/>
                  </a:lnTo>
                  <a:close/>
                </a:path>
              </a:pathLst>
            </a:custGeom>
            <a:ln w="25400">
              <a:solidFill>
                <a:srgbClr val="121212"/>
              </a:solidFill>
            </a:ln>
          </p:spPr>
          <p:txBody>
            <a:bodyPr wrap="square" lIns="0" tIns="0" rIns="0" bIns="0" rtlCol="0"/>
            <a:lstStyle/>
            <a:p>
              <a:endParaRPr/>
            </a:p>
          </p:txBody>
        </p:sp>
        <p:sp>
          <p:nvSpPr>
            <p:cNvPr id="13" name="object 11"/>
            <p:cNvSpPr/>
            <p:nvPr/>
          </p:nvSpPr>
          <p:spPr>
            <a:xfrm>
              <a:off x="4495800" y="1706626"/>
              <a:ext cx="4143375" cy="4817999"/>
            </a:xfrm>
            <a:prstGeom prst="rect">
              <a:avLst/>
            </a:prstGeom>
            <a:blipFill>
              <a:blip r:embed="rId6" cstate="print"/>
              <a:stretch>
                <a:fillRect/>
              </a:stretch>
            </a:blipFill>
          </p:spPr>
          <p:txBody>
            <a:bodyPr wrap="square" lIns="0" tIns="0" rIns="0" bIns="0" rtlCol="0"/>
            <a:lstStyle/>
            <a:p>
              <a:endParaRPr/>
            </a:p>
          </p:txBody>
        </p:sp>
        <p:sp>
          <p:nvSpPr>
            <p:cNvPr id="14" name="object 12"/>
            <p:cNvSpPr/>
            <p:nvPr/>
          </p:nvSpPr>
          <p:spPr>
            <a:xfrm>
              <a:off x="4449826" y="1681225"/>
              <a:ext cx="4214749" cy="4868799"/>
            </a:xfrm>
            <a:prstGeom prst="rect">
              <a:avLst/>
            </a:prstGeom>
            <a:blipFill>
              <a:blip r:embed="rId7"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5" dirty="0" smtClean="0"/>
              <a:t>Radiation</a:t>
            </a:r>
            <a:r>
              <a:rPr lang="en-US" sz="4800" spc="-100" dirty="0" smtClean="0"/>
              <a:t> </a:t>
            </a:r>
            <a:r>
              <a:rPr lang="en-US" sz="4800" spc="-20" dirty="0" smtClean="0"/>
              <a:t>Safety</a:t>
            </a:r>
            <a:endParaRPr lang="en-US" dirty="0"/>
          </a:p>
        </p:txBody>
      </p:sp>
      <p:sp>
        <p:nvSpPr>
          <p:cNvPr id="4" name="Content Placeholder 3"/>
          <p:cNvSpPr>
            <a:spLocks noGrp="1"/>
          </p:cNvSpPr>
          <p:nvPr>
            <p:ph sz="half" idx="2"/>
          </p:nvPr>
        </p:nvSpPr>
        <p:spPr/>
        <p:txBody>
          <a:bodyPr>
            <a:normAutofit/>
          </a:bodyPr>
          <a:lstStyle/>
          <a:p>
            <a:pPr algn="just">
              <a:buNone/>
            </a:pPr>
            <a:r>
              <a:rPr lang="en-US" sz="1600" dirty="0" smtClean="0">
                <a:latin typeface="Times New Roman" pitchFamily="18" charset="0"/>
                <a:cs typeface="Times New Roman" pitchFamily="18" charset="0"/>
              </a:rPr>
              <a:t>Use of radiation sources in industrial radiography is heavily regulated by state and  federal organizations due to </a:t>
            </a:r>
            <a:r>
              <a:rPr lang="en-US" sz="1600" dirty="0" err="1" smtClean="0">
                <a:latin typeface="Times New Roman" pitchFamily="18" charset="0"/>
                <a:cs typeface="Times New Roman" pitchFamily="18" charset="0"/>
              </a:rPr>
              <a:t>potentia</a:t>
            </a:r>
            <a:r>
              <a:rPr lang="en-US" sz="1600" dirty="0" smtClean="0">
                <a:latin typeface="Times New Roman" pitchFamily="18" charset="0"/>
                <a:cs typeface="Times New Roman" pitchFamily="18" charset="0"/>
              </a:rPr>
              <a:t> public and  personal risks</a:t>
            </a:r>
            <a:endParaRPr lang="en-US" dirty="0" smtClean="0">
              <a:latin typeface="Carlito"/>
              <a:cs typeface="Carlito"/>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41</a:t>
            </a:fld>
            <a:endParaRPr lang="en"/>
          </a:p>
        </p:txBody>
      </p:sp>
      <p:grpSp>
        <p:nvGrpSpPr>
          <p:cNvPr id="6" name="object 4"/>
          <p:cNvGrpSpPr>
            <a:grpSpLocks noGrp="1"/>
          </p:cNvGrpSpPr>
          <p:nvPr>
            <p:ph sz="half" idx="1"/>
          </p:nvPr>
        </p:nvGrpSpPr>
        <p:grpSpPr>
          <a:xfrm>
            <a:off x="457200" y="1330325"/>
            <a:ext cx="4038600" cy="3468688"/>
            <a:chOff x="1739900" y="3225800"/>
            <a:chExt cx="5967730" cy="3279775"/>
          </a:xfrm>
        </p:grpSpPr>
        <p:sp>
          <p:nvSpPr>
            <p:cNvPr id="7" name="object 5"/>
            <p:cNvSpPr/>
            <p:nvPr/>
          </p:nvSpPr>
          <p:spPr>
            <a:xfrm>
              <a:off x="1765300" y="3251200"/>
              <a:ext cx="5916676" cy="3228975"/>
            </a:xfrm>
            <a:prstGeom prst="rect">
              <a:avLst/>
            </a:prstGeom>
            <a:blipFill>
              <a:blip r:embed="rId2" cstate="print"/>
              <a:stretch>
                <a:fillRect/>
              </a:stretch>
            </a:blipFill>
          </p:spPr>
          <p:txBody>
            <a:bodyPr wrap="square" lIns="0" tIns="0" rIns="0" bIns="0" rtlCol="0"/>
            <a:lstStyle/>
            <a:p>
              <a:endParaRPr/>
            </a:p>
          </p:txBody>
        </p:sp>
        <p:sp>
          <p:nvSpPr>
            <p:cNvPr id="8" name="object 6"/>
            <p:cNvSpPr/>
            <p:nvPr/>
          </p:nvSpPr>
          <p:spPr>
            <a:xfrm>
              <a:off x="1752600" y="3238500"/>
              <a:ext cx="5942330" cy="3254375"/>
            </a:xfrm>
            <a:custGeom>
              <a:avLst/>
              <a:gdLst/>
              <a:ahLst/>
              <a:cxnLst/>
              <a:rect l="l" t="t" r="r" b="b"/>
              <a:pathLst>
                <a:path w="5942330" h="3254375">
                  <a:moveTo>
                    <a:pt x="0" y="3254375"/>
                  </a:moveTo>
                  <a:lnTo>
                    <a:pt x="5942076" y="3254375"/>
                  </a:lnTo>
                  <a:lnTo>
                    <a:pt x="5942076" y="0"/>
                  </a:lnTo>
                  <a:lnTo>
                    <a:pt x="0" y="0"/>
                  </a:lnTo>
                  <a:lnTo>
                    <a:pt x="0" y="3254375"/>
                  </a:lnTo>
                  <a:close/>
                </a:path>
              </a:pathLst>
            </a:custGeom>
            <a:ln w="25399">
              <a:solidFill>
                <a:srgbClr val="121212"/>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pc="-5" dirty="0" smtClean="0">
                <a:latin typeface="Carlito"/>
                <a:cs typeface="Carlito"/>
              </a:rPr>
              <a:t>Radiation </a:t>
            </a:r>
            <a:r>
              <a:rPr lang="en-US" sz="4800" spc="-20" dirty="0" smtClean="0">
                <a:latin typeface="Carlito"/>
                <a:cs typeface="Carlito"/>
              </a:rPr>
              <a:t>Safety</a:t>
            </a:r>
            <a:r>
              <a:rPr lang="en-US" sz="4800" spc="-114" dirty="0" smtClean="0">
                <a:latin typeface="Carlito"/>
                <a:cs typeface="Carlito"/>
              </a:rPr>
              <a:t> </a:t>
            </a:r>
            <a:r>
              <a:rPr lang="en-US" sz="4800" spc="-10" dirty="0" smtClean="0">
                <a:latin typeface="Carlito"/>
                <a:cs typeface="Carlito"/>
              </a:rPr>
              <a:t>(cont.)</a:t>
            </a:r>
            <a:endParaRPr lang="en-US" dirty="0"/>
          </a:p>
        </p:txBody>
      </p:sp>
      <p:sp>
        <p:nvSpPr>
          <p:cNvPr id="3" name="Content Placeholder 2"/>
          <p:cNvSpPr>
            <a:spLocks noGrp="1"/>
          </p:cNvSpPr>
          <p:nvPr>
            <p:ph idx="1"/>
          </p:nvPr>
        </p:nvSpPr>
        <p:spPr>
          <a:xfrm>
            <a:off x="381000" y="1123950"/>
            <a:ext cx="8305800" cy="3676651"/>
          </a:xfrm>
        </p:spPr>
        <p:txBody>
          <a:bodyPr>
            <a:normAutofit/>
          </a:bodyPr>
          <a:lstStyle/>
          <a:p>
            <a:r>
              <a:rPr lang="en-US" sz="1600" dirty="0" smtClean="0">
                <a:latin typeface="Times New Roman" pitchFamily="18" charset="0"/>
                <a:cs typeface="Times New Roman" pitchFamily="18" charset="0"/>
              </a:rPr>
              <a:t>There are many sources of radiation. In general, a person receives  roughly 100 </a:t>
            </a:r>
            <a:r>
              <a:rPr lang="en-US" sz="1600" dirty="0" err="1" smtClean="0">
                <a:latin typeface="Times New Roman" pitchFamily="18" charset="0"/>
                <a:cs typeface="Times New Roman" pitchFamily="18" charset="0"/>
              </a:rPr>
              <a:t>mrem</a:t>
            </a:r>
            <a:r>
              <a:rPr lang="en-US" sz="1600" dirty="0" smtClean="0">
                <a:latin typeface="Times New Roman" pitchFamily="18" charset="0"/>
                <a:cs typeface="Times New Roman" pitchFamily="18" charset="0"/>
              </a:rPr>
              <a:t>/year from natural sources and roughly 100  </a:t>
            </a:r>
            <a:r>
              <a:rPr lang="en-US" sz="1600" dirty="0" err="1" smtClean="0">
                <a:latin typeface="Times New Roman" pitchFamily="18" charset="0"/>
                <a:cs typeface="Times New Roman" pitchFamily="18" charset="0"/>
              </a:rPr>
              <a:t>mrem</a:t>
            </a:r>
            <a:r>
              <a:rPr lang="en-US" sz="1600" dirty="0" smtClean="0">
                <a:latin typeface="Times New Roman" pitchFamily="18" charset="0"/>
                <a:cs typeface="Times New Roman" pitchFamily="18" charset="0"/>
              </a:rPr>
              <a:t>/year from manmade sources</a:t>
            </a:r>
          </a:p>
          <a:p>
            <a:pPr>
              <a:buNone/>
            </a:pPr>
            <a:endParaRPr lang="en-US" sz="18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42</a:t>
            </a:fld>
            <a:endParaRPr lang="en"/>
          </a:p>
        </p:txBody>
      </p:sp>
      <p:sp>
        <p:nvSpPr>
          <p:cNvPr id="5" name="object 4"/>
          <p:cNvSpPr/>
          <p:nvPr/>
        </p:nvSpPr>
        <p:spPr>
          <a:xfrm>
            <a:off x="609600" y="2038350"/>
            <a:ext cx="3657600" cy="2971800"/>
          </a:xfrm>
          <a:prstGeom prst="rect">
            <a:avLst/>
          </a:prstGeom>
          <a:blipFill>
            <a:blip r:embed="rId2" cstate="print"/>
            <a:stretch>
              <a:fillRect/>
            </a:stretch>
          </a:blipFill>
        </p:spPr>
        <p:txBody>
          <a:bodyPr wrap="square" lIns="0" tIns="0" rIns="0" bIns="0" rtlCol="0"/>
          <a:lstStyle/>
          <a:p>
            <a:endParaRPr/>
          </a:p>
        </p:txBody>
      </p:sp>
      <p:sp>
        <p:nvSpPr>
          <p:cNvPr id="6" name="object 5"/>
          <p:cNvSpPr/>
          <p:nvPr/>
        </p:nvSpPr>
        <p:spPr>
          <a:xfrm>
            <a:off x="4876800" y="2038350"/>
            <a:ext cx="3733800" cy="29718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Radiation Safety</a:t>
            </a:r>
            <a:endParaRPr lang="en-US" dirty="0"/>
          </a:p>
        </p:txBody>
      </p:sp>
      <p:sp>
        <p:nvSpPr>
          <p:cNvPr id="4" name="Content Placeholder 3"/>
          <p:cNvSpPr>
            <a:spLocks noGrp="1"/>
          </p:cNvSpPr>
          <p:nvPr>
            <p:ph sz="half" idx="2"/>
          </p:nvPr>
        </p:nvSpPr>
        <p:spPr>
          <a:xfrm>
            <a:off x="3733800" y="1330452"/>
            <a:ext cx="4953000" cy="3467862"/>
          </a:xfrm>
        </p:spPr>
        <p:txBody>
          <a:bodyPr>
            <a:noAutofit/>
          </a:bodyPr>
          <a:lstStyle/>
          <a:p>
            <a:pPr algn="just"/>
            <a:r>
              <a:rPr lang="en-US" sz="2000" dirty="0" smtClean="0">
                <a:latin typeface="Times New Roman" pitchFamily="18" charset="0"/>
                <a:cs typeface="Times New Roman" pitchFamily="18" charset="0"/>
              </a:rPr>
              <a:t>Ionizing radiation is an extremely important NDT tool but it can pose a hazard to human health. For this reason, special precautions must be observed when using and working </a:t>
            </a:r>
            <a:r>
              <a:rPr lang="en-US" sz="2000" dirty="0" smtClean="0">
                <a:latin typeface="Times New Roman" pitchFamily="18" charset="0"/>
                <a:cs typeface="Times New Roman" pitchFamily="18" charset="0"/>
              </a:rPr>
              <a:t>around ionizing </a:t>
            </a:r>
            <a:r>
              <a:rPr lang="en-US" sz="2000" dirty="0" smtClean="0">
                <a:latin typeface="Times New Roman" pitchFamily="18" charset="0"/>
                <a:cs typeface="Times New Roman" pitchFamily="18" charset="0"/>
              </a:rPr>
              <a:t>radiation. </a:t>
            </a:r>
          </a:p>
          <a:p>
            <a:pPr algn="just"/>
            <a:r>
              <a:rPr lang="en-US" sz="2000" dirty="0" smtClean="0">
                <a:latin typeface="Times New Roman" pitchFamily="18" charset="0"/>
                <a:cs typeface="Times New Roman" pitchFamily="18" charset="0"/>
              </a:rPr>
              <a:t>Complicating matters further is the fact that Gamma and X-ray radiation are not detectable by the human body. However, the risks can be minimized when the </a:t>
            </a:r>
            <a:r>
              <a:rPr lang="en-US" sz="2000" dirty="0" err="1" smtClean="0">
                <a:latin typeface="Times New Roman" pitchFamily="18" charset="0"/>
                <a:cs typeface="Times New Roman" pitchFamily="18" charset="0"/>
              </a:rPr>
              <a:t>radiationis</a:t>
            </a:r>
            <a:r>
              <a:rPr lang="en-US" sz="2000" dirty="0" smtClean="0">
                <a:latin typeface="Times New Roman" pitchFamily="18" charset="0"/>
                <a:cs typeface="Times New Roman" pitchFamily="18" charset="0"/>
              </a:rPr>
              <a:t> handled and managed properly.</a:t>
            </a:r>
            <a:endParaRPr lang="en-US" sz="20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43</a:t>
            </a:fld>
            <a:endParaRPr lang="en"/>
          </a:p>
        </p:txBody>
      </p:sp>
      <p:pic>
        <p:nvPicPr>
          <p:cNvPr id="4098" name="Picture 2"/>
          <p:cNvPicPr>
            <a:picLocks noGrp="1" noChangeAspect="1" noChangeArrowheads="1"/>
          </p:cNvPicPr>
          <p:nvPr>
            <p:ph sz="half" idx="1"/>
          </p:nvPr>
        </p:nvPicPr>
        <p:blipFill>
          <a:blip r:embed="rId2"/>
          <a:srcRect/>
          <a:stretch>
            <a:fillRect/>
          </a:stretch>
        </p:blipFill>
        <p:spPr bwMode="auto">
          <a:xfrm>
            <a:off x="228600" y="1313193"/>
            <a:ext cx="3200400" cy="3620757"/>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5" dirty="0" smtClean="0"/>
              <a:t>Radiation </a:t>
            </a:r>
            <a:r>
              <a:rPr lang="en-US" sz="4800" spc="-25" dirty="0" smtClean="0"/>
              <a:t>Safety</a:t>
            </a:r>
            <a:r>
              <a:rPr lang="en-US" sz="4800" spc="-50" dirty="0" smtClean="0"/>
              <a:t> </a:t>
            </a:r>
            <a:r>
              <a:rPr lang="en-US" sz="4800" spc="-10" dirty="0" smtClean="0"/>
              <a:t>(cont.)</a:t>
            </a:r>
            <a:endParaRPr lang="en-US" dirty="0"/>
          </a:p>
        </p:txBody>
      </p:sp>
      <p:sp>
        <p:nvSpPr>
          <p:cNvPr id="4" name="Content Placeholder 3"/>
          <p:cNvSpPr>
            <a:spLocks noGrp="1"/>
          </p:cNvSpPr>
          <p:nvPr>
            <p:ph sz="half" idx="2"/>
          </p:nvPr>
        </p:nvSpPr>
        <p:spPr>
          <a:xfrm>
            <a:off x="3200400" y="1330452"/>
            <a:ext cx="5486400" cy="3467862"/>
          </a:xfrm>
        </p:spPr>
        <p:txBody>
          <a:bodyPr>
            <a:normAutofit/>
          </a:bodyPr>
          <a:lstStyle/>
          <a:p>
            <a:r>
              <a:rPr lang="en-US" sz="1600" dirty="0" smtClean="0">
                <a:latin typeface="Times New Roman" pitchFamily="18" charset="0"/>
                <a:cs typeface="Times New Roman" pitchFamily="18" charset="0"/>
              </a:rPr>
              <a:t>X-rays and gamma rays are forms of ionizing radiation, which means that they have the ability to form ions in the material that is penetrated. All living organisms are sensitive to the effects of ionizing radiation (radiation burns, x-ray food pasteurization, etc</a:t>
            </a:r>
            <a:r>
              <a:rPr lang="en-US" sz="1600" dirty="0" smtClean="0">
                <a:latin typeface="Times New Roman" pitchFamily="18" charset="0"/>
                <a:cs typeface="Times New Roman" pitchFamily="18" charset="0"/>
              </a:rPr>
              <a:t>.)</a:t>
            </a:r>
          </a:p>
          <a:p>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X-rays and gamma rays have enough energy to liberate electrons from atoms and damage the molecular structure of cells. This can cause radiation burns or cancer. </a:t>
            </a:r>
            <a:endParaRPr lang="en-US" sz="16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44</a:t>
            </a:fld>
            <a:endParaRPr lang="en"/>
          </a:p>
        </p:txBody>
      </p:sp>
      <p:sp>
        <p:nvSpPr>
          <p:cNvPr id="6" name="object 3"/>
          <p:cNvSpPr>
            <a:spLocks noGrp="1"/>
          </p:cNvSpPr>
          <p:nvPr>
            <p:ph sz="half" idx="1"/>
          </p:nvPr>
        </p:nvSpPr>
        <p:spPr>
          <a:xfrm>
            <a:off x="457200" y="1330452"/>
            <a:ext cx="2667000" cy="3374898"/>
          </a:xfrm>
          <a:prstGeom prst="rect">
            <a:avLst/>
          </a:prstGeom>
          <a:blipFill>
            <a:blip r:embed="rId2" cstate="print"/>
            <a:stretch>
              <a:fillRect/>
            </a:stretch>
          </a:blipFill>
        </p:spPr>
        <p:txBody>
          <a:bodyPr wrap="square" lIns="0" tIns="0" rIns="0" bIns="0" rtlCol="0">
            <a:normAutofit/>
          </a:bodyPr>
          <a:lstStyle/>
          <a:p>
            <a:r>
              <a:rPr lang="en-US"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5" dirty="0" smtClean="0"/>
              <a:t>Radiation </a:t>
            </a:r>
            <a:r>
              <a:rPr lang="en-US" sz="4800" spc="-25" dirty="0" smtClean="0"/>
              <a:t>Safety</a:t>
            </a:r>
            <a:r>
              <a:rPr lang="en-US" sz="4800" spc="-50" dirty="0" smtClean="0"/>
              <a:t> </a:t>
            </a:r>
            <a:r>
              <a:rPr lang="en-US" sz="4800" spc="-10" dirty="0" smtClean="0"/>
              <a:t>(cont.)</a:t>
            </a:r>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45</a:t>
            </a:fld>
            <a:endParaRPr lang="en"/>
          </a:p>
        </p:txBody>
      </p:sp>
      <p:pic>
        <p:nvPicPr>
          <p:cNvPr id="7" name="Content Placeholder 6" descr="New Bitmap Image.bmp"/>
          <p:cNvPicPr>
            <a:picLocks noGrp="1" noChangeAspect="1"/>
          </p:cNvPicPr>
          <p:nvPr>
            <p:ph idx="1"/>
          </p:nvPr>
        </p:nvPicPr>
        <p:blipFill>
          <a:blip r:embed="rId2"/>
          <a:stretch>
            <a:fillRect/>
          </a:stretch>
        </p:blipFill>
        <p:spPr>
          <a:xfrm>
            <a:off x="304800" y="1123950"/>
            <a:ext cx="7924800" cy="3886200"/>
          </a:xfr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spc="-5" dirty="0" smtClean="0"/>
              <a:t>Radiation </a:t>
            </a:r>
            <a:r>
              <a:rPr lang="en-US" sz="4400" spc="-25" dirty="0" smtClean="0"/>
              <a:t>Safety</a:t>
            </a:r>
            <a:r>
              <a:rPr lang="en-US" sz="4400" spc="-50" dirty="0" smtClean="0"/>
              <a:t> </a:t>
            </a:r>
            <a:r>
              <a:rPr lang="en-US" sz="4400" spc="-10" dirty="0" smtClean="0"/>
              <a:t>(cont.)</a:t>
            </a:r>
            <a:endParaRPr lang="en-US" dirty="0"/>
          </a:p>
        </p:txBody>
      </p:sp>
      <p:sp>
        <p:nvSpPr>
          <p:cNvPr id="3" name="Content Placeholder 2"/>
          <p:cNvSpPr>
            <a:spLocks noGrp="1"/>
          </p:cNvSpPr>
          <p:nvPr>
            <p:ph idx="1"/>
          </p:nvPr>
        </p:nvSpPr>
        <p:spPr/>
        <p:txBody>
          <a:bodyPr>
            <a:normAutofit/>
          </a:bodyPr>
          <a:lstStyle/>
          <a:p>
            <a:r>
              <a:rPr lang="en-US" sz="1600" dirty="0" smtClean="0">
                <a:latin typeface="Times New Roman" pitchFamily="18" charset="0"/>
                <a:cs typeface="Times New Roman" pitchFamily="18" charset="0"/>
              </a:rPr>
              <a:t>There are three means of protection to help reduce  exposure to radiation:</a:t>
            </a:r>
          </a:p>
          <a:p>
            <a:pPr>
              <a:buNone/>
            </a:pPr>
            <a:endParaRPr lang="en-US" sz="2400"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46</a:t>
            </a:fld>
            <a:endParaRPr lang="en"/>
          </a:p>
        </p:txBody>
      </p:sp>
      <p:grpSp>
        <p:nvGrpSpPr>
          <p:cNvPr id="5" name="object 4"/>
          <p:cNvGrpSpPr/>
          <p:nvPr/>
        </p:nvGrpSpPr>
        <p:grpSpPr>
          <a:xfrm>
            <a:off x="609600" y="2190750"/>
            <a:ext cx="7924800" cy="2819400"/>
            <a:chOff x="771144" y="2787395"/>
            <a:chExt cx="7466965" cy="3204210"/>
          </a:xfrm>
        </p:grpSpPr>
        <p:sp>
          <p:nvSpPr>
            <p:cNvPr id="6" name="object 5"/>
            <p:cNvSpPr/>
            <p:nvPr/>
          </p:nvSpPr>
          <p:spPr>
            <a:xfrm>
              <a:off x="771144" y="2787395"/>
              <a:ext cx="7391400" cy="3128772"/>
            </a:xfrm>
            <a:prstGeom prst="rect">
              <a:avLst/>
            </a:prstGeom>
            <a:blipFill>
              <a:blip r:embed="rId2" cstate="print"/>
              <a:stretch>
                <a:fillRect/>
              </a:stretch>
            </a:blipFill>
          </p:spPr>
          <p:txBody>
            <a:bodyPr wrap="square" lIns="0" tIns="0" rIns="0" bIns="0" rtlCol="0"/>
            <a:lstStyle/>
            <a:p>
              <a:endParaRPr/>
            </a:p>
          </p:txBody>
        </p:sp>
        <p:sp>
          <p:nvSpPr>
            <p:cNvPr id="7" name="object 6"/>
            <p:cNvSpPr/>
            <p:nvPr/>
          </p:nvSpPr>
          <p:spPr>
            <a:xfrm>
              <a:off x="849312" y="2865500"/>
              <a:ext cx="7388225" cy="3125724"/>
            </a:xfrm>
            <a:prstGeom prst="rect">
              <a:avLst/>
            </a:prstGeom>
            <a:blipFill>
              <a:blip r:embed="rId3" cstate="print"/>
              <a:stretch>
                <a:fillRect/>
              </a:stretch>
            </a:blip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1"/>
          <p:cNvSpPr txBox="1">
            <a:spLocks noGrp="1"/>
          </p:cNvSpPr>
          <p:nvPr>
            <p:ph type="ctrTitle"/>
          </p:nvPr>
        </p:nvSpPr>
        <p:spPr>
          <a:xfrm>
            <a:off x="779100" y="1581150"/>
            <a:ext cx="5316900" cy="2425100"/>
          </a:xfrm>
          <a:prstGeom prst="rect">
            <a:avLst/>
          </a:prstGeom>
        </p:spPr>
        <p:txBody>
          <a:bodyPr spcFirstLastPara="1" wrap="square" lIns="0" tIns="0" rIns="0" bIns="0" anchor="ctr" anchorCtr="0">
            <a:noAutofit/>
          </a:bodyPr>
          <a:lstStyle/>
          <a:p>
            <a:pPr lvl="0"/>
            <a:r>
              <a:rPr lang="en" sz="6000" smtClean="0"/>
              <a:t/>
            </a:r>
            <a:br>
              <a:rPr lang="en" sz="6000" smtClean="0"/>
            </a:br>
            <a:r>
              <a:rPr lang="en" sz="6000" smtClean="0"/>
              <a:t>Advantages &amp; Disadvantages of </a:t>
            </a:r>
            <a:r>
              <a:rPr lang="en-US" sz="6000" smtClean="0"/>
              <a:t>Radiography </a:t>
            </a:r>
            <a:r>
              <a:rPr lang="en-US" sz="6000" dirty="0" smtClean="0"/>
              <a:t>Testing</a:t>
            </a:r>
            <a:endParaRPr>
              <a:highlight>
                <a:srgbClr val="B45F06"/>
              </a:highlight>
            </a:endParaRPr>
          </a:p>
        </p:txBody>
      </p:sp>
      <p:pic>
        <p:nvPicPr>
          <p:cNvPr id="46" name="Google Shape;46;p11"/>
          <p:cNvPicPr preferRelativeResize="0"/>
          <p:nvPr/>
        </p:nvPicPr>
        <p:blipFill>
          <a:blip r:embed="rId3">
            <a:alphaModFix/>
          </a:blip>
          <a:stretch>
            <a:fillRect/>
          </a:stretch>
        </p:blipFill>
        <p:spPr>
          <a:xfrm>
            <a:off x="5611448" y="847622"/>
            <a:ext cx="3162577" cy="4034313"/>
          </a:xfrm>
          <a:prstGeom prst="rect">
            <a:avLst/>
          </a:prstGeom>
          <a:noFill/>
          <a:ln>
            <a:noFill/>
          </a:ln>
        </p:spPr>
      </p:pic>
      <p:pic>
        <p:nvPicPr>
          <p:cNvPr id="47" name="Google Shape;47;p11"/>
          <p:cNvPicPr preferRelativeResize="0"/>
          <p:nvPr/>
        </p:nvPicPr>
        <p:blipFill>
          <a:blip r:embed="rId4">
            <a:alphaModFix/>
          </a:blip>
          <a:stretch>
            <a:fillRect/>
          </a:stretch>
        </p:blipFill>
        <p:spPr>
          <a:xfrm>
            <a:off x="5233079" y="119233"/>
            <a:ext cx="767393" cy="767396"/>
          </a:xfrm>
          <a:prstGeom prst="rect">
            <a:avLst/>
          </a:prstGeom>
          <a:noFill/>
          <a:ln>
            <a:no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Radiography Testing</a:t>
            </a:r>
            <a:endParaRPr lang="en-US" dirty="0"/>
          </a:p>
        </p:txBody>
      </p:sp>
      <p:sp>
        <p:nvSpPr>
          <p:cNvPr id="3" name="Content Placeholder 2"/>
          <p:cNvSpPr>
            <a:spLocks noGrp="1"/>
          </p:cNvSpPr>
          <p:nvPr>
            <p:ph idx="1"/>
          </p:nvPr>
        </p:nvSpPr>
        <p:spPr/>
        <p:txBody>
          <a:bodyPr>
            <a:normAutofit/>
          </a:bodyPr>
          <a:lstStyle/>
          <a:p>
            <a:pPr algn="just"/>
            <a:r>
              <a:rPr lang="en-US" sz="2000" dirty="0" smtClean="0">
                <a:latin typeface="Times New Roman" pitchFamily="18" charset="0"/>
                <a:cs typeface="Times New Roman" pitchFamily="18" charset="0"/>
              </a:rPr>
              <a:t>Information is presented pictorially.</a:t>
            </a:r>
          </a:p>
          <a:p>
            <a:pPr algn="just"/>
            <a:r>
              <a:rPr lang="en-US" sz="2000" dirty="0" smtClean="0">
                <a:latin typeface="Times New Roman" pitchFamily="18" charset="0"/>
                <a:cs typeface="Times New Roman" pitchFamily="18" charset="0"/>
              </a:rPr>
              <a:t>A permanent record is provided which may be viewed at a time and place distant from the test.</a:t>
            </a:r>
          </a:p>
          <a:p>
            <a:pPr algn="just"/>
            <a:r>
              <a:rPr lang="en-US" sz="2000" dirty="0" smtClean="0">
                <a:latin typeface="Times New Roman" pitchFamily="18" charset="0"/>
                <a:cs typeface="Times New Roman" pitchFamily="18" charset="0"/>
              </a:rPr>
              <a:t>Useful for thin sections.</a:t>
            </a:r>
          </a:p>
          <a:p>
            <a:pPr algn="just"/>
            <a:r>
              <a:rPr lang="en-US" sz="2000" dirty="0" smtClean="0">
                <a:latin typeface="Times New Roman" pitchFamily="18" charset="0"/>
                <a:cs typeface="Times New Roman" pitchFamily="18" charset="0"/>
              </a:rPr>
              <a:t>Sensitivity declared on each film suitable for any material.   </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48</a:t>
            </a:fld>
            <a:endParaRPr lang="en"/>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spc="-25" dirty="0" smtClean="0"/>
              <a:t>Advantages </a:t>
            </a:r>
            <a:r>
              <a:rPr lang="en-US" sz="4800" spc="-10" dirty="0" smtClean="0"/>
              <a:t>of</a:t>
            </a:r>
            <a:r>
              <a:rPr lang="en-US" sz="4800" spc="5" dirty="0" smtClean="0"/>
              <a:t> </a:t>
            </a:r>
            <a:r>
              <a:rPr lang="en-US" sz="4800" spc="-20" dirty="0" smtClean="0"/>
              <a:t>Radiography</a:t>
            </a:r>
            <a:endParaRPr lang="en-US" dirty="0"/>
          </a:p>
        </p:txBody>
      </p:sp>
      <p:sp>
        <p:nvSpPr>
          <p:cNvPr id="3" name="Content Placeholder 2"/>
          <p:cNvSpPr>
            <a:spLocks noGrp="1"/>
          </p:cNvSpPr>
          <p:nvPr>
            <p:ph idx="1"/>
          </p:nvPr>
        </p:nvSpPr>
        <p:spPr/>
        <p:txBody>
          <a:bodyPr>
            <a:normAutofit/>
          </a:bodyPr>
          <a:lstStyle/>
          <a:p>
            <a:pPr>
              <a:lnSpc>
                <a:spcPct val="100000"/>
              </a:lnSpc>
              <a:tabLst>
                <a:tab pos="356235" algn="l"/>
              </a:tabLst>
            </a:pPr>
            <a:r>
              <a:rPr lang="en-US" sz="1900" dirty="0" smtClean="0">
                <a:latin typeface="Times New Roman" pitchFamily="18" charset="0"/>
                <a:cs typeface="Times New Roman" pitchFamily="18" charset="0"/>
              </a:rPr>
              <a:t>Technique is not limited by material type or density.</a:t>
            </a:r>
          </a:p>
          <a:p>
            <a:pPr>
              <a:lnSpc>
                <a:spcPct val="100000"/>
              </a:lnSpc>
              <a:tabLst>
                <a:tab pos="356235" algn="l"/>
              </a:tabLst>
            </a:pPr>
            <a:r>
              <a:rPr lang="en-US" sz="1900" dirty="0" smtClean="0">
                <a:latin typeface="Times New Roman" pitchFamily="18" charset="0"/>
                <a:cs typeface="Times New Roman" pitchFamily="18" charset="0"/>
              </a:rPr>
              <a:t>Can inspect assembled components.</a:t>
            </a:r>
          </a:p>
          <a:p>
            <a:pPr>
              <a:lnSpc>
                <a:spcPct val="100000"/>
              </a:lnSpc>
              <a:tabLst>
                <a:tab pos="356235" algn="l"/>
              </a:tabLst>
            </a:pPr>
            <a:r>
              <a:rPr lang="en-US" sz="1900" dirty="0" smtClean="0">
                <a:latin typeface="Times New Roman" pitchFamily="18" charset="0"/>
                <a:cs typeface="Times New Roman" pitchFamily="18" charset="0"/>
              </a:rPr>
              <a:t>Minimum surface preparation required.</a:t>
            </a:r>
          </a:p>
          <a:p>
            <a:pPr marR="251460">
              <a:lnSpc>
                <a:spcPts val="2690"/>
              </a:lnSpc>
              <a:tabLst>
                <a:tab pos="356235" algn="l"/>
              </a:tabLst>
            </a:pPr>
            <a:r>
              <a:rPr lang="en-US" sz="1900" dirty="0" smtClean="0">
                <a:latin typeface="Times New Roman" pitchFamily="18" charset="0"/>
                <a:cs typeface="Times New Roman" pitchFamily="18" charset="0"/>
              </a:rPr>
              <a:t>Sensitive to changes in thickness, corrosion, voids,  cracks, and material density changes.</a:t>
            </a:r>
          </a:p>
          <a:p>
            <a:pPr>
              <a:lnSpc>
                <a:spcPct val="100000"/>
              </a:lnSpc>
              <a:tabLst>
                <a:tab pos="356235" algn="l"/>
              </a:tabLst>
            </a:pPr>
            <a:r>
              <a:rPr lang="en-US" sz="1900" dirty="0" smtClean="0">
                <a:latin typeface="Times New Roman" pitchFamily="18" charset="0"/>
                <a:cs typeface="Times New Roman" pitchFamily="18" charset="0"/>
              </a:rPr>
              <a:t>Detects both surface and subsurface defects</a:t>
            </a:r>
            <a:r>
              <a:rPr lang="en-US" sz="1900" dirty="0" smtClean="0">
                <a:latin typeface="Times New Roman" pitchFamily="18" charset="0"/>
                <a:cs typeface="Times New Roman" pitchFamily="18" charset="0"/>
              </a:rPr>
              <a:t>.</a:t>
            </a:r>
            <a:endParaRPr lang="en-US" sz="19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49</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Limitations of Radiography Testing</a:t>
            </a:r>
            <a:endParaRPr lang="en-US" dirty="0"/>
          </a:p>
        </p:txBody>
      </p:sp>
      <p:sp>
        <p:nvSpPr>
          <p:cNvPr id="3" name="Content Placeholder 2"/>
          <p:cNvSpPr>
            <a:spLocks noGrp="1"/>
          </p:cNvSpPr>
          <p:nvPr>
            <p:ph idx="1"/>
          </p:nvPr>
        </p:nvSpPr>
        <p:spPr>
          <a:xfrm>
            <a:off x="533400" y="1352550"/>
            <a:ext cx="8229600" cy="3469207"/>
          </a:xfrm>
        </p:spPr>
        <p:txBody>
          <a:bodyPr>
            <a:normAutofit/>
          </a:bodyPr>
          <a:lstStyle/>
          <a:p>
            <a:pPr algn="just"/>
            <a:r>
              <a:rPr lang="en-US" sz="2000" dirty="0" smtClean="0">
                <a:latin typeface="Times New Roman" pitchFamily="18" charset="0"/>
                <a:cs typeface="Times New Roman" pitchFamily="18" charset="0"/>
              </a:rPr>
              <a:t>Possible health hazard.</a:t>
            </a:r>
          </a:p>
          <a:p>
            <a:pPr algn="just"/>
            <a:r>
              <a:rPr lang="en-US" sz="2000" dirty="0" smtClean="0">
                <a:latin typeface="Times New Roman" pitchFamily="18" charset="0"/>
                <a:cs typeface="Times New Roman" pitchFamily="18" charset="0"/>
              </a:rPr>
              <a:t>Need to direct the beam accurately for two-dimensional defects.</a:t>
            </a:r>
          </a:p>
          <a:p>
            <a:pPr algn="just"/>
            <a:r>
              <a:rPr lang="en-US" sz="2000" dirty="0" smtClean="0">
                <a:latin typeface="Times New Roman" pitchFamily="18" charset="0"/>
                <a:cs typeface="Times New Roman" pitchFamily="18" charset="0"/>
              </a:rPr>
              <a:t>Film processing and viewing facilities are necessary</a:t>
            </a:r>
          </a:p>
          <a:p>
            <a:pPr algn="just"/>
            <a:r>
              <a:rPr lang="en-US" sz="2000" dirty="0" smtClean="0">
                <a:latin typeface="Times New Roman" pitchFamily="18" charset="0"/>
                <a:cs typeface="Times New Roman" pitchFamily="18" charset="0"/>
              </a:rPr>
              <a:t>Not suitable for automation.</a:t>
            </a:r>
          </a:p>
          <a:p>
            <a:pPr algn="just"/>
            <a:r>
              <a:rPr lang="en-US" sz="2000" dirty="0" smtClean="0">
                <a:latin typeface="Times New Roman" pitchFamily="18" charset="0"/>
                <a:cs typeface="Times New Roman" pitchFamily="18" charset="0"/>
              </a:rPr>
              <a:t>Not suitable for surface defects. </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50</a:t>
            </a:fld>
            <a:endParaRPr lang="en"/>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20" dirty="0" smtClean="0"/>
              <a:t>Disadvantages </a:t>
            </a:r>
            <a:r>
              <a:rPr lang="en-US" spc="-5" dirty="0" smtClean="0"/>
              <a:t>of</a:t>
            </a:r>
            <a:r>
              <a:rPr lang="en-US" spc="40" dirty="0" smtClean="0"/>
              <a:t> </a:t>
            </a:r>
            <a:r>
              <a:rPr lang="en-US" spc="-20" dirty="0" smtClean="0"/>
              <a:t>Radiography</a:t>
            </a:r>
            <a:endParaRPr lang="en-US" dirty="0"/>
          </a:p>
        </p:txBody>
      </p:sp>
      <p:sp>
        <p:nvSpPr>
          <p:cNvPr id="3" name="Content Placeholder 2"/>
          <p:cNvSpPr>
            <a:spLocks noGrp="1"/>
          </p:cNvSpPr>
          <p:nvPr>
            <p:ph idx="1"/>
          </p:nvPr>
        </p:nvSpPr>
        <p:spPr/>
        <p:txBody>
          <a:bodyPr>
            <a:normAutofit/>
          </a:bodyPr>
          <a:lstStyle/>
          <a:p>
            <a:pPr marR="948690">
              <a:lnSpc>
                <a:spcPts val="2690"/>
              </a:lnSpc>
              <a:tabLst>
                <a:tab pos="356235" algn="l"/>
              </a:tabLst>
            </a:pPr>
            <a:r>
              <a:rPr lang="en-US" sz="1900" dirty="0" smtClean="0">
                <a:latin typeface="Times New Roman" pitchFamily="18" charset="0"/>
                <a:cs typeface="Times New Roman" pitchFamily="18" charset="0"/>
              </a:rPr>
              <a:t>Many safety precautions for the use of high  intensity radiation.</a:t>
            </a:r>
          </a:p>
          <a:p>
            <a:pPr>
              <a:lnSpc>
                <a:spcPct val="100000"/>
              </a:lnSpc>
              <a:tabLst>
                <a:tab pos="356235" algn="l"/>
              </a:tabLst>
            </a:pPr>
            <a:r>
              <a:rPr lang="en-US" sz="1900" dirty="0" smtClean="0">
                <a:latin typeface="Times New Roman" pitchFamily="18" charset="0"/>
                <a:cs typeface="Times New Roman" pitchFamily="18" charset="0"/>
              </a:rPr>
              <a:t>Many hours of technician training prior to use.</a:t>
            </a:r>
          </a:p>
          <a:p>
            <a:pPr>
              <a:lnSpc>
                <a:spcPct val="100000"/>
              </a:lnSpc>
              <a:tabLst>
                <a:tab pos="356235" algn="l"/>
              </a:tabLst>
            </a:pPr>
            <a:r>
              <a:rPr lang="en-US" sz="1900" dirty="0" smtClean="0">
                <a:latin typeface="Times New Roman" pitchFamily="18" charset="0"/>
                <a:cs typeface="Times New Roman" pitchFamily="18" charset="0"/>
              </a:rPr>
              <a:t>Access to both sides of sample required.</a:t>
            </a:r>
          </a:p>
          <a:p>
            <a:pPr>
              <a:lnSpc>
                <a:spcPct val="100000"/>
              </a:lnSpc>
              <a:tabLst>
                <a:tab pos="356235" algn="l"/>
              </a:tabLst>
            </a:pPr>
            <a:r>
              <a:rPr lang="en-US" sz="1900" dirty="0" smtClean="0">
                <a:latin typeface="Times New Roman" pitchFamily="18" charset="0"/>
                <a:cs typeface="Times New Roman" pitchFamily="18" charset="0"/>
              </a:rPr>
              <a:t>Orientation of equipment and flaw can be critical.</a:t>
            </a:r>
          </a:p>
          <a:p>
            <a:pPr marR="621030">
              <a:lnSpc>
                <a:spcPct val="80000"/>
              </a:lnSpc>
              <a:tabLst>
                <a:tab pos="356235" algn="l"/>
              </a:tabLst>
            </a:pPr>
            <a:r>
              <a:rPr lang="en-US" sz="1900" dirty="0" smtClean="0">
                <a:latin typeface="Times New Roman" pitchFamily="18" charset="0"/>
                <a:cs typeface="Times New Roman" pitchFamily="18" charset="0"/>
              </a:rPr>
              <a:t>Determining flaw depth is impossible without additional angled exposures.</a:t>
            </a:r>
          </a:p>
          <a:p>
            <a:pPr>
              <a:lnSpc>
                <a:spcPct val="100000"/>
              </a:lnSpc>
              <a:tabLst>
                <a:tab pos="356235" algn="l"/>
              </a:tabLst>
            </a:pPr>
            <a:r>
              <a:rPr lang="en-US" sz="1900" dirty="0" smtClean="0">
                <a:latin typeface="Times New Roman" pitchFamily="18" charset="0"/>
                <a:cs typeface="Times New Roman" pitchFamily="18" charset="0"/>
              </a:rPr>
              <a:t>Expensive initial equipment cost.</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Clr>
                <a:schemeClr val="lt1"/>
              </a:buClr>
              <a:buSzPts val="1800"/>
              <a:buFont typeface="Bebas Neue"/>
              <a:buNone/>
            </a:pPr>
            <a:fld id="{00000000-1234-1234-1234-123412341234}" type="slidenum">
              <a:rPr lang="en" smtClean="0"/>
              <a:pPr marL="0" lvl="0" indent="0" algn="r" rtl="0">
                <a:spcBef>
                  <a:spcPts val="0"/>
                </a:spcBef>
                <a:spcAft>
                  <a:spcPts val="0"/>
                </a:spcAft>
                <a:buClr>
                  <a:schemeClr val="lt1"/>
                </a:buClr>
                <a:buSzPts val="1800"/>
                <a:buFont typeface="Bebas Neue"/>
                <a:buNone/>
              </a:pPr>
              <a:t>51</a:t>
            </a:fld>
            <a:endParaRPr lang="e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2024</TotalTime>
  <Words>2067</Words>
  <PresentationFormat>On-screen Show (16:9)</PresentationFormat>
  <Paragraphs>229</Paragraphs>
  <Slides>51</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Arial</vt:lpstr>
      <vt:lpstr>Corbel</vt:lpstr>
      <vt:lpstr>Times New Roman</vt:lpstr>
      <vt:lpstr>Carlito</vt:lpstr>
      <vt:lpstr>Bebas Neue</vt:lpstr>
      <vt:lpstr>Wingdings 2</vt:lpstr>
      <vt:lpstr>Wingdings</vt:lpstr>
      <vt:lpstr>Wingdings 3</vt:lpstr>
      <vt:lpstr>Module</vt:lpstr>
      <vt:lpstr> Radiography Testing</vt:lpstr>
      <vt:lpstr>Introduction</vt:lpstr>
      <vt:lpstr>General Principles  of Radiography</vt:lpstr>
      <vt:lpstr>Radiography Testing</vt:lpstr>
      <vt:lpstr>Radiography Testing</vt:lpstr>
      <vt:lpstr>Radiography Testing Process</vt:lpstr>
      <vt:lpstr>Radiography Testing Process</vt:lpstr>
      <vt:lpstr>Radiography Testing Process</vt:lpstr>
      <vt:lpstr>Radiographic Image</vt:lpstr>
      <vt:lpstr>RADIOGRAPHIC TESTING</vt:lpstr>
      <vt:lpstr>RADIOGRAPHIC TESTING</vt:lpstr>
      <vt:lpstr>Electromagnetic Radiation</vt:lpstr>
      <vt:lpstr>General Principles  of Radiography</vt:lpstr>
      <vt:lpstr>Flaw Orientation</vt:lpstr>
      <vt:lpstr>Flaw Orientation (cont.)</vt:lpstr>
      <vt:lpstr>Radiation Sources</vt:lpstr>
      <vt:lpstr>X-ray Radiography</vt:lpstr>
      <vt:lpstr>Imaging Modalities</vt:lpstr>
      <vt:lpstr>Film Radiography</vt:lpstr>
      <vt:lpstr>Film Radiography (cont.)</vt:lpstr>
      <vt:lpstr>Film Radiography (cont.)</vt:lpstr>
      <vt:lpstr>Film Radiography (cont.)</vt:lpstr>
      <vt:lpstr>Digital Radiography</vt:lpstr>
      <vt:lpstr>Digital Radiography (cont.)</vt:lpstr>
      <vt:lpstr>Computed Radiography</vt:lpstr>
      <vt:lpstr>Computed Radiography (cont.)</vt:lpstr>
      <vt:lpstr>Computed Radiography (cont.)</vt:lpstr>
      <vt:lpstr>Computed Radiography (cont.)</vt:lpstr>
      <vt:lpstr>Computed Radiography (cont.)</vt:lpstr>
      <vt:lpstr>Real-Time Radiography</vt:lpstr>
      <vt:lpstr>Real-Time Radiography (cont.)</vt:lpstr>
      <vt:lpstr>Real-Time Radiography (cont.)</vt:lpstr>
      <vt:lpstr>Real-Time Radiography (cont.)</vt:lpstr>
      <vt:lpstr>Comparing Film and Real-Time Radiography</vt:lpstr>
      <vt:lpstr>Direct Radiography</vt:lpstr>
      <vt:lpstr>Computed Tomography</vt:lpstr>
      <vt:lpstr>Radiographic Images</vt:lpstr>
      <vt:lpstr>Radiographic Images</vt:lpstr>
      <vt:lpstr>Image Quality</vt:lpstr>
      <vt:lpstr>Image Quality (cont.)</vt:lpstr>
      <vt:lpstr>Radiation Safety</vt:lpstr>
      <vt:lpstr>Radiation Safety (cont.)</vt:lpstr>
      <vt:lpstr>Radiation Safety</vt:lpstr>
      <vt:lpstr>Radiation Safety (cont.)</vt:lpstr>
      <vt:lpstr>Radiation Safety (cont.)</vt:lpstr>
      <vt:lpstr>Radiation Safety (cont.)</vt:lpstr>
      <vt:lpstr> Advantages &amp; Disadvantages of Radiography Testing</vt:lpstr>
      <vt:lpstr>Advantages of Radiography Testing</vt:lpstr>
      <vt:lpstr>Advantages of Radiography</vt:lpstr>
      <vt:lpstr>Limitations of Radiography Testing</vt:lpstr>
      <vt:lpstr>Disadvantages of Radiography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 Destructive Testings (NDT)</dc:title>
  <dc:creator>aa</dc:creator>
  <cp:lastModifiedBy>aa</cp:lastModifiedBy>
  <cp:revision>253</cp:revision>
  <dcterms:modified xsi:type="dcterms:W3CDTF">2021-01-19T14:27:33Z</dcterms:modified>
</cp:coreProperties>
</file>