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257" r:id="rId2"/>
    <p:sldId id="270" r:id="rId3"/>
    <p:sldId id="271" r:id="rId4"/>
    <p:sldId id="272" r:id="rId5"/>
    <p:sldId id="273" r:id="rId6"/>
    <p:sldId id="275" r:id="rId7"/>
    <p:sldId id="258" r:id="rId8"/>
    <p:sldId id="259" r:id="rId9"/>
    <p:sldId id="260" r:id="rId10"/>
    <p:sldId id="261" r:id="rId11"/>
    <p:sldId id="262" r:id="rId12"/>
    <p:sldId id="263" r:id="rId13"/>
    <p:sldId id="264" r:id="rId14"/>
    <p:sldId id="269" r:id="rId15"/>
    <p:sldId id="276" r:id="rId16"/>
    <p:sldId id="279" r:id="rId17"/>
    <p:sldId id="277" r:id="rId18"/>
    <p:sldId id="278" r:id="rId19"/>
    <p:sldId id="280" r:id="rId20"/>
    <p:sldId id="281" r:id="rId21"/>
    <p:sldId id="265" r:id="rId22"/>
    <p:sldId id="268" r:id="rId23"/>
    <p:sldId id="282" r:id="rId24"/>
    <p:sldId id="283" r:id="rId25"/>
    <p:sldId id="267" r:id="rId26"/>
    <p:sldId id="266" r:id="rId27"/>
    <p:sldId id="284" r:id="rId2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681" autoAdjust="0"/>
  </p:normalViewPr>
  <p:slideViewPr>
    <p:cSldViewPr snapToGrid="0" snapToObjects="1">
      <p:cViewPr varScale="1">
        <p:scale>
          <a:sx n="50" d="100"/>
          <a:sy n="50" d="100"/>
        </p:scale>
        <p:origin x="-1608" y="-10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FC4057-D67B-9C44-A485-BF5BAB0C1459}" type="datetimeFigureOut">
              <a:rPr lang="en-US" smtClean="0"/>
              <a:t>7/7/16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C9A731-E920-2744-821D-EF893D2139EE}" type="slidenum">
              <a:rPr lang="en-US" smtClean="0"/>
              <a:t>‹#›</a:t>
            </a:fld>
            <a:endParaRPr lang="en-US"/>
          </a:p>
        </p:txBody>
      </p:sp>
    </p:spTree>
    <p:extLst>
      <p:ext uri="{BB962C8B-B14F-4D97-AF65-F5344CB8AC3E}">
        <p14:creationId xmlns:p14="http://schemas.microsoft.com/office/powerpoint/2010/main" val="117250999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As a provider</a:t>
            </a:r>
            <a:r>
              <a:rPr lang="en-US" baseline="0" dirty="0" smtClean="0"/>
              <a:t>  </a:t>
            </a:r>
            <a:r>
              <a:rPr lang="en-US" dirty="0" smtClean="0"/>
              <a:t>Owe</a:t>
            </a:r>
            <a:r>
              <a:rPr lang="en-US" baseline="0" dirty="0" smtClean="0"/>
              <a:t> it to family  Owe it to yourself to understand the dangers and </a:t>
            </a:r>
            <a:r>
              <a:rPr lang="en-US" baseline="0" dirty="0" err="1" smtClean="0"/>
              <a:t>hazzards</a:t>
            </a:r>
            <a:r>
              <a:rPr lang="en-US" baseline="0" dirty="0" smtClean="0"/>
              <a:t> that exist on the job, and how to protect your self against them.</a:t>
            </a:r>
          </a:p>
          <a:p>
            <a:endParaRPr lang="en-US" baseline="0" dirty="0" smtClean="0"/>
          </a:p>
          <a:p>
            <a:r>
              <a:rPr lang="en-US" baseline="0" dirty="0" smtClean="0"/>
              <a:t>Owe it to your employer so that your safe practices enable your employer to secure future jobs which is more work and more money in your pocket</a:t>
            </a:r>
          </a:p>
          <a:p>
            <a:endParaRPr lang="en-US" baseline="0" dirty="0" smtClean="0"/>
          </a:p>
          <a:p>
            <a:r>
              <a:rPr lang="en-US" baseline="0" dirty="0" smtClean="0"/>
              <a:t>It is my mission to ensure that you return home, in the same condition in which you left</a:t>
            </a:r>
          </a:p>
          <a:p>
            <a:endParaRPr lang="en-US" baseline="0" dirty="0" smtClean="0"/>
          </a:p>
          <a:p>
            <a:r>
              <a:rPr lang="en-US" baseline="0" dirty="0" smtClean="0"/>
              <a:t>I know your busy</a:t>
            </a:r>
            <a:r>
              <a:rPr lang="is-IS" baseline="0" dirty="0" smtClean="0"/>
              <a:t>….so I have taken tons of safety content conducted in the field with hard working men and women such as you </a:t>
            </a:r>
          </a:p>
          <a:p>
            <a:r>
              <a:rPr lang="en-US" baseline="0" dirty="0" smtClean="0"/>
              <a:t>C</a:t>
            </a:r>
            <a:r>
              <a:rPr lang="is-IS" baseline="0" dirty="0" smtClean="0"/>
              <a:t>ompiled it into short, convenient, yet effective courses that you can take any where...in your truck, at home on the couch, or on your lunch break right on your phone or computer.</a:t>
            </a:r>
          </a:p>
          <a:p>
            <a:endParaRPr lang="is-IS" baseline="0" dirty="0" smtClean="0"/>
          </a:p>
          <a:p>
            <a:endParaRPr lang="en-US" dirty="0"/>
          </a:p>
        </p:txBody>
      </p:sp>
      <p:sp>
        <p:nvSpPr>
          <p:cNvPr id="4" name="Slide Number Placeholder 3"/>
          <p:cNvSpPr>
            <a:spLocks noGrp="1"/>
          </p:cNvSpPr>
          <p:nvPr>
            <p:ph type="sldNum" sz="quarter" idx="10"/>
          </p:nvPr>
        </p:nvSpPr>
        <p:spPr/>
        <p:txBody>
          <a:bodyPr/>
          <a:lstStyle/>
          <a:p>
            <a:fld id="{DCC9A731-E920-2744-821D-EF893D2139EE}" type="slidenum">
              <a:rPr lang="en-US" smtClean="0"/>
              <a:t>1</a:t>
            </a:fld>
            <a:endParaRPr lang="en-US"/>
          </a:p>
        </p:txBody>
      </p:sp>
    </p:spTree>
    <p:extLst>
      <p:ext uri="{BB962C8B-B14F-4D97-AF65-F5344CB8AC3E}">
        <p14:creationId xmlns:p14="http://schemas.microsoft.com/office/powerpoint/2010/main" val="399587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C9A731-E920-2744-821D-EF893D2139EE}" type="slidenum">
              <a:rPr lang="en-US" smtClean="0"/>
              <a:t>2</a:t>
            </a:fld>
            <a:endParaRPr lang="en-US"/>
          </a:p>
        </p:txBody>
      </p:sp>
    </p:spTree>
    <p:extLst>
      <p:ext uri="{BB962C8B-B14F-4D97-AF65-F5344CB8AC3E}">
        <p14:creationId xmlns:p14="http://schemas.microsoft.com/office/powerpoint/2010/main" val="992487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There is a time and </a:t>
            </a:r>
            <a:r>
              <a:rPr lang="en-US" dirty="0" err="1" smtClean="0"/>
              <a:t>aplace</a:t>
            </a:r>
            <a:r>
              <a:rPr lang="en-US" dirty="0" smtClean="0"/>
              <a:t> for those expensive words</a:t>
            </a:r>
            <a:r>
              <a:rPr lang="is-IS" dirty="0" smtClean="0"/>
              <a:t>…but NOT</a:t>
            </a:r>
            <a:r>
              <a:rPr lang="is-IS" baseline="0" dirty="0" smtClean="0"/>
              <a:t> at the risk of your health and safety</a:t>
            </a:r>
          </a:p>
          <a:p>
            <a:r>
              <a:rPr lang="is-IS" baseline="0" dirty="0" smtClean="0"/>
              <a:t>I wonder how much pain has been suffered, and lives and money lost because of those 7 words...because we didn’t change something simply because its the way we’ve always done it. </a:t>
            </a:r>
            <a:endParaRPr lang="en-US" dirty="0"/>
          </a:p>
        </p:txBody>
      </p:sp>
      <p:sp>
        <p:nvSpPr>
          <p:cNvPr id="4" name="Slide Number Placeholder 3"/>
          <p:cNvSpPr>
            <a:spLocks noGrp="1"/>
          </p:cNvSpPr>
          <p:nvPr>
            <p:ph type="sldNum" sz="quarter" idx="10"/>
          </p:nvPr>
        </p:nvSpPr>
        <p:spPr/>
        <p:txBody>
          <a:bodyPr/>
          <a:lstStyle/>
          <a:p>
            <a:fld id="{DCC9A731-E920-2744-821D-EF893D2139EE}" type="slidenum">
              <a:rPr lang="en-US" smtClean="0"/>
              <a:t>5</a:t>
            </a:fld>
            <a:endParaRPr lang="en-US"/>
          </a:p>
        </p:txBody>
      </p:sp>
    </p:spTree>
    <p:extLst>
      <p:ext uri="{BB962C8B-B14F-4D97-AF65-F5344CB8AC3E}">
        <p14:creationId xmlns:p14="http://schemas.microsoft.com/office/powerpoint/2010/main" val="1967474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C9A731-E920-2744-821D-EF893D2139EE}" type="slidenum">
              <a:rPr lang="en-US" smtClean="0"/>
              <a:t>19</a:t>
            </a:fld>
            <a:endParaRPr lang="en-US"/>
          </a:p>
        </p:txBody>
      </p:sp>
    </p:spTree>
    <p:extLst>
      <p:ext uri="{BB962C8B-B14F-4D97-AF65-F5344CB8AC3E}">
        <p14:creationId xmlns:p14="http://schemas.microsoft.com/office/powerpoint/2010/main" val="3930962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C9A731-E920-2744-821D-EF893D2139EE}" type="slidenum">
              <a:rPr lang="en-US" smtClean="0"/>
              <a:t>23</a:t>
            </a:fld>
            <a:endParaRPr lang="en-US"/>
          </a:p>
        </p:txBody>
      </p:sp>
    </p:spTree>
    <p:extLst>
      <p:ext uri="{BB962C8B-B14F-4D97-AF65-F5344CB8AC3E}">
        <p14:creationId xmlns:p14="http://schemas.microsoft.com/office/powerpoint/2010/main" val="65158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C9A731-E920-2744-821D-EF893D2139EE}" type="slidenum">
              <a:rPr lang="en-US" smtClean="0"/>
              <a:t>27</a:t>
            </a:fld>
            <a:endParaRPr lang="en-US"/>
          </a:p>
        </p:txBody>
      </p:sp>
    </p:spTree>
    <p:extLst>
      <p:ext uri="{BB962C8B-B14F-4D97-AF65-F5344CB8AC3E}">
        <p14:creationId xmlns:p14="http://schemas.microsoft.com/office/powerpoint/2010/main" val="992487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3429000"/>
          </a:xfrm>
          <a:prstGeom prst="rect">
            <a:avLst/>
          </a:prstGeom>
        </p:spPr>
      </p:pic>
      <p:sp>
        <p:nvSpPr>
          <p:cNvPr id="4" name="Date Placeholder 3"/>
          <p:cNvSpPr>
            <a:spLocks noGrp="1"/>
          </p:cNvSpPr>
          <p:nvPr>
            <p:ph type="dt" sz="half" idx="10"/>
          </p:nvPr>
        </p:nvSpPr>
        <p:spPr/>
        <p:txBody>
          <a:bodyPr/>
          <a:lstStyle/>
          <a:p>
            <a:fld id="{8E36636D-D922-432D-A958-524484B5923D}" type="datetimeFigureOut">
              <a:rPr lang="en-US" smtClean="0"/>
              <a:pPr/>
              <a:t>7/7/16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
        <p:nvSpPr>
          <p:cNvPr id="3" name="Subtitle 2"/>
          <p:cNvSpPr>
            <a:spLocks noGrp="1"/>
          </p:cNvSpPr>
          <p:nvPr>
            <p:ph type="subTitle" idx="1"/>
          </p:nvPr>
        </p:nvSpPr>
        <p:spPr>
          <a:xfrm>
            <a:off x="1219200" y="2914650"/>
            <a:ext cx="6400800" cy="131445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1505916"/>
            <a:ext cx="7772400" cy="1102519"/>
          </a:xfrm>
        </p:spPr>
        <p:txBody>
          <a:bodyPr/>
          <a:lstStyle>
            <a:lvl1pPr algn="ctr">
              <a:defRPr sz="3200"/>
            </a:lvl1pPr>
          </a:lstStyle>
          <a:p>
            <a:r>
              <a:rPr lang="en-US" smtClean="0"/>
              <a:t>Click to edit Master title style</a:t>
            </a:r>
            <a:endParaRPr lang="en-US" dirty="0"/>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05979"/>
            <a:ext cx="7924800" cy="85725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7/7/16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
        <p:nvSpPr>
          <p:cNvPr id="8" name="Content Placeholder 7"/>
          <p:cNvSpPr>
            <a:spLocks noGrp="1"/>
          </p:cNvSpPr>
          <p:nvPr>
            <p:ph sz="quarter" idx="13"/>
          </p:nvPr>
        </p:nvSpPr>
        <p:spPr>
          <a:xfrm>
            <a:off x="609600" y="1200150"/>
            <a:ext cx="79248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1" y="3721894"/>
            <a:ext cx="7885113" cy="1021556"/>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1" y="2596754"/>
            <a:ext cx="7885113" cy="1125140"/>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pPr/>
              <a:t>7/7/16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200150"/>
            <a:ext cx="3733800" cy="30861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200150"/>
            <a:ext cx="3733800" cy="30861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05979"/>
            <a:ext cx="7924800" cy="85725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smtClean="0"/>
              <a:pPr/>
              <a:t>7/7/16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1657350"/>
            <a:ext cx="3733800" cy="26289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1657350"/>
            <a:ext cx="3733800" cy="26289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05979"/>
            <a:ext cx="7924800" cy="85725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200150"/>
            <a:ext cx="3733800" cy="431006"/>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200150"/>
            <a:ext cx="3733800" cy="431006"/>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E36636D-D922-432D-A958-524484B5923D}" type="datetimeFigureOut">
              <a:rPr lang="en-US" smtClean="0"/>
              <a:pPr/>
              <a:t>7/7/16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05979"/>
            <a:ext cx="7924800" cy="85725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smtClean="0"/>
              <a:pPr/>
              <a:t>7/7/16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7/7/16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085850"/>
            <a:ext cx="46482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085850"/>
            <a:ext cx="2971800" cy="82296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1910919"/>
            <a:ext cx="2971800" cy="2375332"/>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7/7/16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5143500"/>
          </a:xfrm>
          <a:prstGeom prst="rect">
            <a:avLst/>
          </a:prstGeom>
        </p:spPr>
      </p:pic>
      <p:sp>
        <p:nvSpPr>
          <p:cNvPr id="2" name="Title 1"/>
          <p:cNvSpPr>
            <a:spLocks noGrp="1"/>
          </p:cNvSpPr>
          <p:nvPr>
            <p:ph type="title"/>
          </p:nvPr>
        </p:nvSpPr>
        <p:spPr>
          <a:xfrm>
            <a:off x="609600" y="1085850"/>
            <a:ext cx="2971800" cy="82296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085850"/>
            <a:ext cx="3419856" cy="260604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09600" y="1910918"/>
            <a:ext cx="2971800" cy="1803832"/>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7/7/16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7/7/16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7/7/16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5143500"/>
          </a:xfrm>
          <a:prstGeom prst="rect">
            <a:avLst/>
          </a:prstGeom>
        </p:spPr>
      </p:pic>
      <p:sp>
        <p:nvSpPr>
          <p:cNvPr id="2" name="Title Placeholder 1"/>
          <p:cNvSpPr>
            <a:spLocks noGrp="1"/>
          </p:cNvSpPr>
          <p:nvPr>
            <p:ph type="title"/>
          </p:nvPr>
        </p:nvSpPr>
        <p:spPr>
          <a:xfrm>
            <a:off x="609600" y="205979"/>
            <a:ext cx="7924800" cy="85725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200151"/>
            <a:ext cx="79248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4767263"/>
            <a:ext cx="1524000" cy="273844"/>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E36636D-D922-432D-A958-524484B5923D}" type="datetimeFigureOut">
              <a:rPr lang="en-US" smtClean="0"/>
              <a:pPr/>
              <a:t>7/7/16</a:t>
            </a:fld>
            <a:endParaRPr lang="en-US"/>
          </a:p>
        </p:txBody>
      </p:sp>
      <p:sp>
        <p:nvSpPr>
          <p:cNvPr id="5" name="Footer Placeholder 4"/>
          <p:cNvSpPr>
            <a:spLocks noGrp="1"/>
          </p:cNvSpPr>
          <p:nvPr>
            <p:ph type="ftr" sz="quarter" idx="3"/>
          </p:nvPr>
        </p:nvSpPr>
        <p:spPr>
          <a:xfrm>
            <a:off x="609600" y="4767263"/>
            <a:ext cx="2895600" cy="273844"/>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7543800" y="4767263"/>
            <a:ext cx="990600" cy="273844"/>
          </a:xfrm>
          <a:prstGeom prst="rect">
            <a:avLst/>
          </a:prstGeom>
        </p:spPr>
        <p:txBody>
          <a:bodyPr vert="horz" lIns="91440" tIns="45720" rIns="91440" bIns="45720" rtlCol="0" anchor="ctr"/>
          <a:lstStyle>
            <a:lvl1pPr algn="r">
              <a:defRPr sz="1100" baseline="0">
                <a:solidFill>
                  <a:schemeClr val="tx1"/>
                </a:solidFill>
              </a:defRPr>
            </a:lvl1pPr>
          </a:lstStyle>
          <a:p>
            <a:fld id="{DF28FB93-0A08-4E7D-8E63-9EFA29F1E09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xmlns:p14="http://schemas.microsoft.com/office/powerpoint/2010/main" spd="slow">
    <p:wipe/>
  </p:transition>
  <p:timing>
    <p:tnLst>
      <p:par>
        <p:cTn xmlns:p14="http://schemas.microsoft.com/office/powerpoint/2010/main" id="1" dur="indefinite" restart="never" nodeType="tmRoot"/>
      </p:par>
    </p:tnLst>
  </p:timing>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 Id="rId3" Type="http://schemas.openxmlformats.org/officeDocument/2006/relationships/image" Target="../media/image5.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jpeg"/><Relationship Id="rId3"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image" Target="../media/image12.jpeg"/><Relationship Id="rId1" Type="http://schemas.openxmlformats.org/officeDocument/2006/relationships/slideLayout" Target="../slideLayouts/slideLayout11.xml"/><Relationship Id="rId2"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gif"/><Relationship Id="rId6" Type="http://schemas.openxmlformats.org/officeDocument/2006/relationships/image" Target="../media/image17.jpeg"/><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 Id="rId3" Type="http://schemas.openxmlformats.org/officeDocument/2006/relationships/image" Target="../media/image1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21.png"/><Relationship Id="rId1" Type="http://schemas.openxmlformats.org/officeDocument/2006/relationships/slideLayout" Target="../slideLayouts/slideLayout6.xml"/><Relationship Id="rId2" Type="http://schemas.openxmlformats.org/officeDocument/2006/relationships/image" Target="../media/image2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gi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gif"/><Relationship Id="rId1" Type="http://schemas.openxmlformats.org/officeDocument/2006/relationships/slideLayout" Target="../slideLayouts/slideLayout5.xml"/><Relationship Id="rId2" Type="http://schemas.openxmlformats.org/officeDocument/2006/relationships/image" Target="../media/image2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 Id="rId3" Type="http://schemas.openxmlformats.org/officeDocument/2006/relationships/image" Target="../media/image28.wmf"/></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21.png"/><Relationship Id="rId1" Type="http://schemas.openxmlformats.org/officeDocument/2006/relationships/slideLayout" Target="../slideLayouts/slideLayout6.xml"/><Relationship Id="rId2" Type="http://schemas.openxmlformats.org/officeDocument/2006/relationships/image" Target="../media/image2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noAutofit/>
          </a:bodyPr>
          <a:lstStyle/>
          <a:p>
            <a:r>
              <a:rPr lang="en-US" sz="2000" dirty="0" smtClean="0"/>
              <a:t>OSHA Standard</a:t>
            </a:r>
          </a:p>
          <a:p>
            <a:r>
              <a:rPr lang="en-US" sz="2000" dirty="0" smtClean="0"/>
              <a:t>29 </a:t>
            </a:r>
            <a:r>
              <a:rPr lang="en-US" sz="2000" dirty="0"/>
              <a:t>CFR </a:t>
            </a:r>
            <a:endParaRPr lang="en-US" sz="2000" dirty="0" smtClean="0"/>
          </a:p>
          <a:p>
            <a:r>
              <a:rPr lang="en-US" sz="2000" dirty="0" smtClean="0"/>
              <a:t>1926.95</a:t>
            </a:r>
          </a:p>
          <a:p>
            <a:r>
              <a:rPr lang="en-US" sz="2000" dirty="0" smtClean="0"/>
              <a:t>1910 Sub Part I</a:t>
            </a:r>
            <a:r>
              <a:rPr lang="en-US" sz="2000" dirty="0" smtClean="0"/>
              <a:t> </a:t>
            </a:r>
            <a:endParaRPr lang="en-US" sz="2000" dirty="0"/>
          </a:p>
        </p:txBody>
      </p:sp>
      <p:sp>
        <p:nvSpPr>
          <p:cNvPr id="2" name="Title 1"/>
          <p:cNvSpPr>
            <a:spLocks noGrp="1"/>
          </p:cNvSpPr>
          <p:nvPr>
            <p:ph type="ctrTitle"/>
          </p:nvPr>
        </p:nvSpPr>
        <p:spPr/>
        <p:txBody>
          <a:bodyPr>
            <a:normAutofit/>
          </a:bodyPr>
          <a:lstStyle/>
          <a:p>
            <a:r>
              <a:rPr lang="en-US" dirty="0" smtClean="0"/>
              <a:t>Personal Protective Equipment</a:t>
            </a:r>
            <a:br>
              <a:rPr lang="en-US" dirty="0" smtClean="0"/>
            </a:br>
            <a:r>
              <a:rPr lang="en-US" dirty="0" smtClean="0"/>
              <a:t>(PPE)</a:t>
            </a:r>
            <a:endParaRPr lang="en-US" dirty="0"/>
          </a:p>
        </p:txBody>
      </p:sp>
    </p:spTree>
    <p:extLst>
      <p:ext uri="{BB962C8B-B14F-4D97-AF65-F5344CB8AC3E}">
        <p14:creationId xmlns:p14="http://schemas.microsoft.com/office/powerpoint/2010/main" val="721084599"/>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866" y="342900"/>
            <a:ext cx="8357934" cy="857250"/>
          </a:xfrm>
        </p:spPr>
        <p:txBody>
          <a:bodyPr>
            <a:normAutofit/>
          </a:bodyPr>
          <a:lstStyle/>
          <a:p>
            <a:r>
              <a:rPr lang="en-US" dirty="0" smtClean="0"/>
              <a:t>What You Will Get</a:t>
            </a:r>
            <a:endParaRPr lang="en-US" dirty="0"/>
          </a:p>
        </p:txBody>
      </p:sp>
      <p:sp>
        <p:nvSpPr>
          <p:cNvPr id="3" name="Content Placeholder 2"/>
          <p:cNvSpPr>
            <a:spLocks noGrp="1"/>
          </p:cNvSpPr>
          <p:nvPr>
            <p:ph sz="quarter" idx="13"/>
          </p:nvPr>
        </p:nvSpPr>
        <p:spPr>
          <a:xfrm>
            <a:off x="457200" y="1607115"/>
            <a:ext cx="8229600" cy="3628039"/>
          </a:xfrm>
        </p:spPr>
        <p:txBody>
          <a:bodyPr>
            <a:normAutofit/>
          </a:bodyPr>
          <a:lstStyle/>
          <a:p>
            <a:r>
              <a:rPr lang="en-US" sz="2000" dirty="0" smtClean="0"/>
              <a:t>Understand what the law says</a:t>
            </a:r>
          </a:p>
          <a:p>
            <a:r>
              <a:rPr lang="en-US" sz="2000" dirty="0" smtClean="0"/>
              <a:t>Policies that will protect you</a:t>
            </a:r>
            <a:r>
              <a:rPr lang="is-IS" sz="2000" dirty="0" smtClean="0"/>
              <a:t>…exceed the standard</a:t>
            </a:r>
            <a:endParaRPr lang="en-US" sz="2000" dirty="0" smtClean="0"/>
          </a:p>
          <a:p>
            <a:r>
              <a:rPr lang="en-US" sz="2000" dirty="0" smtClean="0"/>
              <a:t>Different types of PPE and what it protects</a:t>
            </a:r>
          </a:p>
          <a:p>
            <a:r>
              <a:rPr lang="en-US" sz="2000" dirty="0" smtClean="0"/>
              <a:t>Simple care and maintenance of you PPE</a:t>
            </a:r>
          </a:p>
          <a:p>
            <a:r>
              <a:rPr lang="en-US" sz="2000" dirty="0" smtClean="0"/>
              <a:t>Components of a PPE program at your work</a:t>
            </a:r>
          </a:p>
          <a:p>
            <a:r>
              <a:rPr lang="en-US" sz="2000" dirty="0" smtClean="0"/>
              <a:t>Years of field trainings condensed in this easy and efficient course</a:t>
            </a:r>
          </a:p>
          <a:p>
            <a:endParaRPr lang="en-US" sz="2000" dirty="0" smtClean="0"/>
          </a:p>
          <a:p>
            <a:endParaRPr lang="en-US" sz="2000" dirty="0" smtClean="0"/>
          </a:p>
          <a:p>
            <a:endParaRPr lang="en-US" sz="2000" dirty="0"/>
          </a:p>
        </p:txBody>
      </p:sp>
    </p:spTree>
    <p:extLst>
      <p:ext uri="{BB962C8B-B14F-4D97-AF65-F5344CB8AC3E}">
        <p14:creationId xmlns:p14="http://schemas.microsoft.com/office/powerpoint/2010/main" val="3288804896"/>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866" y="342900"/>
            <a:ext cx="8357934" cy="857250"/>
          </a:xfrm>
        </p:spPr>
        <p:txBody>
          <a:bodyPr>
            <a:normAutofit/>
          </a:bodyPr>
          <a:lstStyle/>
          <a:p>
            <a:r>
              <a:rPr lang="en-US" dirty="0" smtClean="0"/>
              <a:t>This Course Is Yours</a:t>
            </a:r>
            <a:endParaRPr lang="en-US" dirty="0"/>
          </a:p>
        </p:txBody>
      </p:sp>
      <p:sp>
        <p:nvSpPr>
          <p:cNvPr id="3" name="Content Placeholder 2"/>
          <p:cNvSpPr>
            <a:spLocks noGrp="1"/>
          </p:cNvSpPr>
          <p:nvPr>
            <p:ph sz="quarter" idx="13"/>
          </p:nvPr>
        </p:nvSpPr>
        <p:spPr>
          <a:xfrm>
            <a:off x="457200" y="1268158"/>
            <a:ext cx="8229600" cy="3628039"/>
          </a:xfrm>
        </p:spPr>
        <p:txBody>
          <a:bodyPr>
            <a:normAutofit/>
          </a:bodyPr>
          <a:lstStyle/>
          <a:p>
            <a:r>
              <a:rPr lang="en-US" sz="2000" dirty="0" smtClean="0"/>
              <a:t>Download the slides for field training</a:t>
            </a:r>
          </a:p>
          <a:p>
            <a:r>
              <a:rPr lang="en-US" sz="2000" dirty="0" smtClean="0"/>
              <a:t>Enroll colleagues and employees in this course</a:t>
            </a:r>
          </a:p>
          <a:p>
            <a:r>
              <a:rPr lang="en-US" sz="2000" dirty="0" smtClean="0"/>
              <a:t>Download the videos for group training</a:t>
            </a:r>
          </a:p>
          <a:p>
            <a:r>
              <a:rPr lang="en-US" sz="2000" dirty="0" smtClean="0"/>
              <a:t>Use this course as initiative</a:t>
            </a:r>
          </a:p>
          <a:p>
            <a:r>
              <a:rPr lang="en-US" sz="2000" dirty="0" smtClean="0"/>
              <a:t>Present it to employers and safety departments</a:t>
            </a:r>
          </a:p>
          <a:p>
            <a:pPr marL="0" indent="0">
              <a:buNone/>
            </a:pPr>
            <a:endParaRPr lang="en-US" sz="2000" dirty="0" smtClean="0"/>
          </a:p>
          <a:p>
            <a:endParaRPr lang="en-US" sz="2000" dirty="0" smtClean="0"/>
          </a:p>
          <a:p>
            <a:endParaRPr lang="en-US" sz="2000" dirty="0"/>
          </a:p>
        </p:txBody>
      </p:sp>
    </p:spTree>
    <p:extLst>
      <p:ext uri="{BB962C8B-B14F-4D97-AF65-F5344CB8AC3E}">
        <p14:creationId xmlns:p14="http://schemas.microsoft.com/office/powerpoint/2010/main" val="311223830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Family Needs You</a:t>
            </a:r>
            <a:endParaRPr lang="en-US" dirty="0"/>
          </a:p>
        </p:txBody>
      </p:sp>
      <p:sp>
        <p:nvSpPr>
          <p:cNvPr id="3" name="Content Placeholder 2"/>
          <p:cNvSpPr>
            <a:spLocks noGrp="1"/>
          </p:cNvSpPr>
          <p:nvPr>
            <p:ph sz="quarter" idx="13"/>
          </p:nvPr>
        </p:nvSpPr>
        <p:spPr/>
        <p:txBody>
          <a:bodyPr>
            <a:normAutofit/>
          </a:bodyPr>
          <a:lstStyle/>
          <a:p>
            <a:r>
              <a:rPr lang="en-US" sz="2000" dirty="0" smtClean="0"/>
              <a:t>Your responsibility to protect yourself:</a:t>
            </a:r>
          </a:p>
          <a:p>
            <a:pPr lvl="1"/>
            <a:r>
              <a:rPr lang="en-US" sz="2000" dirty="0" smtClean="0"/>
              <a:t>Family</a:t>
            </a:r>
          </a:p>
          <a:p>
            <a:pPr lvl="1"/>
            <a:r>
              <a:rPr lang="en-US" sz="2000" dirty="0" smtClean="0"/>
              <a:t>Co-workers</a:t>
            </a:r>
          </a:p>
          <a:p>
            <a:pPr lvl="1"/>
            <a:r>
              <a:rPr lang="en-US" sz="2000" dirty="0" smtClean="0"/>
              <a:t>Employers</a:t>
            </a:r>
          </a:p>
          <a:p>
            <a:pPr lvl="1"/>
            <a:r>
              <a:rPr lang="en-US" sz="2000" dirty="0" smtClean="0"/>
              <a:t>Yourself</a:t>
            </a:r>
            <a:endParaRPr lang="en-US" sz="2000" dirty="0"/>
          </a:p>
        </p:txBody>
      </p:sp>
      <p:pic>
        <p:nvPicPr>
          <p:cNvPr id="4" name="Picture 2" descr="C:\Users\james.carpenter\Desktop\your family needs you.jpg"/>
          <p:cNvPicPr>
            <a:picLocks noChangeAspect="1" noChangeArrowheads="1"/>
          </p:cNvPicPr>
          <p:nvPr/>
        </p:nvPicPr>
        <p:blipFill>
          <a:blip r:embed="rId2" cstate="print"/>
          <a:srcRect/>
          <a:stretch>
            <a:fillRect/>
          </a:stretch>
        </p:blipFill>
        <p:spPr bwMode="auto">
          <a:xfrm>
            <a:off x="4432300" y="1930400"/>
            <a:ext cx="4711700" cy="2355850"/>
          </a:xfrm>
          <a:prstGeom prst="rect">
            <a:avLst/>
          </a:prstGeom>
          <a:noFill/>
          <a:ln>
            <a:solidFill>
              <a:schemeClr val="tx1"/>
            </a:solidFill>
          </a:ln>
        </p:spPr>
      </p:pic>
    </p:spTree>
    <p:extLst>
      <p:ext uri="{BB962C8B-B14F-4D97-AF65-F5344CB8AC3E}">
        <p14:creationId xmlns:p14="http://schemas.microsoft.com/office/powerpoint/2010/main" val="993514292"/>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7 Most Expensive Words In Business</a:t>
            </a:r>
            <a:endParaRPr lang="en-US" sz="3200" dirty="0"/>
          </a:p>
        </p:txBody>
      </p:sp>
      <p:sp>
        <p:nvSpPr>
          <p:cNvPr id="3" name="Content Placeholder 2"/>
          <p:cNvSpPr>
            <a:spLocks noGrp="1"/>
          </p:cNvSpPr>
          <p:nvPr>
            <p:ph sz="quarter" idx="13"/>
          </p:nvPr>
        </p:nvSpPr>
        <p:spPr>
          <a:xfrm>
            <a:off x="177800" y="1200151"/>
            <a:ext cx="8966200" cy="3712817"/>
          </a:xfrm>
        </p:spPr>
        <p:txBody>
          <a:bodyPr>
            <a:noAutofit/>
          </a:bodyPr>
          <a:lstStyle/>
          <a:p>
            <a:r>
              <a:rPr lang="en-US" sz="2000" dirty="0" smtClean="0"/>
              <a:t>“But we have always done it this way”</a:t>
            </a:r>
          </a:p>
          <a:p>
            <a:r>
              <a:rPr lang="en-US" sz="2000" dirty="0" smtClean="0"/>
              <a:t>The world is changing rapidly, and we need to adapt and overcome</a:t>
            </a:r>
          </a:p>
          <a:p>
            <a:r>
              <a:rPr lang="en-US" sz="2000" dirty="0"/>
              <a:t>T</a:t>
            </a:r>
            <a:r>
              <a:rPr lang="en-US" sz="2000" dirty="0" smtClean="0"/>
              <a:t>hings </a:t>
            </a:r>
            <a:r>
              <a:rPr lang="en-US" sz="2000" dirty="0" smtClean="0"/>
              <a:t>we have put our bodies through assuming we’ve been doing ‘it’ the right way.</a:t>
            </a:r>
          </a:p>
          <a:p>
            <a:r>
              <a:rPr lang="en-US" sz="2000" dirty="0" smtClean="0"/>
              <a:t>There is always a safer way to do something.</a:t>
            </a:r>
          </a:p>
          <a:p>
            <a:r>
              <a:rPr lang="en-US" sz="2000" dirty="0" smtClean="0"/>
              <a:t>Just because ‘its always been done’ a certain way, doesn’t mean its right.</a:t>
            </a:r>
          </a:p>
          <a:p>
            <a:r>
              <a:rPr lang="en-US" sz="2000" dirty="0" smtClean="0"/>
              <a:t>Because something has been a certain way is usually because it</a:t>
            </a:r>
            <a:r>
              <a:rPr lang="uk-UA" sz="2000" dirty="0" smtClean="0"/>
              <a:t>’</a:t>
            </a:r>
            <a:r>
              <a:rPr lang="en-US" sz="2000" dirty="0" smtClean="0"/>
              <a:t>s the cheap way of doing it, and when you do things to save money, risk increases.</a:t>
            </a:r>
          </a:p>
          <a:p>
            <a:r>
              <a:rPr lang="en-US" sz="2000" dirty="0" smtClean="0"/>
              <a:t>Pause</a:t>
            </a:r>
            <a:r>
              <a:rPr lang="is-IS" sz="2000" dirty="0" smtClean="0"/>
              <a:t>…</a:t>
            </a:r>
            <a:r>
              <a:rPr lang="en-US" sz="2000" dirty="0" smtClean="0"/>
              <a:t>Think!  You have all the tools.</a:t>
            </a:r>
          </a:p>
          <a:p>
            <a:endParaRPr lang="en-US" sz="2000" dirty="0"/>
          </a:p>
        </p:txBody>
      </p:sp>
    </p:spTree>
    <p:extLst>
      <p:ext uri="{BB962C8B-B14F-4D97-AF65-F5344CB8AC3E}">
        <p14:creationId xmlns:p14="http://schemas.microsoft.com/office/powerpoint/2010/main" val="548250025"/>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Hero</a:t>
            </a:r>
            <a:endParaRPr lang="en-US" dirty="0"/>
          </a:p>
        </p:txBody>
      </p:sp>
      <p:sp>
        <p:nvSpPr>
          <p:cNvPr id="3" name="Content Placeholder 2"/>
          <p:cNvSpPr>
            <a:spLocks noGrp="1"/>
          </p:cNvSpPr>
          <p:nvPr>
            <p:ph sz="quarter" idx="13"/>
          </p:nvPr>
        </p:nvSpPr>
        <p:spPr>
          <a:xfrm>
            <a:off x="457200" y="1480784"/>
            <a:ext cx="8229600" cy="3394472"/>
          </a:xfrm>
        </p:spPr>
        <p:txBody>
          <a:bodyPr>
            <a:normAutofit/>
          </a:bodyPr>
          <a:lstStyle/>
          <a:p>
            <a:r>
              <a:rPr lang="en-US" sz="2000" dirty="0" smtClean="0"/>
              <a:t>Be an </a:t>
            </a:r>
            <a:r>
              <a:rPr lang="en-US" sz="2000" dirty="0" smtClean="0"/>
              <a:t>enabler, promote keeping yourself, and others safe.</a:t>
            </a:r>
          </a:p>
          <a:p>
            <a:r>
              <a:rPr lang="en-US" sz="2000" dirty="0" smtClean="0"/>
              <a:t>Be a hero</a:t>
            </a:r>
            <a:r>
              <a:rPr lang="is-IS" sz="2000" dirty="0" smtClean="0"/>
              <a:t>…remain open to new ideas in safety, and YOU discover ways to save lives by preventing bad accidents from happenig in the first place.</a:t>
            </a:r>
            <a:endParaRPr lang="en-US" sz="2000" dirty="0"/>
          </a:p>
        </p:txBody>
      </p:sp>
    </p:spTree>
    <p:extLst>
      <p:ext uri="{BB962C8B-B14F-4D97-AF65-F5344CB8AC3E}">
        <p14:creationId xmlns:p14="http://schemas.microsoft.com/office/powerpoint/2010/main" val="3262077715"/>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544521"/>
            <a:ext cx="8229600" cy="3394472"/>
          </a:xfrm>
        </p:spPr>
        <p:txBody>
          <a:bodyPr>
            <a:normAutofit/>
          </a:bodyPr>
          <a:lstStyle/>
          <a:p>
            <a:r>
              <a:rPr lang="en-US" sz="2000" dirty="0" smtClean="0"/>
              <a:t>29 CFR 1926.95 Protective equipment including personal protective equipment for </a:t>
            </a:r>
            <a:r>
              <a:rPr lang="en-US" sz="2000" dirty="0" smtClean="0">
                <a:solidFill>
                  <a:srgbClr val="FFFF00"/>
                </a:solidFill>
              </a:rPr>
              <a:t>eyes, face, head, and extremities</a:t>
            </a:r>
            <a:r>
              <a:rPr lang="en-US" sz="2000" dirty="0" smtClean="0"/>
              <a:t>, protective clothing, respiratory devices, and protective shields and barriers shall be provided, used and maintained in a sanitary and reliable condition wherever it is necessary by reason of </a:t>
            </a:r>
            <a:r>
              <a:rPr lang="en-US" sz="2000" dirty="0" smtClean="0">
                <a:solidFill>
                  <a:srgbClr val="FFFF00"/>
                </a:solidFill>
              </a:rPr>
              <a:t>hazards or processes or environment, chemical hazards, radiological hazards, or mechanical irritants encountered in a manner capable of causing injury or impairment in the function of any body part through absorption, inhalation, or physical contact.</a:t>
            </a:r>
          </a:p>
          <a:p>
            <a:endParaRPr lang="en-US" sz="2000" dirty="0" smtClean="0"/>
          </a:p>
        </p:txBody>
      </p:sp>
      <p:sp>
        <p:nvSpPr>
          <p:cNvPr id="2" name="Title 1"/>
          <p:cNvSpPr>
            <a:spLocks noGrp="1"/>
          </p:cNvSpPr>
          <p:nvPr>
            <p:ph type="title"/>
          </p:nvPr>
        </p:nvSpPr>
        <p:spPr/>
        <p:txBody>
          <a:bodyPr/>
          <a:lstStyle/>
          <a:p>
            <a:pPr algn="ctr"/>
            <a:r>
              <a:rPr lang="en-US" dirty="0" smtClean="0"/>
              <a:t>The Law</a:t>
            </a:r>
            <a:endParaRPr lang="en-US" dirty="0"/>
          </a:p>
        </p:txBody>
      </p:sp>
      <p:pic>
        <p:nvPicPr>
          <p:cNvPr id="2050" name="Picture 2" descr="http://www.wagehourblog.com/files/2014/04/600px-US-DeptOfLabor-Seal_svg7.png"/>
          <p:cNvPicPr>
            <a:picLocks noChangeAspect="1" noChangeArrowheads="1"/>
          </p:cNvPicPr>
          <p:nvPr/>
        </p:nvPicPr>
        <p:blipFill>
          <a:blip r:embed="rId2" cstate="print"/>
          <a:srcRect/>
          <a:stretch>
            <a:fillRect/>
          </a:stretch>
        </p:blipFill>
        <p:spPr bwMode="auto">
          <a:xfrm>
            <a:off x="228600" y="57151"/>
            <a:ext cx="1689224" cy="1333598"/>
          </a:xfrm>
          <a:prstGeom prst="rect">
            <a:avLst/>
          </a:prstGeom>
          <a:noFill/>
        </p:spPr>
      </p:pic>
      <p:pic>
        <p:nvPicPr>
          <p:cNvPr id="2052" name="Picture 4" descr="http://www.wisbuild.org/site/publisher/images/Vendors/osha-logo.gif"/>
          <p:cNvPicPr>
            <a:picLocks noChangeAspect="1" noChangeArrowheads="1"/>
          </p:cNvPicPr>
          <p:nvPr/>
        </p:nvPicPr>
        <p:blipFill>
          <a:blip r:embed="rId3" cstate="print"/>
          <a:srcRect/>
          <a:stretch>
            <a:fillRect/>
          </a:stretch>
        </p:blipFill>
        <p:spPr bwMode="auto">
          <a:xfrm>
            <a:off x="6244683" y="342901"/>
            <a:ext cx="2760242" cy="597661"/>
          </a:xfrm>
          <a:prstGeom prst="rect">
            <a:avLst/>
          </a:prstGeom>
          <a:noFill/>
        </p:spPr>
      </p:pic>
    </p:spTree>
    <p:extLst>
      <p:ext uri="{BB962C8B-B14F-4D97-AF65-F5344CB8AC3E}">
        <p14:creationId xmlns:p14="http://schemas.microsoft.com/office/powerpoint/2010/main" val="378849328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234462" y="1550286"/>
            <a:ext cx="8452338" cy="3394472"/>
          </a:xfrm>
        </p:spPr>
        <p:txBody>
          <a:bodyPr>
            <a:normAutofit/>
          </a:bodyPr>
          <a:lstStyle/>
          <a:p>
            <a:r>
              <a:rPr lang="en-US" sz="2000" dirty="0"/>
              <a:t>M</a:t>
            </a:r>
            <a:r>
              <a:rPr lang="en-US" sz="2000" dirty="0" smtClean="0"/>
              <a:t>aintain and clean your PPE</a:t>
            </a:r>
          </a:p>
          <a:p>
            <a:r>
              <a:rPr lang="en-US" sz="2000" dirty="0"/>
              <a:t>I</a:t>
            </a:r>
            <a:r>
              <a:rPr lang="en-US" sz="2000" dirty="0" smtClean="0"/>
              <a:t>nspect your PPE prior to use</a:t>
            </a:r>
          </a:p>
          <a:p>
            <a:r>
              <a:rPr lang="en-US" sz="2000" dirty="0" smtClean="0"/>
              <a:t>Equipment must be used in the manner it was designed for</a:t>
            </a:r>
          </a:p>
          <a:p>
            <a:r>
              <a:rPr lang="en-US" sz="2000" dirty="0" smtClean="0"/>
              <a:t>Right personal protective equipment for the right job</a:t>
            </a:r>
          </a:p>
          <a:p>
            <a:r>
              <a:rPr lang="en-US" sz="2000" dirty="0" smtClean="0"/>
              <a:t>Training on proper use of the personal protective equipment</a:t>
            </a:r>
          </a:p>
          <a:p>
            <a:r>
              <a:rPr lang="en-US" sz="2000" dirty="0" smtClean="0"/>
              <a:t>No Exceptions</a:t>
            </a:r>
          </a:p>
          <a:p>
            <a:endParaRPr lang="en-US" sz="2000" dirty="0" smtClean="0"/>
          </a:p>
          <a:p>
            <a:endParaRPr lang="en-US" sz="2000" dirty="0"/>
          </a:p>
        </p:txBody>
      </p:sp>
      <p:sp>
        <p:nvSpPr>
          <p:cNvPr id="2" name="Title 1"/>
          <p:cNvSpPr>
            <a:spLocks noGrp="1"/>
          </p:cNvSpPr>
          <p:nvPr>
            <p:ph type="title"/>
          </p:nvPr>
        </p:nvSpPr>
        <p:spPr/>
        <p:txBody>
          <a:bodyPr>
            <a:normAutofit/>
          </a:bodyPr>
          <a:lstStyle/>
          <a:p>
            <a:r>
              <a:rPr lang="en-US" sz="3000" dirty="0" smtClean="0"/>
              <a:t>Policy that protects you!</a:t>
            </a:r>
            <a:endParaRPr lang="en-US" sz="3000" dirty="0"/>
          </a:p>
        </p:txBody>
      </p:sp>
    </p:spTree>
    <p:extLst>
      <p:ext uri="{BB962C8B-B14F-4D97-AF65-F5344CB8AC3E}">
        <p14:creationId xmlns:p14="http://schemas.microsoft.com/office/powerpoint/2010/main" val="263276296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a:xfrm>
            <a:off x="2971800" y="310719"/>
            <a:ext cx="5689600" cy="3200400"/>
          </a:xfrm>
        </p:spPr>
        <p:txBody>
          <a:bodyPr>
            <a:noAutofit/>
          </a:bodyPr>
          <a:lstStyle/>
          <a:p>
            <a:pPr>
              <a:lnSpc>
                <a:spcPct val="80000"/>
              </a:lnSpc>
            </a:pPr>
            <a:r>
              <a:rPr lang="en-US" sz="2000" dirty="0" smtClean="0">
                <a:solidFill>
                  <a:srgbClr val="FFFF00"/>
                </a:solidFill>
              </a:rPr>
              <a:t>Hard </a:t>
            </a:r>
            <a:r>
              <a:rPr lang="en-US" sz="2000" dirty="0" smtClean="0">
                <a:solidFill>
                  <a:srgbClr val="FFFF00"/>
                </a:solidFill>
              </a:rPr>
              <a:t>Hats: Head</a:t>
            </a:r>
          </a:p>
          <a:p>
            <a:pPr>
              <a:lnSpc>
                <a:spcPct val="80000"/>
              </a:lnSpc>
            </a:pPr>
            <a:r>
              <a:rPr lang="en-US" sz="2000" dirty="0" smtClean="0">
                <a:solidFill>
                  <a:srgbClr val="FFFF00"/>
                </a:solidFill>
              </a:rPr>
              <a:t>Safety Glasses: Eyes</a:t>
            </a:r>
          </a:p>
          <a:p>
            <a:pPr>
              <a:lnSpc>
                <a:spcPct val="80000"/>
              </a:lnSpc>
            </a:pPr>
            <a:r>
              <a:rPr lang="en-US" sz="2000" dirty="0" smtClean="0">
                <a:solidFill>
                  <a:srgbClr val="FFFF00"/>
                </a:solidFill>
              </a:rPr>
              <a:t>Safety Vests: Body and clothing</a:t>
            </a:r>
          </a:p>
          <a:p>
            <a:pPr>
              <a:lnSpc>
                <a:spcPct val="80000"/>
              </a:lnSpc>
            </a:pPr>
            <a:r>
              <a:rPr lang="en-US" sz="2000" dirty="0" smtClean="0">
                <a:solidFill>
                  <a:srgbClr val="FFFF00"/>
                </a:solidFill>
              </a:rPr>
              <a:t>Gloves: Hands Fingers, &amp; Arms</a:t>
            </a:r>
          </a:p>
          <a:p>
            <a:pPr>
              <a:lnSpc>
                <a:spcPct val="80000"/>
              </a:lnSpc>
            </a:pPr>
            <a:r>
              <a:rPr lang="en-US" sz="2000" dirty="0" smtClean="0">
                <a:solidFill>
                  <a:srgbClr val="FFFF00"/>
                </a:solidFill>
              </a:rPr>
              <a:t>Safety Boots/Shoes: Feet</a:t>
            </a:r>
          </a:p>
          <a:p>
            <a:pPr>
              <a:lnSpc>
                <a:spcPct val="80000"/>
              </a:lnSpc>
            </a:pPr>
            <a:r>
              <a:rPr lang="en-US" sz="2000" dirty="0" smtClean="0">
                <a:solidFill>
                  <a:srgbClr val="FFFF00"/>
                </a:solidFill>
              </a:rPr>
              <a:t>Face Shields: Eyes &amp; Face</a:t>
            </a:r>
          </a:p>
          <a:p>
            <a:pPr>
              <a:lnSpc>
                <a:spcPct val="80000"/>
              </a:lnSpc>
            </a:pPr>
            <a:r>
              <a:rPr lang="en-US" sz="2000" dirty="0" smtClean="0">
                <a:solidFill>
                  <a:srgbClr val="FFFF00"/>
                </a:solidFill>
              </a:rPr>
              <a:t>Earplugs and ear muffs: Hearing and ears</a:t>
            </a:r>
          </a:p>
          <a:p>
            <a:pPr>
              <a:lnSpc>
                <a:spcPct val="80000"/>
              </a:lnSpc>
            </a:pPr>
            <a:r>
              <a:rPr lang="en-US" sz="2000" dirty="0" smtClean="0">
                <a:solidFill>
                  <a:srgbClr val="FFFF00"/>
                </a:solidFill>
              </a:rPr>
              <a:t>Metatarsal Protection: Feet</a:t>
            </a:r>
          </a:p>
          <a:p>
            <a:pPr>
              <a:lnSpc>
                <a:spcPct val="80000"/>
              </a:lnSpc>
            </a:pPr>
            <a:r>
              <a:rPr lang="en-US" sz="2000" dirty="0" smtClean="0">
                <a:solidFill>
                  <a:srgbClr val="FFFF00"/>
                </a:solidFill>
              </a:rPr>
              <a:t>Respirator mask: Lungs</a:t>
            </a:r>
          </a:p>
          <a:p>
            <a:pPr>
              <a:lnSpc>
                <a:spcPct val="80000"/>
              </a:lnSpc>
            </a:pPr>
            <a:r>
              <a:rPr lang="en-US" sz="2000" dirty="0" smtClean="0">
                <a:solidFill>
                  <a:srgbClr val="FFFF00"/>
                </a:solidFill>
              </a:rPr>
              <a:t>Welding shields: Eyes &amp; Skin</a:t>
            </a:r>
          </a:p>
          <a:p>
            <a:pPr>
              <a:lnSpc>
                <a:spcPct val="80000"/>
              </a:lnSpc>
            </a:pPr>
            <a:r>
              <a:rPr lang="en-US" sz="2000" dirty="0" smtClean="0">
                <a:solidFill>
                  <a:srgbClr val="FFFF00"/>
                </a:solidFill>
              </a:rPr>
              <a:t>Rubber boots: feet and skin</a:t>
            </a:r>
          </a:p>
        </p:txBody>
      </p:sp>
      <p:sp>
        <p:nvSpPr>
          <p:cNvPr id="3" name="Text Placeholder 2"/>
          <p:cNvSpPr>
            <a:spLocks noGrp="1"/>
          </p:cNvSpPr>
          <p:nvPr>
            <p:ph type="body" sz="half" idx="2"/>
          </p:nvPr>
        </p:nvSpPr>
        <p:spPr>
          <a:xfrm>
            <a:off x="0" y="1377519"/>
            <a:ext cx="2971800" cy="2375332"/>
          </a:xfrm>
        </p:spPr>
        <p:txBody>
          <a:bodyPr>
            <a:normAutofit/>
          </a:bodyPr>
          <a:lstStyle/>
          <a:p>
            <a:pPr algn="ctr"/>
            <a:r>
              <a:rPr lang="en-US" sz="2200" dirty="0" smtClean="0"/>
              <a:t>Types of </a:t>
            </a:r>
            <a:r>
              <a:rPr lang="en-US" sz="2200" dirty="0" smtClean="0"/>
              <a:t>PPE</a:t>
            </a:r>
          </a:p>
          <a:p>
            <a:pPr algn="ctr"/>
            <a:r>
              <a:rPr lang="en-US" sz="2200" dirty="0" smtClean="0"/>
              <a:t> </a:t>
            </a:r>
            <a:r>
              <a:rPr lang="en-US" sz="2200" dirty="0" smtClean="0"/>
              <a:t>&amp; </a:t>
            </a:r>
            <a:endParaRPr lang="en-US" sz="2200" dirty="0" smtClean="0"/>
          </a:p>
          <a:p>
            <a:pPr algn="ctr"/>
            <a:r>
              <a:rPr lang="en-US" sz="2200" dirty="0"/>
              <a:t>W</a:t>
            </a:r>
            <a:r>
              <a:rPr lang="en-US" sz="2200" dirty="0" smtClean="0"/>
              <a:t>hat </a:t>
            </a:r>
            <a:r>
              <a:rPr lang="en-US" sz="2200" dirty="0"/>
              <a:t>T</a:t>
            </a:r>
            <a:r>
              <a:rPr lang="en-US" sz="2200" dirty="0" smtClean="0"/>
              <a:t>hey </a:t>
            </a:r>
            <a:r>
              <a:rPr lang="en-US" sz="2200" dirty="0"/>
              <a:t>P</a:t>
            </a:r>
            <a:r>
              <a:rPr lang="en-US" sz="2200" dirty="0" smtClean="0"/>
              <a:t>rotect</a:t>
            </a:r>
            <a:endParaRPr lang="en-US" sz="2200" dirty="0"/>
          </a:p>
        </p:txBody>
      </p:sp>
    </p:spTree>
    <p:extLst>
      <p:ext uri="{BB962C8B-B14F-4D97-AF65-F5344CB8AC3E}">
        <p14:creationId xmlns:p14="http://schemas.microsoft.com/office/powerpoint/2010/main" val="994333809"/>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www.osha-pros.com/wp-content/uploads/bigstock-Construction-Worker-12878300-200x300.jpg"/>
          <p:cNvPicPr>
            <a:picLocks noChangeAspect="1" noChangeArrowheads="1"/>
          </p:cNvPicPr>
          <p:nvPr/>
        </p:nvPicPr>
        <p:blipFill>
          <a:blip r:embed="rId2" cstate="print"/>
          <a:srcRect/>
          <a:stretch>
            <a:fillRect/>
          </a:stretch>
        </p:blipFill>
        <p:spPr bwMode="auto">
          <a:xfrm>
            <a:off x="5867400" y="800100"/>
            <a:ext cx="3048000" cy="3429000"/>
          </a:xfrm>
          <a:prstGeom prst="rect">
            <a:avLst/>
          </a:prstGeom>
          <a:noFill/>
        </p:spPr>
      </p:pic>
      <p:sp>
        <p:nvSpPr>
          <p:cNvPr id="2" name="Title 1"/>
          <p:cNvSpPr>
            <a:spLocks noGrp="1"/>
          </p:cNvSpPr>
          <p:nvPr>
            <p:ph type="title"/>
          </p:nvPr>
        </p:nvSpPr>
        <p:spPr>
          <a:xfrm>
            <a:off x="0" y="914400"/>
            <a:ext cx="6172200" cy="571500"/>
          </a:xfrm>
        </p:spPr>
        <p:txBody>
          <a:bodyPr>
            <a:normAutofit fontScale="90000"/>
          </a:bodyPr>
          <a:lstStyle/>
          <a:p>
            <a:r>
              <a:rPr lang="en-US" dirty="0" smtClean="0"/>
              <a:t/>
            </a:r>
            <a:br>
              <a:rPr lang="en-US" dirty="0" smtClean="0"/>
            </a:br>
            <a:endParaRPr lang="en-US" dirty="0"/>
          </a:p>
        </p:txBody>
      </p:sp>
      <p:sp>
        <p:nvSpPr>
          <p:cNvPr id="8" name="TextBox 7"/>
          <p:cNvSpPr txBox="1"/>
          <p:nvPr/>
        </p:nvSpPr>
        <p:spPr>
          <a:xfrm>
            <a:off x="4200771" y="571500"/>
            <a:ext cx="1209431" cy="400110"/>
          </a:xfrm>
          <a:prstGeom prst="rect">
            <a:avLst/>
          </a:prstGeom>
          <a:noFill/>
          <a:ln>
            <a:solidFill>
              <a:schemeClr val="tx1"/>
            </a:solidFill>
          </a:ln>
        </p:spPr>
        <p:txBody>
          <a:bodyPr wrap="square" rtlCol="0">
            <a:spAutoFit/>
          </a:bodyPr>
          <a:lstStyle/>
          <a:p>
            <a:pPr algn="ctr"/>
            <a:r>
              <a:rPr lang="en-US" sz="2000" dirty="0" smtClean="0"/>
              <a:t>Hard hat</a:t>
            </a:r>
          </a:p>
        </p:txBody>
      </p:sp>
      <p:sp>
        <p:nvSpPr>
          <p:cNvPr id="9" name="TextBox 8"/>
          <p:cNvSpPr txBox="1"/>
          <p:nvPr/>
        </p:nvSpPr>
        <p:spPr>
          <a:xfrm>
            <a:off x="3149043" y="2114550"/>
            <a:ext cx="1727759" cy="400110"/>
          </a:xfrm>
          <a:prstGeom prst="rect">
            <a:avLst/>
          </a:prstGeom>
          <a:noFill/>
          <a:ln>
            <a:solidFill>
              <a:schemeClr val="tx1"/>
            </a:solidFill>
          </a:ln>
        </p:spPr>
        <p:txBody>
          <a:bodyPr wrap="square" rtlCol="0">
            <a:spAutoFit/>
          </a:bodyPr>
          <a:lstStyle/>
          <a:p>
            <a:pPr algn="ctr"/>
            <a:r>
              <a:rPr lang="en-US" sz="2000" dirty="0" smtClean="0"/>
              <a:t>Safety Vest</a:t>
            </a:r>
          </a:p>
        </p:txBody>
      </p:sp>
      <p:sp>
        <p:nvSpPr>
          <p:cNvPr id="10" name="TextBox 9"/>
          <p:cNvSpPr txBox="1"/>
          <p:nvPr/>
        </p:nvSpPr>
        <p:spPr>
          <a:xfrm>
            <a:off x="3794090" y="1171545"/>
            <a:ext cx="2073310" cy="400110"/>
          </a:xfrm>
          <a:prstGeom prst="rect">
            <a:avLst/>
          </a:prstGeom>
          <a:noFill/>
          <a:ln>
            <a:solidFill>
              <a:schemeClr val="tx1"/>
            </a:solidFill>
          </a:ln>
        </p:spPr>
        <p:txBody>
          <a:bodyPr wrap="square" rtlCol="0">
            <a:spAutoFit/>
          </a:bodyPr>
          <a:lstStyle/>
          <a:p>
            <a:pPr algn="ctr"/>
            <a:r>
              <a:rPr lang="en-US" sz="2000" dirty="0" smtClean="0"/>
              <a:t>Safety Glasses</a:t>
            </a:r>
          </a:p>
        </p:txBody>
      </p:sp>
      <p:sp>
        <p:nvSpPr>
          <p:cNvPr id="11" name="TextBox 10"/>
          <p:cNvSpPr txBox="1"/>
          <p:nvPr/>
        </p:nvSpPr>
        <p:spPr>
          <a:xfrm>
            <a:off x="3810002" y="3143310"/>
            <a:ext cx="1382207" cy="400110"/>
          </a:xfrm>
          <a:prstGeom prst="rect">
            <a:avLst/>
          </a:prstGeom>
          <a:noFill/>
          <a:ln>
            <a:solidFill>
              <a:schemeClr val="tx1"/>
            </a:solidFill>
          </a:ln>
        </p:spPr>
        <p:txBody>
          <a:bodyPr wrap="square" rtlCol="0">
            <a:spAutoFit/>
          </a:bodyPr>
          <a:lstStyle/>
          <a:p>
            <a:pPr algn="ctr"/>
            <a:r>
              <a:rPr lang="en-US" sz="2000" dirty="0" smtClean="0"/>
              <a:t>Gloves</a:t>
            </a:r>
          </a:p>
        </p:txBody>
      </p:sp>
      <p:sp>
        <p:nvSpPr>
          <p:cNvPr id="12" name="TextBox 11"/>
          <p:cNvSpPr txBox="1"/>
          <p:nvPr/>
        </p:nvSpPr>
        <p:spPr>
          <a:xfrm>
            <a:off x="2143371" y="4000500"/>
            <a:ext cx="1209431" cy="400110"/>
          </a:xfrm>
          <a:prstGeom prst="rect">
            <a:avLst/>
          </a:prstGeom>
          <a:noFill/>
          <a:ln>
            <a:solidFill>
              <a:schemeClr val="tx1"/>
            </a:solidFill>
          </a:ln>
        </p:spPr>
        <p:txBody>
          <a:bodyPr wrap="square" rtlCol="0">
            <a:spAutoFit/>
          </a:bodyPr>
          <a:lstStyle/>
          <a:p>
            <a:pPr algn="ctr"/>
            <a:r>
              <a:rPr lang="en-US" sz="2000" dirty="0"/>
              <a:t>B</a:t>
            </a:r>
            <a:r>
              <a:rPr lang="en-US" sz="2000" dirty="0" smtClean="0"/>
              <a:t>oots</a:t>
            </a:r>
          </a:p>
        </p:txBody>
      </p:sp>
      <p:pic>
        <p:nvPicPr>
          <p:cNvPr id="17412" name="Picture 4" descr="http://lifelinecdc.files.wordpress.com/2012/04/work-boots.jpg"/>
          <p:cNvPicPr>
            <a:picLocks noChangeAspect="1" noChangeArrowheads="1"/>
          </p:cNvPicPr>
          <p:nvPr/>
        </p:nvPicPr>
        <p:blipFill>
          <a:blip r:embed="rId3" cstate="print"/>
          <a:srcRect/>
          <a:stretch>
            <a:fillRect/>
          </a:stretch>
        </p:blipFill>
        <p:spPr bwMode="auto">
          <a:xfrm>
            <a:off x="4724400" y="4057651"/>
            <a:ext cx="1524000" cy="937400"/>
          </a:xfrm>
          <a:prstGeom prst="rect">
            <a:avLst/>
          </a:prstGeom>
          <a:noFill/>
        </p:spPr>
      </p:pic>
      <p:cxnSp>
        <p:nvCxnSpPr>
          <p:cNvPr id="20" name="Straight Arrow Connector 19"/>
          <p:cNvCxnSpPr>
            <a:stCxn id="8" idx="3"/>
          </p:cNvCxnSpPr>
          <p:nvPr/>
        </p:nvCxnSpPr>
        <p:spPr>
          <a:xfrm>
            <a:off x="5410202" y="771555"/>
            <a:ext cx="1981199" cy="14284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0" idx="3"/>
          </p:cNvCxnSpPr>
          <p:nvPr/>
        </p:nvCxnSpPr>
        <p:spPr>
          <a:xfrm>
            <a:off x="5867400" y="1371600"/>
            <a:ext cx="1371600" cy="11430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9" idx="3"/>
          </p:cNvCxnSpPr>
          <p:nvPr/>
        </p:nvCxnSpPr>
        <p:spPr>
          <a:xfrm flipV="1">
            <a:off x="4876802" y="2114552"/>
            <a:ext cx="2057399" cy="20005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4876800" y="2514600"/>
            <a:ext cx="1828800" cy="62871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2" idx="3"/>
          </p:cNvCxnSpPr>
          <p:nvPr/>
        </p:nvCxnSpPr>
        <p:spPr>
          <a:xfrm>
            <a:off x="3352802" y="4200555"/>
            <a:ext cx="1523999" cy="2854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152400" y="571500"/>
            <a:ext cx="3200400" cy="1543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All phases of work!</a:t>
            </a:r>
          </a:p>
        </p:txBody>
      </p:sp>
    </p:spTree>
    <p:extLst>
      <p:ext uri="{BB962C8B-B14F-4D97-AF65-F5344CB8AC3E}">
        <p14:creationId xmlns:p14="http://schemas.microsoft.com/office/powerpoint/2010/main" val="894139235"/>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http://ecx.images-amazon.com/images/I/51nz08uR1aL._SL1423_.jpg"/>
          <p:cNvPicPr>
            <a:picLocks noChangeAspect="1" noChangeArrowheads="1"/>
          </p:cNvPicPr>
          <p:nvPr/>
        </p:nvPicPr>
        <p:blipFill>
          <a:blip r:embed="rId2" cstate="print"/>
          <a:srcRect/>
          <a:stretch>
            <a:fillRect/>
          </a:stretch>
        </p:blipFill>
        <p:spPr bwMode="auto">
          <a:xfrm>
            <a:off x="3733800" y="228601"/>
            <a:ext cx="1447800" cy="763835"/>
          </a:xfrm>
          <a:prstGeom prst="rect">
            <a:avLst/>
          </a:prstGeom>
          <a:noFill/>
        </p:spPr>
      </p:pic>
      <p:pic>
        <p:nvPicPr>
          <p:cNvPr id="18440" name="Picture 8" descr="http://www.idealblasting.com/images/rh-84403.jpg"/>
          <p:cNvPicPr>
            <a:picLocks noChangeAspect="1" noChangeArrowheads="1"/>
          </p:cNvPicPr>
          <p:nvPr/>
        </p:nvPicPr>
        <p:blipFill>
          <a:blip r:embed="rId3" cstate="print"/>
          <a:srcRect/>
          <a:stretch>
            <a:fillRect/>
          </a:stretch>
        </p:blipFill>
        <p:spPr bwMode="auto">
          <a:xfrm>
            <a:off x="3886200" y="3257550"/>
            <a:ext cx="1314450" cy="985838"/>
          </a:xfrm>
          <a:prstGeom prst="rect">
            <a:avLst/>
          </a:prstGeom>
          <a:noFill/>
          <a:ln>
            <a:solidFill>
              <a:schemeClr val="tx1"/>
            </a:solidFill>
          </a:ln>
        </p:spPr>
      </p:pic>
      <p:pic>
        <p:nvPicPr>
          <p:cNvPr id="6" name="Picture 4" descr="http://lifelinecdc.files.wordpress.com/2012/04/work-boots.jpg"/>
          <p:cNvPicPr>
            <a:picLocks noChangeAspect="1" noChangeArrowheads="1"/>
          </p:cNvPicPr>
          <p:nvPr/>
        </p:nvPicPr>
        <p:blipFill>
          <a:blip r:embed="rId4" cstate="print"/>
          <a:srcRect/>
          <a:stretch>
            <a:fillRect/>
          </a:stretch>
        </p:blipFill>
        <p:spPr bwMode="auto">
          <a:xfrm>
            <a:off x="4038600" y="4400551"/>
            <a:ext cx="1066800" cy="656180"/>
          </a:xfrm>
          <a:prstGeom prst="rect">
            <a:avLst/>
          </a:prstGeom>
          <a:noFill/>
          <a:ln>
            <a:solidFill>
              <a:schemeClr val="tx1"/>
            </a:solidFill>
          </a:ln>
        </p:spPr>
      </p:pic>
      <p:pic>
        <p:nvPicPr>
          <p:cNvPr id="7" name="Picture 2" descr="http://appliedmaintenance.com/images/detailed/1/io_safety_glasses.jpg"/>
          <p:cNvPicPr>
            <a:picLocks noChangeAspect="1" noChangeArrowheads="1"/>
          </p:cNvPicPr>
          <p:nvPr/>
        </p:nvPicPr>
        <p:blipFill>
          <a:blip r:embed="rId5" cstate="print"/>
          <a:srcRect/>
          <a:stretch>
            <a:fillRect/>
          </a:stretch>
        </p:blipFill>
        <p:spPr bwMode="auto">
          <a:xfrm>
            <a:off x="3810000" y="1028700"/>
            <a:ext cx="1295400" cy="971550"/>
          </a:xfrm>
          <a:prstGeom prst="rect">
            <a:avLst/>
          </a:prstGeom>
          <a:noFill/>
          <a:ln>
            <a:solidFill>
              <a:schemeClr val="tx1"/>
            </a:solidFill>
          </a:ln>
        </p:spPr>
      </p:pic>
      <p:pic>
        <p:nvPicPr>
          <p:cNvPr id="8" name="Picture 4" descr="http://ecx.images-amazon.com/images/I/51nz08uR1aL._SL1423_.jpg"/>
          <p:cNvPicPr>
            <a:picLocks noChangeAspect="1" noChangeArrowheads="1"/>
          </p:cNvPicPr>
          <p:nvPr/>
        </p:nvPicPr>
        <p:blipFill>
          <a:blip r:embed="rId2" cstate="print"/>
          <a:srcRect/>
          <a:stretch>
            <a:fillRect/>
          </a:stretch>
        </p:blipFill>
        <p:spPr bwMode="auto">
          <a:xfrm>
            <a:off x="3733800" y="228601"/>
            <a:ext cx="1447800" cy="763835"/>
          </a:xfrm>
          <a:prstGeom prst="rect">
            <a:avLst/>
          </a:prstGeom>
          <a:noFill/>
          <a:ln>
            <a:solidFill>
              <a:schemeClr val="tx1"/>
            </a:solidFill>
          </a:ln>
        </p:spPr>
      </p:pic>
      <p:pic>
        <p:nvPicPr>
          <p:cNvPr id="9" name="Picture 6" descr="http://www.disasterreliefsupply.com/media/catalog/product/cache/1/image/9df78eab33525d08d6e5fb8d27136e95/v/i/viking_safety_vest_6135o_orange_3.jpg"/>
          <p:cNvPicPr>
            <a:picLocks noChangeAspect="1" noChangeArrowheads="1"/>
          </p:cNvPicPr>
          <p:nvPr/>
        </p:nvPicPr>
        <p:blipFill>
          <a:blip r:embed="rId6" cstate="print"/>
          <a:srcRect/>
          <a:stretch>
            <a:fillRect/>
          </a:stretch>
        </p:blipFill>
        <p:spPr bwMode="auto">
          <a:xfrm>
            <a:off x="3886203" y="2057401"/>
            <a:ext cx="1156325" cy="1078409"/>
          </a:xfrm>
          <a:prstGeom prst="rect">
            <a:avLst/>
          </a:prstGeom>
          <a:noFill/>
          <a:ln>
            <a:solidFill>
              <a:schemeClr val="tx1"/>
            </a:solidFill>
          </a:ln>
        </p:spPr>
      </p:pic>
      <p:sp>
        <p:nvSpPr>
          <p:cNvPr id="11" name="Rectangular Callout 10"/>
          <p:cNvSpPr/>
          <p:nvPr/>
        </p:nvSpPr>
        <p:spPr>
          <a:xfrm>
            <a:off x="1371600" y="1143000"/>
            <a:ext cx="1828800" cy="514350"/>
          </a:xfrm>
          <a:prstGeom prst="wedgeRectCallout">
            <a:avLst>
              <a:gd name="adj1" fmla="val 89328"/>
              <a:gd name="adj2" fmla="val -2321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Use for protection from </a:t>
            </a:r>
            <a:r>
              <a:rPr lang="en-US" sz="1000" b="1" dirty="0" smtClean="0">
                <a:solidFill>
                  <a:schemeClr val="tx1"/>
                </a:solidFill>
              </a:rPr>
              <a:t>dust, dirt, metal, chemical splash, and flying objects</a:t>
            </a:r>
            <a:endParaRPr lang="en-US" sz="1000" b="1" dirty="0">
              <a:solidFill>
                <a:schemeClr val="tx1"/>
              </a:solidFill>
            </a:endParaRPr>
          </a:p>
        </p:txBody>
      </p:sp>
      <p:sp>
        <p:nvSpPr>
          <p:cNvPr id="12" name="Rectangular Callout 11"/>
          <p:cNvSpPr/>
          <p:nvPr/>
        </p:nvSpPr>
        <p:spPr>
          <a:xfrm>
            <a:off x="5548923" y="2000251"/>
            <a:ext cx="2715846" cy="930519"/>
          </a:xfrm>
          <a:prstGeom prst="wedgeRectCallout">
            <a:avLst>
              <a:gd name="adj1" fmla="val -76353"/>
              <a:gd name="adj2" fmla="val 53709"/>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Use for protection against being </a:t>
            </a:r>
            <a:r>
              <a:rPr lang="en-US" sz="1400" b="1" dirty="0" smtClean="0">
                <a:solidFill>
                  <a:schemeClr val="tx1"/>
                </a:solidFill>
              </a:rPr>
              <a:t>struck by heavy equipment</a:t>
            </a:r>
            <a:r>
              <a:rPr lang="en-US" sz="1400" dirty="0" smtClean="0">
                <a:solidFill>
                  <a:schemeClr val="tx1"/>
                </a:solidFill>
              </a:rPr>
              <a:t> operating at the site. Protects </a:t>
            </a:r>
            <a:r>
              <a:rPr lang="en-US" sz="1400" b="1" dirty="0" smtClean="0">
                <a:solidFill>
                  <a:schemeClr val="tx1"/>
                </a:solidFill>
              </a:rPr>
              <a:t>against hazardous chemicals</a:t>
            </a:r>
            <a:endParaRPr lang="en-US" sz="1400" b="1" dirty="0">
              <a:solidFill>
                <a:schemeClr val="tx1"/>
              </a:solidFill>
            </a:endParaRPr>
          </a:p>
        </p:txBody>
      </p:sp>
      <p:sp>
        <p:nvSpPr>
          <p:cNvPr id="13" name="Rectangular Callout 12"/>
          <p:cNvSpPr/>
          <p:nvPr/>
        </p:nvSpPr>
        <p:spPr>
          <a:xfrm>
            <a:off x="566617" y="2930770"/>
            <a:ext cx="2557585" cy="1069731"/>
          </a:xfrm>
          <a:prstGeom prst="wedgeRectCallout">
            <a:avLst>
              <a:gd name="adj1" fmla="val 91873"/>
              <a:gd name="adj2" fmla="val 3888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Use for protection against </a:t>
            </a:r>
            <a:r>
              <a:rPr lang="en-US" sz="1400" b="1" dirty="0">
                <a:solidFill>
                  <a:schemeClr val="tx1"/>
                </a:solidFill>
              </a:rPr>
              <a:t>sparks, moderate heat, blows, chips and rough </a:t>
            </a:r>
            <a:r>
              <a:rPr lang="en-US" sz="1400" b="1" dirty="0" smtClean="0">
                <a:solidFill>
                  <a:schemeClr val="tx1"/>
                </a:solidFill>
              </a:rPr>
              <a:t>objects. </a:t>
            </a:r>
            <a:r>
              <a:rPr lang="en-US" sz="1400" dirty="0" smtClean="0">
                <a:solidFill>
                  <a:schemeClr val="tx1"/>
                </a:solidFill>
              </a:rPr>
              <a:t>Protects against </a:t>
            </a:r>
            <a:r>
              <a:rPr lang="en-US" sz="1400" b="1" dirty="0" smtClean="0">
                <a:solidFill>
                  <a:schemeClr val="tx1"/>
                </a:solidFill>
              </a:rPr>
              <a:t>chemicals, cuts, and abrasions.</a:t>
            </a:r>
            <a:endParaRPr lang="en-US" sz="1400" b="1" dirty="0">
              <a:solidFill>
                <a:schemeClr val="tx1"/>
              </a:solidFill>
            </a:endParaRPr>
          </a:p>
        </p:txBody>
      </p:sp>
      <p:sp>
        <p:nvSpPr>
          <p:cNvPr id="14" name="Rectangular Callout 13"/>
          <p:cNvSpPr/>
          <p:nvPr/>
        </p:nvSpPr>
        <p:spPr>
          <a:xfrm>
            <a:off x="5625124" y="4000500"/>
            <a:ext cx="2932723" cy="971550"/>
          </a:xfrm>
          <a:prstGeom prst="wedgeRectCallout">
            <a:avLst>
              <a:gd name="adj1" fmla="val -76826"/>
              <a:gd name="adj2" fmla="val 2521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For protection against heavy </a:t>
            </a:r>
            <a:r>
              <a:rPr lang="en-US" sz="1400" b="1" dirty="0" smtClean="0">
                <a:solidFill>
                  <a:schemeClr val="tx1"/>
                </a:solidFill>
              </a:rPr>
              <a:t>objects striking the foot, sharp objects piercing the soles, slippery surfaces, and electrical hazards</a:t>
            </a:r>
            <a:endParaRPr lang="en-US" sz="1400" b="1" dirty="0">
              <a:solidFill>
                <a:schemeClr val="tx1"/>
              </a:solidFill>
            </a:endParaRPr>
          </a:p>
        </p:txBody>
      </p:sp>
      <p:sp>
        <p:nvSpPr>
          <p:cNvPr id="15" name="Rectangular Callout 14"/>
          <p:cNvSpPr/>
          <p:nvPr/>
        </p:nvSpPr>
        <p:spPr>
          <a:xfrm>
            <a:off x="5548923" y="275492"/>
            <a:ext cx="2715846" cy="1053123"/>
          </a:xfrm>
          <a:prstGeom prst="wedgeRectCallout">
            <a:avLst>
              <a:gd name="adj1" fmla="val -74668"/>
              <a:gd name="adj2" fmla="val -890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Use for protection against </a:t>
            </a:r>
            <a:r>
              <a:rPr lang="en-US" sz="1400" b="1" dirty="0" smtClean="0">
                <a:solidFill>
                  <a:schemeClr val="tx1"/>
                </a:solidFill>
              </a:rPr>
              <a:t>falling or flying objects, electrical and bump hazards</a:t>
            </a:r>
            <a:endParaRPr lang="en-US" sz="1400" b="1" dirty="0">
              <a:solidFill>
                <a:schemeClr val="tx1"/>
              </a:solidFill>
            </a:endParaRPr>
          </a:p>
        </p:txBody>
      </p:sp>
    </p:spTree>
    <p:extLst>
      <p:ext uri="{BB962C8B-B14F-4D97-AF65-F5344CB8AC3E}">
        <p14:creationId xmlns:p14="http://schemas.microsoft.com/office/powerpoint/2010/main" val="354150832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55rental.com/itemimages/4428.jpg"/>
          <p:cNvPicPr>
            <a:picLocks noChangeAspect="1" noChangeArrowheads="1"/>
          </p:cNvPicPr>
          <p:nvPr/>
        </p:nvPicPr>
        <p:blipFill>
          <a:blip r:embed="rId2" cstate="print"/>
          <a:srcRect/>
          <a:stretch>
            <a:fillRect/>
          </a:stretch>
        </p:blipFill>
        <p:spPr bwMode="auto">
          <a:xfrm>
            <a:off x="3733803" y="2628901"/>
            <a:ext cx="848641" cy="986174"/>
          </a:xfrm>
          <a:prstGeom prst="rect">
            <a:avLst/>
          </a:prstGeom>
          <a:noFill/>
          <a:ln>
            <a:solidFill>
              <a:schemeClr val="tx1"/>
            </a:solidFill>
          </a:ln>
        </p:spPr>
      </p:pic>
      <p:pic>
        <p:nvPicPr>
          <p:cNvPr id="19458" name="Picture 2" descr="Plastic Window"/>
          <p:cNvPicPr>
            <a:picLocks noChangeAspect="1" noChangeArrowheads="1"/>
          </p:cNvPicPr>
          <p:nvPr/>
        </p:nvPicPr>
        <p:blipFill>
          <a:blip r:embed="rId3" cstate="print"/>
          <a:srcRect/>
          <a:stretch>
            <a:fillRect/>
          </a:stretch>
        </p:blipFill>
        <p:spPr bwMode="auto">
          <a:xfrm>
            <a:off x="3886200" y="171450"/>
            <a:ext cx="1447800" cy="1085850"/>
          </a:xfrm>
          <a:prstGeom prst="rect">
            <a:avLst/>
          </a:prstGeom>
          <a:noFill/>
          <a:ln>
            <a:solidFill>
              <a:schemeClr val="tx1"/>
            </a:solidFill>
          </a:ln>
        </p:spPr>
      </p:pic>
      <p:pic>
        <p:nvPicPr>
          <p:cNvPr id="19460" name="Picture 4" descr="https://www.hughesent.com/uploads/image/3m%20ear%20protection.jpg"/>
          <p:cNvPicPr>
            <a:picLocks noChangeAspect="1" noChangeArrowheads="1"/>
          </p:cNvPicPr>
          <p:nvPr/>
        </p:nvPicPr>
        <p:blipFill>
          <a:blip r:embed="rId4" cstate="print"/>
          <a:srcRect/>
          <a:stretch>
            <a:fillRect/>
          </a:stretch>
        </p:blipFill>
        <p:spPr bwMode="auto">
          <a:xfrm>
            <a:off x="3733800" y="1371600"/>
            <a:ext cx="2088662" cy="1028700"/>
          </a:xfrm>
          <a:prstGeom prst="rect">
            <a:avLst/>
          </a:prstGeom>
          <a:noFill/>
          <a:ln>
            <a:solidFill>
              <a:schemeClr val="tx1"/>
            </a:solidFill>
          </a:ln>
        </p:spPr>
      </p:pic>
      <p:pic>
        <p:nvPicPr>
          <p:cNvPr id="19462" name="Picture 6" descr="https://www.conney.com/wcsstore/Conney/images/fullsize/40011.gif"/>
          <p:cNvPicPr>
            <a:picLocks noChangeAspect="1" noChangeArrowheads="1"/>
          </p:cNvPicPr>
          <p:nvPr/>
        </p:nvPicPr>
        <p:blipFill>
          <a:blip r:embed="rId5" cstate="print"/>
          <a:srcRect/>
          <a:stretch>
            <a:fillRect/>
          </a:stretch>
        </p:blipFill>
        <p:spPr bwMode="auto">
          <a:xfrm>
            <a:off x="5105400" y="2743200"/>
            <a:ext cx="1143000" cy="857250"/>
          </a:xfrm>
          <a:prstGeom prst="rect">
            <a:avLst/>
          </a:prstGeom>
          <a:noFill/>
          <a:ln>
            <a:solidFill>
              <a:schemeClr val="tx1"/>
            </a:solidFill>
          </a:ln>
        </p:spPr>
      </p:pic>
      <p:pic>
        <p:nvPicPr>
          <p:cNvPr id="19464" name="Picture 8" descr="http://www.cedar--rapids.com/Industrial-Equipment-/Oakhill-Jackson-/Welding-Cutting-/3M-7183-lrg-P100-respirator-mask-auto-body-paint-safety-adpic.PHP.jpg"/>
          <p:cNvPicPr>
            <a:picLocks noChangeAspect="1" noChangeArrowheads="1"/>
          </p:cNvPicPr>
          <p:nvPr/>
        </p:nvPicPr>
        <p:blipFill>
          <a:blip r:embed="rId6" cstate="print"/>
          <a:srcRect/>
          <a:stretch>
            <a:fillRect/>
          </a:stretch>
        </p:blipFill>
        <p:spPr bwMode="auto">
          <a:xfrm>
            <a:off x="3886200" y="3771900"/>
            <a:ext cx="1600200" cy="1200150"/>
          </a:xfrm>
          <a:prstGeom prst="rect">
            <a:avLst/>
          </a:prstGeom>
          <a:noFill/>
          <a:ln>
            <a:solidFill>
              <a:schemeClr val="tx1"/>
            </a:solidFill>
          </a:ln>
        </p:spPr>
      </p:pic>
      <p:sp>
        <p:nvSpPr>
          <p:cNvPr id="6" name="Rectangular Callout 5"/>
          <p:cNvSpPr/>
          <p:nvPr/>
        </p:nvSpPr>
        <p:spPr>
          <a:xfrm>
            <a:off x="6248400" y="371475"/>
            <a:ext cx="1840522" cy="722680"/>
          </a:xfrm>
          <a:prstGeom prst="wedgeRectCallout">
            <a:avLst>
              <a:gd name="adj1" fmla="val -97049"/>
              <a:gd name="adj2" fmla="val 1322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Protects face against </a:t>
            </a:r>
            <a:r>
              <a:rPr lang="en-US" sz="1400" b="1" dirty="0" smtClean="0">
                <a:solidFill>
                  <a:schemeClr val="tx1"/>
                </a:solidFill>
              </a:rPr>
              <a:t>flying objects and chemical splash</a:t>
            </a:r>
            <a:endParaRPr lang="en-US" sz="1400" b="1" dirty="0">
              <a:solidFill>
                <a:schemeClr val="tx1"/>
              </a:solidFill>
            </a:endParaRPr>
          </a:p>
        </p:txBody>
      </p:sp>
      <p:sp>
        <p:nvSpPr>
          <p:cNvPr id="7" name="Rectangular Callout 6"/>
          <p:cNvSpPr/>
          <p:nvPr/>
        </p:nvSpPr>
        <p:spPr>
          <a:xfrm>
            <a:off x="1143000" y="1257301"/>
            <a:ext cx="1981200" cy="950546"/>
          </a:xfrm>
          <a:prstGeom prst="wedgeRectCallout">
            <a:avLst>
              <a:gd name="adj1" fmla="val 89328"/>
              <a:gd name="adj2" fmla="val -2321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Protects against </a:t>
            </a:r>
            <a:r>
              <a:rPr lang="en-US" sz="1400" b="1" dirty="0" smtClean="0">
                <a:solidFill>
                  <a:schemeClr val="tx1"/>
                </a:solidFill>
              </a:rPr>
              <a:t>excessive noise. Wear at decibel levels greater than 85db</a:t>
            </a:r>
            <a:endParaRPr lang="en-US" sz="1400" b="1" dirty="0">
              <a:solidFill>
                <a:schemeClr val="tx1"/>
              </a:solidFill>
            </a:endParaRPr>
          </a:p>
        </p:txBody>
      </p:sp>
      <p:sp>
        <p:nvSpPr>
          <p:cNvPr id="8" name="Rectangular Callout 7"/>
          <p:cNvSpPr/>
          <p:nvPr/>
        </p:nvSpPr>
        <p:spPr>
          <a:xfrm>
            <a:off x="6428156" y="2315279"/>
            <a:ext cx="2268415" cy="1299796"/>
          </a:xfrm>
          <a:prstGeom prst="wedgeRectCallout">
            <a:avLst>
              <a:gd name="adj1" fmla="val -59682"/>
              <a:gd name="adj2" fmla="val 35411"/>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Protects feet against </a:t>
            </a:r>
            <a:r>
              <a:rPr lang="en-US" sz="1400" b="1" dirty="0" smtClean="0">
                <a:solidFill>
                  <a:schemeClr val="tx1"/>
                </a:solidFill>
              </a:rPr>
              <a:t>high pressure impacts, falling objects and being struck. Use when operating a jumping jack</a:t>
            </a:r>
            <a:endParaRPr lang="en-US" sz="1400" b="1" dirty="0">
              <a:solidFill>
                <a:schemeClr val="tx1"/>
              </a:solidFill>
            </a:endParaRPr>
          </a:p>
        </p:txBody>
      </p:sp>
      <p:sp>
        <p:nvSpPr>
          <p:cNvPr id="9" name="Rectangular Callout 8"/>
          <p:cNvSpPr/>
          <p:nvPr/>
        </p:nvSpPr>
        <p:spPr>
          <a:xfrm>
            <a:off x="660401" y="3769458"/>
            <a:ext cx="2094523" cy="1164493"/>
          </a:xfrm>
          <a:prstGeom prst="wedgeRectCallout">
            <a:avLst>
              <a:gd name="adj1" fmla="val 108565"/>
              <a:gd name="adj2" fmla="val 11704"/>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Protects lungs from </a:t>
            </a:r>
            <a:r>
              <a:rPr lang="en-US" sz="1400" b="1" dirty="0" smtClean="0">
                <a:solidFill>
                  <a:schemeClr val="tx1"/>
                </a:solidFill>
              </a:rPr>
              <a:t>harmful dusts, vapors, or mists such as concrete dust and paint</a:t>
            </a:r>
            <a:endParaRPr lang="en-US" sz="1400" b="1" dirty="0">
              <a:solidFill>
                <a:schemeClr val="tx1"/>
              </a:solidFill>
            </a:endParaRPr>
          </a:p>
        </p:txBody>
      </p:sp>
      <p:sp>
        <p:nvSpPr>
          <p:cNvPr id="16" name="TextBox 15"/>
          <p:cNvSpPr txBox="1"/>
          <p:nvPr/>
        </p:nvSpPr>
        <p:spPr>
          <a:xfrm>
            <a:off x="4648200" y="2971800"/>
            <a:ext cx="381000" cy="707886"/>
          </a:xfrm>
          <a:prstGeom prst="rect">
            <a:avLst/>
          </a:prstGeom>
          <a:noFill/>
        </p:spPr>
        <p:txBody>
          <a:bodyPr wrap="square" rtlCol="0">
            <a:spAutoFit/>
          </a:bodyPr>
          <a:lstStyle/>
          <a:p>
            <a:pPr algn="ctr"/>
            <a:r>
              <a:rPr lang="en-US" sz="4000" b="1" dirty="0" smtClean="0"/>
              <a:t>=</a:t>
            </a:r>
            <a:endParaRPr lang="en-US" sz="4000" b="1" dirty="0"/>
          </a:p>
        </p:txBody>
      </p:sp>
    </p:spTree>
    <p:extLst>
      <p:ext uri="{BB962C8B-B14F-4D97-AF65-F5344CB8AC3E}">
        <p14:creationId xmlns:p14="http://schemas.microsoft.com/office/powerpoint/2010/main" val="3877927867"/>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www.cjvcorpsafe.co.za/user/cimage/Welding-Helmet.jpg"/>
          <p:cNvPicPr>
            <a:picLocks noChangeAspect="1" noChangeArrowheads="1"/>
          </p:cNvPicPr>
          <p:nvPr/>
        </p:nvPicPr>
        <p:blipFill>
          <a:blip r:embed="rId2" cstate="print"/>
          <a:srcRect/>
          <a:stretch>
            <a:fillRect/>
          </a:stretch>
        </p:blipFill>
        <p:spPr bwMode="auto">
          <a:xfrm>
            <a:off x="3581400" y="171450"/>
            <a:ext cx="1658566" cy="1543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484" name="Picture 4" descr="http://s.stpost.com/eccstorefront/product_images/66280/f_66280_1.1.jpg"/>
          <p:cNvPicPr>
            <a:picLocks noChangeAspect="1" noChangeArrowheads="1"/>
          </p:cNvPicPr>
          <p:nvPr/>
        </p:nvPicPr>
        <p:blipFill>
          <a:blip r:embed="rId3" cstate="print"/>
          <a:srcRect/>
          <a:stretch>
            <a:fillRect/>
          </a:stretch>
        </p:blipFill>
        <p:spPr bwMode="auto">
          <a:xfrm>
            <a:off x="3505200" y="2686050"/>
            <a:ext cx="2209800" cy="16573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ular Callout 5"/>
          <p:cNvSpPr/>
          <p:nvPr/>
        </p:nvSpPr>
        <p:spPr>
          <a:xfrm>
            <a:off x="781538" y="514349"/>
            <a:ext cx="2266462" cy="1029189"/>
          </a:xfrm>
          <a:prstGeom prst="wedgeRectCallout">
            <a:avLst>
              <a:gd name="adj1" fmla="val 88258"/>
              <a:gd name="adj2" fmla="val 3560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Protects against retinal burn, cataracts, and blindness that can occur from </a:t>
            </a:r>
            <a:r>
              <a:rPr lang="en-US" sz="1400" b="1" dirty="0" smtClean="0">
                <a:solidFill>
                  <a:schemeClr val="tx1"/>
                </a:solidFill>
              </a:rPr>
              <a:t>welding</a:t>
            </a:r>
            <a:endParaRPr lang="en-US" sz="1400" b="1" dirty="0">
              <a:solidFill>
                <a:schemeClr val="tx1"/>
              </a:solidFill>
            </a:endParaRPr>
          </a:p>
        </p:txBody>
      </p:sp>
      <p:sp>
        <p:nvSpPr>
          <p:cNvPr id="7" name="Rectangular Callout 6"/>
          <p:cNvSpPr/>
          <p:nvPr/>
        </p:nvSpPr>
        <p:spPr>
          <a:xfrm>
            <a:off x="6264811" y="2520462"/>
            <a:ext cx="2175804" cy="1061280"/>
          </a:xfrm>
          <a:prstGeom prst="wedgeRectCallout">
            <a:avLst>
              <a:gd name="adj1" fmla="val -77446"/>
              <a:gd name="adj2" fmla="val 938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Protects feet from chemical burn from </a:t>
            </a:r>
            <a:r>
              <a:rPr lang="en-US" sz="1400" b="1" dirty="0" smtClean="0">
                <a:solidFill>
                  <a:schemeClr val="tx1"/>
                </a:solidFill>
              </a:rPr>
              <a:t>concrete chemicals present during concrete pours</a:t>
            </a:r>
            <a:endParaRPr lang="en-US" sz="1400" b="1" dirty="0">
              <a:solidFill>
                <a:schemeClr val="tx1"/>
              </a:solidFill>
            </a:endParaRPr>
          </a:p>
        </p:txBody>
      </p:sp>
    </p:spTree>
    <p:extLst>
      <p:ext uri="{BB962C8B-B14F-4D97-AF65-F5344CB8AC3E}">
        <p14:creationId xmlns:p14="http://schemas.microsoft.com/office/powerpoint/2010/main" val="3269599384"/>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850782"/>
            <a:ext cx="8229600" cy="1005254"/>
          </a:xfrm>
        </p:spPr>
        <p:txBody>
          <a:bodyPr>
            <a:noAutofit/>
          </a:bodyPr>
          <a:lstStyle/>
          <a:p>
            <a:pPr algn="ctr"/>
            <a:r>
              <a:rPr lang="en-US" sz="3200" dirty="0" smtClean="0"/>
              <a:t>A simple yet effective personal protective equipment program for YOU to use.</a:t>
            </a:r>
            <a:endParaRPr lang="en-US" sz="3200" dirty="0"/>
          </a:p>
        </p:txBody>
      </p:sp>
    </p:spTree>
    <p:extLst>
      <p:ext uri="{BB962C8B-B14F-4D97-AF65-F5344CB8AC3E}">
        <p14:creationId xmlns:p14="http://schemas.microsoft.com/office/powerpoint/2010/main" val="401385365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200" dirty="0" smtClean="0"/>
              <a:t>A Good PPE Program For You To Use</a:t>
            </a:r>
            <a:endParaRPr lang="en-US" sz="3200" dirty="0"/>
          </a:p>
        </p:txBody>
      </p:sp>
      <p:sp>
        <p:nvSpPr>
          <p:cNvPr id="2" name="Content Placeholder 1"/>
          <p:cNvSpPr>
            <a:spLocks noGrp="1"/>
          </p:cNvSpPr>
          <p:nvPr>
            <p:ph sz="quarter" idx="13"/>
          </p:nvPr>
        </p:nvSpPr>
        <p:spPr>
          <a:xfrm>
            <a:off x="609600" y="1434730"/>
            <a:ext cx="5067301" cy="2112849"/>
          </a:xfrm>
        </p:spPr>
        <p:txBody>
          <a:bodyPr>
            <a:normAutofit/>
          </a:bodyPr>
          <a:lstStyle/>
          <a:p>
            <a:r>
              <a:rPr lang="en-US" sz="2000" dirty="0" smtClean="0"/>
              <a:t>Clean safety glasses daily</a:t>
            </a:r>
          </a:p>
          <a:p>
            <a:pPr marL="0" indent="0">
              <a:buNone/>
            </a:pPr>
            <a:endParaRPr lang="en-US" sz="2000" dirty="0" smtClean="0"/>
          </a:p>
          <a:p>
            <a:endParaRPr lang="en-US" sz="2000" dirty="0"/>
          </a:p>
        </p:txBody>
      </p:sp>
      <p:pic>
        <p:nvPicPr>
          <p:cNvPr id="84996" name="Picture 4" descr="http://www.ishn.com/ext/resources/Vendor_News/Vendor-News-2/Cleaning-glasses_300.jpg"/>
          <p:cNvPicPr>
            <a:picLocks noChangeAspect="1" noChangeArrowheads="1"/>
          </p:cNvPicPr>
          <p:nvPr/>
        </p:nvPicPr>
        <p:blipFill>
          <a:blip r:embed="rId2" cstate="print"/>
          <a:srcRect/>
          <a:stretch>
            <a:fillRect/>
          </a:stretch>
        </p:blipFill>
        <p:spPr bwMode="auto">
          <a:xfrm>
            <a:off x="2630751" y="2110155"/>
            <a:ext cx="5314076" cy="2657038"/>
          </a:xfrm>
          <a:prstGeom prst="rect">
            <a:avLst/>
          </a:prstGeom>
          <a:noFill/>
          <a:ln>
            <a:solidFill>
              <a:schemeClr val="tx1"/>
            </a:solidFill>
          </a:ln>
        </p:spPr>
      </p:pic>
    </p:spTree>
    <p:extLst>
      <p:ext uri="{BB962C8B-B14F-4D97-AF65-F5344CB8AC3E}">
        <p14:creationId xmlns:p14="http://schemas.microsoft.com/office/powerpoint/2010/main" val="420958142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Safety Glasses </a:t>
            </a:r>
            <a:br>
              <a:rPr lang="en-US" dirty="0" smtClean="0"/>
            </a:br>
            <a:r>
              <a:rPr lang="en-US" dirty="0"/>
              <a:t>(</a:t>
            </a:r>
            <a:r>
              <a:rPr lang="en-US" dirty="0" smtClean="0"/>
              <a:t>Differences)</a:t>
            </a:r>
            <a:endParaRPr lang="en-US" dirty="0"/>
          </a:p>
        </p:txBody>
      </p:sp>
      <p:pic>
        <p:nvPicPr>
          <p:cNvPr id="3" name="Picture 4" descr="http://www.ishn.com/ext/resources/Vendor_News/Vendor-News-2/Cleaning-glasses_300.jpg"/>
          <p:cNvPicPr>
            <a:picLocks noChangeAspect="1" noChangeArrowheads="1"/>
          </p:cNvPicPr>
          <p:nvPr/>
        </p:nvPicPr>
        <p:blipFill>
          <a:blip r:embed="rId2" cstate="print"/>
          <a:srcRect/>
          <a:stretch>
            <a:fillRect/>
          </a:stretch>
        </p:blipFill>
        <p:spPr bwMode="auto">
          <a:xfrm>
            <a:off x="457200" y="2481387"/>
            <a:ext cx="3782646" cy="2132744"/>
          </a:xfrm>
          <a:prstGeom prst="rect">
            <a:avLst/>
          </a:prstGeom>
          <a:noFill/>
          <a:ln>
            <a:solidFill>
              <a:schemeClr val="tx1"/>
            </a:solidFill>
          </a:ln>
        </p:spPr>
      </p:pic>
      <p:pic>
        <p:nvPicPr>
          <p:cNvPr id="4" name="Picture 2" descr="http://appliedmaintenance.com/images/detailed/1/io_safety_glasses.jpg"/>
          <p:cNvPicPr>
            <a:picLocks noChangeAspect="1" noChangeArrowheads="1"/>
          </p:cNvPicPr>
          <p:nvPr/>
        </p:nvPicPr>
        <p:blipFill>
          <a:blip r:embed="rId3" cstate="print"/>
          <a:srcRect/>
          <a:stretch>
            <a:fillRect/>
          </a:stretch>
        </p:blipFill>
        <p:spPr bwMode="auto">
          <a:xfrm>
            <a:off x="5365262" y="2122975"/>
            <a:ext cx="3321538" cy="24911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C:\Users\james.carpenter\AppData\Local\Microsoft\Windows\Temporary Internet Files\Content.IE5\MFJNYD63\MC900441310[1].png"/>
          <p:cNvPicPr>
            <a:picLocks noChangeAspect="1" noChangeArrowheads="1"/>
          </p:cNvPicPr>
          <p:nvPr/>
        </p:nvPicPr>
        <p:blipFill>
          <a:blip r:embed="rId4" cstate="print"/>
          <a:srcRect/>
          <a:stretch>
            <a:fillRect/>
          </a:stretch>
        </p:blipFill>
        <p:spPr bwMode="auto">
          <a:xfrm>
            <a:off x="7816850" y="3961667"/>
            <a:ext cx="869950" cy="652463"/>
          </a:xfrm>
          <a:prstGeom prst="rect">
            <a:avLst/>
          </a:prstGeom>
          <a:noFill/>
        </p:spPr>
      </p:pic>
      <p:sp>
        <p:nvSpPr>
          <p:cNvPr id="6" name="TextBox 5"/>
          <p:cNvSpPr txBox="1"/>
          <p:nvPr/>
        </p:nvSpPr>
        <p:spPr>
          <a:xfrm>
            <a:off x="4435231" y="3438446"/>
            <a:ext cx="781538" cy="523220"/>
          </a:xfrm>
          <a:prstGeom prst="rect">
            <a:avLst/>
          </a:prstGeom>
          <a:noFill/>
        </p:spPr>
        <p:txBody>
          <a:bodyPr wrap="square" rtlCol="0">
            <a:spAutoFit/>
          </a:bodyPr>
          <a:lstStyle/>
          <a:p>
            <a:pPr algn="ctr"/>
            <a:r>
              <a:rPr lang="en-US" sz="2800" dirty="0" smtClean="0"/>
              <a:t>VS</a:t>
            </a:r>
            <a:endParaRPr lang="en-US" sz="2800" dirty="0"/>
          </a:p>
        </p:txBody>
      </p:sp>
    </p:spTree>
    <p:extLst>
      <p:ext uri="{BB962C8B-B14F-4D97-AF65-F5344CB8AC3E}">
        <p14:creationId xmlns:p14="http://schemas.microsoft.com/office/powerpoint/2010/main" val="1448792610"/>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200" dirty="0" smtClean="0"/>
              <a:t>A Good PPE Program For You To Use</a:t>
            </a:r>
            <a:endParaRPr lang="en-US" sz="3200" dirty="0"/>
          </a:p>
        </p:txBody>
      </p:sp>
      <p:sp>
        <p:nvSpPr>
          <p:cNvPr id="2" name="Content Placeholder 1"/>
          <p:cNvSpPr>
            <a:spLocks noGrp="1"/>
          </p:cNvSpPr>
          <p:nvPr>
            <p:ph sz="quarter" idx="13"/>
          </p:nvPr>
        </p:nvSpPr>
        <p:spPr>
          <a:xfrm>
            <a:off x="457200" y="1110997"/>
            <a:ext cx="6322646" cy="3394472"/>
          </a:xfrm>
        </p:spPr>
        <p:txBody>
          <a:bodyPr>
            <a:normAutofit/>
          </a:bodyPr>
          <a:lstStyle/>
          <a:p>
            <a:pPr marL="0" indent="0">
              <a:buNone/>
            </a:pPr>
            <a:endParaRPr lang="en-US" sz="2800" dirty="0" smtClean="0"/>
          </a:p>
          <a:p>
            <a:r>
              <a:rPr lang="en-US" sz="2800" dirty="0" smtClean="0"/>
              <a:t>Any grinder, anywhere = </a:t>
            </a:r>
          </a:p>
          <a:p>
            <a:pPr marL="0" indent="0">
              <a:buNone/>
            </a:pPr>
            <a:r>
              <a:rPr lang="en-US" sz="2800" dirty="0" smtClean="0"/>
              <a:t>DUST MASKS!!</a:t>
            </a:r>
          </a:p>
          <a:p>
            <a:endParaRPr lang="en-US" sz="2800" dirty="0" smtClean="0"/>
          </a:p>
          <a:p>
            <a:endParaRPr lang="en-US" sz="2800" dirty="0" smtClean="0"/>
          </a:p>
          <a:p>
            <a:endParaRPr lang="en-US" sz="2800" dirty="0"/>
          </a:p>
        </p:txBody>
      </p:sp>
      <p:pic>
        <p:nvPicPr>
          <p:cNvPr id="7" name="Picture 2"/>
          <p:cNvPicPr>
            <a:picLocks noChangeAspect="1" noChangeArrowheads="1"/>
          </p:cNvPicPr>
          <p:nvPr/>
        </p:nvPicPr>
        <p:blipFill>
          <a:blip r:embed="rId2" cstate="print"/>
          <a:srcRect/>
          <a:stretch>
            <a:fillRect/>
          </a:stretch>
        </p:blipFill>
        <p:spPr bwMode="auto">
          <a:xfrm>
            <a:off x="4948116" y="1535029"/>
            <a:ext cx="3663460" cy="2970441"/>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533920685"/>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200" dirty="0" smtClean="0"/>
              <a:t>A Good PPE Program For You To Use</a:t>
            </a:r>
            <a:endParaRPr lang="en-US" sz="3200" dirty="0"/>
          </a:p>
        </p:txBody>
      </p:sp>
      <p:sp>
        <p:nvSpPr>
          <p:cNvPr id="2" name="Content Placeholder 1"/>
          <p:cNvSpPr>
            <a:spLocks noGrp="1"/>
          </p:cNvSpPr>
          <p:nvPr>
            <p:ph sz="quarter" idx="13"/>
          </p:nvPr>
        </p:nvSpPr>
        <p:spPr>
          <a:xfrm>
            <a:off x="457200" y="368537"/>
            <a:ext cx="8229600" cy="2210541"/>
          </a:xfrm>
        </p:spPr>
        <p:txBody>
          <a:bodyPr>
            <a:normAutofit/>
          </a:bodyPr>
          <a:lstStyle/>
          <a:p>
            <a:endParaRPr lang="en-US" sz="2000" dirty="0" smtClean="0"/>
          </a:p>
          <a:p>
            <a:endParaRPr lang="en-US" sz="2000" dirty="0" smtClean="0"/>
          </a:p>
          <a:p>
            <a:r>
              <a:rPr lang="en-US" sz="2000" dirty="0" smtClean="0"/>
              <a:t>Tape the tops of rubber boots, or pull pant legs over the boots to prevent chemical burns resulting from ‘spillage’ into the boot.</a:t>
            </a:r>
          </a:p>
          <a:p>
            <a:endParaRPr lang="en-US" sz="2000" dirty="0" smtClean="0"/>
          </a:p>
          <a:p>
            <a:endParaRPr lang="en-US" sz="2000" dirty="0"/>
          </a:p>
        </p:txBody>
      </p:sp>
      <p:pic>
        <p:nvPicPr>
          <p:cNvPr id="84994" name="Picture 2" descr="C:\Users\james.carpenter\Desktop\Site Pics\25-Sep-2014\Laredo-Concrete Chemical Burn prevention.jpg"/>
          <p:cNvPicPr>
            <a:picLocks noChangeAspect="1" noChangeArrowheads="1"/>
          </p:cNvPicPr>
          <p:nvPr/>
        </p:nvPicPr>
        <p:blipFill>
          <a:blip r:embed="rId2" cstate="print"/>
          <a:srcRect/>
          <a:stretch>
            <a:fillRect/>
          </a:stretch>
        </p:blipFill>
        <p:spPr bwMode="auto">
          <a:xfrm>
            <a:off x="3133100" y="2057400"/>
            <a:ext cx="5172700" cy="2703911"/>
          </a:xfrm>
          <a:prstGeom prst="rect">
            <a:avLst/>
          </a:prstGeom>
          <a:noFill/>
          <a:ln>
            <a:solidFill>
              <a:schemeClr val="tx1"/>
            </a:solidFill>
          </a:ln>
        </p:spPr>
      </p:pic>
    </p:spTree>
    <p:extLst>
      <p:ext uri="{BB962C8B-B14F-4D97-AF65-F5344CB8AC3E}">
        <p14:creationId xmlns:p14="http://schemas.microsoft.com/office/powerpoint/2010/main" val="3447385174"/>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200" dirty="0" smtClean="0"/>
              <a:t>A Good PPE Program For You To Use</a:t>
            </a:r>
            <a:endParaRPr lang="en-US" sz="3200" dirty="0"/>
          </a:p>
        </p:txBody>
      </p:sp>
      <p:sp>
        <p:nvSpPr>
          <p:cNvPr id="2" name="Content Placeholder 1"/>
          <p:cNvSpPr>
            <a:spLocks noGrp="1"/>
          </p:cNvSpPr>
          <p:nvPr>
            <p:ph sz="quarter" idx="13"/>
          </p:nvPr>
        </p:nvSpPr>
        <p:spPr>
          <a:xfrm>
            <a:off x="457200" y="0"/>
            <a:ext cx="6498492" cy="2210541"/>
          </a:xfrm>
        </p:spPr>
        <p:txBody>
          <a:bodyPr>
            <a:noAutofit/>
          </a:bodyPr>
          <a:lstStyle/>
          <a:p>
            <a:endParaRPr lang="en-US" sz="2800" dirty="0" smtClean="0"/>
          </a:p>
          <a:p>
            <a:endParaRPr lang="en-US" sz="2800" dirty="0" smtClean="0"/>
          </a:p>
          <a:p>
            <a:r>
              <a:rPr lang="en-US" sz="2800" dirty="0" smtClean="0"/>
              <a:t>Inspect, clean, and maintain your Personal Protective Equipment.</a:t>
            </a:r>
          </a:p>
          <a:p>
            <a:endParaRPr lang="en-US" sz="2800" dirty="0" smtClean="0"/>
          </a:p>
          <a:p>
            <a:endParaRPr lang="en-US" sz="2800" dirty="0"/>
          </a:p>
        </p:txBody>
      </p:sp>
      <p:pic>
        <p:nvPicPr>
          <p:cNvPr id="5" name="Picture 6" descr="http://www.ehss.vt.edu/images/inspecting%20hard%20hat.jpg"/>
          <p:cNvPicPr>
            <a:picLocks noChangeAspect="1" noChangeArrowheads="1"/>
          </p:cNvPicPr>
          <p:nvPr/>
        </p:nvPicPr>
        <p:blipFill>
          <a:blip r:embed="rId3" cstate="print"/>
          <a:srcRect/>
          <a:stretch>
            <a:fillRect/>
          </a:stretch>
        </p:blipFill>
        <p:spPr bwMode="auto">
          <a:xfrm>
            <a:off x="783602" y="2514600"/>
            <a:ext cx="3122029" cy="2370791"/>
          </a:xfrm>
          <a:prstGeom prst="rect">
            <a:avLst/>
          </a:prstGeom>
          <a:noFill/>
        </p:spPr>
      </p:pic>
      <p:pic>
        <p:nvPicPr>
          <p:cNvPr id="6" name="Picture 8" descr="http://www.free-training.com/osha/ppe/head/413.GIF"/>
          <p:cNvPicPr>
            <a:picLocks noChangeAspect="1" noChangeArrowheads="1"/>
          </p:cNvPicPr>
          <p:nvPr/>
        </p:nvPicPr>
        <p:blipFill>
          <a:blip r:embed="rId4" cstate="print"/>
          <a:srcRect/>
          <a:stretch>
            <a:fillRect/>
          </a:stretch>
        </p:blipFill>
        <p:spPr bwMode="auto">
          <a:xfrm>
            <a:off x="5079365" y="2514600"/>
            <a:ext cx="3161053" cy="23707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8409970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Hardhat Inspection</a:t>
            </a:r>
            <a:endParaRPr lang="en-US" dirty="0"/>
          </a:p>
        </p:txBody>
      </p:sp>
    </p:spTree>
    <p:extLst>
      <p:ext uri="{BB962C8B-B14F-4D97-AF65-F5344CB8AC3E}">
        <p14:creationId xmlns:p14="http://schemas.microsoft.com/office/powerpoint/2010/main" val="374439753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3"/>
          </p:nvPr>
        </p:nvSpPr>
        <p:spPr>
          <a:xfrm>
            <a:off x="304800" y="666834"/>
            <a:ext cx="3786554" cy="2197441"/>
          </a:xfrm>
        </p:spPr>
        <p:txBody>
          <a:bodyPr>
            <a:noAutofit/>
          </a:bodyPr>
          <a:lstStyle/>
          <a:p>
            <a:pPr>
              <a:lnSpc>
                <a:spcPct val="110000"/>
              </a:lnSpc>
            </a:pPr>
            <a:r>
              <a:rPr lang="en-US" sz="2000" dirty="0" smtClean="0"/>
              <a:t>Inspect your hard hat for damage or cracks. Replace a hardhat when cracked or every 5 years</a:t>
            </a:r>
          </a:p>
          <a:p>
            <a:pPr marL="0" indent="0">
              <a:lnSpc>
                <a:spcPct val="110000"/>
              </a:lnSpc>
              <a:buNone/>
            </a:pPr>
            <a:endParaRPr lang="en-US" sz="2000" dirty="0" smtClean="0"/>
          </a:p>
          <a:p>
            <a:pPr>
              <a:lnSpc>
                <a:spcPct val="110000"/>
              </a:lnSpc>
            </a:pPr>
            <a:r>
              <a:rPr lang="en-US" sz="2000" dirty="0" smtClean="0"/>
              <a:t>Replace suspension systems when damaged, or every 12 months</a:t>
            </a:r>
          </a:p>
          <a:p>
            <a:pPr>
              <a:lnSpc>
                <a:spcPct val="110000"/>
              </a:lnSpc>
            </a:pPr>
            <a:endParaRPr lang="en-US" sz="2000" dirty="0" smtClean="0"/>
          </a:p>
          <a:p>
            <a:pPr>
              <a:lnSpc>
                <a:spcPct val="110000"/>
              </a:lnSpc>
            </a:pPr>
            <a:r>
              <a:rPr lang="en-US" sz="2000" dirty="0" smtClean="0"/>
              <a:t>Clean your hard hat daily</a:t>
            </a:r>
          </a:p>
        </p:txBody>
      </p:sp>
      <p:pic>
        <p:nvPicPr>
          <p:cNvPr id="67586" name="Picture 2" descr="http://www.fs.fed.us/t-d/pubs/htmlpubs/htm11512819/images/fig02.jpg"/>
          <p:cNvPicPr>
            <a:picLocks noChangeAspect="1" noChangeArrowheads="1"/>
          </p:cNvPicPr>
          <p:nvPr/>
        </p:nvPicPr>
        <p:blipFill>
          <a:blip r:embed="rId2" cstate="print"/>
          <a:srcRect/>
          <a:stretch>
            <a:fillRect/>
          </a:stretch>
        </p:blipFill>
        <p:spPr bwMode="auto">
          <a:xfrm>
            <a:off x="5051593" y="618849"/>
            <a:ext cx="2822113" cy="14387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7590" name="Picture 6" descr="http://www.ehss.vt.edu/images/inspecting%20hard%20hat.jpg"/>
          <p:cNvPicPr>
            <a:picLocks noChangeAspect="1" noChangeArrowheads="1"/>
          </p:cNvPicPr>
          <p:nvPr/>
        </p:nvPicPr>
        <p:blipFill>
          <a:blip r:embed="rId3" cstate="print"/>
          <a:srcRect/>
          <a:stretch>
            <a:fillRect/>
          </a:stretch>
        </p:blipFill>
        <p:spPr bwMode="auto">
          <a:xfrm>
            <a:off x="5081954" y="2240307"/>
            <a:ext cx="1776046" cy="13486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5" name="Straight Arrow Connector 14"/>
          <p:cNvCxnSpPr/>
          <p:nvPr/>
        </p:nvCxnSpPr>
        <p:spPr>
          <a:xfrm>
            <a:off x="4091354" y="1592353"/>
            <a:ext cx="762000" cy="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091354" y="2849652"/>
            <a:ext cx="99060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67592" name="Picture 8" descr="http://www.free-training.com/osha/ppe/head/413.GIF"/>
          <p:cNvPicPr>
            <a:picLocks noChangeAspect="1" noChangeArrowheads="1"/>
          </p:cNvPicPr>
          <p:nvPr/>
        </p:nvPicPr>
        <p:blipFill>
          <a:blip r:embed="rId4" cstate="print"/>
          <a:srcRect/>
          <a:stretch>
            <a:fillRect/>
          </a:stretch>
        </p:blipFill>
        <p:spPr bwMode="auto">
          <a:xfrm>
            <a:off x="6377354" y="3588992"/>
            <a:ext cx="1828800" cy="13716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31" name="Straight Arrow Connector 30"/>
          <p:cNvCxnSpPr/>
          <p:nvPr/>
        </p:nvCxnSpPr>
        <p:spPr>
          <a:xfrm>
            <a:off x="4853354" y="4273238"/>
            <a:ext cx="1290298"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8302739"/>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www.bullard.com/V3/resources/images/head_protection/473x422xdateCode2.jpg.pagespeed.ic.MYJcC1LJRF.jpg"/>
          <p:cNvPicPr>
            <a:picLocks noChangeAspect="1" noChangeArrowheads="1"/>
          </p:cNvPicPr>
          <p:nvPr/>
        </p:nvPicPr>
        <p:blipFill>
          <a:blip r:embed="rId2" cstate="print"/>
          <a:srcRect/>
          <a:stretch>
            <a:fillRect/>
          </a:stretch>
        </p:blipFill>
        <p:spPr bwMode="auto">
          <a:xfrm>
            <a:off x="1524002" y="1084361"/>
            <a:ext cx="5841999" cy="3909075"/>
          </a:xfrm>
          <a:prstGeom prst="rect">
            <a:avLst/>
          </a:prstGeom>
          <a:solidFill>
            <a:schemeClr val="bg1"/>
          </a:solidFill>
          <a:ln>
            <a:solidFill>
              <a:srgbClr val="FF0000"/>
            </a:solidFill>
          </a:ln>
        </p:spPr>
      </p:pic>
      <p:sp>
        <p:nvSpPr>
          <p:cNvPr id="5" name="Title 4"/>
          <p:cNvSpPr>
            <a:spLocks noGrp="1"/>
          </p:cNvSpPr>
          <p:nvPr>
            <p:ph type="title"/>
          </p:nvPr>
        </p:nvSpPr>
        <p:spPr/>
        <p:txBody>
          <a:bodyPr>
            <a:normAutofit/>
          </a:bodyPr>
          <a:lstStyle/>
          <a:p>
            <a:r>
              <a:rPr lang="en-US" dirty="0" smtClean="0"/>
              <a:t>Checking the date of your hardhat</a:t>
            </a:r>
            <a:endParaRPr lang="en-US" dirty="0"/>
          </a:p>
        </p:txBody>
      </p:sp>
    </p:spTree>
    <p:extLst>
      <p:ext uri="{BB962C8B-B14F-4D97-AF65-F5344CB8AC3E}">
        <p14:creationId xmlns:p14="http://schemas.microsoft.com/office/powerpoint/2010/main" val="2311925219"/>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rmAutofit/>
          </a:bodyPr>
          <a:lstStyle/>
          <a:p>
            <a:r>
              <a:rPr lang="en-US" sz="2000" dirty="0" smtClean="0"/>
              <a:t>Job site inspection</a:t>
            </a:r>
            <a:endParaRPr lang="en-US" sz="2000" dirty="0"/>
          </a:p>
        </p:txBody>
      </p:sp>
      <p:sp>
        <p:nvSpPr>
          <p:cNvPr id="4" name="Title 3"/>
          <p:cNvSpPr>
            <a:spLocks noGrp="1"/>
          </p:cNvSpPr>
          <p:nvPr>
            <p:ph type="ctrTitle"/>
          </p:nvPr>
        </p:nvSpPr>
        <p:spPr/>
        <p:txBody>
          <a:bodyPr/>
          <a:lstStyle/>
          <a:p>
            <a:r>
              <a:rPr lang="en-US" dirty="0" smtClean="0"/>
              <a:t>Check </a:t>
            </a:r>
            <a:r>
              <a:rPr lang="en-US" dirty="0"/>
              <a:t>I</a:t>
            </a:r>
            <a:r>
              <a:rPr lang="en-US" dirty="0" smtClean="0"/>
              <a:t>t Out</a:t>
            </a:r>
            <a:endParaRPr lang="en-US" dirty="0"/>
          </a:p>
        </p:txBody>
      </p:sp>
    </p:spTree>
    <p:extLst>
      <p:ext uri="{BB962C8B-B14F-4D97-AF65-F5344CB8AC3E}">
        <p14:creationId xmlns:p14="http://schemas.microsoft.com/office/powerpoint/2010/main" val="1139853236"/>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429848" y="293077"/>
            <a:ext cx="8310357" cy="4674576"/>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77243052"/>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2" cstate="print"/>
          <a:srcRect/>
          <a:stretch>
            <a:fillRect/>
          </a:stretch>
        </p:blipFill>
        <p:spPr bwMode="auto">
          <a:xfrm>
            <a:off x="0" y="0"/>
            <a:ext cx="6169112" cy="5143500"/>
          </a:xfrm>
          <a:prstGeom prst="rect">
            <a:avLst/>
          </a:prstGeom>
          <a:noFill/>
          <a:ln w="9525">
            <a:solidFill>
              <a:schemeClr val="tx1"/>
            </a:solidFill>
            <a:miter lim="800000"/>
            <a:headEnd/>
            <a:tailEnd/>
          </a:ln>
        </p:spPr>
      </p:pic>
      <p:pic>
        <p:nvPicPr>
          <p:cNvPr id="88068" name="Picture 4" descr="C:\Users\james.carpenter\AppData\Local\Microsoft\Windows\Temporary Internet Files\Content.IE5\PSS5O6KU\MC900437789[1].wmf"/>
          <p:cNvPicPr>
            <a:picLocks noChangeAspect="1" noChangeArrowheads="1"/>
          </p:cNvPicPr>
          <p:nvPr/>
        </p:nvPicPr>
        <p:blipFill>
          <a:blip r:embed="rId3" cstate="print"/>
          <a:srcRect/>
          <a:stretch>
            <a:fillRect/>
          </a:stretch>
        </p:blipFill>
        <p:spPr bwMode="auto">
          <a:xfrm>
            <a:off x="7013331" y="775693"/>
            <a:ext cx="1724786" cy="1322785"/>
          </a:xfrm>
          <a:prstGeom prst="rect">
            <a:avLst/>
          </a:prstGeom>
          <a:noFill/>
        </p:spPr>
      </p:pic>
      <p:sp>
        <p:nvSpPr>
          <p:cNvPr id="6" name="TextBox 5"/>
          <p:cNvSpPr txBox="1"/>
          <p:nvPr/>
        </p:nvSpPr>
        <p:spPr>
          <a:xfrm>
            <a:off x="6297762" y="2567464"/>
            <a:ext cx="2846238" cy="1631216"/>
          </a:xfrm>
          <a:prstGeom prst="rect">
            <a:avLst/>
          </a:prstGeom>
          <a:noFill/>
          <a:ln>
            <a:noFill/>
          </a:ln>
        </p:spPr>
        <p:txBody>
          <a:bodyPr wrap="square" rtlCol="0">
            <a:spAutoFit/>
          </a:bodyPr>
          <a:lstStyle/>
          <a:p>
            <a:pPr marL="285750" indent="-285750">
              <a:buFont typeface="Arial"/>
              <a:buChar char="•"/>
            </a:pPr>
            <a:r>
              <a:rPr lang="en-US" sz="2000" dirty="0" smtClean="0"/>
              <a:t>Deadly Concrete Dust!!</a:t>
            </a:r>
          </a:p>
          <a:p>
            <a:pPr marL="285750" indent="-285750">
              <a:buFont typeface="Arial"/>
              <a:buChar char="•"/>
            </a:pPr>
            <a:endParaRPr lang="en-US" sz="2000" dirty="0" smtClean="0"/>
          </a:p>
          <a:p>
            <a:pPr marL="285750" indent="-285750">
              <a:buFont typeface="Arial"/>
              <a:buChar char="•"/>
            </a:pPr>
            <a:r>
              <a:rPr lang="en-US" sz="2000" dirty="0" smtClean="0"/>
              <a:t>No ear protection!!</a:t>
            </a:r>
          </a:p>
          <a:p>
            <a:pPr marL="285750" indent="-285750">
              <a:buFont typeface="Arial"/>
              <a:buChar char="•"/>
            </a:pPr>
            <a:endParaRPr lang="en-US" sz="2000" dirty="0" smtClean="0"/>
          </a:p>
          <a:p>
            <a:pPr marL="285750" indent="-285750">
              <a:buFont typeface="Arial"/>
              <a:buChar char="•"/>
            </a:pPr>
            <a:r>
              <a:rPr lang="en-US" sz="2000" dirty="0" smtClean="0"/>
              <a:t>No dust mask!!</a:t>
            </a:r>
          </a:p>
        </p:txBody>
      </p:sp>
    </p:spTree>
    <p:extLst>
      <p:ext uri="{BB962C8B-B14F-4D97-AF65-F5344CB8AC3E}">
        <p14:creationId xmlns:p14="http://schemas.microsoft.com/office/powerpoint/2010/main" val="253783092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Good Job!!</a:t>
            </a:r>
            <a:br>
              <a:rPr lang="en-US" dirty="0" smtClean="0"/>
            </a:br>
            <a:r>
              <a:rPr lang="en-US" dirty="0" smtClean="0"/>
              <a:t>				</a:t>
            </a:r>
            <a:endParaRPr lang="en-US" dirty="0"/>
          </a:p>
        </p:txBody>
      </p:sp>
      <p:pic>
        <p:nvPicPr>
          <p:cNvPr id="87042" name="Picture 2" descr="C:\Users\james.carpenter\Desktop\Site Pics\20-may-2013\Burlington 3.JPG"/>
          <p:cNvPicPr>
            <a:picLocks noChangeAspect="1" noChangeArrowheads="1"/>
          </p:cNvPicPr>
          <p:nvPr/>
        </p:nvPicPr>
        <p:blipFill>
          <a:blip r:embed="rId2" cstate="print"/>
          <a:srcRect/>
          <a:stretch>
            <a:fillRect/>
          </a:stretch>
        </p:blipFill>
        <p:spPr bwMode="auto">
          <a:xfrm>
            <a:off x="103339" y="1485899"/>
            <a:ext cx="4271813" cy="2402895"/>
          </a:xfrm>
          <a:prstGeom prst="rect">
            <a:avLst/>
          </a:prstGeom>
          <a:noFill/>
          <a:ln>
            <a:solidFill>
              <a:schemeClr val="tx1"/>
            </a:solidFill>
          </a:ln>
        </p:spPr>
      </p:pic>
      <p:pic>
        <p:nvPicPr>
          <p:cNvPr id="87043" name="Picture 3" descr="C:\Users\james.carpenter\Desktop\Site Pics\20-may-2013\Burlington 4.JPG"/>
          <p:cNvPicPr>
            <a:picLocks noChangeAspect="1" noChangeArrowheads="1"/>
          </p:cNvPicPr>
          <p:nvPr/>
        </p:nvPicPr>
        <p:blipFill>
          <a:blip r:embed="rId3" cstate="print"/>
          <a:srcRect/>
          <a:stretch>
            <a:fillRect/>
          </a:stretch>
        </p:blipFill>
        <p:spPr bwMode="auto">
          <a:xfrm>
            <a:off x="4647987" y="1485900"/>
            <a:ext cx="4304149" cy="2421085"/>
          </a:xfrm>
          <a:prstGeom prst="rect">
            <a:avLst/>
          </a:prstGeom>
          <a:noFill/>
          <a:ln>
            <a:solidFill>
              <a:schemeClr val="tx1"/>
            </a:solidFill>
          </a:ln>
        </p:spPr>
      </p:pic>
      <p:pic>
        <p:nvPicPr>
          <p:cNvPr id="87044" name="Picture 4" descr="C:\Users\james.carpenter\AppData\Local\Microsoft\Windows\Temporary Internet Files\Content.IE5\MFJNYD63\MC900441310[1].png"/>
          <p:cNvPicPr>
            <a:picLocks noChangeAspect="1" noChangeArrowheads="1"/>
          </p:cNvPicPr>
          <p:nvPr/>
        </p:nvPicPr>
        <p:blipFill>
          <a:blip r:embed="rId4" cstate="print"/>
          <a:srcRect/>
          <a:stretch>
            <a:fillRect/>
          </a:stretch>
        </p:blipFill>
        <p:spPr bwMode="auto">
          <a:xfrm>
            <a:off x="416658" y="971551"/>
            <a:ext cx="869950" cy="652463"/>
          </a:xfrm>
          <a:prstGeom prst="rect">
            <a:avLst/>
          </a:prstGeom>
          <a:noFill/>
        </p:spPr>
      </p:pic>
      <p:pic>
        <p:nvPicPr>
          <p:cNvPr id="6" name="Picture 4" descr="C:\Users\james.carpenter\AppData\Local\Microsoft\Windows\Temporary Internet Files\Content.IE5\MFJNYD63\MC900441310[1].png"/>
          <p:cNvPicPr>
            <a:picLocks noChangeAspect="1" noChangeArrowheads="1"/>
          </p:cNvPicPr>
          <p:nvPr/>
        </p:nvPicPr>
        <p:blipFill>
          <a:blip r:embed="rId4" cstate="print"/>
          <a:srcRect/>
          <a:stretch>
            <a:fillRect/>
          </a:stretch>
        </p:blipFill>
        <p:spPr bwMode="auto">
          <a:xfrm>
            <a:off x="7696200" y="969109"/>
            <a:ext cx="869950" cy="652463"/>
          </a:xfrm>
          <a:prstGeom prst="rect">
            <a:avLst/>
          </a:prstGeom>
          <a:noFill/>
        </p:spPr>
      </p:pic>
    </p:spTree>
    <p:extLst>
      <p:ext uri="{BB962C8B-B14F-4D97-AF65-F5344CB8AC3E}">
        <p14:creationId xmlns:p14="http://schemas.microsoft.com/office/powerpoint/2010/main" val="1933464977"/>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866" y="342900"/>
            <a:ext cx="8357934" cy="857250"/>
          </a:xfrm>
        </p:spPr>
        <p:txBody>
          <a:bodyPr>
            <a:normAutofit/>
          </a:bodyPr>
          <a:lstStyle/>
          <a:p>
            <a:r>
              <a:rPr lang="en-US" dirty="0" smtClean="0"/>
              <a:t>Conclusion</a:t>
            </a:r>
            <a:endParaRPr lang="en-US" dirty="0"/>
          </a:p>
        </p:txBody>
      </p:sp>
      <p:sp>
        <p:nvSpPr>
          <p:cNvPr id="3" name="Content Placeholder 2"/>
          <p:cNvSpPr>
            <a:spLocks noGrp="1"/>
          </p:cNvSpPr>
          <p:nvPr>
            <p:ph sz="quarter" idx="13"/>
          </p:nvPr>
        </p:nvSpPr>
        <p:spPr>
          <a:xfrm>
            <a:off x="457200" y="1607115"/>
            <a:ext cx="8229600" cy="3628039"/>
          </a:xfrm>
        </p:spPr>
        <p:txBody>
          <a:bodyPr>
            <a:normAutofit/>
          </a:bodyPr>
          <a:lstStyle/>
          <a:p>
            <a:r>
              <a:rPr lang="en-US" sz="2000" dirty="0" smtClean="0"/>
              <a:t>Understand what the law says</a:t>
            </a:r>
          </a:p>
          <a:p>
            <a:r>
              <a:rPr lang="en-US" sz="2000" dirty="0" smtClean="0"/>
              <a:t>Policies that will protect you</a:t>
            </a:r>
            <a:r>
              <a:rPr lang="is-IS" sz="2000" dirty="0" smtClean="0"/>
              <a:t>…exceed the standard</a:t>
            </a:r>
            <a:endParaRPr lang="en-US" sz="2000" dirty="0" smtClean="0"/>
          </a:p>
          <a:p>
            <a:r>
              <a:rPr lang="en-US" sz="2000" dirty="0" smtClean="0"/>
              <a:t>Different types of PPE and what it protects</a:t>
            </a:r>
          </a:p>
          <a:p>
            <a:r>
              <a:rPr lang="en-US" sz="2000" dirty="0" smtClean="0"/>
              <a:t>Simple care and maintenance of you PPE</a:t>
            </a:r>
          </a:p>
          <a:p>
            <a:r>
              <a:rPr lang="en-US" sz="2000" dirty="0" smtClean="0"/>
              <a:t>Components of a PPE program at your work</a:t>
            </a:r>
          </a:p>
          <a:p>
            <a:r>
              <a:rPr lang="en-US" sz="2000" dirty="0" smtClean="0"/>
              <a:t>How to address issues when conducting inspections</a:t>
            </a:r>
            <a:endParaRPr lang="en-US" sz="2000" dirty="0" smtClean="0"/>
          </a:p>
          <a:p>
            <a:endParaRPr lang="en-US" sz="2000" dirty="0" smtClean="0"/>
          </a:p>
          <a:p>
            <a:endParaRPr lang="en-US" sz="2000" dirty="0" smtClean="0"/>
          </a:p>
          <a:p>
            <a:endParaRPr lang="en-US" sz="2000" dirty="0"/>
          </a:p>
        </p:txBody>
      </p:sp>
    </p:spTree>
    <p:extLst>
      <p:ext uri="{BB962C8B-B14F-4D97-AF65-F5344CB8AC3E}">
        <p14:creationId xmlns:p14="http://schemas.microsoft.com/office/powerpoint/2010/main" val="19487811"/>
      </p:ext>
    </p:extLst>
  </p:cSld>
  <p:clrMapOvr>
    <a:masterClrMapping/>
  </p:clrMapOvr>
  <p:transition xmlns:p14="http://schemas.microsoft.com/office/powerpoint/2010/main" spd="slow">
    <p:wip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Horizon.thmx</Template>
  <TotalTime>8002</TotalTime>
  <Words>1088</Words>
  <Application>Microsoft Macintosh PowerPoint</Application>
  <PresentationFormat>On-screen Show (16:9)</PresentationFormat>
  <Paragraphs>136</Paragraphs>
  <Slides>27</Slides>
  <Notes>6</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Horizon</vt:lpstr>
      <vt:lpstr>Personal Protective Equipment (PPE)</vt:lpstr>
      <vt:lpstr>What You Will Get</vt:lpstr>
      <vt:lpstr>This Course Is Yours</vt:lpstr>
      <vt:lpstr>Your Family Needs You</vt:lpstr>
      <vt:lpstr>7 Most Expensive Words In Business</vt:lpstr>
      <vt:lpstr>Hero</vt:lpstr>
      <vt:lpstr>The Law</vt:lpstr>
      <vt:lpstr>Policy that protects you!</vt:lpstr>
      <vt:lpstr>PowerPoint Presentation</vt:lpstr>
      <vt:lpstr> </vt:lpstr>
      <vt:lpstr>PowerPoint Presentation</vt:lpstr>
      <vt:lpstr>PowerPoint Presentation</vt:lpstr>
      <vt:lpstr>PowerPoint Presentation</vt:lpstr>
      <vt:lpstr>A simple yet effective personal protective equipment program for YOU to use.</vt:lpstr>
      <vt:lpstr>A Good PPE Program For You To Use</vt:lpstr>
      <vt:lpstr>Safety Glasses  (Differences)</vt:lpstr>
      <vt:lpstr>A Good PPE Program For You To Use</vt:lpstr>
      <vt:lpstr>A Good PPE Program For You To Use</vt:lpstr>
      <vt:lpstr>A Good PPE Program For You To Use</vt:lpstr>
      <vt:lpstr>Hardhat Inspection</vt:lpstr>
      <vt:lpstr>PowerPoint Presentation</vt:lpstr>
      <vt:lpstr>Checking the date of your hardhat</vt:lpstr>
      <vt:lpstr>Check It Out</vt:lpstr>
      <vt:lpstr>PowerPoint Presentation</vt:lpstr>
      <vt:lpstr>PowerPoint Presentation</vt:lpstr>
      <vt:lpstr>Good Job!!     </vt:lpstr>
      <vt:lpstr>Conclusion</vt:lpstr>
    </vt:vector>
  </TitlesOfParts>
  <Manager/>
  <Company>Quantum Logistics</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James Carpenter</dc:creator>
  <cp:keywords/>
  <dc:description/>
  <cp:lastModifiedBy>James Carpenter</cp:lastModifiedBy>
  <cp:revision>45</cp:revision>
  <dcterms:created xsi:type="dcterms:W3CDTF">2016-04-23T04:40:04Z</dcterms:created>
  <dcterms:modified xsi:type="dcterms:W3CDTF">2016-07-08T02:30:56Z</dcterms:modified>
  <cp:category/>
</cp:coreProperties>
</file>