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8"/>
  </p:notesMasterIdLst>
  <p:sldIdLst>
    <p:sldId id="262" r:id="rId2"/>
    <p:sldId id="263" r:id="rId3"/>
    <p:sldId id="264" r:id="rId4"/>
    <p:sldId id="265" r:id="rId5"/>
    <p:sldId id="267" r:id="rId6"/>
    <p:sldId id="266" r:id="rId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4" d="100"/>
          <a:sy n="84" d="100"/>
        </p:scale>
        <p:origin x="-904" y="-10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A97B00-5303-3744-A40B-B1007BFFE9AB}" type="datetimeFigureOut">
              <a:rPr lang="en-US" smtClean="0"/>
              <a:t>7/5/16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538577-4802-AD4B-84EB-95845CBF3244}" type="slidenum">
              <a:rPr lang="en-US" smtClean="0"/>
              <a:t>‹#›</a:t>
            </a:fld>
            <a:endParaRPr lang="en-US"/>
          </a:p>
        </p:txBody>
      </p:sp>
    </p:spTree>
    <p:extLst>
      <p:ext uri="{BB962C8B-B14F-4D97-AF65-F5344CB8AC3E}">
        <p14:creationId xmlns:p14="http://schemas.microsoft.com/office/powerpoint/2010/main" val="421896469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IN this course you</a:t>
            </a:r>
            <a:r>
              <a:rPr lang="en-US" baseline="0" dirty="0" smtClean="0"/>
              <a:t> will be trained on not only OSHA’s</a:t>
            </a:r>
            <a:r>
              <a:rPr lang="is-IS" baseline="0" dirty="0" smtClean="0"/>
              <a:t>…</a:t>
            </a:r>
            <a:r>
              <a:rPr lang="en-US" baseline="0" dirty="0" smtClean="0"/>
              <a:t>Trenching, Excavation and soil mechanics standard, but you will additionally receive thorough general safety training that you can apply to all aspects of the job making you a more well rounded worker and or safety officer to your business. </a:t>
            </a:r>
          </a:p>
          <a:p>
            <a:r>
              <a:rPr lang="en-US" baseline="0" dirty="0" smtClean="0"/>
              <a:t>We are living and breathing human beings with families</a:t>
            </a:r>
            <a:r>
              <a:rPr lang="is-IS" baseline="0" dirty="0" smtClean="0"/>
              <a:t>…taking this course will enable you and your fellow workers to return safely to your leved-ones in the same condition in which you left to work</a:t>
            </a:r>
          </a:p>
          <a:p>
            <a:r>
              <a:rPr lang="is-IS" baseline="0" dirty="0" smtClean="0"/>
              <a:t>There is a psychological effect on the familes of the injured worker, and those who witness the accident. Not only is the family of the injured worker effected due to the injury hindering hiim from earning forhis family...</a:t>
            </a:r>
          </a:p>
          <a:p>
            <a:r>
              <a:rPr lang="is-IS" baseline="0" dirty="0" smtClean="0"/>
              <a:t>B</a:t>
            </a:r>
            <a:r>
              <a:rPr lang="en-US" baseline="0" dirty="0" smtClean="0"/>
              <a:t>u</a:t>
            </a:r>
            <a:r>
              <a:rPr lang="is-IS" baseline="0" dirty="0" smtClean="0"/>
              <a:t>t the psychological effect that it had on the witnesses, may hinder them from being able to work the job and provide for their familes.</a:t>
            </a:r>
          </a:p>
          <a:p>
            <a:r>
              <a:rPr lang="is-IS" baseline="0" dirty="0" smtClean="0"/>
              <a:t>Imagine seeing your best friend’s body, or even a co-workers body whom you didnt know very well being pulled from a trench cave in...</a:t>
            </a:r>
          </a:p>
          <a:p>
            <a:r>
              <a:rPr lang="is-IS" baseline="0" dirty="0" smtClean="0"/>
              <a:t>...and now your being asked to go down in the trench at the risk of your paycheck...and your life??</a:t>
            </a:r>
          </a:p>
          <a:p>
            <a:r>
              <a:rPr lang="is-IS" baseline="0" dirty="0" smtClean="0"/>
              <a:t>Avoid that situation all together.</a:t>
            </a:r>
          </a:p>
          <a:p>
            <a:r>
              <a:rPr lang="is-IS" baseline="0" dirty="0" smtClean="0"/>
              <a:t>Keep your self and your fellow workers safe and healthy and returning home to their familes every night. </a:t>
            </a:r>
            <a:endParaRPr lang="en-US" dirty="0"/>
          </a:p>
        </p:txBody>
      </p:sp>
      <p:sp>
        <p:nvSpPr>
          <p:cNvPr id="4" name="Slide Number Placeholder 3"/>
          <p:cNvSpPr>
            <a:spLocks noGrp="1"/>
          </p:cNvSpPr>
          <p:nvPr>
            <p:ph type="sldNum" sz="quarter" idx="10"/>
          </p:nvPr>
        </p:nvSpPr>
        <p:spPr/>
        <p:txBody>
          <a:bodyPr/>
          <a:lstStyle/>
          <a:p>
            <a:fld id="{0AA060C8-FC81-8147-B353-7D34A4AD3C02}" type="slidenum">
              <a:rPr lang="en-US" smtClean="0"/>
              <a:t>1</a:t>
            </a:fld>
            <a:endParaRPr lang="en-US"/>
          </a:p>
        </p:txBody>
      </p:sp>
    </p:spTree>
    <p:extLst>
      <p:ext uri="{BB962C8B-B14F-4D97-AF65-F5344CB8AC3E}">
        <p14:creationId xmlns:p14="http://schemas.microsoft.com/office/powerpoint/2010/main" val="1117204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200" dirty="0" smtClean="0">
                <a:latin typeface="Calibri" pitchFamily="34" charset="0"/>
                <a:ea typeface="Calibri" pitchFamily="34" charset="0"/>
                <a:cs typeface="Times New Roman" pitchFamily="18" charset="0"/>
              </a:rPr>
              <a:t>This is what you get from tis</a:t>
            </a:r>
            <a:r>
              <a:rPr lang="en-US" sz="1200" baseline="0" dirty="0" smtClean="0">
                <a:latin typeface="Calibri" pitchFamily="34" charset="0"/>
                <a:ea typeface="Calibri" pitchFamily="34" charset="0"/>
                <a:cs typeface="Times New Roman" pitchFamily="18" charset="0"/>
              </a:rPr>
              <a:t> course</a:t>
            </a:r>
          </a:p>
          <a:p>
            <a:pPr marL="0" marR="0" lvl="0" indent="0" algn="l" defTabSz="914400" rtl="0" eaLnBrk="1" fontAlgn="base" latinLnBrk="0" hangingPunct="1">
              <a:lnSpc>
                <a:spcPct val="100000"/>
              </a:lnSpc>
              <a:spcBef>
                <a:spcPct val="0"/>
              </a:spcBef>
              <a:spcAft>
                <a:spcPct val="0"/>
              </a:spcAft>
              <a:buClrTx/>
              <a:buSzTx/>
              <a:buFontTx/>
              <a:buNone/>
              <a:tabLst/>
            </a:pPr>
            <a:r>
              <a:rPr lang="en-US" sz="1200" baseline="0" dirty="0" smtClean="0">
                <a:latin typeface="Calibri" pitchFamily="34" charset="0"/>
                <a:ea typeface="Calibri" pitchFamily="34" charset="0"/>
                <a:cs typeface="Times New Roman" pitchFamily="18" charset="0"/>
              </a:rPr>
              <a:t>You get the course</a:t>
            </a:r>
          </a:p>
          <a:p>
            <a:pPr marL="0" marR="0" lvl="0" indent="0" algn="l" defTabSz="914400" rtl="0" eaLnBrk="1" fontAlgn="base" latinLnBrk="0" hangingPunct="1">
              <a:lnSpc>
                <a:spcPct val="100000"/>
              </a:lnSpc>
              <a:spcBef>
                <a:spcPct val="0"/>
              </a:spcBef>
              <a:spcAft>
                <a:spcPct val="0"/>
              </a:spcAft>
              <a:buClrTx/>
              <a:buSzTx/>
              <a:buFontTx/>
              <a:buNone/>
              <a:tabLst/>
            </a:pPr>
            <a:r>
              <a:rPr lang="en-US" sz="1200" baseline="0" dirty="0" smtClean="0">
                <a:latin typeface="Calibri" pitchFamily="34" charset="0"/>
                <a:ea typeface="Calibri" pitchFamily="34" charset="0"/>
                <a:cs typeface="Times New Roman" pitchFamily="18" charset="0"/>
              </a:rPr>
              <a:t>Put your name on it</a:t>
            </a:r>
            <a:r>
              <a:rPr lang="is-IS" sz="1200" baseline="0" dirty="0" smtClean="0">
                <a:latin typeface="Calibri" pitchFamily="34" charset="0"/>
                <a:ea typeface="Calibri" pitchFamily="34" charset="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lang="is-IS" sz="1200" baseline="0" dirty="0" smtClean="0">
                <a:latin typeface="Calibri" pitchFamily="34" charset="0"/>
                <a:ea typeface="Calibri" pitchFamily="34" charset="0"/>
                <a:cs typeface="Times New Roman" pitchFamily="18" charset="0"/>
              </a:rPr>
              <a:t>Take this to your supervisor and tell him what YOU”VE done by making it.</a:t>
            </a:r>
            <a:endParaRPr lang="en-US" sz="1200" dirty="0" smtClean="0">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sz="1200" dirty="0" smtClean="0">
                <a:latin typeface="Calibri" pitchFamily="34" charset="0"/>
                <a:ea typeface="Calibri" pitchFamily="34" charset="0"/>
                <a:cs typeface="Times New Roman" pitchFamily="18" charset="0"/>
              </a:rPr>
              <a:t>Apply the content to your own safety practices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Take, download and use</a:t>
            </a:r>
            <a:r>
              <a:rPr kumimoji="0" lang="en-US" sz="1200" b="0" i="0" u="none" strike="noStrike" cap="none" normalizeH="0" dirty="0" smtClean="0">
                <a:ln>
                  <a:noFill/>
                </a:ln>
                <a:solidFill>
                  <a:schemeClr val="tx1"/>
                </a:solidFill>
                <a:effectLst/>
                <a:latin typeface="Calibri" pitchFamily="34" charset="0"/>
                <a:ea typeface="Calibri" pitchFamily="34" charset="0"/>
                <a:cs typeface="Times New Roman" pitchFamily="18" charset="0"/>
              </a:rPr>
              <a:t> this content to conduct your own training classes in the field as if it were your own material</a:t>
            </a:r>
          </a:p>
          <a:p>
            <a:pPr marL="0" marR="0" lvl="0" indent="0" algn="l" defTabSz="914400" rtl="0" eaLnBrk="1" fontAlgn="base" latinLnBrk="0" hangingPunct="1">
              <a:lnSpc>
                <a:spcPct val="100000"/>
              </a:lnSpc>
              <a:spcBef>
                <a:spcPct val="0"/>
              </a:spcBef>
              <a:spcAft>
                <a:spcPct val="0"/>
              </a:spcAft>
              <a:buClrTx/>
              <a:buSzTx/>
              <a:buFontTx/>
              <a:buNone/>
              <a:tabLst/>
            </a:pPr>
            <a:r>
              <a:rPr lang="en-US" sz="1200" dirty="0" smtClean="0">
                <a:latin typeface="Calibri" pitchFamily="34" charset="0"/>
                <a:ea typeface="Calibri" pitchFamily="34" charset="0"/>
                <a:cs typeface="Times New Roman" pitchFamily="18" charset="0"/>
              </a:rPr>
              <a:t>Don’t just meet the standard</a:t>
            </a:r>
            <a:r>
              <a:rPr lang="is-IS" sz="1200" dirty="0" smtClean="0">
                <a:latin typeface="Calibri" pitchFamily="34" charset="0"/>
                <a:ea typeface="Calibri" pitchFamily="34" charset="0"/>
                <a:cs typeface="Times New Roman" pitchFamily="18" charset="0"/>
              </a:rPr>
              <a:t>…exceed it. Doing the bare miniumum is not</a:t>
            </a:r>
            <a:r>
              <a:rPr lang="is-IS" sz="1200" baseline="0" dirty="0" smtClean="0">
                <a:latin typeface="Calibri" pitchFamily="34" charset="0"/>
                <a:ea typeface="Calibri" pitchFamily="34" charset="0"/>
                <a:cs typeface="Times New Roman" pitchFamily="18" charset="0"/>
              </a:rPr>
              <a:t> what gets you promoted...going above and beyond does.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sz="1200" baseline="0" dirty="0" smtClean="0">
                <a:latin typeface="Calibri" pitchFamily="34" charset="0"/>
                <a:ea typeface="Calibri" pitchFamily="34" charset="0"/>
                <a:cs typeface="Times New Roman" pitchFamily="18" charset="0"/>
              </a:rPr>
              <a:t>With this course you can develop</a:t>
            </a:r>
            <a:r>
              <a:rPr lang="en-US" sz="1200" dirty="0" smtClean="0">
                <a:latin typeface="Calibri" pitchFamily="34" charset="0"/>
                <a:ea typeface="Calibri" pitchFamily="34" charset="0"/>
                <a:cs typeface="Times New Roman" pitchFamily="18" charset="0"/>
              </a:rPr>
              <a:t> standard OSHA safety Operating procedures for your company</a:t>
            </a:r>
            <a:r>
              <a:rPr lang="is-IS" sz="1200" dirty="0" smtClean="0">
                <a:latin typeface="Calibri" pitchFamily="34" charset="0"/>
                <a:ea typeface="Calibri" pitchFamily="34" charset="0"/>
                <a:cs typeface="Times New Roman" pitchFamily="18" charset="0"/>
              </a:rPr>
              <a:t>…</a:t>
            </a:r>
            <a:r>
              <a:rPr kumimoji="0" lang="en-US" sz="1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And by doing so</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display</a:t>
            </a:r>
            <a:r>
              <a:rPr kumimoji="0" lang="en-US" sz="1200" b="0" i="0" u="none" strike="noStrike" cap="none" normalizeH="0" dirty="0" smtClean="0">
                <a:ln>
                  <a:noFill/>
                </a:ln>
                <a:solidFill>
                  <a:schemeClr val="tx1"/>
                </a:solidFill>
                <a:effectLst/>
                <a:latin typeface="Calibri" pitchFamily="34" charset="0"/>
                <a:ea typeface="Calibri" pitchFamily="34" charset="0"/>
                <a:cs typeface="Times New Roman" pitchFamily="18" charset="0"/>
              </a:rPr>
              <a:t> to your management the high level of safety expertise and motivation you possess</a:t>
            </a:r>
            <a:r>
              <a:rPr kumimoji="0" lang="is-IS" sz="1200" b="0" i="0" u="none" strike="noStrike" cap="none" normalizeH="0" dirty="0" smtClean="0">
                <a:ln>
                  <a:noFill/>
                </a:ln>
                <a:solidFill>
                  <a:schemeClr val="tx1"/>
                </a:solidFill>
                <a:effectLst/>
                <a:latin typeface="Calibri" pitchFamily="34" charset="0"/>
                <a:ea typeface="Calibri" pitchFamily="34" charset="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is-IS" sz="1200" b="0" i="0" u="none" strike="noStrike" cap="none" normalizeH="0" dirty="0" smtClean="0">
                <a:ln>
                  <a:noFill/>
                </a:ln>
                <a:solidFill>
                  <a:schemeClr val="tx1"/>
                </a:solidFill>
                <a:effectLst/>
                <a:latin typeface="Calibri" pitchFamily="34" charset="0"/>
                <a:ea typeface="Calibri" pitchFamily="34" charset="0"/>
                <a:cs typeface="Times New Roman" pitchFamily="18" charset="0"/>
              </a:rPr>
              <a:t>Pass on the information..</a:t>
            </a:r>
          </a:p>
          <a:p>
            <a:pPr marL="0" marR="0" lvl="0" indent="0" algn="l" defTabSz="914400" rtl="0" eaLnBrk="1" fontAlgn="base" latinLnBrk="0" hangingPunct="1">
              <a:lnSpc>
                <a:spcPct val="100000"/>
              </a:lnSpc>
              <a:spcBef>
                <a:spcPct val="0"/>
              </a:spcBef>
              <a:spcAft>
                <a:spcPct val="0"/>
              </a:spcAft>
              <a:buClrTx/>
              <a:buSzTx/>
              <a:buFontTx/>
              <a:buNone/>
              <a:tabLst/>
            </a:pPr>
            <a:r>
              <a:rPr kumimoji="0" lang="is-IS" sz="1200" b="0" i="0" u="none" strike="noStrike" cap="none" normalizeH="0" dirty="0" smtClean="0">
                <a:ln>
                  <a:noFill/>
                </a:ln>
                <a:solidFill>
                  <a:schemeClr val="tx1"/>
                </a:solidFill>
                <a:effectLst/>
                <a:latin typeface="Calibri" pitchFamily="34" charset="0"/>
                <a:ea typeface="Calibri" pitchFamily="34" charset="0"/>
                <a:cs typeface="Times New Roman" pitchFamily="18" charset="0"/>
              </a:rPr>
              <a:t>Your</a:t>
            </a:r>
            <a:r>
              <a:rPr kumimoji="0" lang="is-IS" sz="1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fellow workers will appreciate you caring...whether they admit it or not..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a:t>
            </a:r>
            <a:r>
              <a:rPr kumimoji="0" lang="is-IS" sz="1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his course is proof of your genuine care...</a:t>
            </a:r>
          </a:p>
          <a:p>
            <a:pPr marL="0" marR="0" lvl="0" indent="0" algn="l" defTabSz="914400" rtl="0" eaLnBrk="1" fontAlgn="base" latinLnBrk="0" hangingPunct="1">
              <a:lnSpc>
                <a:spcPct val="100000"/>
              </a:lnSpc>
              <a:spcBef>
                <a:spcPct val="0"/>
              </a:spcBef>
              <a:spcAft>
                <a:spcPct val="0"/>
              </a:spcAft>
              <a:buClrTx/>
              <a:buSzTx/>
              <a:buFontTx/>
              <a:buNone/>
              <a:tabLst/>
            </a:pPr>
            <a:r>
              <a:rPr kumimoji="0" lang="is-IS" sz="1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your ability in the field of safety combined with </a:t>
            </a:r>
            <a:endParaRPr kumimoji="0" lang="is-IS" sz="1200" b="0" i="0" u="none" strike="noStrike" cap="none" normalizeH="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a:t>
            </a:r>
            <a:r>
              <a:rPr kumimoji="0" lang="is-IS" sz="1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fter this course..you will be equipped witht the skills that gives your management a reason to move you up!!!</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a:t>
            </a:r>
            <a:r>
              <a:rPr kumimoji="0" lang="is-IS" sz="1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ven better...you can be your own boss as independently conduct safety consulttations to businesses for a fee.</a:t>
            </a:r>
            <a:endParaRPr kumimoji="0" lang="en-US" sz="200" b="0" i="0" u="none" strike="noStrike" cap="none" normalizeH="0" baseline="0" dirty="0" smtClean="0">
              <a:ln>
                <a:noFill/>
              </a:ln>
              <a:solidFill>
                <a:schemeClr val="tx1"/>
              </a:solidFill>
              <a:effectLst/>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0AA060C8-FC81-8147-B353-7D34A4AD3C02}" type="slidenum">
              <a:rPr lang="en-US" smtClean="0"/>
              <a:t>2</a:t>
            </a:fld>
            <a:endParaRPr lang="en-US"/>
          </a:p>
        </p:txBody>
      </p:sp>
    </p:spTree>
    <p:extLst>
      <p:ext uri="{BB962C8B-B14F-4D97-AF65-F5344CB8AC3E}">
        <p14:creationId xmlns:p14="http://schemas.microsoft.com/office/powerpoint/2010/main" val="2920422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Here</a:t>
            </a:r>
            <a:r>
              <a:rPr lang="en-US" baseline="0" dirty="0" smtClean="0"/>
              <a:t> are a couple of pictured of a course I did at a major retailer that was under </a:t>
            </a:r>
            <a:r>
              <a:rPr lang="en-US" baseline="0" dirty="0" err="1" smtClean="0"/>
              <a:t>cosntruction</a:t>
            </a:r>
            <a:endParaRPr lang="en-US" baseline="0" dirty="0" smtClean="0"/>
          </a:p>
          <a:p>
            <a:r>
              <a:rPr lang="en-US" baseline="0" dirty="0" smtClean="0"/>
              <a:t>Due to the nature of the trenches, the prime contractor needed this work crew trained and certified in OSHA’s trench and excavation standard.</a:t>
            </a:r>
          </a:p>
          <a:p>
            <a:r>
              <a:rPr lang="en-US" baseline="0" dirty="0" smtClean="0"/>
              <a:t>I through a course together and taught it that afternoon off the tail gate of my truck with this lap top, and some computer speakers plugged into it.</a:t>
            </a:r>
          </a:p>
          <a:p>
            <a:r>
              <a:rPr lang="en-US" baseline="0" dirty="0" smtClean="0"/>
              <a:t>Imagine how squared away I looked to the corporate office</a:t>
            </a:r>
          </a:p>
          <a:p>
            <a:r>
              <a:rPr lang="en-US" baseline="0" dirty="0" smtClean="0"/>
              <a:t>Invite you to take this content and do the same with it</a:t>
            </a:r>
          </a:p>
          <a:p>
            <a:endParaRPr lang="en-US" baseline="0" dirty="0" smtClean="0"/>
          </a:p>
          <a:p>
            <a:r>
              <a:rPr lang="en-US" baseline="0" dirty="0" smtClean="0"/>
              <a:t>The picture on the right is a worker who I was testing on his knowledge of the type of soil he was working with. </a:t>
            </a:r>
          </a:p>
          <a:p>
            <a:r>
              <a:rPr lang="en-US" baseline="0" dirty="0" smtClean="0"/>
              <a:t>20 minutes before I gave this very course off the tail gat of my truck he </a:t>
            </a:r>
            <a:r>
              <a:rPr lang="en-US" baseline="0" dirty="0" err="1" smtClean="0"/>
              <a:t>wouldn</a:t>
            </a:r>
            <a:r>
              <a:rPr lang="uk-UA" baseline="0" dirty="0" smtClean="0"/>
              <a:t>’</a:t>
            </a:r>
            <a:r>
              <a:rPr lang="en-US" baseline="0" dirty="0" smtClean="0"/>
              <a:t>t have been able to tell me</a:t>
            </a:r>
            <a:r>
              <a:rPr lang="is-IS" baseline="0" dirty="0" smtClean="0"/>
              <a:t>…</a:t>
            </a:r>
          </a:p>
          <a:p>
            <a:r>
              <a:rPr lang="is-IS" baseline="0" dirty="0" smtClean="0"/>
              <a:t>Using this course, the reousrces around the job site, and a little bit of paper...this course was delivered to the workers in the field</a:t>
            </a:r>
          </a:p>
          <a:p>
            <a:r>
              <a:rPr lang="is-IS" baseline="0" dirty="0" smtClean="0"/>
              <a:t>You are more than welcome to fo the same.</a:t>
            </a:r>
            <a:endParaRPr lang="en-US" dirty="0"/>
          </a:p>
        </p:txBody>
      </p:sp>
      <p:sp>
        <p:nvSpPr>
          <p:cNvPr id="4" name="Slide Number Placeholder 3"/>
          <p:cNvSpPr>
            <a:spLocks noGrp="1"/>
          </p:cNvSpPr>
          <p:nvPr>
            <p:ph type="sldNum" sz="quarter" idx="10"/>
          </p:nvPr>
        </p:nvSpPr>
        <p:spPr/>
        <p:txBody>
          <a:bodyPr/>
          <a:lstStyle/>
          <a:p>
            <a:fld id="{0AA060C8-FC81-8147-B353-7D34A4AD3C02}" type="slidenum">
              <a:rPr lang="en-US" smtClean="0"/>
              <a:t>3</a:t>
            </a:fld>
            <a:endParaRPr lang="en-US"/>
          </a:p>
        </p:txBody>
      </p:sp>
    </p:spTree>
    <p:extLst>
      <p:ext uri="{BB962C8B-B14F-4D97-AF65-F5344CB8AC3E}">
        <p14:creationId xmlns:p14="http://schemas.microsoft.com/office/powerpoint/2010/main" val="2274150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We</a:t>
            </a:r>
            <a:r>
              <a:rPr lang="en-US" baseline="0" dirty="0" smtClean="0"/>
              <a:t> can agree that trenches and excavations are everywhere on job site</a:t>
            </a:r>
            <a:r>
              <a:rPr lang="is-IS" baseline="0" dirty="0" smtClean="0"/>
              <a:t>…for that reason we get used to them, and they become as common as the air you breath</a:t>
            </a:r>
          </a:p>
          <a:p>
            <a:r>
              <a:rPr lang="is-IS" baseline="0" dirty="0" smtClean="0"/>
              <a:t>Because of that we get used to them and over look and take for granted how deadly they truly are</a:t>
            </a:r>
          </a:p>
          <a:p>
            <a:r>
              <a:rPr lang="is-IS" baseline="0" dirty="0" smtClean="0"/>
              <a:t>100 deaths per year</a:t>
            </a:r>
          </a:p>
          <a:p>
            <a:r>
              <a:rPr lang="is-IS" baseline="0" dirty="0" smtClean="0"/>
              <a:t>It is the law that workers must know the proper excavation and trenching techniques and the OSHA rules regarding them</a:t>
            </a:r>
          </a:p>
          <a:p>
            <a:r>
              <a:rPr lang="is-IS" baseline="0" dirty="0" smtClean="0"/>
              <a:t>Never dig...until you are show that it is safe...remember...go home at the end of the day to the ones who depend you....in the same condition in which you left</a:t>
            </a:r>
            <a:endParaRPr lang="en-US" dirty="0"/>
          </a:p>
        </p:txBody>
      </p:sp>
      <p:sp>
        <p:nvSpPr>
          <p:cNvPr id="4" name="Slide Number Placeholder 3"/>
          <p:cNvSpPr>
            <a:spLocks noGrp="1"/>
          </p:cNvSpPr>
          <p:nvPr>
            <p:ph type="sldNum" sz="quarter" idx="10"/>
          </p:nvPr>
        </p:nvSpPr>
        <p:spPr/>
        <p:txBody>
          <a:bodyPr/>
          <a:lstStyle/>
          <a:p>
            <a:fld id="{0AA060C8-FC81-8147-B353-7D34A4AD3C02}" type="slidenum">
              <a:rPr lang="en-US" smtClean="0"/>
              <a:t>4</a:t>
            </a:fld>
            <a:endParaRPr lang="en-US"/>
          </a:p>
        </p:txBody>
      </p:sp>
    </p:spTree>
    <p:extLst>
      <p:ext uri="{BB962C8B-B14F-4D97-AF65-F5344CB8AC3E}">
        <p14:creationId xmlns:p14="http://schemas.microsoft.com/office/powerpoint/2010/main" val="1661426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3936"/>
            <a:ext cx="7772400" cy="733806"/>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dirty="0"/>
          </a:p>
        </p:txBody>
      </p:sp>
      <p:sp>
        <p:nvSpPr>
          <p:cNvPr id="3" name="Subtitle 2"/>
          <p:cNvSpPr>
            <a:spLocks noGrp="1"/>
          </p:cNvSpPr>
          <p:nvPr>
            <p:ph type="subTitle" idx="1"/>
          </p:nvPr>
        </p:nvSpPr>
        <p:spPr>
          <a:xfrm>
            <a:off x="685800" y="2514600"/>
            <a:ext cx="7772400" cy="658368"/>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C0F7E692-4A6B-C347-BF08-CCA77114D174}" type="datetimeFigureOut">
              <a:rPr lang="en-US" smtClean="0"/>
              <a:t>7/5/16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E370E-6883-5C41-8A3F-41E7922478AF}" type="slidenum">
              <a:rPr lang="en-US" smtClean="0"/>
              <a:t>‹#›</a:t>
            </a:fld>
            <a:endParaRPr lang="en-US"/>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a:xfrm>
            <a:off x="685801" y="1401856"/>
            <a:ext cx="7770813" cy="3192767"/>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C0F7E692-4A6B-C347-BF08-CCA77114D174}" type="datetimeFigureOut">
              <a:rPr lang="en-US" smtClean="0"/>
              <a:t>7/5/16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E370E-6883-5C41-8A3F-41E7922478AF}" type="slidenum">
              <a:rPr lang="en-US" smtClean="0"/>
              <a:t>‹#›</a:t>
            </a:fld>
            <a:endParaRPr lang="en-US"/>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200400"/>
            <a:ext cx="7772400" cy="732865"/>
          </a:xfrm>
        </p:spPr>
        <p:txBody>
          <a:bodyPr anchor="b" anchorCtr="0">
            <a:no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685800" y="3943350"/>
            <a:ext cx="7770813" cy="655544"/>
          </a:xfrm>
        </p:spPr>
        <p:txBody>
          <a:bodyPr>
            <a:normAutofit/>
          </a:bodyPr>
          <a:lstStyle>
            <a:lvl1pPr marL="0" indent="0" algn="ctr">
              <a:spcBef>
                <a:spcPts val="300"/>
              </a:spcBef>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C0F7E692-4A6B-C347-BF08-CCA77114D174}" type="datetimeFigureOut">
              <a:rPr lang="en-US" smtClean="0"/>
              <a:t>7/5/16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E370E-6883-5C41-8A3F-41E7922478AF}" type="slidenum">
              <a:rPr lang="en-US" smtClean="0"/>
              <a:t>‹#›</a:t>
            </a:fld>
            <a:endParaRPr lang="en-US"/>
          </a:p>
        </p:txBody>
      </p:sp>
      <p:sp>
        <p:nvSpPr>
          <p:cNvPr id="8" name="Picture Placeholder 7"/>
          <p:cNvSpPr>
            <a:spLocks noGrp="1"/>
          </p:cNvSpPr>
          <p:nvPr>
            <p:ph type="pic" sz="quarter" idx="13"/>
          </p:nvPr>
        </p:nvSpPr>
        <p:spPr>
          <a:xfrm rot="21540000">
            <a:off x="2056197" y="318488"/>
            <a:ext cx="5031609" cy="253185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a:buFont typeface="Arial" pitchFamily="34" charset="0"/>
              <a:buNone/>
              <a:defRPr/>
            </a:lvl1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742950"/>
            <a:ext cx="7770813" cy="1307306"/>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685801" y="2067486"/>
            <a:ext cx="7770813" cy="961465"/>
          </a:xfrm>
        </p:spPr>
        <p:txBody>
          <a:bodyPr vert="horz" lIns="91440" tIns="45720" rIns="91440" bIns="45720" rtlCol="0">
            <a:normAutofit/>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F7E692-4A6B-C347-BF08-CCA77114D174}" type="datetimeFigureOut">
              <a:rPr lang="en-US" smtClean="0"/>
              <a:t>7/5/16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E370E-6883-5C41-8A3F-41E7922478AF}" type="slidenum">
              <a:rPr lang="en-US" smtClean="0"/>
              <a:t>‹#›</a:t>
            </a:fld>
            <a:endParaRPr lang="en-US"/>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1" y="90768"/>
            <a:ext cx="7770813" cy="1072403"/>
          </a:xfrm>
        </p:spPr>
        <p:txBody>
          <a:bodyPr/>
          <a:lstStyle/>
          <a:p>
            <a:r>
              <a:rPr lang="en-US" smtClean="0"/>
              <a:t>Click to edit Master title style</a:t>
            </a:r>
            <a:endParaRPr/>
          </a:p>
        </p:txBody>
      </p:sp>
      <p:sp>
        <p:nvSpPr>
          <p:cNvPr id="3" name="Content Placeholder 2"/>
          <p:cNvSpPr>
            <a:spLocks noGrp="1"/>
          </p:cNvSpPr>
          <p:nvPr>
            <p:ph sz="half" idx="1"/>
          </p:nvPr>
        </p:nvSpPr>
        <p:spPr>
          <a:xfrm>
            <a:off x="685800" y="1320404"/>
            <a:ext cx="3611880" cy="3274219"/>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844733" y="1320404"/>
            <a:ext cx="3611880" cy="3274219"/>
          </a:xfrm>
        </p:spPr>
        <p:txBody>
          <a:bodyPr>
            <a:normAutofit/>
          </a:bodyPr>
          <a:lstStyle>
            <a:lvl1pPr>
              <a:defRPr sz="2200"/>
            </a:lvl1pPr>
            <a:lvl2pPr>
              <a:defRPr sz="2000"/>
            </a:lvl2pPr>
            <a:lvl3pPr>
              <a:defRPr sz="2000"/>
            </a:lvl3pPr>
            <a:lvl4pPr>
              <a:defRPr sz="2000"/>
            </a:lvl4pPr>
            <a:lvl5pPr>
              <a:defRPr sz="2000"/>
            </a:lvl5pPr>
            <a:lvl6pPr>
              <a:defRPr sz="1800"/>
            </a:lvl6pPr>
            <a:lvl7pPr>
              <a:defRPr sz="1800"/>
            </a:lvl7pPr>
            <a:lvl8pPr marL="2398713" indent="-336550">
              <a:defRPr sz="1800"/>
            </a:lvl8pPr>
            <a:lvl9pPr marL="2398713" indent="-33655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C0F7E692-4A6B-C347-BF08-CCA77114D174}" type="datetimeFigureOut">
              <a:rPr lang="en-US" smtClean="0"/>
              <a:t>7/5/16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E370E-6883-5C41-8A3F-41E7922478AF}" type="slidenum">
              <a:rPr lang="en-US" smtClean="0"/>
              <a:t>‹#›</a:t>
            </a:fld>
            <a:endParaRPr lang="en-US"/>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801" y="90768"/>
            <a:ext cx="7770813" cy="1072403"/>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1163171"/>
            <a:ext cx="3611880" cy="46056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1828800"/>
            <a:ext cx="3611880" cy="276582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845526" y="1163171"/>
            <a:ext cx="3611880" cy="46056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45526" y="1828800"/>
            <a:ext cx="3611880" cy="276582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C0F7E692-4A6B-C347-BF08-CCA77114D174}" type="datetimeFigureOut">
              <a:rPr lang="en-US" smtClean="0"/>
              <a:t>7/5/16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8E370E-6883-5C41-8A3F-41E7922478AF}" type="slidenum">
              <a:rPr lang="en-US" smtClean="0"/>
              <a:t>‹#›</a:t>
            </a:fld>
            <a:endParaRPr lang="en-US"/>
          </a:p>
        </p:txBody>
      </p:sp>
      <p:cxnSp>
        <p:nvCxnSpPr>
          <p:cNvPr id="11" name="Straight Connector 10"/>
          <p:cNvCxnSpPr/>
          <p:nvPr/>
        </p:nvCxnSpPr>
        <p:spPr>
          <a:xfrm>
            <a:off x="786205" y="1643903"/>
            <a:ext cx="3429000" cy="1191"/>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936966" y="1643903"/>
            <a:ext cx="3429000" cy="1191"/>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0F7E692-4A6B-C347-BF08-CCA77114D174}" type="datetimeFigureOut">
              <a:rPr lang="en-US" smtClean="0"/>
              <a:t>7/5/16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8E370E-6883-5C41-8A3F-41E7922478AF}" type="slidenum">
              <a:rPr lang="en-US" smtClean="0"/>
              <a:t>‹#›</a:t>
            </a:fld>
            <a:endParaRPr lang="en-US"/>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F7E692-4A6B-C347-BF08-CCA77114D174}" type="datetimeFigureOut">
              <a:rPr lang="en-US" smtClean="0"/>
              <a:t>7/5/16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8E370E-6883-5C41-8A3F-41E7922478AF}" type="slidenum">
              <a:rPr lang="en-US" smtClean="0"/>
              <a:t>‹#›</a:t>
            </a:fld>
            <a:endParaRPr lang="en-US"/>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5" y="728662"/>
            <a:ext cx="3657600" cy="871538"/>
          </a:xfrm>
        </p:spPr>
        <p:txBody>
          <a:bodyPr anchor="b">
            <a:noAutofit/>
          </a:bodyPr>
          <a:lstStyle>
            <a:lvl1pPr algn="l">
              <a:defRPr sz="3600" b="0"/>
            </a:lvl1pPr>
          </a:lstStyle>
          <a:p>
            <a:r>
              <a:rPr lang="en-US" smtClean="0"/>
              <a:t>Click to edit Master title style</a:t>
            </a:r>
            <a:endParaRPr/>
          </a:p>
        </p:txBody>
      </p:sp>
      <p:sp>
        <p:nvSpPr>
          <p:cNvPr id="3" name="Content Placeholder 2"/>
          <p:cNvSpPr>
            <a:spLocks noGrp="1"/>
          </p:cNvSpPr>
          <p:nvPr>
            <p:ph idx="1"/>
          </p:nvPr>
        </p:nvSpPr>
        <p:spPr>
          <a:xfrm>
            <a:off x="4800600" y="342901"/>
            <a:ext cx="3657600" cy="4251722"/>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658905" y="1600201"/>
            <a:ext cx="3657600" cy="2686050"/>
          </a:xfrm>
        </p:spPr>
        <p:txBody>
          <a:bodyPr>
            <a:normAutofit/>
          </a:bodyPr>
          <a:lstStyle>
            <a:lvl1pPr marL="0" indent="0">
              <a:spcBef>
                <a:spcPts val="10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F7E692-4A6B-C347-BF08-CCA77114D174}" type="datetimeFigureOut">
              <a:rPr lang="en-US" smtClean="0"/>
              <a:t>7/5/16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E370E-6883-5C41-8A3F-41E7922478AF}" type="slidenum">
              <a:rPr lang="en-US" smtClean="0"/>
              <a:t>‹#›</a:t>
            </a:fld>
            <a:endParaRPr lang="en-US"/>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05082" y="726948"/>
            <a:ext cx="3657600" cy="870966"/>
          </a:xfrm>
        </p:spPr>
        <p:txBody>
          <a:bodyPr anchor="b">
            <a:noAutofit/>
          </a:bodyPr>
          <a:lstStyle>
            <a:lvl1pPr algn="l">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63388" y="383241"/>
            <a:ext cx="3657600" cy="4165227"/>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799853" y="1597914"/>
            <a:ext cx="3657600" cy="2688336"/>
          </a:xfrm>
        </p:spPr>
        <p:txBody>
          <a:bodyPr vert="horz" lIns="91440" tIns="45720" rIns="91440" bIns="45720" rtlCol="0">
            <a:normAutofit/>
          </a:bodyPr>
          <a:lstStyle>
            <a:lvl1pPr marL="0" indent="0">
              <a:spcBef>
                <a:spcPts val="10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fld id="{C0F7E692-4A6B-C347-BF08-CCA77114D174}" type="datetimeFigureOut">
              <a:rPr lang="en-US" smtClean="0"/>
              <a:t>7/5/16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E370E-6883-5C41-8A3F-41E7922478AF}" type="slidenum">
              <a:rPr lang="en-US" smtClean="0"/>
              <a:t>‹#›</a:t>
            </a:fld>
            <a:endParaRPr lang="en-US"/>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113532"/>
            <a:ext cx="7776882" cy="761238"/>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1828800" y="342900"/>
            <a:ext cx="5486400" cy="2733115"/>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680571" y="3886200"/>
            <a:ext cx="7776882" cy="712694"/>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fld id="{C0F7E692-4A6B-C347-BF08-CCA77114D174}" type="datetimeFigureOut">
              <a:rPr lang="en-US" smtClean="0"/>
              <a:t>7/5/16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E370E-6883-5C41-8A3F-41E7922478AF}"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toryboard">
    <p:spTree>
      <p:nvGrpSpPr>
        <p:cNvPr id="1" name=""/>
        <p:cNvGrpSpPr/>
        <p:nvPr/>
      </p:nvGrpSpPr>
      <p:grpSpPr>
        <a:xfrm>
          <a:off x="0" y="0"/>
          <a:ext cx="0" cy="0"/>
          <a:chOff x="0" y="0"/>
          <a:chExt cx="0" cy="0"/>
        </a:xfrm>
      </p:grpSpPr>
      <p:sp>
        <p:nvSpPr>
          <p:cNvPr id="2" name="Title 1"/>
          <p:cNvSpPr>
            <a:spLocks noGrp="1"/>
          </p:cNvSpPr>
          <p:nvPr>
            <p:ph type="title"/>
          </p:nvPr>
        </p:nvSpPr>
        <p:spPr>
          <a:xfrm>
            <a:off x="685800" y="3116356"/>
            <a:ext cx="7776882" cy="759758"/>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85800" y="342900"/>
            <a:ext cx="2331720" cy="123444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680571" y="3886200"/>
            <a:ext cx="7776882" cy="712694"/>
          </a:xfrm>
        </p:spPr>
        <p:txBody>
          <a:bodyPr vert="horz" lIns="91440" tIns="45720" rIns="91440" bIns="45720" rtlCol="0">
            <a:normAutofit/>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n-US" smtClean="0"/>
              <a:t>Click to edit Master text styles</a:t>
            </a:r>
          </a:p>
        </p:txBody>
      </p:sp>
      <p:sp>
        <p:nvSpPr>
          <p:cNvPr id="5" name="Date Placeholder 4"/>
          <p:cNvSpPr>
            <a:spLocks noGrp="1"/>
          </p:cNvSpPr>
          <p:nvPr>
            <p:ph type="dt" sz="half" idx="10"/>
          </p:nvPr>
        </p:nvSpPr>
        <p:spPr/>
        <p:txBody>
          <a:bodyPr/>
          <a:lstStyle/>
          <a:p>
            <a:fld id="{C0F7E692-4A6B-C347-BF08-CCA77114D174}" type="datetimeFigureOut">
              <a:rPr lang="en-US" smtClean="0"/>
              <a:t>7/5/16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E370E-6883-5C41-8A3F-41E7922478AF}" type="slidenum">
              <a:rPr lang="en-US" smtClean="0"/>
              <a:t>‹#›</a:t>
            </a:fld>
            <a:endParaRPr lang="en-US"/>
          </a:p>
        </p:txBody>
      </p:sp>
      <p:sp>
        <p:nvSpPr>
          <p:cNvPr id="11" name="Picture Placeholder 2"/>
          <p:cNvSpPr>
            <a:spLocks noGrp="1"/>
          </p:cNvSpPr>
          <p:nvPr>
            <p:ph type="pic" idx="13"/>
          </p:nvPr>
        </p:nvSpPr>
        <p:spPr>
          <a:xfrm>
            <a:off x="685800" y="1841575"/>
            <a:ext cx="2331720" cy="123444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6" name="Picture Placeholder 2"/>
          <p:cNvSpPr>
            <a:spLocks noGrp="1"/>
          </p:cNvSpPr>
          <p:nvPr>
            <p:ph type="pic" idx="14"/>
          </p:nvPr>
        </p:nvSpPr>
        <p:spPr>
          <a:xfrm>
            <a:off x="3412490" y="342900"/>
            <a:ext cx="2331720" cy="123444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7" name="Picture Placeholder 2"/>
          <p:cNvSpPr>
            <a:spLocks noGrp="1"/>
          </p:cNvSpPr>
          <p:nvPr>
            <p:ph type="pic" idx="15"/>
          </p:nvPr>
        </p:nvSpPr>
        <p:spPr>
          <a:xfrm>
            <a:off x="3412490" y="1841575"/>
            <a:ext cx="2331720" cy="123444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8" name="Picture Placeholder 2"/>
          <p:cNvSpPr>
            <a:spLocks noGrp="1"/>
          </p:cNvSpPr>
          <p:nvPr>
            <p:ph type="pic" idx="16"/>
          </p:nvPr>
        </p:nvSpPr>
        <p:spPr>
          <a:xfrm>
            <a:off x="6139180" y="342900"/>
            <a:ext cx="2331720" cy="123444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9" name="Picture Placeholder 2"/>
          <p:cNvSpPr>
            <a:spLocks noGrp="1"/>
          </p:cNvSpPr>
          <p:nvPr>
            <p:ph type="pic" idx="17"/>
          </p:nvPr>
        </p:nvSpPr>
        <p:spPr>
          <a:xfrm>
            <a:off x="6139180" y="1841575"/>
            <a:ext cx="2331720" cy="123444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C0F7E692-4A6B-C347-BF08-CCA77114D174}" type="datetimeFigureOut">
              <a:rPr lang="en-US" smtClean="0"/>
              <a:t>7/5/16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E370E-6883-5C41-8A3F-41E7922478AF}" type="slidenum">
              <a:rPr lang="en-US" smtClean="0"/>
              <a:t>‹#›</a:t>
            </a:fld>
            <a:endParaRPr lang="en-US"/>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400051"/>
            <a:ext cx="1600200" cy="4194572"/>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400051"/>
            <a:ext cx="6019800" cy="4194572"/>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C0F7E692-4A6B-C347-BF08-CCA77114D174}" type="datetimeFigureOut">
              <a:rPr lang="en-US" smtClean="0"/>
              <a:t>7/5/16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E370E-6883-5C41-8A3F-41E7922478AF}" type="slidenum">
              <a:rPr lang="en-US" smtClean="0"/>
              <a:t>‹#›</a:t>
            </a:fld>
            <a:endParaRPr lang="en-US"/>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90768"/>
            <a:ext cx="7770813" cy="1072403"/>
          </a:xfrm>
          <a:prstGeom prst="rect">
            <a:avLst/>
          </a:prstGeom>
        </p:spPr>
        <p:txBody>
          <a:bodyPr vert="horz" lIns="91440" tIns="45720" rIns="91440" bIns="45720" rtlCol="0" anchor="ctr" anchorCtr="0">
            <a:normAutofit/>
          </a:bodyPr>
          <a:lstStyle/>
          <a:p>
            <a:r>
              <a:rPr lang="en-US" smtClean="0"/>
              <a:t>Click to edit Master title style</a:t>
            </a:r>
            <a:endParaRPr/>
          </a:p>
        </p:txBody>
      </p:sp>
      <p:sp>
        <p:nvSpPr>
          <p:cNvPr id="3" name="Text Placeholder 2"/>
          <p:cNvSpPr>
            <a:spLocks noGrp="1"/>
          </p:cNvSpPr>
          <p:nvPr>
            <p:ph type="body" idx="1"/>
          </p:nvPr>
        </p:nvSpPr>
        <p:spPr>
          <a:xfrm>
            <a:off x="685801" y="1314451"/>
            <a:ext cx="7770813" cy="32801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620435" y="4767263"/>
            <a:ext cx="2133600" cy="273844"/>
          </a:xfrm>
          <a:prstGeom prst="rect">
            <a:avLst/>
          </a:prstGeom>
        </p:spPr>
        <p:txBody>
          <a:bodyPr vert="horz" lIns="91440" tIns="45720" rIns="91440" bIns="45720" rtlCol="0" anchor="ctr"/>
          <a:lstStyle>
            <a:lvl1pPr algn="r">
              <a:defRPr sz="1200">
                <a:solidFill>
                  <a:schemeClr val="tx1">
                    <a:tint val="75000"/>
                  </a:schemeClr>
                </a:solidFill>
                <a:effectLst>
                  <a:outerShdw blurRad="50800" dist="38100" dir="5400000" sx="101000" sy="101000" algn="t" rotWithShape="0">
                    <a:prstClr val="black">
                      <a:alpha val="40000"/>
                    </a:prstClr>
                  </a:outerShdw>
                </a:effectLst>
              </a:defRPr>
            </a:lvl1pPr>
          </a:lstStyle>
          <a:p>
            <a:fld id="{C0F7E692-4A6B-C347-BF08-CCA77114D174}" type="datetimeFigureOut">
              <a:rPr lang="en-US" smtClean="0"/>
              <a:t>7/5/16</a:t>
            </a:fld>
            <a:endParaRPr lang="en-US"/>
          </a:p>
        </p:txBody>
      </p:sp>
      <p:sp>
        <p:nvSpPr>
          <p:cNvPr id="5" name="Footer Placeholder 4"/>
          <p:cNvSpPr>
            <a:spLocks noGrp="1"/>
          </p:cNvSpPr>
          <p:nvPr>
            <p:ph type="ftr" sz="quarter" idx="3"/>
          </p:nvPr>
        </p:nvSpPr>
        <p:spPr>
          <a:xfrm>
            <a:off x="354105" y="4767263"/>
            <a:ext cx="2895600" cy="273844"/>
          </a:xfrm>
          <a:prstGeom prst="rect">
            <a:avLst/>
          </a:prstGeom>
        </p:spPr>
        <p:txBody>
          <a:bodyPr vert="horz" lIns="91440" tIns="45720" rIns="91440" bIns="45720" rtlCol="0" anchor="ctr"/>
          <a:lstStyle>
            <a:lvl1pPr algn="l">
              <a:defRPr sz="1200">
                <a:solidFill>
                  <a:schemeClr val="tx1">
                    <a:tint val="75000"/>
                  </a:schemeClr>
                </a:solidFill>
                <a:effectLst>
                  <a:outerShdw blurRad="50800" dist="38100" dir="5400000" sx="101000" sy="101000" algn="t" rotWithShape="0">
                    <a:prstClr val="black">
                      <a:alpha val="40000"/>
                    </a:prstClr>
                  </a:outerShdw>
                </a:effectLst>
              </a:defRPr>
            </a:lvl1pPr>
          </a:lstStyle>
          <a:p>
            <a:endParaRPr lang="en-US"/>
          </a:p>
        </p:txBody>
      </p:sp>
      <p:sp>
        <p:nvSpPr>
          <p:cNvPr id="6" name="Slide Number Placeholder 5"/>
          <p:cNvSpPr>
            <a:spLocks noGrp="1"/>
          </p:cNvSpPr>
          <p:nvPr>
            <p:ph type="sldNum" sz="quarter" idx="4"/>
          </p:nvPr>
        </p:nvSpPr>
        <p:spPr>
          <a:xfrm>
            <a:off x="4229100" y="4767263"/>
            <a:ext cx="685800" cy="273844"/>
          </a:xfrm>
          <a:prstGeom prst="rect">
            <a:avLst/>
          </a:prstGeom>
        </p:spPr>
        <p:txBody>
          <a:bodyPr vert="horz" lIns="91440" tIns="45720" rIns="91440" bIns="45720" rtlCol="0" anchor="ctr"/>
          <a:lstStyle>
            <a:lvl1pPr algn="ctr">
              <a:defRPr sz="1200">
                <a:solidFill>
                  <a:schemeClr val="tx1">
                    <a:tint val="75000"/>
                  </a:schemeClr>
                </a:solidFill>
                <a:effectLst>
                  <a:outerShdw blurRad="50800" dist="38100" dir="5400000" sx="101000" sy="101000" algn="t" rotWithShape="0">
                    <a:prstClr val="black">
                      <a:alpha val="40000"/>
                    </a:prstClr>
                  </a:outerShdw>
                </a:effectLst>
              </a:defRPr>
            </a:lvl1pPr>
          </a:lstStyle>
          <a:p>
            <a:fld id="{548E370E-6883-5C41-8A3F-41E7922478A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Lst>
  <p:transition xmlns:p14="http://schemas.microsoft.com/office/powerpoint/2010/main" spd="slow">
    <p:wipe/>
  </p:transition>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8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ts val="2000"/>
        </a:spcBef>
        <a:buFontTx/>
        <a:buBlip>
          <a:blip r:embed="rId16"/>
        </a:buBlip>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685800" indent="-336550" algn="l" defTabSz="914400" rtl="0" eaLnBrk="1" latinLnBrk="0" hangingPunct="1">
        <a:spcBef>
          <a:spcPts val="600"/>
        </a:spcBef>
        <a:buFontTx/>
        <a:buBlip>
          <a:blip r:embed="rId16"/>
        </a:buBlip>
        <a:defRPr sz="2000" kern="1200">
          <a:solidFill>
            <a:schemeClr val="tx1"/>
          </a:solidFill>
          <a:effectLst>
            <a:outerShdw blurRad="50800" dist="50800" dir="5400000" sx="101000" sy="101000" algn="t" rotWithShape="0">
              <a:prstClr val="black">
                <a:alpha val="40000"/>
              </a:prstClr>
            </a:outerShdw>
          </a:effectLst>
          <a:latin typeface="+mn-lt"/>
          <a:ea typeface="+mn-ea"/>
          <a:cs typeface="+mn-cs"/>
        </a:defRPr>
      </a:lvl2pPr>
      <a:lvl3pPr marL="1035050" indent="-3492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3pPr>
      <a:lvl4pPr marL="1371600" indent="-3365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4pPr>
      <a:lvl5pPr marL="1720850" indent="-349250" algn="l" defTabSz="914400" rtl="0" eaLnBrk="1" latinLnBrk="0" hangingPunct="1">
        <a:spcBef>
          <a:spcPts val="600"/>
        </a:spcBef>
        <a:buFontTx/>
        <a:buBlip>
          <a:blip r:embed="rId16"/>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5pPr>
      <a:lvl6pPr marL="20558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6pPr>
      <a:lvl7pPr marL="23987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7pPr>
      <a:lvl8pPr marL="2743200"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8pPr>
      <a:lvl9pPr marL="3087688" indent="-336550" algn="l" defTabSz="914400" rtl="0" eaLnBrk="1" latinLnBrk="0" hangingPunct="1">
        <a:spcBef>
          <a:spcPct val="20000"/>
        </a:spcBef>
        <a:buFontTx/>
        <a:buBlip>
          <a:blip r:embed="rId16"/>
        </a:buBlip>
        <a:defRPr lang="en-US" sz="1800" kern="1200" dirty="0">
          <a:solidFill>
            <a:schemeClr val="tx1"/>
          </a:solidFill>
          <a:effectLst>
            <a:outerShdw blurRad="50800" dist="50800" dir="5400000" sx="101000" sy="101000" algn="t" rotWithShape="0">
              <a:prstClr val="black">
                <a:alpha val="40000"/>
              </a:prst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4.jpeg"/><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16056"/>
            <a:ext cx="7772400" cy="1624223"/>
          </a:xfrm>
        </p:spPr>
        <p:txBody>
          <a:bodyPr>
            <a:normAutofit fontScale="90000"/>
          </a:bodyPr>
          <a:lstStyle/>
          <a:p>
            <a:pPr lvl="0" fontAlgn="base">
              <a:spcAft>
                <a:spcPct val="0"/>
              </a:spcAft>
            </a:pPr>
            <a:r>
              <a:rPr lang="en-US" sz="3200" dirty="0" smtClean="0">
                <a:effectLst/>
                <a:latin typeface="Calibri" pitchFamily="34" charset="0"/>
                <a:ea typeface="Calibri" pitchFamily="34" charset="0"/>
                <a:cs typeface="Times New Roman" pitchFamily="18" charset="0"/>
              </a:rPr>
              <a:t/>
            </a:r>
            <a:br>
              <a:rPr lang="en-US" sz="3200" dirty="0" smtClean="0">
                <a:effectLst/>
                <a:latin typeface="Calibri" pitchFamily="34" charset="0"/>
                <a:ea typeface="Calibri" pitchFamily="34" charset="0"/>
                <a:cs typeface="Times New Roman" pitchFamily="18" charset="0"/>
              </a:rPr>
            </a:br>
            <a:r>
              <a:rPr lang="en-US" sz="3200" dirty="0">
                <a:effectLst/>
                <a:latin typeface="Calibri" pitchFamily="34" charset="0"/>
                <a:ea typeface="Calibri" pitchFamily="34" charset="0"/>
                <a:cs typeface="Times New Roman" pitchFamily="18" charset="0"/>
              </a:rPr>
              <a:t/>
            </a:r>
            <a:br>
              <a:rPr lang="en-US" sz="3200" dirty="0">
                <a:effectLst/>
                <a:latin typeface="Calibri" pitchFamily="34" charset="0"/>
                <a:ea typeface="Calibri" pitchFamily="34" charset="0"/>
                <a:cs typeface="Times New Roman" pitchFamily="18" charset="0"/>
              </a:rPr>
            </a:br>
            <a:r>
              <a:rPr lang="en-US" sz="3200" dirty="0" smtClean="0">
                <a:effectLst/>
                <a:latin typeface="Calibri" pitchFamily="34" charset="0"/>
                <a:ea typeface="Calibri" pitchFamily="34" charset="0"/>
                <a:cs typeface="Times New Roman" pitchFamily="18" charset="0"/>
              </a:rPr>
              <a:t/>
            </a:r>
            <a:br>
              <a:rPr lang="en-US" sz="3200" dirty="0" smtClean="0">
                <a:effectLst/>
                <a:latin typeface="Calibri" pitchFamily="34" charset="0"/>
                <a:ea typeface="Calibri" pitchFamily="34" charset="0"/>
                <a:cs typeface="Times New Roman" pitchFamily="18" charset="0"/>
              </a:rPr>
            </a:br>
            <a:r>
              <a:rPr lang="en-US" sz="3200" dirty="0">
                <a:effectLst/>
                <a:latin typeface="Calibri" pitchFamily="34" charset="0"/>
                <a:ea typeface="Calibri" pitchFamily="34" charset="0"/>
                <a:cs typeface="Times New Roman" pitchFamily="18" charset="0"/>
              </a:rPr>
              <a:t/>
            </a:r>
            <a:br>
              <a:rPr lang="en-US" sz="3200" dirty="0">
                <a:effectLst/>
                <a:latin typeface="Calibri" pitchFamily="34" charset="0"/>
                <a:ea typeface="Calibri" pitchFamily="34" charset="0"/>
                <a:cs typeface="Times New Roman" pitchFamily="18" charset="0"/>
              </a:rPr>
            </a:br>
            <a:r>
              <a:rPr lang="en-US" sz="3200" dirty="0" smtClean="0">
                <a:effectLst/>
                <a:latin typeface="Calibri" pitchFamily="34" charset="0"/>
                <a:ea typeface="Calibri" pitchFamily="34" charset="0"/>
                <a:cs typeface="Times New Roman" pitchFamily="18" charset="0"/>
              </a:rPr>
              <a:t/>
            </a:r>
            <a:br>
              <a:rPr lang="en-US" sz="3200" dirty="0" smtClean="0">
                <a:effectLst/>
                <a:latin typeface="Calibri" pitchFamily="34" charset="0"/>
                <a:ea typeface="Calibri" pitchFamily="34" charset="0"/>
                <a:cs typeface="Times New Roman" pitchFamily="18" charset="0"/>
              </a:rPr>
            </a:br>
            <a:r>
              <a:rPr lang="en-US" sz="3200" dirty="0">
                <a:effectLst/>
                <a:latin typeface="Calibri" pitchFamily="34" charset="0"/>
                <a:ea typeface="Calibri" pitchFamily="34" charset="0"/>
                <a:cs typeface="Times New Roman" pitchFamily="18" charset="0"/>
              </a:rPr>
              <a:t/>
            </a:r>
            <a:br>
              <a:rPr lang="en-US" sz="3200" dirty="0">
                <a:effectLst/>
                <a:latin typeface="Calibri" pitchFamily="34" charset="0"/>
                <a:ea typeface="Calibri" pitchFamily="34" charset="0"/>
                <a:cs typeface="Times New Roman" pitchFamily="18" charset="0"/>
              </a:rPr>
            </a:br>
            <a:r>
              <a:rPr lang="en-US" sz="3200" dirty="0" smtClean="0">
                <a:effectLst/>
                <a:latin typeface="Calibri" pitchFamily="34" charset="0"/>
                <a:ea typeface="Calibri" pitchFamily="34" charset="0"/>
                <a:cs typeface="Times New Roman" pitchFamily="18" charset="0"/>
              </a:rPr>
              <a:t/>
            </a:r>
            <a:br>
              <a:rPr lang="en-US" sz="3200" dirty="0" smtClean="0">
                <a:effectLst/>
                <a:latin typeface="Calibri" pitchFamily="34" charset="0"/>
                <a:ea typeface="Calibri" pitchFamily="34" charset="0"/>
                <a:cs typeface="Times New Roman" pitchFamily="18" charset="0"/>
              </a:rPr>
            </a:br>
            <a:r>
              <a:rPr lang="en-US" sz="3200" dirty="0">
                <a:effectLst/>
                <a:latin typeface="Calibri" pitchFamily="34" charset="0"/>
                <a:ea typeface="Calibri" pitchFamily="34" charset="0"/>
                <a:cs typeface="Times New Roman" pitchFamily="18" charset="0"/>
              </a:rPr>
              <a:t/>
            </a:r>
            <a:br>
              <a:rPr lang="en-US" sz="3200" dirty="0">
                <a:effectLst/>
                <a:latin typeface="Calibri" pitchFamily="34" charset="0"/>
                <a:ea typeface="Calibri" pitchFamily="34" charset="0"/>
                <a:cs typeface="Times New Roman" pitchFamily="18" charset="0"/>
              </a:rPr>
            </a:br>
            <a:r>
              <a:rPr lang="en-US" sz="3200" dirty="0" smtClean="0">
                <a:effectLst/>
                <a:latin typeface="Calibri" pitchFamily="34" charset="0"/>
                <a:ea typeface="Calibri" pitchFamily="34" charset="0"/>
                <a:cs typeface="Times New Roman" pitchFamily="18" charset="0"/>
              </a:rPr>
              <a:t/>
            </a:r>
            <a:br>
              <a:rPr lang="en-US" sz="3200" dirty="0" smtClean="0">
                <a:effectLst/>
                <a:latin typeface="Calibri" pitchFamily="34" charset="0"/>
                <a:ea typeface="Calibri" pitchFamily="34" charset="0"/>
                <a:cs typeface="Times New Roman" pitchFamily="18" charset="0"/>
              </a:rPr>
            </a:br>
            <a:r>
              <a:rPr lang="en-US" sz="3200" dirty="0">
                <a:effectLst/>
                <a:latin typeface="Calibri" pitchFamily="34" charset="0"/>
                <a:ea typeface="Calibri" pitchFamily="34" charset="0"/>
                <a:cs typeface="Times New Roman" pitchFamily="18" charset="0"/>
              </a:rPr>
              <a:t/>
            </a:r>
            <a:br>
              <a:rPr lang="en-US" sz="3200" dirty="0">
                <a:effectLst/>
                <a:latin typeface="Calibri" pitchFamily="34" charset="0"/>
                <a:ea typeface="Calibri" pitchFamily="34" charset="0"/>
                <a:cs typeface="Times New Roman" pitchFamily="18" charset="0"/>
              </a:rPr>
            </a:br>
            <a:r>
              <a:rPr lang="en-US" sz="3200" dirty="0" smtClean="0">
                <a:effectLst/>
                <a:latin typeface="Calibri" pitchFamily="34" charset="0"/>
                <a:ea typeface="Calibri" pitchFamily="34" charset="0"/>
                <a:cs typeface="Times New Roman" pitchFamily="18" charset="0"/>
              </a:rPr>
              <a:t/>
            </a:r>
            <a:br>
              <a:rPr lang="en-US" sz="3200" dirty="0" smtClean="0">
                <a:effectLst/>
                <a:latin typeface="Calibri" pitchFamily="34" charset="0"/>
                <a:ea typeface="Calibri" pitchFamily="34" charset="0"/>
                <a:cs typeface="Times New Roman" pitchFamily="18" charset="0"/>
              </a:rPr>
            </a:br>
            <a:r>
              <a:rPr lang="en-US" sz="3200" dirty="0">
                <a:effectLst/>
                <a:latin typeface="Calibri" pitchFamily="34" charset="0"/>
                <a:ea typeface="Calibri" pitchFamily="34" charset="0"/>
                <a:cs typeface="Times New Roman" pitchFamily="18" charset="0"/>
              </a:rPr>
              <a:t/>
            </a:r>
            <a:br>
              <a:rPr lang="en-US" sz="3200" dirty="0">
                <a:effectLst/>
                <a:latin typeface="Calibri" pitchFamily="34" charset="0"/>
                <a:ea typeface="Calibri" pitchFamily="34" charset="0"/>
                <a:cs typeface="Times New Roman" pitchFamily="18" charset="0"/>
              </a:rPr>
            </a:br>
            <a:r>
              <a:rPr lang="en-US" sz="3200" dirty="0" smtClean="0">
                <a:effectLst/>
                <a:latin typeface="Calibri" pitchFamily="34" charset="0"/>
                <a:ea typeface="Calibri" pitchFamily="34" charset="0"/>
                <a:cs typeface="Times New Roman" pitchFamily="18" charset="0"/>
              </a:rPr>
              <a:t/>
            </a:r>
            <a:br>
              <a:rPr lang="en-US" sz="3200" dirty="0" smtClean="0">
                <a:effectLst/>
                <a:latin typeface="Calibri" pitchFamily="34" charset="0"/>
                <a:ea typeface="Calibri" pitchFamily="34" charset="0"/>
                <a:cs typeface="Times New Roman" pitchFamily="18" charset="0"/>
              </a:rPr>
            </a:br>
            <a:r>
              <a:rPr lang="en-US" sz="3200" dirty="0" smtClean="0">
                <a:effectLst/>
                <a:latin typeface="Calibri" pitchFamily="34" charset="0"/>
                <a:ea typeface="Calibri" pitchFamily="34" charset="0"/>
                <a:cs typeface="Times New Roman" pitchFamily="18" charset="0"/>
              </a:rPr>
              <a:t/>
            </a:r>
            <a:br>
              <a:rPr lang="en-US" sz="3200" dirty="0" smtClean="0">
                <a:effectLst/>
                <a:latin typeface="Calibri" pitchFamily="34" charset="0"/>
                <a:ea typeface="Calibri" pitchFamily="34" charset="0"/>
                <a:cs typeface="Times New Roman" pitchFamily="18" charset="0"/>
              </a:rPr>
            </a:br>
            <a:r>
              <a:rPr lang="en-US" sz="3200" dirty="0">
                <a:effectLst/>
                <a:latin typeface="Calibri" pitchFamily="34" charset="0"/>
                <a:ea typeface="Calibri" pitchFamily="34" charset="0"/>
                <a:cs typeface="Times New Roman" pitchFamily="18" charset="0"/>
              </a:rPr>
              <a:t/>
            </a:r>
            <a:br>
              <a:rPr lang="en-US" sz="3200" dirty="0">
                <a:effectLst/>
                <a:latin typeface="Calibri" pitchFamily="34" charset="0"/>
                <a:ea typeface="Calibri" pitchFamily="34" charset="0"/>
                <a:cs typeface="Times New Roman" pitchFamily="18" charset="0"/>
              </a:rPr>
            </a:br>
            <a:r>
              <a:rPr lang="en-US" sz="3200" dirty="0" smtClean="0">
                <a:effectLst/>
                <a:latin typeface="Calibri" pitchFamily="34" charset="0"/>
                <a:ea typeface="Calibri" pitchFamily="34" charset="0"/>
                <a:cs typeface="Times New Roman" pitchFamily="18" charset="0"/>
              </a:rPr>
              <a:t/>
            </a:r>
            <a:br>
              <a:rPr lang="en-US" sz="3200" dirty="0" smtClean="0">
                <a:effectLst/>
                <a:latin typeface="Calibri" pitchFamily="34" charset="0"/>
                <a:ea typeface="Calibri" pitchFamily="34" charset="0"/>
                <a:cs typeface="Times New Roman" pitchFamily="18" charset="0"/>
              </a:rPr>
            </a:br>
            <a:r>
              <a:rPr lang="en-US" sz="3200" dirty="0">
                <a:effectLst/>
                <a:latin typeface="Calibri" pitchFamily="34" charset="0"/>
                <a:ea typeface="Calibri" pitchFamily="34" charset="0"/>
                <a:cs typeface="Times New Roman" pitchFamily="18" charset="0"/>
              </a:rPr>
              <a:t/>
            </a:r>
            <a:br>
              <a:rPr lang="en-US" sz="3200" dirty="0">
                <a:effectLst/>
                <a:latin typeface="Calibri" pitchFamily="34" charset="0"/>
                <a:ea typeface="Calibri" pitchFamily="34" charset="0"/>
                <a:cs typeface="Times New Roman" pitchFamily="18" charset="0"/>
              </a:rPr>
            </a:br>
            <a:r>
              <a:rPr lang="en-US" sz="3200" dirty="0" smtClean="0">
                <a:effectLst/>
                <a:latin typeface="Calibri" pitchFamily="34" charset="0"/>
                <a:ea typeface="Calibri" pitchFamily="34" charset="0"/>
                <a:cs typeface="Times New Roman" pitchFamily="18" charset="0"/>
              </a:rPr>
              <a:t/>
            </a:r>
            <a:br>
              <a:rPr lang="en-US" sz="3200" dirty="0" smtClean="0">
                <a:effectLst/>
                <a:latin typeface="Calibri" pitchFamily="34" charset="0"/>
                <a:ea typeface="Calibri" pitchFamily="34" charset="0"/>
                <a:cs typeface="Times New Roman" pitchFamily="18" charset="0"/>
              </a:rPr>
            </a:br>
            <a:r>
              <a:rPr lang="en-US" sz="3200" dirty="0">
                <a:effectLst/>
                <a:latin typeface="Calibri" pitchFamily="34" charset="0"/>
                <a:ea typeface="Calibri" pitchFamily="34" charset="0"/>
                <a:cs typeface="Times New Roman" pitchFamily="18" charset="0"/>
              </a:rPr>
              <a:t/>
            </a:r>
            <a:br>
              <a:rPr lang="en-US" sz="3200" dirty="0">
                <a:effectLst/>
                <a:latin typeface="Calibri" pitchFamily="34" charset="0"/>
                <a:ea typeface="Calibri" pitchFamily="34" charset="0"/>
                <a:cs typeface="Times New Roman" pitchFamily="18" charset="0"/>
              </a:rPr>
            </a:br>
            <a:r>
              <a:rPr lang="en-US" sz="3200" dirty="0" smtClean="0">
                <a:effectLst/>
                <a:latin typeface="Calibri" pitchFamily="34" charset="0"/>
                <a:ea typeface="Calibri" pitchFamily="34" charset="0"/>
                <a:cs typeface="Times New Roman" pitchFamily="18" charset="0"/>
              </a:rPr>
              <a:t>Trenching</a:t>
            </a:r>
            <a:r>
              <a:rPr lang="en-US" sz="3200" dirty="0" smtClean="0">
                <a:effectLst/>
                <a:latin typeface="Calibri" pitchFamily="34" charset="0"/>
                <a:ea typeface="Calibri" pitchFamily="34" charset="0"/>
                <a:cs typeface="Times New Roman" pitchFamily="18" charset="0"/>
              </a:rPr>
              <a:t>, Excavation &amp; Soil Mechanics</a:t>
            </a:r>
            <a:r>
              <a:rPr lang="en-US" sz="3200" dirty="0">
                <a:effectLst/>
                <a:latin typeface="Arial" pitchFamily="34" charset="0"/>
                <a:cs typeface="Arial" pitchFamily="34" charset="0"/>
              </a:rPr>
              <a:t/>
            </a:r>
            <a:br>
              <a:rPr lang="en-US" sz="3200" dirty="0">
                <a:effectLst/>
                <a:latin typeface="Arial" pitchFamily="34" charset="0"/>
                <a:cs typeface="Arial" pitchFamily="34" charset="0"/>
              </a:rPr>
            </a:br>
            <a:r>
              <a:rPr lang="en-US" sz="3200" dirty="0" smtClean="0">
                <a:effectLst/>
                <a:latin typeface="Calibri" pitchFamily="34" charset="0"/>
                <a:ea typeface="Calibri" pitchFamily="34" charset="0"/>
                <a:cs typeface="Times New Roman" pitchFamily="18" charset="0"/>
              </a:rPr>
              <a:t> </a:t>
            </a:r>
            <a:r>
              <a:rPr lang="en-US" sz="3200" dirty="0" smtClean="0">
                <a:effectLst/>
                <a:latin typeface="Calibri" pitchFamily="34" charset="0"/>
                <a:ea typeface="Calibri" pitchFamily="34" charset="0"/>
                <a:cs typeface="Times New Roman" pitchFamily="18" charset="0"/>
              </a:rPr>
              <a:t>OSHA </a:t>
            </a:r>
            <a:r>
              <a:rPr lang="en-US" sz="3200" dirty="0" smtClean="0">
                <a:effectLst/>
                <a:latin typeface="Calibri" pitchFamily="34" charset="0"/>
                <a:ea typeface="Calibri" pitchFamily="34" charset="0"/>
                <a:cs typeface="Times New Roman" pitchFamily="18" charset="0"/>
              </a:rPr>
              <a:t>Construction Safety </a:t>
            </a:r>
            <a:br>
              <a:rPr lang="en-US" sz="3200" dirty="0" smtClean="0">
                <a:effectLst/>
                <a:latin typeface="Calibri" pitchFamily="34" charset="0"/>
                <a:ea typeface="Calibri" pitchFamily="34" charset="0"/>
                <a:cs typeface="Times New Roman" pitchFamily="18" charset="0"/>
              </a:rPr>
            </a:br>
            <a:r>
              <a:rPr lang="en-US" sz="3200" dirty="0" smtClean="0">
                <a:effectLst/>
                <a:latin typeface="Arial" pitchFamily="34" charset="0"/>
                <a:cs typeface="Arial" pitchFamily="34" charset="0"/>
              </a:rPr>
              <a:t>Standard </a:t>
            </a:r>
            <a:r>
              <a:rPr lang="en-US" sz="3200" dirty="0" smtClean="0">
                <a:effectLst/>
                <a:latin typeface="Arial" pitchFamily="34" charset="0"/>
                <a:cs typeface="Arial" pitchFamily="34" charset="0"/>
              </a:rPr>
              <a:t>Operating Procedures</a:t>
            </a:r>
            <a:r>
              <a:rPr lang="en-US" sz="3600" dirty="0">
                <a:effectLst/>
                <a:latin typeface="Arial" pitchFamily="34" charset="0"/>
                <a:cs typeface="Arial" pitchFamily="34" charset="0"/>
              </a:rPr>
              <a:t/>
            </a:r>
            <a:br>
              <a:rPr lang="en-US" sz="3600" dirty="0">
                <a:effectLst/>
                <a:latin typeface="Arial" pitchFamily="34" charset="0"/>
                <a:cs typeface="Arial" pitchFamily="34" charset="0"/>
              </a:rPr>
            </a:br>
            <a:r>
              <a:rPr lang="en-US" sz="3600" dirty="0" smtClean="0">
                <a:effectLst/>
                <a:latin typeface="Arial" pitchFamily="34" charset="0"/>
                <a:cs typeface="Arial" pitchFamily="34" charset="0"/>
              </a:rPr>
              <a:t/>
            </a:r>
            <a:br>
              <a:rPr lang="en-US" sz="3600" dirty="0" smtClean="0">
                <a:effectLst/>
                <a:latin typeface="Arial" pitchFamily="34" charset="0"/>
                <a:cs typeface="Arial" pitchFamily="34" charset="0"/>
              </a:rPr>
            </a:br>
            <a:endParaRPr lang="en-US" sz="3600" dirty="0"/>
          </a:p>
        </p:txBody>
      </p:sp>
      <p:sp>
        <p:nvSpPr>
          <p:cNvPr id="3" name="Subtitle 2"/>
          <p:cNvSpPr>
            <a:spLocks noGrp="1"/>
          </p:cNvSpPr>
          <p:nvPr>
            <p:ph type="subTitle" idx="1"/>
          </p:nvPr>
        </p:nvSpPr>
        <p:spPr>
          <a:xfrm>
            <a:off x="685800" y="2097104"/>
            <a:ext cx="7772400" cy="658368"/>
          </a:xfrm>
        </p:spPr>
        <p:txBody>
          <a:bodyPr>
            <a:noAutofit/>
          </a:bodyPr>
          <a:lstStyle/>
          <a:p>
            <a:r>
              <a:rPr lang="en-US" sz="3200" dirty="0" smtClean="0">
                <a:effectLst/>
                <a:latin typeface="Calibri" pitchFamily="34" charset="0"/>
                <a:ea typeface="Calibri" pitchFamily="34" charset="0"/>
                <a:cs typeface="Times New Roman" pitchFamily="18" charset="0"/>
              </a:rPr>
              <a:t>OSHA </a:t>
            </a:r>
            <a:r>
              <a:rPr lang="en-US" sz="3200" dirty="0" smtClean="0">
                <a:latin typeface="Calibri" pitchFamily="34" charset="0"/>
                <a:ea typeface="Calibri" pitchFamily="34" charset="0"/>
                <a:cs typeface="Times New Roman" pitchFamily="18" charset="0"/>
              </a:rPr>
              <a:t>S</a:t>
            </a:r>
            <a:r>
              <a:rPr lang="en-US" sz="3200" dirty="0" smtClean="0">
                <a:effectLst/>
                <a:latin typeface="Calibri" pitchFamily="34" charset="0"/>
                <a:ea typeface="Calibri" pitchFamily="34" charset="0"/>
                <a:cs typeface="Times New Roman" pitchFamily="18" charset="0"/>
              </a:rPr>
              <a:t>tandard </a:t>
            </a:r>
            <a:r>
              <a:rPr lang="en-US" sz="3200" dirty="0">
                <a:effectLst/>
                <a:latin typeface="Calibri" pitchFamily="34" charset="0"/>
                <a:ea typeface="Calibri" pitchFamily="34" charset="0"/>
                <a:cs typeface="Times New Roman" pitchFamily="18" charset="0"/>
              </a:rPr>
              <a:t>29 CFR 1926 Subpart (P)</a:t>
            </a:r>
            <a:r>
              <a:rPr lang="en-US" sz="3200" dirty="0">
                <a:effectLst/>
                <a:latin typeface="Arial" pitchFamily="34" charset="0"/>
                <a:cs typeface="Arial" pitchFamily="34" charset="0"/>
              </a:rPr>
              <a:t/>
            </a:r>
            <a:br>
              <a:rPr lang="en-US" sz="3200" dirty="0">
                <a:effectLst/>
                <a:latin typeface="Arial" pitchFamily="34" charset="0"/>
                <a:cs typeface="Arial" pitchFamily="34" charset="0"/>
              </a:rPr>
            </a:br>
            <a:endParaRPr lang="en-US" sz="3200" dirty="0"/>
          </a:p>
        </p:txBody>
      </p:sp>
      <p:pic>
        <p:nvPicPr>
          <p:cNvPr id="5" name="Picture 1" descr="http://safetytraining.safetyslogans.org/images/Competent%20Person%20-%20Trenching%20and%20Shoring.jpg"/>
          <p:cNvPicPr>
            <a:picLocks noChangeAspect="1" noChangeArrowheads="1"/>
          </p:cNvPicPr>
          <p:nvPr/>
        </p:nvPicPr>
        <p:blipFill>
          <a:blip r:embed="rId3" cstate="print"/>
          <a:srcRect/>
          <a:stretch>
            <a:fillRect/>
          </a:stretch>
        </p:blipFill>
        <p:spPr bwMode="auto">
          <a:xfrm>
            <a:off x="2442309" y="2640279"/>
            <a:ext cx="4534948" cy="2361463"/>
          </a:xfrm>
          <a:prstGeom prst="rect">
            <a:avLst/>
          </a:prstGeom>
          <a:noFill/>
          <a:ln w="28575">
            <a:solidFill>
              <a:srgbClr val="000000"/>
            </a:solidFill>
            <a:miter lim="800000"/>
            <a:headEnd/>
            <a:tailEnd/>
          </a:ln>
        </p:spPr>
      </p:pic>
    </p:spTree>
    <p:extLst>
      <p:ext uri="{BB962C8B-B14F-4D97-AF65-F5344CB8AC3E}">
        <p14:creationId xmlns:p14="http://schemas.microsoft.com/office/powerpoint/2010/main" val="32184104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5" name="Picture 2" descr="Soil excavation &amp; trenching safety cert. (2)"/>
          <p:cNvPicPr>
            <a:picLocks noChangeAspect="1" noChangeArrowheads="1"/>
          </p:cNvPicPr>
          <p:nvPr/>
        </p:nvPicPr>
        <p:blipFill>
          <a:blip r:embed="rId3" cstate="print"/>
          <a:srcRect/>
          <a:stretch>
            <a:fillRect/>
          </a:stretch>
        </p:blipFill>
        <p:spPr bwMode="auto">
          <a:xfrm>
            <a:off x="3948023" y="2082403"/>
            <a:ext cx="4860197" cy="2733861"/>
          </a:xfrm>
          <a:prstGeom prst="rect">
            <a:avLst/>
          </a:prstGeom>
          <a:noFill/>
          <a:ln w="38100">
            <a:solidFill>
              <a:srgbClr val="000000"/>
            </a:solidFill>
            <a:miter lim="800000"/>
            <a:headEnd/>
            <a:tailEnd/>
          </a:ln>
        </p:spPr>
      </p:pic>
      <p:pic>
        <p:nvPicPr>
          <p:cNvPr id="46082" name="Picture 3" descr="Soil excavation &amp; trenching safety cert. (4)"/>
          <p:cNvPicPr>
            <a:picLocks noChangeAspect="1" noChangeArrowheads="1"/>
          </p:cNvPicPr>
          <p:nvPr/>
        </p:nvPicPr>
        <p:blipFill>
          <a:blip r:embed="rId4" cstate="print"/>
          <a:srcRect/>
          <a:stretch>
            <a:fillRect/>
          </a:stretch>
        </p:blipFill>
        <p:spPr bwMode="auto">
          <a:xfrm>
            <a:off x="762001" y="2669919"/>
            <a:ext cx="3980803" cy="2236802"/>
          </a:xfrm>
          <a:prstGeom prst="rect">
            <a:avLst/>
          </a:prstGeom>
          <a:noFill/>
          <a:ln w="28575">
            <a:solidFill>
              <a:srgbClr val="000000"/>
            </a:solidFill>
            <a:miter lim="800000"/>
            <a:headEnd/>
            <a:tailEnd/>
          </a:ln>
        </p:spPr>
      </p:pic>
      <p:pic>
        <p:nvPicPr>
          <p:cNvPr id="46083" name="Picture 1" descr="http://mattosunderground.com/images/pages/safety.jpg"/>
          <p:cNvPicPr>
            <a:picLocks noChangeAspect="1" noChangeArrowheads="1"/>
          </p:cNvPicPr>
          <p:nvPr/>
        </p:nvPicPr>
        <p:blipFill>
          <a:blip r:embed="rId5" cstate="print"/>
          <a:srcRect/>
          <a:stretch>
            <a:fillRect/>
          </a:stretch>
        </p:blipFill>
        <p:spPr bwMode="auto">
          <a:xfrm>
            <a:off x="-2234206" y="2082403"/>
            <a:ext cx="1200150" cy="864394"/>
          </a:xfrm>
          <a:prstGeom prst="rect">
            <a:avLst/>
          </a:prstGeom>
          <a:noFill/>
          <a:ln w="28575">
            <a:solidFill>
              <a:srgbClr val="000000"/>
            </a:solidFill>
            <a:miter lim="800000"/>
            <a:headEnd/>
            <a:tailEnd/>
          </a:ln>
        </p:spPr>
      </p:pic>
      <p:pic>
        <p:nvPicPr>
          <p:cNvPr id="46081" name="Picture 1" descr="http://safetytraining.safetyslogans.org/images/Competent%20Person%20-%20Trenching%20and%20Shoring.jpg"/>
          <p:cNvPicPr>
            <a:picLocks noChangeAspect="1" noChangeArrowheads="1"/>
          </p:cNvPicPr>
          <p:nvPr/>
        </p:nvPicPr>
        <p:blipFill>
          <a:blip r:embed="rId6" cstate="print"/>
          <a:srcRect/>
          <a:stretch>
            <a:fillRect/>
          </a:stretch>
        </p:blipFill>
        <p:spPr bwMode="auto">
          <a:xfrm>
            <a:off x="9341264" y="2082403"/>
            <a:ext cx="1838325" cy="957263"/>
          </a:xfrm>
          <a:prstGeom prst="rect">
            <a:avLst/>
          </a:prstGeom>
          <a:noFill/>
          <a:ln w="28575">
            <a:solidFill>
              <a:srgbClr val="000000"/>
            </a:solidFill>
            <a:miter lim="800000"/>
            <a:headEnd/>
            <a:tailEnd/>
          </a:ln>
        </p:spPr>
      </p:pic>
      <p:sp>
        <p:nvSpPr>
          <p:cNvPr id="46086" name="Rectangle 6"/>
          <p:cNvSpPr>
            <a:spLocks noChangeArrowheads="1"/>
          </p:cNvSpPr>
          <p:nvPr/>
        </p:nvSpPr>
        <p:spPr bwMode="auto">
          <a:xfrm>
            <a:off x="555625" y="-2723823"/>
            <a:ext cx="7730380" cy="54476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200"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200"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200"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200" dirty="0" smtClean="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200"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200" dirty="0" smtClean="0">
              <a:latin typeface="Calibri" pitchFamily="34" charset="0"/>
              <a:ea typeface="Calibri" pitchFamily="34"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Arial"/>
              <a:buChar char="•"/>
              <a:tabLst/>
            </a:pPr>
            <a:r>
              <a:rPr lang="en-US" sz="2200" dirty="0" smtClean="0">
                <a:latin typeface="Calibri" pitchFamily="34" charset="0"/>
                <a:ea typeface="Calibri" pitchFamily="34" charset="0"/>
                <a:cs typeface="Times New Roman" pitchFamily="18" charset="0"/>
              </a:rPr>
              <a:t>Apply what you learn </a:t>
            </a:r>
            <a:r>
              <a:rPr lang="is-IS" sz="2200" dirty="0" smtClean="0">
                <a:latin typeface="Calibri" pitchFamily="34" charset="0"/>
                <a:ea typeface="Calibri" pitchFamily="34" charset="0"/>
                <a:cs typeface="Times New Roman" pitchFamily="18" charset="0"/>
              </a:rPr>
              <a:t>… this is what you get!</a:t>
            </a:r>
            <a:r>
              <a:rPr lang="en-US" sz="2200" dirty="0" smtClean="0">
                <a:latin typeface="Calibri" pitchFamily="34" charset="0"/>
                <a:ea typeface="Calibri" pitchFamily="34" charset="0"/>
                <a:cs typeface="Times New Roman" pitchFamily="18" charset="0"/>
              </a:rPr>
              <a:t> </a:t>
            </a:r>
          </a:p>
          <a:p>
            <a:pPr marL="342900" marR="0" lvl="0" indent="-342900" defTabSz="914400" rtl="0" eaLnBrk="1" fontAlgn="base" latinLnBrk="0" hangingPunct="1">
              <a:lnSpc>
                <a:spcPct val="100000"/>
              </a:lnSpc>
              <a:spcBef>
                <a:spcPct val="0"/>
              </a:spcBef>
              <a:spcAft>
                <a:spcPct val="0"/>
              </a:spcAft>
              <a:buClrTx/>
              <a:buSzTx/>
              <a:buFont typeface="Arial"/>
              <a:buChar char="•"/>
              <a:tabLst/>
            </a:pPr>
            <a:r>
              <a:rPr kumimoji="0" lang="en-US" sz="2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Take, download and use</a:t>
            </a:r>
            <a:r>
              <a:rPr kumimoji="0" lang="en-US" sz="2200" b="0" i="0" u="none" strike="noStrike" cap="none" normalizeH="0" dirty="0" smtClean="0">
                <a:ln>
                  <a:noFill/>
                </a:ln>
                <a:solidFill>
                  <a:schemeClr val="tx1"/>
                </a:solidFill>
                <a:effectLst/>
                <a:latin typeface="Calibri" pitchFamily="34" charset="0"/>
                <a:ea typeface="Calibri" pitchFamily="34" charset="0"/>
                <a:cs typeface="Times New Roman" pitchFamily="18" charset="0"/>
              </a:rPr>
              <a:t> this content</a:t>
            </a:r>
          </a:p>
          <a:p>
            <a:pPr marL="342900" marR="0" lvl="0" indent="-342900" defTabSz="914400" rtl="0" eaLnBrk="1" fontAlgn="base" latinLnBrk="0" hangingPunct="1">
              <a:lnSpc>
                <a:spcPct val="100000"/>
              </a:lnSpc>
              <a:spcBef>
                <a:spcPct val="0"/>
              </a:spcBef>
              <a:spcAft>
                <a:spcPct val="0"/>
              </a:spcAft>
              <a:buClrTx/>
              <a:buSzTx/>
              <a:buFont typeface="Arial"/>
              <a:buChar char="•"/>
              <a:tabLst/>
            </a:pPr>
            <a:r>
              <a:rPr lang="en-US" sz="2200" dirty="0" smtClean="0">
                <a:latin typeface="Calibri" pitchFamily="34" charset="0"/>
                <a:ea typeface="Calibri" pitchFamily="34" charset="0"/>
                <a:cs typeface="Times New Roman" pitchFamily="18" charset="0"/>
              </a:rPr>
              <a:t>Present it to supervisors AS YOURS</a:t>
            </a:r>
            <a:endParaRPr kumimoji="0" lang="en-US" sz="2200" b="0" i="0" u="none" strike="noStrike" cap="none" normalizeH="0" dirty="0" smtClean="0">
              <a:ln>
                <a:noFill/>
              </a:ln>
              <a:solidFill>
                <a:schemeClr val="tx1"/>
              </a:solidFill>
              <a:effectLst/>
              <a:latin typeface="Calibri" pitchFamily="34" charset="0"/>
              <a:ea typeface="Calibri" pitchFamily="34"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Arial"/>
              <a:buChar char="•"/>
              <a:tabLst/>
            </a:pPr>
            <a:r>
              <a:rPr lang="en-US" sz="2200" dirty="0" smtClean="0">
                <a:latin typeface="Calibri" pitchFamily="34" charset="0"/>
                <a:ea typeface="Calibri" pitchFamily="34" charset="0"/>
                <a:cs typeface="Times New Roman" pitchFamily="18" charset="0"/>
              </a:rPr>
              <a:t>Don’t just meet the standard</a:t>
            </a:r>
            <a:r>
              <a:rPr lang="is-IS" sz="2200" dirty="0" smtClean="0">
                <a:latin typeface="Calibri" pitchFamily="34" charset="0"/>
                <a:ea typeface="Calibri" pitchFamily="34" charset="0"/>
                <a:cs typeface="Times New Roman" pitchFamily="18" charset="0"/>
              </a:rPr>
              <a:t>…exceed it.</a:t>
            </a:r>
            <a:endParaRPr kumimoji="0" lang="en-US" sz="2200" b="0" i="0" u="none" strike="noStrike" cap="none" normalizeH="0" dirty="0" smtClean="0">
              <a:ln>
                <a:noFill/>
              </a:ln>
              <a:solidFill>
                <a:schemeClr val="tx1"/>
              </a:solidFill>
              <a:effectLst/>
              <a:latin typeface="Calibri" pitchFamily="34" charset="0"/>
              <a:ea typeface="Calibri" pitchFamily="34"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Arial"/>
              <a:buChar char="•"/>
              <a:tabLst/>
            </a:pPr>
            <a:r>
              <a:rPr lang="en-US" sz="2200" baseline="0" dirty="0" smtClean="0">
                <a:latin typeface="Calibri" pitchFamily="34" charset="0"/>
                <a:ea typeface="Calibri" pitchFamily="34" charset="0"/>
                <a:cs typeface="Times New Roman" pitchFamily="18" charset="0"/>
              </a:rPr>
              <a:t>Develop Safety Practices where you work</a:t>
            </a:r>
            <a:endParaRPr lang="en-US" sz="2200" dirty="0" smtClean="0">
              <a:latin typeface="Calibri" pitchFamily="34" charset="0"/>
              <a:ea typeface="Calibri" pitchFamily="34" charset="0"/>
              <a:cs typeface="Times New Roman" pitchFamily="18" charset="0"/>
            </a:endParaRPr>
          </a:p>
          <a:p>
            <a:pPr marL="342900" marR="0" lvl="0" indent="-342900" defTabSz="914400" rtl="0" eaLnBrk="1" fontAlgn="base" latinLnBrk="0" hangingPunct="1">
              <a:lnSpc>
                <a:spcPct val="100000"/>
              </a:lnSpc>
              <a:spcBef>
                <a:spcPct val="0"/>
              </a:spcBef>
              <a:spcAft>
                <a:spcPct val="0"/>
              </a:spcAft>
              <a:buClrTx/>
              <a:buSzTx/>
              <a:buFont typeface="Arial"/>
              <a:buChar char="•"/>
              <a:tabLst/>
            </a:pPr>
            <a:r>
              <a:rPr kumimoji="0" lang="en-US" sz="2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Shine!!!</a:t>
            </a:r>
            <a:endParaRPr kumimoji="0" lang="en-US"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6088" name="Rectangle 8"/>
          <p:cNvSpPr>
            <a:spLocks noChangeArrowheads="1"/>
          </p:cNvSpPr>
          <p:nvPr/>
        </p:nvSpPr>
        <p:spPr bwMode="auto">
          <a:xfrm>
            <a:off x="0" y="158234"/>
            <a:ext cx="184666"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630685362"/>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oil excavation &amp; trenching safety cert. (2)"/>
          <p:cNvPicPr>
            <a:picLocks noChangeAspect="1" noChangeArrowheads="1"/>
          </p:cNvPicPr>
          <p:nvPr/>
        </p:nvPicPr>
        <p:blipFill>
          <a:blip r:embed="rId3" cstate="print"/>
          <a:srcRect/>
          <a:stretch>
            <a:fillRect/>
          </a:stretch>
        </p:blipFill>
        <p:spPr bwMode="auto">
          <a:xfrm>
            <a:off x="443143" y="1224463"/>
            <a:ext cx="5124037" cy="3063673"/>
          </a:xfrm>
          <a:prstGeom prst="rect">
            <a:avLst/>
          </a:prstGeom>
          <a:noFill/>
          <a:ln w="38100">
            <a:solidFill>
              <a:srgbClr val="000000"/>
            </a:solidFill>
            <a:miter lim="800000"/>
            <a:headEnd/>
            <a:tailEnd/>
          </a:ln>
        </p:spPr>
      </p:pic>
      <p:pic>
        <p:nvPicPr>
          <p:cNvPr id="3" name="Picture 3" descr="Soil excavation &amp; trenching safety cert. (4)"/>
          <p:cNvPicPr>
            <a:picLocks noChangeAspect="1" noChangeArrowheads="1"/>
          </p:cNvPicPr>
          <p:nvPr/>
        </p:nvPicPr>
        <p:blipFill>
          <a:blip r:embed="rId4" cstate="print"/>
          <a:srcRect/>
          <a:stretch>
            <a:fillRect/>
          </a:stretch>
        </p:blipFill>
        <p:spPr bwMode="auto">
          <a:xfrm>
            <a:off x="5687487" y="2804160"/>
            <a:ext cx="3074968" cy="1727816"/>
          </a:xfrm>
          <a:prstGeom prst="rect">
            <a:avLst/>
          </a:prstGeom>
          <a:noFill/>
          <a:ln w="28575">
            <a:solidFill>
              <a:srgbClr val="000000"/>
            </a:solidFill>
            <a:miter lim="800000"/>
            <a:headEnd/>
            <a:tailEnd/>
          </a:ln>
        </p:spPr>
      </p:pic>
    </p:spTree>
    <p:extLst>
      <p:ext uri="{BB962C8B-B14F-4D97-AF65-F5344CB8AC3E}">
        <p14:creationId xmlns:p14="http://schemas.microsoft.com/office/powerpoint/2010/main" val="2688639387"/>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389353"/>
            <a:ext cx="7770813" cy="949127"/>
          </a:xfrm>
        </p:spPr>
        <p:txBody>
          <a:bodyPr>
            <a:noAutofit/>
          </a:bodyPr>
          <a:lstStyle/>
          <a:p>
            <a:r>
              <a:rPr lang="en-US" sz="2000" dirty="0" smtClean="0"/>
              <a:t>Soil &amp; Trenching Excavation Operations</a:t>
            </a:r>
            <a:br>
              <a:rPr lang="en-US" sz="2000" dirty="0" smtClean="0"/>
            </a:br>
            <a:r>
              <a:rPr lang="en-US" sz="2000" dirty="0"/>
              <a:t/>
            </a:r>
            <a:br>
              <a:rPr lang="en-US" sz="2000" dirty="0"/>
            </a:br>
            <a:r>
              <a:rPr lang="en-US" sz="2800" dirty="0" smtClean="0"/>
              <a:t>The Standard</a:t>
            </a:r>
            <a:r>
              <a:rPr lang="es-ES" sz="2800" dirty="0" smtClean="0"/>
              <a:t>: </a:t>
            </a:r>
            <a:br>
              <a:rPr lang="es-ES" sz="2800" dirty="0" smtClean="0"/>
            </a:br>
            <a:r>
              <a:rPr lang="es-ES" sz="2800" dirty="0" smtClean="0"/>
              <a:t>OSHA 29 CFR 1926 </a:t>
            </a:r>
            <a:r>
              <a:rPr lang="es-ES" sz="2800" dirty="0" smtClean="0"/>
              <a:t>Sub </a:t>
            </a:r>
            <a:r>
              <a:rPr lang="es-ES" sz="2800" dirty="0" err="1"/>
              <a:t>P</a:t>
            </a:r>
            <a:r>
              <a:rPr lang="es-ES" sz="2800" dirty="0" err="1" smtClean="0"/>
              <a:t>art</a:t>
            </a:r>
            <a:r>
              <a:rPr lang="es-ES" sz="2800" dirty="0" smtClean="0"/>
              <a:t> </a:t>
            </a:r>
            <a:r>
              <a:rPr lang="es-ES" sz="2800" dirty="0" smtClean="0"/>
              <a:t>P</a:t>
            </a:r>
            <a:endParaRPr lang="en-US" sz="2800" dirty="0"/>
          </a:p>
        </p:txBody>
      </p:sp>
      <p:sp>
        <p:nvSpPr>
          <p:cNvPr id="11" name="Content Placeholder 10"/>
          <p:cNvSpPr>
            <a:spLocks noGrp="1"/>
          </p:cNvSpPr>
          <p:nvPr>
            <p:ph sz="half" idx="2"/>
          </p:nvPr>
        </p:nvSpPr>
        <p:spPr>
          <a:xfrm>
            <a:off x="457200" y="1990573"/>
            <a:ext cx="7999413" cy="2786804"/>
          </a:xfrm>
          <a:ln>
            <a:noFill/>
          </a:ln>
        </p:spPr>
        <p:txBody>
          <a:bodyPr>
            <a:noAutofit/>
          </a:bodyPr>
          <a:lstStyle/>
          <a:p>
            <a:pPr>
              <a:lnSpc>
                <a:spcPct val="60000"/>
              </a:lnSpc>
              <a:buFont typeface="Arial"/>
              <a:buChar char="•"/>
            </a:pPr>
            <a:r>
              <a:rPr lang="en-US" sz="2000" dirty="0" smtClean="0"/>
              <a:t>Everywhere and Dangerous</a:t>
            </a:r>
          </a:p>
          <a:p>
            <a:pPr>
              <a:lnSpc>
                <a:spcPct val="60000"/>
              </a:lnSpc>
              <a:buFont typeface="Arial"/>
              <a:buChar char="•"/>
            </a:pPr>
            <a:r>
              <a:rPr lang="en-US" sz="2000" dirty="0" smtClean="0"/>
              <a:t>Complacency kills</a:t>
            </a:r>
          </a:p>
          <a:p>
            <a:pPr>
              <a:lnSpc>
                <a:spcPct val="60000"/>
              </a:lnSpc>
              <a:buFont typeface="Arial"/>
              <a:buChar char="•"/>
            </a:pPr>
            <a:r>
              <a:rPr lang="en-US" sz="2000" dirty="0" smtClean="0"/>
              <a:t>Digging a hole seems simple but is not</a:t>
            </a:r>
          </a:p>
          <a:p>
            <a:pPr>
              <a:lnSpc>
                <a:spcPct val="60000"/>
              </a:lnSpc>
              <a:buFont typeface="Arial"/>
              <a:buChar char="•"/>
            </a:pPr>
            <a:r>
              <a:rPr lang="en-US" sz="2000" dirty="0" smtClean="0"/>
              <a:t>100 deaths per year</a:t>
            </a:r>
          </a:p>
          <a:p>
            <a:pPr>
              <a:lnSpc>
                <a:spcPct val="60000"/>
              </a:lnSpc>
              <a:buFont typeface="Arial"/>
              <a:buChar char="•"/>
            </a:pPr>
            <a:r>
              <a:rPr lang="en-US" sz="2000" dirty="0" smtClean="0"/>
              <a:t>1000 injuries per year</a:t>
            </a:r>
          </a:p>
          <a:p>
            <a:pPr>
              <a:lnSpc>
                <a:spcPct val="60000"/>
              </a:lnSpc>
              <a:buFont typeface="Arial"/>
              <a:buChar char="•"/>
            </a:pPr>
            <a:r>
              <a:rPr lang="en-US" sz="2000" dirty="0" smtClean="0"/>
              <a:t>Law: Proper excavation &amp; trenching techniques and OSHA rules </a:t>
            </a:r>
          </a:p>
          <a:p>
            <a:pPr>
              <a:lnSpc>
                <a:spcPct val="60000"/>
              </a:lnSpc>
              <a:buFont typeface="Arial"/>
              <a:buChar char="•"/>
            </a:pPr>
            <a:r>
              <a:rPr lang="en-US" sz="2000" dirty="0" smtClean="0"/>
              <a:t>Never dig until you know that it is safe</a:t>
            </a:r>
            <a:endParaRPr lang="en-US" sz="2000" dirty="0"/>
          </a:p>
        </p:txBody>
      </p:sp>
    </p:spTree>
    <p:extLst>
      <p:ext uri="{BB962C8B-B14F-4D97-AF65-F5344CB8AC3E}">
        <p14:creationId xmlns:p14="http://schemas.microsoft.com/office/powerpoint/2010/main" val="952360481"/>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4294967295"/>
          </p:nvPr>
        </p:nvSpPr>
        <p:spPr>
          <a:xfrm>
            <a:off x="347767" y="245564"/>
            <a:ext cx="5532438" cy="479425"/>
          </a:xfrm>
        </p:spPr>
        <p:txBody>
          <a:bodyPr>
            <a:noAutofit/>
          </a:bodyPr>
          <a:lstStyle/>
          <a:p>
            <a:pPr marL="0" indent="0">
              <a:buNone/>
            </a:pPr>
            <a:r>
              <a:rPr lang="en-US" sz="3200" dirty="0" smtClean="0"/>
              <a:t>Outlined in this Course…</a:t>
            </a:r>
            <a:endParaRPr lang="en-US" sz="3200" dirty="0"/>
          </a:p>
        </p:txBody>
      </p:sp>
      <p:sp>
        <p:nvSpPr>
          <p:cNvPr id="11" name="Content Placeholder 10"/>
          <p:cNvSpPr>
            <a:spLocks noGrp="1"/>
          </p:cNvSpPr>
          <p:nvPr>
            <p:ph sz="half" idx="4294967295"/>
          </p:nvPr>
        </p:nvSpPr>
        <p:spPr>
          <a:xfrm>
            <a:off x="188782" y="1070916"/>
            <a:ext cx="8297862" cy="2963863"/>
          </a:xfrm>
        </p:spPr>
        <p:txBody>
          <a:bodyPr>
            <a:noAutofit/>
          </a:bodyPr>
          <a:lstStyle/>
          <a:p>
            <a:pPr>
              <a:lnSpc>
                <a:spcPct val="90000"/>
              </a:lnSpc>
            </a:pPr>
            <a:r>
              <a:rPr lang="en-US" sz="2000" dirty="0"/>
              <a:t>A</a:t>
            </a:r>
            <a:r>
              <a:rPr lang="en-US" sz="2000" dirty="0" smtClean="0"/>
              <a:t>spects of Excavation &amp; Trenching</a:t>
            </a:r>
          </a:p>
          <a:p>
            <a:pPr>
              <a:lnSpc>
                <a:spcPct val="90000"/>
              </a:lnSpc>
            </a:pPr>
            <a:r>
              <a:rPr lang="en-US" sz="2000" dirty="0" smtClean="0"/>
              <a:t>OSHA Requirements (Reviewing OSHA guidelines prior to every dig)</a:t>
            </a:r>
          </a:p>
          <a:p>
            <a:pPr>
              <a:lnSpc>
                <a:spcPct val="90000"/>
              </a:lnSpc>
            </a:pPr>
            <a:r>
              <a:rPr lang="en-US" sz="2000" dirty="0" smtClean="0"/>
              <a:t>The responsibilities your employers have to you and your team</a:t>
            </a:r>
          </a:p>
          <a:p>
            <a:pPr>
              <a:lnSpc>
                <a:spcPct val="90000"/>
              </a:lnSpc>
            </a:pPr>
            <a:r>
              <a:rPr lang="en-US" sz="2000" dirty="0" smtClean="0"/>
              <a:t>Definitions and differences between a trench and an excavation</a:t>
            </a:r>
          </a:p>
          <a:p>
            <a:pPr>
              <a:lnSpc>
                <a:spcPct val="90000"/>
              </a:lnSpc>
            </a:pPr>
            <a:r>
              <a:rPr lang="en-US" sz="2000" dirty="0" smtClean="0"/>
              <a:t>Hazards (cave ins)</a:t>
            </a:r>
          </a:p>
          <a:p>
            <a:pPr>
              <a:lnSpc>
                <a:spcPct val="90000"/>
              </a:lnSpc>
            </a:pPr>
            <a:r>
              <a:rPr lang="en-US" sz="2000" dirty="0" smtClean="0"/>
              <a:t>How to work safely in and around trenches </a:t>
            </a:r>
            <a:endParaRPr lang="en-US" sz="2000" dirty="0" smtClean="0"/>
          </a:p>
          <a:p>
            <a:pPr>
              <a:lnSpc>
                <a:spcPct val="90000"/>
              </a:lnSpc>
            </a:pPr>
            <a:r>
              <a:rPr lang="en-US" sz="2000" dirty="0" smtClean="0"/>
              <a:t>(</a:t>
            </a:r>
            <a:r>
              <a:rPr lang="en-US" sz="2000" dirty="0" smtClean="0"/>
              <a:t>Proper planning</a:t>
            </a:r>
            <a:r>
              <a:rPr lang="en-US" sz="2000" dirty="0" smtClean="0"/>
              <a:t>)</a:t>
            </a:r>
            <a:endParaRPr lang="en-US" sz="2000" dirty="0" smtClean="0"/>
          </a:p>
        </p:txBody>
      </p:sp>
      <p:sp>
        <p:nvSpPr>
          <p:cNvPr id="9" name="Rectangle 8"/>
          <p:cNvSpPr/>
          <p:nvPr/>
        </p:nvSpPr>
        <p:spPr>
          <a:xfrm>
            <a:off x="0" y="4623422"/>
            <a:ext cx="5075760" cy="400110"/>
          </a:xfrm>
          <a:prstGeom prst="rect">
            <a:avLst/>
          </a:prstGeom>
        </p:spPr>
        <p:txBody>
          <a:bodyPr wrap="square">
            <a:spAutoFit/>
          </a:bodyPr>
          <a:lstStyle/>
          <a:p>
            <a:r>
              <a:rPr lang="es-ES" sz="2000" dirty="0" smtClean="0"/>
              <a:t>Per OSHA Standard 29 CFR 1926 Sub </a:t>
            </a:r>
            <a:r>
              <a:rPr lang="es-ES" sz="2000" dirty="0" err="1" smtClean="0"/>
              <a:t>Part</a:t>
            </a:r>
            <a:r>
              <a:rPr lang="es-ES" sz="2000" dirty="0" smtClean="0"/>
              <a:t> P</a:t>
            </a:r>
            <a:endParaRPr lang="en-US" sz="2000" dirty="0"/>
          </a:p>
        </p:txBody>
      </p:sp>
      <p:pic>
        <p:nvPicPr>
          <p:cNvPr id="4100" name="Picture 4" descr="http://ts1.mm.bing.net/th?id=H.4591415800561788&amp;w=175&amp;h=175&amp;c=7&amp;rs=1&amp;pid=1.7"/>
          <p:cNvPicPr>
            <a:picLocks noChangeAspect="1" noChangeArrowheads="1"/>
          </p:cNvPicPr>
          <p:nvPr/>
        </p:nvPicPr>
        <p:blipFill>
          <a:blip r:embed="rId2" cstate="print"/>
          <a:srcRect/>
          <a:stretch>
            <a:fillRect/>
          </a:stretch>
        </p:blipFill>
        <p:spPr bwMode="auto">
          <a:xfrm>
            <a:off x="6184201" y="3054483"/>
            <a:ext cx="2302443" cy="1726832"/>
          </a:xfrm>
          <a:prstGeom prst="rect">
            <a:avLst/>
          </a:prstGeom>
          <a:noFill/>
          <a:ln>
            <a:solidFill>
              <a:schemeClr val="tx1"/>
            </a:solidFill>
          </a:ln>
        </p:spPr>
      </p:pic>
    </p:spTree>
    <p:extLst>
      <p:ext uri="{BB962C8B-B14F-4D97-AF65-F5344CB8AC3E}">
        <p14:creationId xmlns:p14="http://schemas.microsoft.com/office/powerpoint/2010/main" val="74377577"/>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457200" y="228600"/>
            <a:ext cx="5532961" cy="479822"/>
          </a:xfrm>
        </p:spPr>
        <p:txBody>
          <a:bodyPr>
            <a:noAutofit/>
          </a:bodyPr>
          <a:lstStyle/>
          <a:p>
            <a:r>
              <a:rPr lang="en-US" sz="3200" dirty="0" smtClean="0"/>
              <a:t>Outlined in this Course…</a:t>
            </a:r>
            <a:endParaRPr lang="en-US" sz="3200" dirty="0"/>
          </a:p>
        </p:txBody>
      </p:sp>
      <p:sp>
        <p:nvSpPr>
          <p:cNvPr id="9" name="Rectangle 8"/>
          <p:cNvSpPr/>
          <p:nvPr/>
        </p:nvSpPr>
        <p:spPr>
          <a:xfrm>
            <a:off x="3689353" y="4594622"/>
            <a:ext cx="5075760" cy="400110"/>
          </a:xfrm>
          <a:prstGeom prst="rect">
            <a:avLst/>
          </a:prstGeom>
        </p:spPr>
        <p:txBody>
          <a:bodyPr wrap="square">
            <a:spAutoFit/>
          </a:bodyPr>
          <a:lstStyle/>
          <a:p>
            <a:r>
              <a:rPr lang="es-ES" sz="2000" dirty="0" smtClean="0"/>
              <a:t>Per OSHA </a:t>
            </a:r>
            <a:r>
              <a:rPr lang="es-ES" sz="2000" dirty="0"/>
              <a:t>S</a:t>
            </a:r>
            <a:r>
              <a:rPr lang="es-ES" sz="2000" dirty="0" smtClean="0"/>
              <a:t>tandard </a:t>
            </a:r>
            <a:r>
              <a:rPr lang="es-ES" sz="2000" dirty="0" smtClean="0"/>
              <a:t>29 CFR 1926 Sub </a:t>
            </a:r>
            <a:r>
              <a:rPr lang="es-ES" sz="2000" dirty="0" err="1"/>
              <a:t>P</a:t>
            </a:r>
            <a:r>
              <a:rPr lang="es-ES" sz="2000" dirty="0" err="1" smtClean="0"/>
              <a:t>art</a:t>
            </a:r>
            <a:r>
              <a:rPr lang="es-ES" sz="2000" dirty="0" smtClean="0"/>
              <a:t> </a:t>
            </a:r>
            <a:r>
              <a:rPr lang="es-ES" sz="2000" dirty="0" smtClean="0"/>
              <a:t>P</a:t>
            </a:r>
            <a:endParaRPr lang="en-US" sz="2000" dirty="0"/>
          </a:p>
        </p:txBody>
      </p:sp>
      <p:sp>
        <p:nvSpPr>
          <p:cNvPr id="2" name="Content Placeholder 1"/>
          <p:cNvSpPr>
            <a:spLocks noGrp="1"/>
          </p:cNvSpPr>
          <p:nvPr>
            <p:ph sz="half" idx="2"/>
          </p:nvPr>
        </p:nvSpPr>
        <p:spPr>
          <a:xfrm>
            <a:off x="685799" y="1828800"/>
            <a:ext cx="7781568" cy="2765822"/>
          </a:xfrm>
        </p:spPr>
        <p:txBody>
          <a:bodyPr>
            <a:normAutofit fontScale="92500" lnSpcReduction="10000"/>
          </a:bodyPr>
          <a:lstStyle/>
          <a:p>
            <a:r>
              <a:rPr lang="en-US" sz="2400" dirty="0"/>
              <a:t>General Requirements (Soil Testing)</a:t>
            </a:r>
          </a:p>
          <a:p>
            <a:r>
              <a:rPr lang="en-US" sz="2400" dirty="0"/>
              <a:t>Mobile Equipment Operating near and around the trench</a:t>
            </a:r>
          </a:p>
          <a:p>
            <a:r>
              <a:rPr lang="en-US" sz="2400" dirty="0"/>
              <a:t>Underground utilities</a:t>
            </a:r>
          </a:p>
          <a:p>
            <a:r>
              <a:rPr lang="en-US" sz="2400" dirty="0"/>
              <a:t>Before you dig</a:t>
            </a:r>
          </a:p>
          <a:p>
            <a:r>
              <a:rPr lang="en-US" sz="2400" dirty="0"/>
              <a:t>Competent Person</a:t>
            </a:r>
          </a:p>
          <a:p>
            <a:pPr marL="0" indent="0">
              <a:buNone/>
            </a:pPr>
            <a:endParaRPr lang="en-US" dirty="0"/>
          </a:p>
        </p:txBody>
      </p:sp>
    </p:spTree>
    <p:extLst>
      <p:ext uri="{BB962C8B-B14F-4D97-AF65-F5344CB8AC3E}">
        <p14:creationId xmlns:p14="http://schemas.microsoft.com/office/powerpoint/2010/main" val="2374843448"/>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tory">
  <a:themeElements>
    <a:clrScheme name="Story">
      <a:dk1>
        <a:sysClr val="windowText" lastClr="000000"/>
      </a:dk1>
      <a:lt1>
        <a:sysClr val="window" lastClr="FFFFFF"/>
      </a:lt1>
      <a:dk2>
        <a:srgbClr val="212121"/>
      </a:dk2>
      <a:lt2>
        <a:srgbClr val="CDD4D7"/>
      </a:lt2>
      <a:accent1>
        <a:srgbClr val="1D86CD"/>
      </a:accent1>
      <a:accent2>
        <a:srgbClr val="732E9A"/>
      </a:accent2>
      <a:accent3>
        <a:srgbClr val="B50B1B"/>
      </a:accent3>
      <a:accent4>
        <a:srgbClr val="E8950E"/>
      </a:accent4>
      <a:accent5>
        <a:srgbClr val="55992B"/>
      </a:accent5>
      <a:accent6>
        <a:srgbClr val="2C9C89"/>
      </a:accent6>
      <a:hlink>
        <a:srgbClr val="EC4D4D"/>
      </a:hlink>
      <a:folHlink>
        <a:srgbClr val="F8CE8A"/>
      </a:folHlink>
    </a:clrScheme>
    <a:fontScheme name="Story">
      <a:majorFont>
        <a:latin typeface="Calisto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Story">
      <a:fillStyleLst>
        <a:solidFill>
          <a:schemeClr val="phClr"/>
        </a:solidFill>
        <a:blipFill rotWithShape="1">
          <a:blip xmlns:r="http://schemas.openxmlformats.org/officeDocument/2006/relationships" r:embed="rId1">
            <a:duotone>
              <a:schemeClr val="phClr">
                <a:shade val="10000"/>
                <a:satMod val="150000"/>
                <a:lumMod val="120000"/>
              </a:schemeClr>
              <a:schemeClr val="phClr">
                <a:satMod val="350000"/>
                <a:lumMod val="150000"/>
              </a:schemeClr>
            </a:duotone>
          </a:blip>
          <a:tile tx="0" ty="0" sx="20000" sy="20000" flip="none" algn="ctr"/>
        </a:blipFill>
        <a:gradFill rotWithShape="1">
          <a:gsLst>
            <a:gs pos="0">
              <a:schemeClr val="phClr">
                <a:shade val="20000"/>
                <a:satMod val="130000"/>
              </a:schemeClr>
            </a:gs>
            <a:gs pos="50000">
              <a:schemeClr val="phClr">
                <a:shade val="90000"/>
                <a:satMod val="130000"/>
              </a:schemeClr>
            </a:gs>
            <a:gs pos="100000">
              <a:schemeClr val="phClr">
                <a:shade val="100000"/>
                <a:satMod val="200000"/>
                <a:lumMod val="120000"/>
              </a:schemeClr>
            </a:gs>
          </a:gsLst>
          <a:lin ang="16200000" scaled="0"/>
        </a:gradFill>
      </a:fillStyleLst>
      <a:lnStyleLst>
        <a:ln w="6350" cap="flat" cmpd="sng" algn="ctr">
          <a:solidFill>
            <a:schemeClr val="phClr">
              <a:shade val="95000"/>
              <a:satMod val="105000"/>
            </a:schemeClr>
          </a:solidFill>
          <a:prstDash val="solid"/>
        </a:ln>
        <a:ln w="19050"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outerShdw blurRad="88900" dist="50800" dir="2100000" sx="104000" sy="104000" algn="br" rotWithShape="0">
              <a:srgbClr val="000000">
                <a:alpha val="55000"/>
              </a:srgbClr>
            </a:outerShdw>
          </a:effectLst>
        </a:effectStyle>
        <a:effectStyle>
          <a:effectLst>
            <a:outerShdw blurRad="127000" dist="63500" dir="5400000" sx="103000" sy="103000" rotWithShape="0">
              <a:srgbClr val="000000">
                <a:alpha val="75000"/>
              </a:srgbClr>
            </a:outerShdw>
          </a:effectLst>
          <a:scene3d>
            <a:camera prst="perspectiveFront" fov="3000000"/>
            <a:lightRig rig="balanced" dir="t">
              <a:rot lat="0" lon="0" rev="18000000"/>
            </a:lightRig>
          </a:scene3d>
          <a:sp3d prstMaterial="plastic">
            <a:bevelT w="254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2">
            <a:duotone>
              <a:schemeClr val="phClr">
                <a:shade val="10000"/>
                <a:satMod val="150000"/>
              </a:schemeClr>
              <a:schemeClr val="phClr">
                <a:tint val="60000"/>
                <a:satMod val="4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Story.thmx</Template>
  <TotalTime>173</TotalTime>
  <Words>973</Words>
  <Application>Microsoft Macintosh PowerPoint</Application>
  <PresentationFormat>On-screen Show (16:9)</PresentationFormat>
  <Paragraphs>84</Paragraphs>
  <Slides>6</Slides>
  <Notes>4</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Story</vt:lpstr>
      <vt:lpstr>                   Trenching, Excavation &amp; Soil Mechanics  OSHA Construction Safety  Standard Operating Procedures  </vt:lpstr>
      <vt:lpstr>PowerPoint Presentation</vt:lpstr>
      <vt:lpstr>PowerPoint Presentation</vt:lpstr>
      <vt:lpstr>Soil &amp; Trenching Excavation Operations  The Standard:  OSHA 29 CFR 1926 Sub Part P</vt:lpstr>
      <vt:lpstr>PowerPoint Presentation</vt:lpstr>
      <vt:lpstr>PowerPoint Presentation</vt:lpstr>
    </vt:vector>
  </TitlesOfParts>
  <Manager/>
  <Company>Quantum Logistics LLC</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James Carpenter</cp:lastModifiedBy>
  <cp:revision>9</cp:revision>
  <dcterms:created xsi:type="dcterms:W3CDTF">2016-03-28T15:34:27Z</dcterms:created>
  <dcterms:modified xsi:type="dcterms:W3CDTF">2016-07-05T21:28:53Z</dcterms:modified>
  <cp:category/>
</cp:coreProperties>
</file>