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904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24C85-E6AC-2145-9A1E-FD60674F723A}" type="datetimeFigureOut">
              <a:rPr lang="en-US" smtClean="0"/>
              <a:t>7/5/16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4E762-5FC5-9A44-A39D-3847FA2EF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575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4E762-5FC5-9A44-A39D-3847FA2EF35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67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4E762-5FC5-9A44-A39D-3847FA2EF35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67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A060C8-FC81-8147-B353-7D34A4AD3C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312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A3E1-FA33-5348-9328-0A05332A1E62}" type="datetimeFigureOut">
              <a:rPr lang="en-US" smtClean="0"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5916"/>
            <a:ext cx="7772400" cy="1102519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A3E1-FA33-5348-9328-0A05332A1E62}" type="datetimeFigureOut">
              <a:rPr lang="en-US" smtClean="0"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7B6E-8DCA-004B-8D83-0394355B6C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79248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721894"/>
            <a:ext cx="7885113" cy="1021556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2596754"/>
            <a:ext cx="7885113" cy="1125140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A3E1-FA33-5348-9328-0A05332A1E62}" type="datetimeFigureOut">
              <a:rPr lang="en-US" smtClean="0"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7B6E-8DCA-004B-8D83-0394355B6C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3733800" cy="30861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200150"/>
            <a:ext cx="3733800" cy="30861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A3E1-FA33-5348-9328-0A05332A1E62}" type="datetimeFigureOut">
              <a:rPr lang="en-US" smtClean="0"/>
              <a:t>7/5/16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7B6E-8DCA-004B-8D83-0394355B6C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A3E1-FA33-5348-9328-0A05332A1E62}" type="datetimeFigureOut">
              <a:rPr lang="en-US" smtClean="0"/>
              <a:t>7/5/16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7B6E-8DCA-004B-8D83-0394355B6C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A3E1-FA33-5348-9328-0A05332A1E62}" type="datetimeFigureOut">
              <a:rPr lang="en-US" smtClean="0"/>
              <a:t>7/5/16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7B6E-8DCA-004B-8D83-0394355B6C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A3E1-FA33-5348-9328-0A05332A1E62}" type="datetimeFigureOut">
              <a:rPr lang="en-US" smtClean="0"/>
              <a:t>7/5/16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7B6E-8DCA-004B-8D83-0394355B6C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085850"/>
            <a:ext cx="46482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1910919"/>
            <a:ext cx="2971800" cy="23753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A3E1-FA33-5348-9328-0A05332A1E62}" type="datetimeFigureOut">
              <a:rPr lang="en-US" smtClean="0"/>
              <a:t>7/5/16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7B6E-8DCA-004B-8D83-0394355B6C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085850"/>
            <a:ext cx="3419856" cy="260604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910918"/>
            <a:ext cx="2971800" cy="18038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A3E1-FA33-5348-9328-0A05332A1E62}" type="datetimeFigureOut">
              <a:rPr lang="en-US" smtClean="0"/>
              <a:t>7/5/16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7B6E-8DCA-004B-8D83-0394355B6C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A3E1-FA33-5348-9328-0A05332A1E62}" type="datetimeFigureOut">
              <a:rPr lang="en-US" smtClean="0"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7B6E-8DCA-004B-8D83-0394355B6C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FA3E1-FA33-5348-9328-0A05332A1E62}" type="datetimeFigureOut">
              <a:rPr lang="en-US" smtClean="0"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7B6E-8DCA-004B-8D83-0394355B6C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1"/>
            <a:ext cx="79248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4767263"/>
            <a:ext cx="1524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D48FA3E1-FA33-5348-9328-0A05332A1E62}" type="datetimeFigureOut">
              <a:rPr lang="en-US" smtClean="0"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4767263"/>
            <a:ext cx="990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9C2F7B6E-8DCA-004B-8D83-0394355B6C0D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1" y="2914650"/>
            <a:ext cx="8026484" cy="1314450"/>
          </a:xfrm>
        </p:spPr>
        <p:txBody>
          <a:bodyPr>
            <a:no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dirty="0" smtClean="0"/>
              <a:t>The specific hazards that exist and how to identify them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What causes these hazards and how to avoid them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What is a confined space and why it is a hazard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54656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What Causes Hazards</a:t>
            </a:r>
            <a:br>
              <a:rPr lang="en-US" dirty="0" smtClean="0"/>
            </a:br>
            <a:r>
              <a:rPr lang="en-US" dirty="0"/>
              <a:t>&amp;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Confined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08600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856879"/>
            <a:ext cx="8170261" cy="2518967"/>
          </a:xfrm>
        </p:spPr>
        <p:txBody>
          <a:bodyPr>
            <a:noAutofit/>
          </a:bodyPr>
          <a:lstStyle/>
          <a:p>
            <a:r>
              <a:rPr lang="en-US" dirty="0" smtClean="0"/>
              <a:t>Cave-ins</a:t>
            </a:r>
          </a:p>
          <a:p>
            <a:r>
              <a:rPr lang="en-US" dirty="0" smtClean="0"/>
              <a:t>Trenches do not have to be deep for accidents to occur</a:t>
            </a:r>
          </a:p>
          <a:p>
            <a:r>
              <a:rPr lang="en-US" dirty="0" smtClean="0"/>
              <a:t>Serious injuries occur in trenches less than 5 feet deep. A cubic yard of dirt can weigh as much as 2700 pounds and move at 25 feet per second</a:t>
            </a:r>
          </a:p>
          <a:p>
            <a:r>
              <a:rPr lang="en-US" dirty="0"/>
              <a:t>Cave ins make little noise and give little or no </a:t>
            </a:r>
            <a:r>
              <a:rPr lang="en-US" dirty="0" smtClean="0"/>
              <a:t>warning</a:t>
            </a:r>
          </a:p>
          <a:p>
            <a:r>
              <a:rPr lang="en-US" dirty="0" smtClean="0"/>
              <a:t>The weight of a car landing on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14300"/>
            <a:ext cx="4040188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Hazards</a:t>
            </a:r>
            <a:endParaRPr lang="en-US" sz="3000" dirty="0"/>
          </a:p>
        </p:txBody>
      </p:sp>
      <p:sp>
        <p:nvSpPr>
          <p:cNvPr id="9" name="Rectangle 8"/>
          <p:cNvSpPr/>
          <p:nvPr/>
        </p:nvSpPr>
        <p:spPr>
          <a:xfrm>
            <a:off x="0" y="4613917"/>
            <a:ext cx="48579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Standard 29 CFR 1926 </a:t>
            </a:r>
            <a:r>
              <a:rPr lang="es-ES" sz="2000" dirty="0" smtClean="0"/>
              <a:t>Sub </a:t>
            </a:r>
            <a:r>
              <a:rPr lang="es-ES" sz="2000" dirty="0" err="1"/>
              <a:t>P</a:t>
            </a:r>
            <a:r>
              <a:rPr lang="es-ES" sz="2000" dirty="0" err="1" smtClean="0"/>
              <a:t>art</a:t>
            </a:r>
            <a:r>
              <a:rPr lang="es-ES" sz="2000" dirty="0" smtClean="0"/>
              <a:t> </a:t>
            </a:r>
            <a:r>
              <a:rPr lang="es-ES" sz="2000" dirty="0" smtClean="0"/>
              <a:t>P</a:t>
            </a:r>
            <a:endParaRPr lang="en-US" sz="2000" dirty="0"/>
          </a:p>
        </p:txBody>
      </p:sp>
      <p:pic>
        <p:nvPicPr>
          <p:cNvPr id="20482" name="Picture 2" descr="http://www.mountvernonnews.com/local/13/04/18/cave-in.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1375" y="2811730"/>
            <a:ext cx="4300353" cy="21471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3740286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228600" y="1076813"/>
            <a:ext cx="4040188" cy="2963466"/>
          </a:xfrm>
        </p:spPr>
        <p:txBody>
          <a:bodyPr>
            <a:noAutofit/>
          </a:bodyPr>
          <a:lstStyle/>
          <a:p>
            <a:r>
              <a:rPr lang="en-US" dirty="0" smtClean="0"/>
              <a:t>Vibrations from equipment or traffic in the area</a:t>
            </a:r>
          </a:p>
          <a:p>
            <a:r>
              <a:rPr lang="en-US" dirty="0" smtClean="0"/>
              <a:t>Weight of equipment near the trench edge</a:t>
            </a:r>
          </a:p>
          <a:p>
            <a:r>
              <a:rPr lang="en-US" dirty="0" smtClean="0"/>
              <a:t>Weight of excavated dirt or spoils near the trench edge</a:t>
            </a:r>
          </a:p>
          <a:p>
            <a:r>
              <a:rPr lang="en-US" dirty="0" smtClean="0"/>
              <a:t>Poor soil conditions</a:t>
            </a:r>
          </a:p>
          <a:p>
            <a:r>
              <a:rPr lang="en-US" dirty="0" smtClean="0"/>
              <a:t>Rain or water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14300"/>
            <a:ext cx="4040188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Causes of Cave-ins</a:t>
            </a:r>
            <a:endParaRPr lang="en-US" sz="3000" dirty="0"/>
          </a:p>
        </p:txBody>
      </p:sp>
      <p:sp>
        <p:nvSpPr>
          <p:cNvPr id="10" name="Text Placeholder 4"/>
          <p:cNvSpPr txBox="1">
            <a:spLocks/>
          </p:cNvSpPr>
          <p:nvPr/>
        </p:nvSpPr>
        <p:spPr>
          <a:xfrm>
            <a:off x="5039405" y="3350692"/>
            <a:ext cx="3487268" cy="10720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 Placeholder 4"/>
          <p:cNvSpPr txBox="1">
            <a:spLocks/>
          </p:cNvSpPr>
          <p:nvPr/>
        </p:nvSpPr>
        <p:spPr>
          <a:xfrm>
            <a:off x="4724400" y="2857500"/>
            <a:ext cx="4040188" cy="4798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9458" name="Picture 2" descr="http://www.shastabe.com/ebulletin/wp-content/uploads/2013/03/Safety-3.20.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8788" y="1209246"/>
            <a:ext cx="4495800" cy="18994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Oval Callout 3"/>
          <p:cNvSpPr/>
          <p:nvPr/>
        </p:nvSpPr>
        <p:spPr>
          <a:xfrm>
            <a:off x="5623976" y="3108723"/>
            <a:ext cx="3140612" cy="1617500"/>
          </a:xfrm>
          <a:prstGeom prst="wedgeEllipseCallout">
            <a:avLst>
              <a:gd name="adj1" fmla="val -118643"/>
              <a:gd name="adj2" fmla="val -2099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b="1" dirty="0">
                <a:solidFill>
                  <a:srgbClr val="000000"/>
                </a:solidFill>
              </a:rPr>
              <a:t>If more than one of the </a:t>
            </a:r>
            <a:r>
              <a:rPr lang="en-US" b="1" dirty="0" smtClean="0">
                <a:solidFill>
                  <a:srgbClr val="000000"/>
                </a:solidFill>
              </a:rPr>
              <a:t>these conditions </a:t>
            </a:r>
            <a:r>
              <a:rPr lang="en-US" b="1" dirty="0">
                <a:solidFill>
                  <a:srgbClr val="000000"/>
                </a:solidFill>
              </a:rPr>
              <a:t>exist, the risk of collapse increases</a:t>
            </a:r>
          </a:p>
        </p:txBody>
      </p:sp>
      <p:sp>
        <p:nvSpPr>
          <p:cNvPr id="9" name="Rectangle 8"/>
          <p:cNvSpPr/>
          <p:nvPr/>
        </p:nvSpPr>
        <p:spPr>
          <a:xfrm>
            <a:off x="181419" y="4526167"/>
            <a:ext cx="48579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Standard 29 CFR 1926 </a:t>
            </a:r>
            <a:r>
              <a:rPr lang="es-ES" sz="2000" dirty="0" smtClean="0"/>
              <a:t>Sub </a:t>
            </a:r>
            <a:r>
              <a:rPr lang="es-ES" sz="2000" dirty="0" err="1"/>
              <a:t>P</a:t>
            </a:r>
            <a:r>
              <a:rPr lang="es-ES" sz="2000" dirty="0" err="1" smtClean="0"/>
              <a:t>art</a:t>
            </a:r>
            <a:r>
              <a:rPr lang="es-ES" sz="2000" dirty="0" smtClean="0"/>
              <a:t> </a:t>
            </a:r>
            <a:r>
              <a:rPr lang="es-ES" sz="2000" dirty="0" smtClean="0"/>
              <a:t>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8482483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891294"/>
            <a:ext cx="7283326" cy="3387296"/>
          </a:xfrm>
        </p:spPr>
        <p:txBody>
          <a:bodyPr>
            <a:noAutofit/>
          </a:bodyPr>
          <a:lstStyle/>
          <a:p>
            <a:r>
              <a:rPr lang="en-US" dirty="0" smtClean="0"/>
              <a:t>A confined space is: (according to 1926.1201 &amp; 1910.146):  </a:t>
            </a:r>
          </a:p>
          <a:p>
            <a:pPr lvl="1"/>
            <a:r>
              <a:rPr lang="en-US" sz="2400" dirty="0" smtClean="0"/>
              <a:t>A space not designed for workers though a worker may enter it to perform a job</a:t>
            </a:r>
          </a:p>
          <a:p>
            <a:pPr lvl="1"/>
            <a:r>
              <a:rPr lang="en-US" sz="2400" dirty="0" smtClean="0"/>
              <a:t>Limited means of entry or exit</a:t>
            </a:r>
          </a:p>
          <a:p>
            <a:pPr lvl="1"/>
            <a:r>
              <a:rPr lang="en-US" sz="2400" dirty="0" smtClean="0"/>
              <a:t>Not designed for continued occupancy</a:t>
            </a:r>
          </a:p>
          <a:p>
            <a:pPr marL="400050">
              <a:buFont typeface="Arial"/>
              <a:buChar char="•"/>
            </a:pPr>
            <a:r>
              <a:rPr lang="en-US" dirty="0" smtClean="0"/>
              <a:t>Examples: Pipelines, tanks, silos, pits,  </a:t>
            </a:r>
            <a:r>
              <a:rPr lang="en-US" dirty="0" smtClean="0"/>
              <a:t>vaults, </a:t>
            </a:r>
            <a:r>
              <a:rPr lang="en-US" dirty="0" smtClean="0"/>
              <a:t>man-holes, tunnels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71450"/>
            <a:ext cx="5091033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Confined space excavation</a:t>
            </a:r>
            <a:endParaRPr lang="en-US" sz="3000" dirty="0"/>
          </a:p>
        </p:txBody>
      </p:sp>
      <p:pic>
        <p:nvPicPr>
          <p:cNvPr id="21510" name="Picture 6" descr="http://mattosunderground.com/images/pages/safe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09844" y="2229971"/>
            <a:ext cx="3243138" cy="24262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0" y="4613917"/>
            <a:ext cx="48579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Standard 29 CFR 1926 </a:t>
            </a:r>
            <a:r>
              <a:rPr lang="es-ES" sz="2000" dirty="0" smtClean="0"/>
              <a:t>Sub </a:t>
            </a:r>
            <a:r>
              <a:rPr lang="es-ES" sz="2000" dirty="0" err="1"/>
              <a:t>P</a:t>
            </a:r>
            <a:r>
              <a:rPr lang="es-ES" sz="2000" dirty="0" err="1" smtClean="0"/>
              <a:t>art</a:t>
            </a:r>
            <a:r>
              <a:rPr lang="es-ES" sz="2000" dirty="0" smtClean="0"/>
              <a:t> </a:t>
            </a:r>
            <a:r>
              <a:rPr lang="es-ES" sz="2000" dirty="0" smtClean="0"/>
              <a:t>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2393040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198" y="673477"/>
            <a:ext cx="7283326" cy="2417928"/>
          </a:xfrm>
        </p:spPr>
        <p:txBody>
          <a:bodyPr>
            <a:noAutofit/>
          </a:bodyPr>
          <a:lstStyle/>
          <a:p>
            <a:r>
              <a:rPr lang="en-US" sz="1800" dirty="0"/>
              <a:t>Asphyxiation due to lack of oxygen can occur</a:t>
            </a:r>
          </a:p>
          <a:p>
            <a:r>
              <a:rPr lang="en-US" sz="1800" dirty="0"/>
              <a:t>Build up of toxic fumes released during a dig in the bottom of an </a:t>
            </a:r>
            <a:r>
              <a:rPr lang="en-US" sz="1800" dirty="0" smtClean="0"/>
              <a:t>excavation</a:t>
            </a:r>
          </a:p>
          <a:p>
            <a:r>
              <a:rPr lang="en-US" sz="1800" dirty="0"/>
              <a:t>A space not designed for workers though a worker may enter it to perform a job</a:t>
            </a:r>
          </a:p>
          <a:p>
            <a:r>
              <a:rPr lang="en-US" sz="1800" dirty="0"/>
              <a:t>Limited means of entry or exit</a:t>
            </a:r>
          </a:p>
          <a:p>
            <a:r>
              <a:rPr lang="en-US" sz="1800" dirty="0"/>
              <a:t>Not designed for continued occupancy</a:t>
            </a:r>
          </a:p>
          <a:p>
            <a:pPr marL="0" indent="0">
              <a:buNone/>
            </a:pPr>
            <a:endParaRPr lang="en-US" sz="1800" dirty="0"/>
          </a:p>
          <a:p>
            <a:endParaRPr lang="en-US" sz="1800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199" y="171450"/>
            <a:ext cx="6940445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Confined space excavation - continued</a:t>
            </a:r>
            <a:endParaRPr lang="en-US" sz="3000" dirty="0"/>
          </a:p>
        </p:txBody>
      </p:sp>
      <p:pic>
        <p:nvPicPr>
          <p:cNvPr id="21510" name="Picture 6" descr="http://mattosunderground.com/images/pages/safe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3970" y="2253795"/>
            <a:ext cx="3243138" cy="24262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36082" y="4480028"/>
            <a:ext cx="48579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Standard 29 CFR 1926 </a:t>
            </a:r>
            <a:r>
              <a:rPr lang="es-ES" sz="2000" dirty="0" smtClean="0"/>
              <a:t>Sub </a:t>
            </a:r>
            <a:r>
              <a:rPr lang="es-ES" sz="2000" dirty="0" err="1"/>
              <a:t>P</a:t>
            </a:r>
            <a:r>
              <a:rPr lang="es-ES" sz="2000" dirty="0" err="1" smtClean="0"/>
              <a:t>art</a:t>
            </a:r>
            <a:r>
              <a:rPr lang="es-ES" sz="2000" dirty="0" smtClean="0"/>
              <a:t> </a:t>
            </a:r>
            <a:r>
              <a:rPr lang="es-ES" sz="2000" dirty="0" smtClean="0"/>
              <a:t>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7929156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936152"/>
            <a:ext cx="5993239" cy="3359250"/>
          </a:xfrm>
        </p:spPr>
        <p:txBody>
          <a:bodyPr>
            <a:normAutofit/>
          </a:bodyPr>
          <a:lstStyle/>
          <a:p>
            <a:r>
              <a:rPr lang="en-US" dirty="0" smtClean="0"/>
              <a:t>Risk </a:t>
            </a:r>
            <a:r>
              <a:rPr lang="en-US" dirty="0" smtClean="0"/>
              <a:t>of being hit by a vehicle or </a:t>
            </a:r>
            <a:r>
              <a:rPr lang="en-US" dirty="0" smtClean="0"/>
              <a:t>equipment</a:t>
            </a:r>
          </a:p>
          <a:p>
            <a:r>
              <a:rPr lang="en-US" dirty="0"/>
              <a:t>Drowning</a:t>
            </a:r>
          </a:p>
          <a:p>
            <a:r>
              <a:rPr lang="en-US" dirty="0"/>
              <a:t>Electrocution</a:t>
            </a:r>
          </a:p>
          <a:p>
            <a:r>
              <a:rPr lang="en-US" dirty="0"/>
              <a:t>Explosions</a:t>
            </a:r>
          </a:p>
          <a:p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71450"/>
            <a:ext cx="4040188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Other possible hazards</a:t>
            </a:r>
            <a:endParaRPr lang="en-US" sz="3000" dirty="0"/>
          </a:p>
        </p:txBody>
      </p:sp>
      <p:pic>
        <p:nvPicPr>
          <p:cNvPr id="10" name="Picture 4" descr="http://www.startgrouptraining.com/images/Tren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2684" y="1572836"/>
            <a:ext cx="5530603" cy="27225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0" y="4613917"/>
            <a:ext cx="48579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Standard 29 CFR 1926 </a:t>
            </a:r>
            <a:r>
              <a:rPr lang="es-ES" sz="2000" dirty="0" smtClean="0"/>
              <a:t>Sub </a:t>
            </a:r>
            <a:r>
              <a:rPr lang="es-ES" sz="2000" dirty="0" err="1"/>
              <a:t>P</a:t>
            </a:r>
            <a:r>
              <a:rPr lang="es-ES" sz="2000" dirty="0" err="1" smtClean="0"/>
              <a:t>art</a:t>
            </a:r>
            <a:r>
              <a:rPr lang="es-ES" sz="2000" dirty="0" smtClean="0"/>
              <a:t> </a:t>
            </a:r>
            <a:r>
              <a:rPr lang="es-ES" sz="2000" dirty="0" smtClean="0"/>
              <a:t>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1820690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shastabe.com/ebulletin/wp-content/uploads/2013/03/Safety-3.20.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840" y="871197"/>
            <a:ext cx="8762549" cy="37021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8973780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Horizon.thmx</Template>
  <TotalTime>130</TotalTime>
  <Words>323</Words>
  <Application>Microsoft Macintosh PowerPoint</Application>
  <PresentationFormat>On-screen Show (16:9)</PresentationFormat>
  <Paragraphs>42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Horizon</vt:lpstr>
      <vt:lpstr> What Causes Hazards &amp; Confined Space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Hazards What Causes Hazards &amp; Confined Space</dc:title>
  <dc:subject/>
  <dc:creator/>
  <cp:keywords/>
  <dc:description/>
  <cp:lastModifiedBy>James Carpenter</cp:lastModifiedBy>
  <cp:revision>10</cp:revision>
  <dcterms:created xsi:type="dcterms:W3CDTF">2016-04-02T13:53:02Z</dcterms:created>
  <dcterms:modified xsi:type="dcterms:W3CDTF">2016-07-06T01:19:40Z</dcterms:modified>
  <cp:category/>
</cp:coreProperties>
</file>