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4" d="100"/>
          <a:sy n="84" d="100"/>
        </p:scale>
        <p:origin x="-904" y="-10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printerSettings" Target="printerSettings/printerSettings1.bin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2" cstate="print"/>
          <a:srcRect t="33333"/>
          <a:stretch>
            <a:fillRect/>
          </a:stretch>
        </p:blipFill>
        <p:spPr>
          <a:xfrm>
            <a:off x="0" y="0"/>
            <a:ext cx="9144000" cy="3429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837CF-71E4-7C44-9636-8DCE45375FAC}" type="datetimeFigureOut">
              <a:rPr lang="en-US" smtClean="0"/>
              <a:t>7/5/16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26A57-4584-764E-B64B-E52B1F7CBDDB}" type="slidenum">
              <a:rPr lang="en-US" smtClean="0"/>
              <a:t>‹#›</a:t>
            </a:fld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2914650"/>
            <a:ext cx="6400800" cy="1314450"/>
          </a:xfrm>
        </p:spPr>
        <p:txBody>
          <a:bodyPr>
            <a:normAutofit/>
          </a:bodyPr>
          <a:lstStyle>
            <a:lvl1pPr marL="0" indent="0" algn="ctr">
              <a:buNone/>
              <a:defRPr sz="17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05916"/>
            <a:ext cx="7772400" cy="1102519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05979"/>
            <a:ext cx="7924800" cy="8572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837CF-71E4-7C44-9636-8DCE45375FAC}" type="datetimeFigureOut">
              <a:rPr lang="en-US" smtClean="0"/>
              <a:t>7/5/16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26A57-4584-764E-B64B-E52B1F7CBDD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09600" y="1200150"/>
            <a:ext cx="7924800" cy="30861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3721894"/>
            <a:ext cx="7885113" cy="1021556"/>
          </a:xfrm>
        </p:spPr>
        <p:txBody>
          <a:bodyPr anchor="t"/>
          <a:lstStyle>
            <a:lvl1pPr algn="l">
              <a:defRPr sz="3200" b="0" i="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1" y="2596754"/>
            <a:ext cx="7885113" cy="1125140"/>
          </a:xfrm>
        </p:spPr>
        <p:txBody>
          <a:bodyPr anchor="b">
            <a:normAutofit/>
          </a:bodyPr>
          <a:lstStyle>
            <a:lvl1pPr marL="0" indent="0">
              <a:buNone/>
              <a:defRPr sz="170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837CF-71E4-7C44-9636-8DCE45375FAC}" type="datetimeFigureOut">
              <a:rPr lang="en-US" smtClean="0"/>
              <a:t>7/5/16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26A57-4584-764E-B64B-E52B1F7CBDD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200150"/>
            <a:ext cx="3733800" cy="3086100"/>
          </a:xfrm>
        </p:spPr>
        <p:txBody>
          <a:bodyPr/>
          <a:lstStyle>
            <a:lvl5pPr>
              <a:defRPr/>
            </a:lvl5pPr>
            <a:lvl6pPr>
              <a:buClr>
                <a:schemeClr val="tx2"/>
              </a:buClr>
              <a:buFont typeface="Arial" pitchFamily="34" charset="0"/>
              <a:buChar char="•"/>
              <a:defRPr/>
            </a:lvl6pPr>
            <a:lvl7pPr>
              <a:buClr>
                <a:schemeClr val="tx2"/>
              </a:buClr>
              <a:buFont typeface="Arial" pitchFamily="34" charset="0"/>
              <a:buChar char="•"/>
              <a:defRPr/>
            </a:lvl7pPr>
            <a:lvl8pPr>
              <a:buClr>
                <a:schemeClr val="tx2"/>
              </a:buClr>
              <a:buFont typeface="Arial" pitchFamily="34" charset="0"/>
              <a:buChar char="•"/>
              <a:defRPr/>
            </a:lvl8pPr>
            <a:lvl9pPr>
              <a:buClr>
                <a:schemeClr val="tx2"/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200150"/>
            <a:ext cx="3733800" cy="30861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05979"/>
            <a:ext cx="7924800" cy="8572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837CF-71E4-7C44-9636-8DCE45375FAC}" type="datetimeFigureOut">
              <a:rPr lang="en-US" smtClean="0"/>
              <a:t>7/5/16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26A57-4584-764E-B64B-E52B1F7CBDD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657350"/>
            <a:ext cx="3733800" cy="26289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657350"/>
            <a:ext cx="3733800" cy="26289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05979"/>
            <a:ext cx="79248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200150"/>
            <a:ext cx="3733800" cy="431006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200150"/>
            <a:ext cx="3733800" cy="431006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837CF-71E4-7C44-9636-8DCE45375FAC}" type="datetimeFigureOut">
              <a:rPr lang="en-US" smtClean="0"/>
              <a:t>7/5/16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26A57-4584-764E-B64B-E52B1F7CBDD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05979"/>
            <a:ext cx="7924800" cy="8572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837CF-71E4-7C44-9636-8DCE45375FAC}" type="datetimeFigureOut">
              <a:rPr lang="en-US" smtClean="0"/>
              <a:t>7/5/16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26A57-4584-764E-B64B-E52B1F7CBDD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837CF-71E4-7C44-9636-8DCE45375FAC}" type="datetimeFigureOut">
              <a:rPr lang="en-US" smtClean="0"/>
              <a:t>7/5/16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26A57-4584-764E-B64B-E52B1F7CBDD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962400" y="1085850"/>
            <a:ext cx="4648200" cy="3200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085850"/>
            <a:ext cx="2971800" cy="82296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2648" y="1910919"/>
            <a:ext cx="2971800" cy="2375332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837CF-71E4-7C44-9636-8DCE45375FAC}" type="datetimeFigureOut">
              <a:rPr lang="en-US" smtClean="0"/>
              <a:t>7/5/16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26A57-4584-764E-B64B-E52B1F7CBDD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oriz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085850"/>
            <a:ext cx="2971800" cy="82296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57344" y="1085850"/>
            <a:ext cx="3419856" cy="2606040"/>
          </a:xfrm>
          <a:custGeom>
            <a:avLst/>
            <a:gdLst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74450 w 3419856"/>
              <a:gd name="connsiteY9" fmla="*/ 3429000 h 3429000"/>
              <a:gd name="connsiteX10" fmla="*/ 21806 w 3419856"/>
              <a:gd name="connsiteY10" fmla="*/ 3407194 h 3429000"/>
              <a:gd name="connsiteX11" fmla="*/ 0 w 3419856"/>
              <a:gd name="connsiteY11" fmla="*/ 3354550 h 3429000"/>
              <a:gd name="connsiteX12" fmla="*/ 0 w 3419856"/>
              <a:gd name="connsiteY12" fmla="*/ 74450 h 3429000"/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21806 w 3419856"/>
              <a:gd name="connsiteY9" fmla="*/ 3407194 h 3429000"/>
              <a:gd name="connsiteX10" fmla="*/ 0 w 3419856"/>
              <a:gd name="connsiteY10" fmla="*/ 3354550 h 3429000"/>
              <a:gd name="connsiteX11" fmla="*/ 0 w 3419856"/>
              <a:gd name="connsiteY11" fmla="*/ 74450 h 3429000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8026"/>
              <a:gd name="connsiteY0" fmla="*/ 74450 h 3910007"/>
              <a:gd name="connsiteX1" fmla="*/ 21806 w 3968026"/>
              <a:gd name="connsiteY1" fmla="*/ 21806 h 3910007"/>
              <a:gd name="connsiteX2" fmla="*/ 74450 w 3968026"/>
              <a:gd name="connsiteY2" fmla="*/ 0 h 3910007"/>
              <a:gd name="connsiteX3" fmla="*/ 3345406 w 3968026"/>
              <a:gd name="connsiteY3" fmla="*/ 0 h 3910007"/>
              <a:gd name="connsiteX4" fmla="*/ 3398050 w 3968026"/>
              <a:gd name="connsiteY4" fmla="*/ 21806 h 3910007"/>
              <a:gd name="connsiteX5" fmla="*/ 3419856 w 3968026"/>
              <a:gd name="connsiteY5" fmla="*/ 74450 h 3910007"/>
              <a:gd name="connsiteX6" fmla="*/ 3419856 w 3968026"/>
              <a:gd name="connsiteY6" fmla="*/ 3354550 h 3910007"/>
              <a:gd name="connsiteX7" fmla="*/ 3398050 w 3968026"/>
              <a:gd name="connsiteY7" fmla="*/ 3407194 h 3910007"/>
              <a:gd name="connsiteX8" fmla="*/ 0 w 3968026"/>
              <a:gd name="connsiteY8" fmla="*/ 3354550 h 3910007"/>
              <a:gd name="connsiteX9" fmla="*/ 0 w 3968026"/>
              <a:gd name="connsiteY9" fmla="*/ 74450 h 3910007"/>
              <a:gd name="connsiteX0" fmla="*/ 0 w 3419856"/>
              <a:gd name="connsiteY0" fmla="*/ 74450 h 3901233"/>
              <a:gd name="connsiteX1" fmla="*/ 21806 w 3419856"/>
              <a:gd name="connsiteY1" fmla="*/ 21806 h 3901233"/>
              <a:gd name="connsiteX2" fmla="*/ 74450 w 3419856"/>
              <a:gd name="connsiteY2" fmla="*/ 0 h 3901233"/>
              <a:gd name="connsiteX3" fmla="*/ 3345406 w 3419856"/>
              <a:gd name="connsiteY3" fmla="*/ 0 h 3901233"/>
              <a:gd name="connsiteX4" fmla="*/ 3398050 w 3419856"/>
              <a:gd name="connsiteY4" fmla="*/ 21806 h 3901233"/>
              <a:gd name="connsiteX5" fmla="*/ 3419856 w 3419856"/>
              <a:gd name="connsiteY5" fmla="*/ 74450 h 3901233"/>
              <a:gd name="connsiteX6" fmla="*/ 3419856 w 3419856"/>
              <a:gd name="connsiteY6" fmla="*/ 3354550 h 3901233"/>
              <a:gd name="connsiteX7" fmla="*/ 0 w 3419856"/>
              <a:gd name="connsiteY7" fmla="*/ 3354550 h 3901233"/>
              <a:gd name="connsiteX8" fmla="*/ 0 w 3419856"/>
              <a:gd name="connsiteY8" fmla="*/ 74450 h 3901233"/>
              <a:gd name="connsiteX0" fmla="*/ 0 w 3419856"/>
              <a:gd name="connsiteY0" fmla="*/ 74450 h 3354550"/>
              <a:gd name="connsiteX1" fmla="*/ 21806 w 3419856"/>
              <a:gd name="connsiteY1" fmla="*/ 21806 h 3354550"/>
              <a:gd name="connsiteX2" fmla="*/ 74450 w 3419856"/>
              <a:gd name="connsiteY2" fmla="*/ 0 h 3354550"/>
              <a:gd name="connsiteX3" fmla="*/ 3345406 w 3419856"/>
              <a:gd name="connsiteY3" fmla="*/ 0 h 3354550"/>
              <a:gd name="connsiteX4" fmla="*/ 3398050 w 3419856"/>
              <a:gd name="connsiteY4" fmla="*/ 21806 h 3354550"/>
              <a:gd name="connsiteX5" fmla="*/ 3419856 w 3419856"/>
              <a:gd name="connsiteY5" fmla="*/ 74450 h 3354550"/>
              <a:gd name="connsiteX6" fmla="*/ 3419856 w 3419856"/>
              <a:gd name="connsiteY6" fmla="*/ 3354550 h 3354550"/>
              <a:gd name="connsiteX7" fmla="*/ 0 w 3419856"/>
              <a:gd name="connsiteY7" fmla="*/ 3354550 h 3354550"/>
              <a:gd name="connsiteX8" fmla="*/ 0 w 3419856"/>
              <a:gd name="connsiteY8" fmla="*/ 74450 h 335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856" h="3354550">
                <a:moveTo>
                  <a:pt x="0" y="74450"/>
                </a:moveTo>
                <a:cubicBezTo>
                  <a:pt x="0" y="54705"/>
                  <a:pt x="7844" y="35768"/>
                  <a:pt x="21806" y="21806"/>
                </a:cubicBezTo>
                <a:cubicBezTo>
                  <a:pt x="35768" y="7844"/>
                  <a:pt x="54705" y="0"/>
                  <a:pt x="74450" y="0"/>
                </a:cubicBezTo>
                <a:lnTo>
                  <a:pt x="3345406" y="0"/>
                </a:lnTo>
                <a:cubicBezTo>
                  <a:pt x="3365151" y="0"/>
                  <a:pt x="3384088" y="7844"/>
                  <a:pt x="3398050" y="21806"/>
                </a:cubicBezTo>
                <a:cubicBezTo>
                  <a:pt x="3412012" y="35768"/>
                  <a:pt x="3419856" y="54705"/>
                  <a:pt x="3419856" y="74450"/>
                </a:cubicBezTo>
                <a:lnTo>
                  <a:pt x="3419856" y="3354550"/>
                </a:lnTo>
                <a:lnTo>
                  <a:pt x="0" y="3354550"/>
                </a:lnTo>
                <a:lnTo>
                  <a:pt x="0" y="7445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ctr">
              <a:buNone/>
              <a:defRPr sz="2000" baseline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1910918"/>
            <a:ext cx="2971800" cy="1803832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837CF-71E4-7C44-9636-8DCE45375FAC}" type="datetimeFigureOut">
              <a:rPr lang="en-US" smtClean="0"/>
              <a:t>7/5/16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26A57-4584-764E-B64B-E52B1F7CBDD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837CF-71E4-7C44-9636-8DCE45375FAC}" type="datetimeFigureOut">
              <a:rPr lang="en-US" smtClean="0"/>
              <a:t>7/5/16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26A57-4584-764E-B64B-E52B1F7CBDD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A837CF-71E4-7C44-9636-8DCE45375FAC}" type="datetimeFigureOut">
              <a:rPr lang="en-US" smtClean="0"/>
              <a:t>7/5/16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B26A57-4584-764E-B64B-E52B1F7CBDD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05979"/>
            <a:ext cx="7924800" cy="85725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200151"/>
            <a:ext cx="79248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00" y="4767263"/>
            <a:ext cx="15240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trike="noStrike" spc="60" baseline="0">
                <a:solidFill>
                  <a:schemeClr val="tx1"/>
                </a:solidFill>
              </a:defRPr>
            </a:lvl1pPr>
          </a:lstStyle>
          <a:p>
            <a:fld id="{37A837CF-71E4-7C44-9636-8DCE45375FAC}" type="datetimeFigureOut">
              <a:rPr lang="en-US" smtClean="0"/>
              <a:t>7/5/16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spc="60" baseline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3800" y="4767263"/>
            <a:ext cx="990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aseline="0">
                <a:solidFill>
                  <a:schemeClr val="tx1"/>
                </a:solidFill>
              </a:defRPr>
            </a:lvl1pPr>
          </a:lstStyle>
          <a:p>
            <a:fld id="{1FB26A57-4584-764E-B64B-E52B1F7CBDDB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3000" kern="1200" cap="all" spc="5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4" Type="http://schemas.openxmlformats.org/officeDocument/2006/relationships/image" Target="../media/image8.jpeg"/><Relationship Id="rId5" Type="http://schemas.openxmlformats.org/officeDocument/2006/relationships/image" Target="../media/image9.jpeg"/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0.jpeg"/><Relationship Id="rId3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2.png"/><Relationship Id="rId3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4.png"/><Relationship Id="rId3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4" Type="http://schemas.openxmlformats.org/officeDocument/2006/relationships/image" Target="../media/image17.png"/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0.png"/><Relationship Id="rId3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179486"/>
            <a:ext cx="6400800" cy="1827963"/>
          </a:xfrm>
        </p:spPr>
        <p:txBody>
          <a:bodyPr>
            <a:normAutofit/>
          </a:bodyPr>
          <a:lstStyle/>
          <a:p>
            <a:r>
              <a:rPr lang="en-US" dirty="0" smtClean="0"/>
              <a:t>Working Safely In And Around Trenches</a:t>
            </a:r>
          </a:p>
          <a:p>
            <a:r>
              <a:rPr lang="en-US" dirty="0" smtClean="0"/>
              <a:t>The Competent Person</a:t>
            </a:r>
          </a:p>
          <a:p>
            <a:r>
              <a:rPr lang="en-US" dirty="0" smtClean="0"/>
              <a:t>Soil Types</a:t>
            </a:r>
          </a:p>
          <a:p>
            <a:r>
              <a:rPr lang="en-US" dirty="0" smtClean="0"/>
              <a:t>Soil Testing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01151"/>
            <a:ext cx="7772400" cy="1102519"/>
          </a:xfrm>
        </p:spPr>
        <p:txBody>
          <a:bodyPr/>
          <a:lstStyle/>
          <a:p>
            <a:r>
              <a:rPr lang="en-US" dirty="0" smtClean="0"/>
              <a:t>Section 4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9331935" y="95241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6165609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728997"/>
            <a:ext cx="7531487" cy="2449946"/>
          </a:xfrm>
        </p:spPr>
        <p:txBody>
          <a:bodyPr>
            <a:noAutofit/>
          </a:bodyPr>
          <a:lstStyle/>
          <a:p>
            <a:pPr marL="457200" indent="-457200" algn="l">
              <a:buFont typeface="Arial"/>
              <a:buChar char="•"/>
            </a:pPr>
            <a:r>
              <a:rPr lang="en-US" sz="2400" dirty="0"/>
              <a:t>Have a plan in advance for working in trenches</a:t>
            </a:r>
          </a:p>
          <a:p>
            <a:pPr marL="457200" indent="-457200" algn="l">
              <a:buFont typeface="Arial"/>
              <a:buChar char="•"/>
            </a:pPr>
            <a:r>
              <a:rPr lang="en-US" sz="2400" dirty="0"/>
              <a:t>Safety cannot be improvised as “you go”</a:t>
            </a:r>
          </a:p>
          <a:p>
            <a:pPr marL="457200" indent="-457200" algn="l">
              <a:buFont typeface="Arial"/>
              <a:buChar char="•"/>
            </a:pPr>
            <a:r>
              <a:rPr lang="en-US" sz="2400" dirty="0"/>
              <a:t>Conduct </a:t>
            </a:r>
            <a:r>
              <a:rPr lang="en-US" sz="2400" dirty="0" smtClean="0"/>
              <a:t>job site analysis to </a:t>
            </a:r>
            <a:r>
              <a:rPr lang="en-US" sz="2400" dirty="0"/>
              <a:t>identify hazards and potential hazards before work begins</a:t>
            </a:r>
          </a:p>
          <a:p>
            <a:pPr marL="457200" indent="-457200" algn="l">
              <a:buFont typeface="Arial"/>
              <a:buChar char="•"/>
            </a:pPr>
            <a:r>
              <a:rPr lang="en-US" sz="2400" dirty="0"/>
              <a:t>An employee working in or around an excavation must be </a:t>
            </a:r>
            <a:r>
              <a:rPr lang="en-US" sz="2400" dirty="0" smtClean="0"/>
              <a:t>trained (Minimum, Hazards &amp; Protection)</a:t>
            </a:r>
            <a:endParaRPr lang="en-US" sz="2400" dirty="0"/>
          </a:p>
          <a:p>
            <a:pPr marL="457200" indent="-457200" algn="l">
              <a:buFont typeface="Arial"/>
              <a:buChar char="•"/>
            </a:pPr>
            <a:endParaRPr lang="en-US" sz="2400" dirty="0" smtClean="0"/>
          </a:p>
          <a:p>
            <a:pPr marL="457200" indent="-457200" algn="l">
              <a:buFont typeface="Arial"/>
              <a:buChar char="•"/>
            </a:pPr>
            <a:endParaRPr lang="en-US" sz="2400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01151"/>
            <a:ext cx="7772400" cy="1102519"/>
          </a:xfrm>
        </p:spPr>
        <p:txBody>
          <a:bodyPr>
            <a:normAutofit/>
          </a:bodyPr>
          <a:lstStyle/>
          <a:p>
            <a:r>
              <a:rPr lang="en-US" dirty="0"/>
              <a:t>Working Safely in Trenches &amp; </a:t>
            </a:r>
            <a:r>
              <a:rPr lang="en-US" dirty="0" smtClean="0"/>
              <a:t>Excavations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9331935" y="95241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6081392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483348"/>
            <a:ext cx="7531487" cy="2449946"/>
          </a:xfrm>
        </p:spPr>
        <p:txBody>
          <a:bodyPr>
            <a:noAutofit/>
          </a:bodyPr>
          <a:lstStyle/>
          <a:p>
            <a:pPr marL="457200" indent="-457200" algn="l">
              <a:buFont typeface="Arial"/>
              <a:buChar char="•"/>
            </a:pPr>
            <a:r>
              <a:rPr lang="en-US" sz="2400" dirty="0"/>
              <a:t>A competent person must always be on site (usually a supervisor) and must have knowledge of soil sampling and excavation standards</a:t>
            </a:r>
          </a:p>
          <a:p>
            <a:pPr marL="457200" indent="-457200" algn="l">
              <a:buFont typeface="Arial"/>
              <a:buChar char="•"/>
            </a:pPr>
            <a:r>
              <a:rPr lang="en-US" sz="2400" dirty="0"/>
              <a:t>The competent person must be able to identify unsafe conditions and have the authority to stop work if they exist</a:t>
            </a:r>
          </a:p>
          <a:p>
            <a:pPr algn="l"/>
            <a:endParaRPr lang="en-US" sz="2400" dirty="0" smtClean="0"/>
          </a:p>
          <a:p>
            <a:pPr marL="457200" indent="-457200" algn="l">
              <a:buFont typeface="Arial"/>
              <a:buChar char="•"/>
            </a:pPr>
            <a:endParaRPr lang="en-US" sz="2400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799" y="126890"/>
            <a:ext cx="7772400" cy="1102519"/>
          </a:xfrm>
        </p:spPr>
        <p:txBody>
          <a:bodyPr>
            <a:normAutofit/>
          </a:bodyPr>
          <a:lstStyle/>
          <a:p>
            <a:r>
              <a:rPr lang="en-US" dirty="0" smtClean="0"/>
              <a:t>The Competent Person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9331935" y="95241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5" name="Picture 2" descr="http://frosttraining.com/wp-content/uploads/2013/02/trench-pocket-penetromet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05038" y="3543300"/>
            <a:ext cx="3623523" cy="142564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53545821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541156"/>
            <a:ext cx="7993063" cy="2042717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en-US" sz="2000" dirty="0" smtClean="0"/>
              <a:t>The competent person requires a greater level of training and experience than a regular worker</a:t>
            </a:r>
          </a:p>
          <a:p>
            <a:pPr>
              <a:lnSpc>
                <a:spcPct val="90000"/>
              </a:lnSpc>
            </a:pPr>
            <a:r>
              <a:rPr lang="en-US" sz="2000" dirty="0" smtClean="0"/>
              <a:t>All excavations over 5 feet require protection</a:t>
            </a:r>
          </a:p>
          <a:p>
            <a:pPr>
              <a:lnSpc>
                <a:spcPct val="90000"/>
              </a:lnSpc>
            </a:pPr>
            <a:r>
              <a:rPr lang="en-US" sz="2000" dirty="0" smtClean="0"/>
              <a:t>Some contractors require protection for excavations over 4 feet</a:t>
            </a:r>
          </a:p>
          <a:p>
            <a:pPr>
              <a:lnSpc>
                <a:spcPct val="90000"/>
              </a:lnSpc>
            </a:pPr>
            <a:r>
              <a:rPr lang="en-US" sz="2000" dirty="0" smtClean="0"/>
              <a:t>If excavations are made in stable rock, or are </a:t>
            </a:r>
            <a:r>
              <a:rPr lang="en-US" sz="2000" dirty="0" smtClean="0"/>
              <a:t>less </a:t>
            </a:r>
            <a:r>
              <a:rPr lang="en-US" sz="2000" dirty="0" smtClean="0"/>
              <a:t>than 5 feet deep, and a competent person has indicated that there is no risk of a cave-in then the protection is not needed</a:t>
            </a:r>
          </a:p>
          <a:p>
            <a:pPr>
              <a:lnSpc>
                <a:spcPct val="90000"/>
              </a:lnSpc>
            </a:pPr>
            <a:r>
              <a:rPr lang="en-US" sz="2000" dirty="0" smtClean="0"/>
              <a:t>Excavations deeper than 20 feet or below the base of an existing wall require protection designed by a professional engineer</a:t>
            </a:r>
          </a:p>
        </p:txBody>
      </p:sp>
      <p:sp>
        <p:nvSpPr>
          <p:cNvPr id="9" name="Rectangle 8"/>
          <p:cNvSpPr/>
          <p:nvPr/>
        </p:nvSpPr>
        <p:spPr>
          <a:xfrm>
            <a:off x="217697" y="4540217"/>
            <a:ext cx="491937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dirty="0" smtClean="0"/>
              <a:t>Per OSHA Standard 29 CFR 1926 Sub </a:t>
            </a:r>
            <a:r>
              <a:rPr lang="es-ES" sz="2000" dirty="0" err="1" smtClean="0"/>
              <a:t>Part</a:t>
            </a:r>
            <a:r>
              <a:rPr lang="es-ES" sz="2000" dirty="0" smtClean="0"/>
              <a:t> P</a:t>
            </a:r>
            <a:endParaRPr lang="en-US" sz="2000" dirty="0"/>
          </a:p>
        </p:txBody>
      </p:sp>
      <p:pic>
        <p:nvPicPr>
          <p:cNvPr id="22530" name="Picture 2" descr="http://ww1.prweb.com/prfiles/2009/04/02/253895/Full4StoryExcavatio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00700" y="3490396"/>
            <a:ext cx="2992214" cy="155844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186813818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381001" y="468621"/>
            <a:ext cx="7537117" cy="2963466"/>
          </a:xfrm>
        </p:spPr>
        <p:txBody>
          <a:bodyPr>
            <a:normAutofit/>
          </a:bodyPr>
          <a:lstStyle/>
          <a:p>
            <a:r>
              <a:rPr lang="en-US" sz="2000" dirty="0" smtClean="0"/>
              <a:t>Finish excavations and trenching operations as soon as possible</a:t>
            </a:r>
          </a:p>
          <a:p>
            <a:r>
              <a:rPr lang="en-US" sz="2000" dirty="0" smtClean="0"/>
              <a:t>Barricade, protect, or cover an excavation or trench when workers are not present</a:t>
            </a:r>
          </a:p>
        </p:txBody>
      </p:sp>
      <p:pic>
        <p:nvPicPr>
          <p:cNvPr id="25602" name="Picture 2" descr="http://www.harrisonpackaging.com.au/images/textiles/barricade_econom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11477" y="2587461"/>
            <a:ext cx="4191000" cy="19645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10" name="Rectangle 9"/>
          <p:cNvSpPr/>
          <p:nvPr/>
        </p:nvSpPr>
        <p:spPr>
          <a:xfrm>
            <a:off x="381001" y="4692213"/>
            <a:ext cx="491937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dirty="0" smtClean="0"/>
              <a:t>Per OSHA </a:t>
            </a:r>
            <a:r>
              <a:rPr lang="es-ES" sz="2000" dirty="0"/>
              <a:t>S</a:t>
            </a:r>
            <a:r>
              <a:rPr lang="es-ES" sz="2000" dirty="0" smtClean="0"/>
              <a:t>tandard 29 CFR 1926 </a:t>
            </a:r>
            <a:r>
              <a:rPr lang="es-ES" sz="2000" dirty="0" smtClean="0"/>
              <a:t>Sub </a:t>
            </a:r>
            <a:r>
              <a:rPr lang="es-ES" sz="2000" dirty="0" err="1" smtClean="0"/>
              <a:t>part</a:t>
            </a:r>
            <a:r>
              <a:rPr lang="es-ES" sz="2000" dirty="0" smtClean="0"/>
              <a:t> </a:t>
            </a:r>
            <a:r>
              <a:rPr lang="es-ES" sz="2000" dirty="0" smtClean="0"/>
              <a:t>P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803846667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381000" y="697094"/>
            <a:ext cx="8686800" cy="2963466"/>
          </a:xfrm>
        </p:spPr>
        <p:txBody>
          <a:bodyPr>
            <a:noAutofit/>
          </a:bodyPr>
          <a:lstStyle/>
          <a:p>
            <a:pPr>
              <a:lnSpc>
                <a:spcPct val="130000"/>
              </a:lnSpc>
            </a:pPr>
            <a:r>
              <a:rPr lang="en-US" sz="1800" dirty="0" smtClean="0"/>
              <a:t>Before digging the competent must evaluate the soil conditions</a:t>
            </a:r>
          </a:p>
          <a:p>
            <a:pPr>
              <a:lnSpc>
                <a:spcPct val="130000"/>
              </a:lnSpc>
            </a:pPr>
            <a:r>
              <a:rPr lang="en-US" sz="1800" dirty="0" smtClean="0"/>
              <a:t>There are 4 types of soil classifications</a:t>
            </a:r>
          </a:p>
          <a:p>
            <a:pPr lvl="1">
              <a:lnSpc>
                <a:spcPct val="130000"/>
              </a:lnSpc>
            </a:pPr>
            <a:r>
              <a:rPr lang="en-US" sz="1800" dirty="0" smtClean="0"/>
              <a:t>Stable Rock</a:t>
            </a:r>
          </a:p>
          <a:p>
            <a:pPr lvl="1">
              <a:lnSpc>
                <a:spcPct val="130000"/>
              </a:lnSpc>
            </a:pPr>
            <a:r>
              <a:rPr lang="en-US" sz="1800" dirty="0" smtClean="0"/>
              <a:t>Type A: Very </a:t>
            </a:r>
            <a:r>
              <a:rPr lang="en-US" sz="1800" dirty="0" smtClean="0"/>
              <a:t>good </a:t>
            </a:r>
            <a:r>
              <a:rPr lang="en-US" sz="1800" dirty="0" smtClean="0"/>
              <a:t>soil</a:t>
            </a:r>
          </a:p>
          <a:p>
            <a:pPr lvl="1">
              <a:lnSpc>
                <a:spcPct val="130000"/>
              </a:lnSpc>
            </a:pPr>
            <a:r>
              <a:rPr lang="en-US" sz="1800" dirty="0" smtClean="0"/>
              <a:t>Type B: Fair</a:t>
            </a:r>
          </a:p>
          <a:p>
            <a:pPr lvl="1">
              <a:lnSpc>
                <a:spcPct val="130000"/>
              </a:lnSpc>
            </a:pPr>
            <a:r>
              <a:rPr lang="en-US" sz="1800" dirty="0" smtClean="0"/>
              <a:t>Type C: Least stable</a:t>
            </a:r>
            <a:endParaRPr lang="en-US" sz="1800" dirty="0"/>
          </a:p>
          <a:p>
            <a:pPr>
              <a:lnSpc>
                <a:spcPct val="130000"/>
              </a:lnSpc>
            </a:pPr>
            <a:r>
              <a:rPr lang="en-US" sz="1800" dirty="0" smtClean="0"/>
              <a:t>The competent person must conduct 1 visual analysis and 1 manual analysis, visually inspecting and handling the soil</a:t>
            </a:r>
          </a:p>
          <a:p>
            <a:endParaRPr lang="en-US" sz="18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457199" y="152878"/>
            <a:ext cx="7930354" cy="479822"/>
          </a:xfrm>
        </p:spPr>
        <p:txBody>
          <a:bodyPr>
            <a:noAutofit/>
          </a:bodyPr>
          <a:lstStyle/>
          <a:p>
            <a:r>
              <a:rPr lang="en-US" sz="3000" dirty="0" smtClean="0"/>
              <a:t>General requirements of the competent person</a:t>
            </a:r>
            <a:endParaRPr lang="en-US" sz="3000" dirty="0"/>
          </a:p>
        </p:txBody>
      </p:sp>
      <p:sp>
        <p:nvSpPr>
          <p:cNvPr id="14" name="Rectangle 13"/>
          <p:cNvSpPr/>
          <p:nvPr/>
        </p:nvSpPr>
        <p:spPr>
          <a:xfrm>
            <a:off x="381001" y="4692213"/>
            <a:ext cx="491937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dirty="0" smtClean="0"/>
              <a:t>Per OSHA </a:t>
            </a:r>
            <a:r>
              <a:rPr lang="es-ES" sz="2000" dirty="0"/>
              <a:t>S</a:t>
            </a:r>
            <a:r>
              <a:rPr lang="es-ES" sz="2000" dirty="0" smtClean="0"/>
              <a:t>tandard 29 CFR 1926 </a:t>
            </a:r>
            <a:r>
              <a:rPr lang="es-ES" sz="2000" dirty="0" smtClean="0"/>
              <a:t>Sub </a:t>
            </a:r>
            <a:r>
              <a:rPr lang="es-ES" sz="2000" dirty="0" err="1"/>
              <a:t>P</a:t>
            </a:r>
            <a:r>
              <a:rPr lang="es-ES" sz="2000" dirty="0" err="1" smtClean="0"/>
              <a:t>art</a:t>
            </a:r>
            <a:r>
              <a:rPr lang="es-ES" sz="2000" dirty="0" smtClean="0"/>
              <a:t> </a:t>
            </a:r>
            <a:r>
              <a:rPr lang="es-ES" sz="2000" dirty="0" smtClean="0"/>
              <a:t>P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839082604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457200" y="0"/>
            <a:ext cx="4040188" cy="479822"/>
          </a:xfrm>
        </p:spPr>
        <p:txBody>
          <a:bodyPr>
            <a:noAutofit/>
          </a:bodyPr>
          <a:lstStyle/>
          <a:p>
            <a:r>
              <a:rPr lang="en-US" sz="3000" dirty="0" smtClean="0"/>
              <a:t>Soil Types</a:t>
            </a:r>
            <a:endParaRPr lang="en-US" sz="3000" dirty="0"/>
          </a:p>
        </p:txBody>
      </p:sp>
      <p:pic>
        <p:nvPicPr>
          <p:cNvPr id="23554" name="Picture 2" descr="http://ts1.mm.bing.net/th?id=H.4586983360168456&amp;pid=1.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0" y="2857500"/>
            <a:ext cx="2717800" cy="15287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23556" name="Picture 4" descr="http://garden-services.com/gallery/main/images/soil_type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3601" y="2914650"/>
            <a:ext cx="2889251" cy="145018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28674" name="Picture 2" descr="http://web.utk.edu/~ammonst/oakridgeuplandpit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3400" y="2228850"/>
            <a:ext cx="2171700" cy="21717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28676" name="Picture 4" descr="http://www.midwesternepigraphic.org/DSC_033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657601" y="742950"/>
            <a:ext cx="3552749" cy="177165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13" name="TextBox 12"/>
          <p:cNvSpPr txBox="1"/>
          <p:nvPr/>
        </p:nvSpPr>
        <p:spPr>
          <a:xfrm>
            <a:off x="973290" y="4497716"/>
            <a:ext cx="10321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Type A</a:t>
            </a:r>
            <a:endParaRPr lang="en-US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3981299" y="4473020"/>
            <a:ext cx="10321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Type </a:t>
            </a:r>
            <a:r>
              <a:rPr lang="en-US" b="1" dirty="0"/>
              <a:t>B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694260" y="4473020"/>
            <a:ext cx="10321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Type </a:t>
            </a:r>
            <a:r>
              <a:rPr lang="en-US" b="1" dirty="0"/>
              <a:t>C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724400" y="430955"/>
            <a:ext cx="15698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Solid Rock</a:t>
            </a:r>
            <a:endParaRPr lang="en-US" b="1" dirty="0"/>
          </a:p>
        </p:txBody>
      </p:sp>
      <p:sp>
        <p:nvSpPr>
          <p:cNvPr id="20" name="Rectangle 19"/>
          <p:cNvSpPr/>
          <p:nvPr/>
        </p:nvSpPr>
        <p:spPr>
          <a:xfrm>
            <a:off x="381001" y="4786475"/>
            <a:ext cx="491937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dirty="0" smtClean="0"/>
              <a:t>Per OSHA </a:t>
            </a:r>
            <a:r>
              <a:rPr lang="es-ES" sz="2000" dirty="0"/>
              <a:t>S</a:t>
            </a:r>
            <a:r>
              <a:rPr lang="es-ES" sz="2000" dirty="0" smtClean="0"/>
              <a:t>tandard 29 CFR 1926 </a:t>
            </a:r>
            <a:r>
              <a:rPr lang="es-ES" sz="2000" dirty="0" smtClean="0"/>
              <a:t>Sub </a:t>
            </a:r>
            <a:r>
              <a:rPr lang="es-ES" sz="2000" dirty="0" err="1"/>
              <a:t>P</a:t>
            </a:r>
            <a:r>
              <a:rPr lang="es-ES" sz="2000" dirty="0" err="1" smtClean="0"/>
              <a:t>art</a:t>
            </a:r>
            <a:r>
              <a:rPr lang="es-ES" sz="2000" dirty="0" smtClean="0"/>
              <a:t> </a:t>
            </a:r>
            <a:r>
              <a:rPr lang="es-ES" sz="2000" dirty="0" smtClean="0"/>
              <a:t>P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953053931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331779" y="656437"/>
            <a:ext cx="7467600" cy="2963466"/>
          </a:xfrm>
        </p:spPr>
        <p:txBody>
          <a:bodyPr>
            <a:normAutofit/>
          </a:bodyPr>
          <a:lstStyle/>
          <a:p>
            <a:r>
              <a:rPr lang="en-US" dirty="0" smtClean="0"/>
              <a:t>Walk the entire excavation site at least twice</a:t>
            </a:r>
          </a:p>
          <a:p>
            <a:r>
              <a:rPr lang="en-US" dirty="0" smtClean="0"/>
              <a:t>Inspect soil adjacent to the excavation site</a:t>
            </a:r>
          </a:p>
          <a:p>
            <a:r>
              <a:rPr lang="en-US" dirty="0" smtClean="0"/>
              <a:t>Check for any signs of vibrations, fissures, or cracks, on the surface of the excavation site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idx="1"/>
          </p:nvPr>
        </p:nvSpPr>
        <p:spPr>
          <a:xfrm>
            <a:off x="457200" y="171450"/>
            <a:ext cx="4040188" cy="479822"/>
          </a:xfrm>
        </p:spPr>
        <p:txBody>
          <a:bodyPr>
            <a:noAutofit/>
          </a:bodyPr>
          <a:lstStyle/>
          <a:p>
            <a:r>
              <a:rPr lang="en-US" sz="3000" dirty="0" smtClean="0"/>
              <a:t>Visual test of soil</a:t>
            </a:r>
            <a:endParaRPr lang="en-US" sz="3000" dirty="0"/>
          </a:p>
        </p:txBody>
      </p:sp>
      <p:pic>
        <p:nvPicPr>
          <p:cNvPr id="27652" name="Picture 4" descr="http://www.safetytrainingnetwork.com/store/media/catalog/product/cache/1/small_image/260x190/040ec09b1e35df139433887a97daa66f/2/7/275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7008" y="2772489"/>
            <a:ext cx="3828751" cy="209845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27654" name="Picture 6" descr="http://i1.ytimg.com/vi/PeaoiZv6irU/hqdefaul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06390" y="2772489"/>
            <a:ext cx="3730577" cy="209845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566871988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74612" y="1824299"/>
            <a:ext cx="4040188" cy="551208"/>
          </a:xfrm>
        </p:spPr>
        <p:txBody>
          <a:bodyPr>
            <a:normAutofit/>
          </a:bodyPr>
          <a:lstStyle/>
          <a:p>
            <a:r>
              <a:rPr lang="en-US" dirty="0" smtClean="0"/>
              <a:t>Thumb penetration test</a:t>
            </a:r>
          </a:p>
          <a:p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idx="1"/>
          </p:nvPr>
        </p:nvSpPr>
        <p:spPr>
          <a:xfrm>
            <a:off x="457200" y="0"/>
            <a:ext cx="4040188" cy="479822"/>
          </a:xfrm>
        </p:spPr>
        <p:txBody>
          <a:bodyPr>
            <a:noAutofit/>
          </a:bodyPr>
          <a:lstStyle/>
          <a:p>
            <a:r>
              <a:rPr lang="en-US" sz="3000" dirty="0" smtClean="0"/>
              <a:t>Manual test of soil</a:t>
            </a:r>
            <a:endParaRPr lang="en-US" sz="3000" dirty="0"/>
          </a:p>
        </p:txBody>
      </p:sp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628650"/>
            <a:ext cx="3276600" cy="119564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5" name="TextBox 14"/>
          <p:cNvSpPr txBox="1"/>
          <p:nvPr/>
        </p:nvSpPr>
        <p:spPr>
          <a:xfrm>
            <a:off x="381001" y="2808886"/>
            <a:ext cx="876299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Thumb sinks in no more than ¼ inch = Type A soil</a:t>
            </a:r>
          </a:p>
          <a:p>
            <a:endParaRPr lang="en-US" sz="2400" dirty="0"/>
          </a:p>
          <a:p>
            <a:r>
              <a:rPr lang="en-US" sz="2400" dirty="0" smtClean="0"/>
              <a:t>Slope </a:t>
            </a:r>
            <a:r>
              <a:rPr lang="en-US" sz="2400" dirty="0" smtClean="0"/>
              <a:t>of </a:t>
            </a:r>
            <a:r>
              <a:rPr lang="en-US" sz="2400" dirty="0"/>
              <a:t>e</a:t>
            </a:r>
            <a:r>
              <a:rPr lang="en-US" sz="2400" dirty="0" smtClean="0"/>
              <a:t>xcavation </a:t>
            </a:r>
            <a:r>
              <a:rPr lang="en-US" sz="2400" dirty="0" smtClean="0"/>
              <a:t>can </a:t>
            </a:r>
            <a:r>
              <a:rPr lang="en-US" sz="2400" dirty="0" smtClean="0"/>
              <a:t>be no less than 3 </a:t>
            </a:r>
            <a:r>
              <a:rPr lang="en-US" sz="2400" dirty="0" smtClean="0"/>
              <a:t>feet horizontal </a:t>
            </a:r>
            <a:r>
              <a:rPr lang="en-US" sz="2400" dirty="0" smtClean="0"/>
              <a:t>for every 4</a:t>
            </a:r>
          </a:p>
          <a:p>
            <a:r>
              <a:rPr lang="en-US" sz="2400" dirty="0" smtClean="0"/>
              <a:t> feet vertical</a:t>
            </a:r>
            <a:endParaRPr lang="en-US" sz="2400" dirty="0"/>
          </a:p>
        </p:txBody>
      </p:sp>
      <p:pic>
        <p:nvPicPr>
          <p:cNvPr id="2970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33288" y="166285"/>
            <a:ext cx="5005912" cy="242387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8" name="Rectangle 17"/>
          <p:cNvSpPr/>
          <p:nvPr/>
        </p:nvSpPr>
        <p:spPr>
          <a:xfrm>
            <a:off x="381001" y="4786475"/>
            <a:ext cx="491937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dirty="0" smtClean="0"/>
              <a:t>Per OSHA </a:t>
            </a:r>
            <a:r>
              <a:rPr lang="es-ES" sz="2000" dirty="0"/>
              <a:t>S</a:t>
            </a:r>
            <a:r>
              <a:rPr lang="es-ES" sz="2000" dirty="0" smtClean="0"/>
              <a:t>tandard 29 CFR 1926 </a:t>
            </a:r>
            <a:r>
              <a:rPr lang="es-ES" sz="2000" dirty="0" err="1" smtClean="0"/>
              <a:t>Subpart</a:t>
            </a:r>
            <a:r>
              <a:rPr lang="es-ES" sz="2000" dirty="0" smtClean="0"/>
              <a:t> P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706506488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43648" y="1762745"/>
            <a:ext cx="3590153" cy="1063980"/>
          </a:xfrm>
        </p:spPr>
        <p:txBody>
          <a:bodyPr/>
          <a:lstStyle/>
          <a:p>
            <a:r>
              <a:rPr lang="en-US" dirty="0" smtClean="0"/>
              <a:t>Thumb penetration test</a:t>
            </a:r>
          </a:p>
          <a:p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idx="1"/>
          </p:nvPr>
        </p:nvSpPr>
        <p:spPr>
          <a:xfrm>
            <a:off x="457200" y="0"/>
            <a:ext cx="4605822" cy="479822"/>
          </a:xfrm>
        </p:spPr>
        <p:txBody>
          <a:bodyPr>
            <a:noAutofit/>
          </a:bodyPr>
          <a:lstStyle/>
          <a:p>
            <a:r>
              <a:rPr lang="en-US" sz="3000" dirty="0" smtClean="0"/>
              <a:t>Manual test of soil</a:t>
            </a:r>
            <a:endParaRPr lang="en-US" sz="3000" dirty="0"/>
          </a:p>
        </p:txBody>
      </p:sp>
      <p:pic>
        <p:nvPicPr>
          <p:cNvPr id="2969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687662"/>
            <a:ext cx="3352800" cy="128316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5" name="TextBox 14"/>
          <p:cNvSpPr txBox="1"/>
          <p:nvPr/>
        </p:nvSpPr>
        <p:spPr>
          <a:xfrm>
            <a:off x="143648" y="2869092"/>
            <a:ext cx="8866702" cy="17112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sz="2400" dirty="0" smtClean="0"/>
              <a:t>Thumb sinks ¼  -  ¾  inch = Type B soil. Silt, sandy loam, or medium density clay.</a:t>
            </a:r>
          </a:p>
          <a:p>
            <a:pPr>
              <a:lnSpc>
                <a:spcPct val="110000"/>
              </a:lnSpc>
            </a:pPr>
            <a:r>
              <a:rPr lang="en-US" sz="2400" dirty="0" smtClean="0"/>
              <a:t>Slope </a:t>
            </a:r>
            <a:r>
              <a:rPr lang="en-US" sz="2400" dirty="0" smtClean="0"/>
              <a:t>of </a:t>
            </a:r>
            <a:r>
              <a:rPr lang="en-US" sz="2400" dirty="0"/>
              <a:t>e</a:t>
            </a:r>
            <a:r>
              <a:rPr lang="en-US" sz="2400" dirty="0" smtClean="0"/>
              <a:t>xcavation must can be no less than 1 foot horizontal for every </a:t>
            </a:r>
            <a:r>
              <a:rPr lang="en-US" sz="2400" dirty="0" smtClean="0"/>
              <a:t>1foot </a:t>
            </a:r>
            <a:r>
              <a:rPr lang="en-US" sz="2400" dirty="0" smtClean="0"/>
              <a:t>vertical</a:t>
            </a:r>
            <a:endParaRPr lang="en-US" sz="2400" dirty="0"/>
          </a:p>
        </p:txBody>
      </p:sp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88322" y="162851"/>
            <a:ext cx="4822028" cy="248026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8" name="Rectangle 17"/>
          <p:cNvSpPr/>
          <p:nvPr/>
        </p:nvSpPr>
        <p:spPr>
          <a:xfrm>
            <a:off x="143648" y="4737831"/>
            <a:ext cx="491937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dirty="0" smtClean="0"/>
              <a:t>Per OSHA </a:t>
            </a:r>
            <a:r>
              <a:rPr lang="es-ES" sz="2000" dirty="0"/>
              <a:t>S</a:t>
            </a:r>
            <a:r>
              <a:rPr lang="es-ES" sz="2000" dirty="0" smtClean="0"/>
              <a:t>tandard 29 CFR 1926 </a:t>
            </a:r>
            <a:r>
              <a:rPr lang="es-ES" sz="2000" dirty="0" smtClean="0"/>
              <a:t>Sub </a:t>
            </a:r>
            <a:r>
              <a:rPr lang="es-ES" sz="2000" dirty="0" err="1"/>
              <a:t>P</a:t>
            </a:r>
            <a:r>
              <a:rPr lang="es-ES" sz="2000" dirty="0" err="1" smtClean="0"/>
              <a:t>art</a:t>
            </a:r>
            <a:r>
              <a:rPr lang="es-ES" sz="2000" dirty="0" smtClean="0"/>
              <a:t> </a:t>
            </a:r>
            <a:r>
              <a:rPr lang="es-ES" sz="2000" dirty="0" smtClean="0"/>
              <a:t>P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749417907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41099" y="1625696"/>
            <a:ext cx="3793996" cy="1253540"/>
          </a:xfrm>
        </p:spPr>
        <p:txBody>
          <a:bodyPr/>
          <a:lstStyle/>
          <a:p>
            <a:r>
              <a:rPr lang="en-US" dirty="0" smtClean="0"/>
              <a:t>Thumb penetration test</a:t>
            </a:r>
          </a:p>
          <a:p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idx="1"/>
          </p:nvPr>
        </p:nvSpPr>
        <p:spPr>
          <a:xfrm>
            <a:off x="457200" y="0"/>
            <a:ext cx="4040188" cy="479822"/>
          </a:xfrm>
        </p:spPr>
        <p:txBody>
          <a:bodyPr>
            <a:noAutofit/>
          </a:bodyPr>
          <a:lstStyle/>
          <a:p>
            <a:r>
              <a:rPr lang="en-US" sz="3000" dirty="0" smtClean="0"/>
              <a:t>Manual test of soil</a:t>
            </a:r>
            <a:endParaRPr lang="en-US" sz="3000" dirty="0"/>
          </a:p>
        </p:txBody>
      </p:sp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0537" y="768332"/>
            <a:ext cx="2349552" cy="85736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3323666" y="2522862"/>
            <a:ext cx="554989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Thumb sinks 2 inches or more= Type C soil. Least unstable. Gravel, loamy sand, or soft clay</a:t>
            </a:r>
          </a:p>
          <a:p>
            <a:endParaRPr lang="en-US" sz="2400" dirty="0"/>
          </a:p>
          <a:p>
            <a:r>
              <a:rPr lang="en-US" sz="2400" dirty="0" smtClean="0"/>
              <a:t>Slope </a:t>
            </a:r>
            <a:r>
              <a:rPr lang="en-US" sz="2400" dirty="0" smtClean="0"/>
              <a:t>of </a:t>
            </a:r>
            <a:r>
              <a:rPr lang="en-US" sz="2400" dirty="0"/>
              <a:t>e</a:t>
            </a:r>
            <a:r>
              <a:rPr lang="en-US" sz="2400" dirty="0" smtClean="0"/>
              <a:t>xcavation </a:t>
            </a:r>
            <a:r>
              <a:rPr lang="en-US" sz="2400" dirty="0" smtClean="0"/>
              <a:t>can </a:t>
            </a:r>
            <a:r>
              <a:rPr lang="en-US" sz="2400" dirty="0" smtClean="0"/>
              <a:t>be no less than 6 feet  horizontal for every </a:t>
            </a:r>
            <a:r>
              <a:rPr lang="en-US" sz="2400" dirty="0" smtClean="0"/>
              <a:t>4 feet </a:t>
            </a:r>
            <a:r>
              <a:rPr lang="en-US" sz="2400" dirty="0" smtClean="0"/>
              <a:t>vertical</a:t>
            </a:r>
            <a:endParaRPr lang="en-US" sz="2400" dirty="0"/>
          </a:p>
        </p:txBody>
      </p:sp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016" y="2282337"/>
            <a:ext cx="2819400" cy="132159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3174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75966" y="166285"/>
            <a:ext cx="5007329" cy="233949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6" name="Rectangle 15"/>
          <p:cNvSpPr/>
          <p:nvPr/>
        </p:nvSpPr>
        <p:spPr>
          <a:xfrm>
            <a:off x="0" y="4658752"/>
            <a:ext cx="558125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dirty="0" smtClean="0"/>
              <a:t>Per OSHA </a:t>
            </a:r>
            <a:r>
              <a:rPr lang="es-ES" sz="2000" dirty="0" err="1" smtClean="0"/>
              <a:t>standard</a:t>
            </a:r>
            <a:r>
              <a:rPr lang="es-ES" sz="2000" dirty="0" smtClean="0"/>
              <a:t> 29 CFR 1926 </a:t>
            </a:r>
            <a:r>
              <a:rPr lang="es-ES" sz="2000" dirty="0" smtClean="0"/>
              <a:t>Sub </a:t>
            </a:r>
            <a:r>
              <a:rPr lang="es-ES" sz="2000" dirty="0" err="1"/>
              <a:t>P</a:t>
            </a:r>
            <a:r>
              <a:rPr lang="es-ES" sz="2000" dirty="0" err="1" smtClean="0"/>
              <a:t>art</a:t>
            </a:r>
            <a:r>
              <a:rPr lang="es-ES" sz="2000" dirty="0" smtClean="0"/>
              <a:t> </a:t>
            </a:r>
            <a:r>
              <a:rPr lang="es-ES" sz="2000" dirty="0" smtClean="0"/>
              <a:t>P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68528111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>
          <a:xfrm>
            <a:off x="457199" y="708421"/>
            <a:ext cx="5590919" cy="1649803"/>
          </a:xfrm>
        </p:spPr>
        <p:txBody>
          <a:bodyPr>
            <a:normAutofit/>
          </a:bodyPr>
          <a:lstStyle/>
          <a:p>
            <a:r>
              <a:rPr lang="en-US" sz="2000" dirty="0" smtClean="0"/>
              <a:t>Dry strength test</a:t>
            </a:r>
          </a:p>
          <a:p>
            <a:pPr lvl="1"/>
            <a:r>
              <a:rPr lang="en-US" sz="2000" dirty="0" smtClean="0"/>
              <a:t>Crumble a sample of soil in your hands</a:t>
            </a:r>
            <a:endParaRPr lang="en-US" sz="20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228600"/>
            <a:ext cx="4040188" cy="479822"/>
          </a:xfrm>
        </p:spPr>
        <p:txBody>
          <a:bodyPr>
            <a:noAutofit/>
          </a:bodyPr>
          <a:lstStyle/>
          <a:p>
            <a:r>
              <a:rPr lang="en-US" sz="3000" dirty="0" smtClean="0"/>
              <a:t>Other soil tests</a:t>
            </a:r>
            <a:endParaRPr lang="en-US" sz="3000" dirty="0"/>
          </a:p>
        </p:txBody>
      </p:sp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52601" y="1829136"/>
            <a:ext cx="5863713" cy="266275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0" y="4714799"/>
            <a:ext cx="503253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dirty="0" smtClean="0"/>
              <a:t>Per OSHA </a:t>
            </a:r>
            <a:r>
              <a:rPr lang="es-ES" sz="2000" dirty="0" smtClean="0"/>
              <a:t>Standard </a:t>
            </a:r>
            <a:r>
              <a:rPr lang="es-ES" sz="2000" dirty="0" smtClean="0"/>
              <a:t>29 CFR 1926 </a:t>
            </a:r>
            <a:r>
              <a:rPr lang="es-ES" sz="2000" dirty="0" smtClean="0"/>
              <a:t>Sub </a:t>
            </a:r>
            <a:r>
              <a:rPr lang="es-ES" sz="2000" dirty="0" err="1"/>
              <a:t>P</a:t>
            </a:r>
            <a:r>
              <a:rPr lang="es-ES" sz="2000" dirty="0" err="1" smtClean="0"/>
              <a:t>art</a:t>
            </a:r>
            <a:r>
              <a:rPr lang="es-ES" sz="2000" dirty="0" smtClean="0"/>
              <a:t> </a:t>
            </a:r>
            <a:r>
              <a:rPr lang="es-ES" sz="2000" dirty="0" smtClean="0"/>
              <a:t>P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452272735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>
          <a:xfrm>
            <a:off x="457200" y="699912"/>
            <a:ext cx="7789253" cy="1428750"/>
          </a:xfrm>
        </p:spPr>
        <p:txBody>
          <a:bodyPr>
            <a:noAutofit/>
          </a:bodyPr>
          <a:lstStyle/>
          <a:p>
            <a:r>
              <a:rPr lang="en-US" dirty="0" smtClean="0"/>
              <a:t>Plasticity (wet thread test)</a:t>
            </a:r>
          </a:p>
          <a:p>
            <a:pPr lvl="1"/>
            <a:r>
              <a:rPr lang="en-US" sz="2400" dirty="0" smtClean="0"/>
              <a:t>Attempt to mold a thin sample of moist soil into a thread 1/8  inch diameter by 2 inches in length </a:t>
            </a:r>
            <a:endParaRPr lang="en-US" sz="24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219666"/>
            <a:ext cx="4040188" cy="479822"/>
          </a:xfrm>
        </p:spPr>
        <p:txBody>
          <a:bodyPr>
            <a:noAutofit/>
          </a:bodyPr>
          <a:lstStyle/>
          <a:p>
            <a:r>
              <a:rPr lang="en-US" sz="3000" dirty="0" smtClean="0"/>
              <a:t>Other soil tests</a:t>
            </a:r>
            <a:endParaRPr lang="en-US" sz="3000" dirty="0"/>
          </a:p>
        </p:txBody>
      </p:sp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7800" y="1980304"/>
            <a:ext cx="6172200" cy="280024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8" name="Rectangle 7"/>
          <p:cNvSpPr/>
          <p:nvPr/>
        </p:nvSpPr>
        <p:spPr>
          <a:xfrm>
            <a:off x="266521" y="4786782"/>
            <a:ext cx="484439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dirty="0" smtClean="0"/>
              <a:t>Per OSHA S</a:t>
            </a:r>
            <a:r>
              <a:rPr lang="es-ES" sz="2000" dirty="0" smtClean="0"/>
              <a:t>tandard </a:t>
            </a:r>
            <a:r>
              <a:rPr lang="es-ES" sz="2000" dirty="0" smtClean="0"/>
              <a:t>29 CFR 1926 </a:t>
            </a:r>
            <a:r>
              <a:rPr lang="es-ES" sz="2000" dirty="0" smtClean="0"/>
              <a:t>Sub </a:t>
            </a:r>
            <a:r>
              <a:rPr lang="es-ES" sz="2000" dirty="0" err="1"/>
              <a:t>P</a:t>
            </a:r>
            <a:r>
              <a:rPr lang="es-ES" sz="2000" dirty="0" err="1" smtClean="0"/>
              <a:t>art</a:t>
            </a:r>
            <a:r>
              <a:rPr lang="es-ES" sz="2000" dirty="0" smtClean="0"/>
              <a:t> </a:t>
            </a:r>
            <a:r>
              <a:rPr lang="es-ES" sz="2000" dirty="0" smtClean="0"/>
              <a:t>P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353184731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>
          <a:xfrm>
            <a:off x="457200" y="542925"/>
            <a:ext cx="4040188" cy="514350"/>
          </a:xfrm>
        </p:spPr>
        <p:txBody>
          <a:bodyPr>
            <a:normAutofit/>
          </a:bodyPr>
          <a:lstStyle/>
          <a:p>
            <a:r>
              <a:rPr lang="en-US" dirty="0" smtClean="0"/>
              <a:t>Pocket </a:t>
            </a:r>
            <a:r>
              <a:rPr lang="en-US" dirty="0" err="1" smtClean="0"/>
              <a:t>penetrometer</a:t>
            </a:r>
            <a:endParaRPr lang="en-US" dirty="0" smtClean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95184"/>
            <a:ext cx="4040188" cy="479822"/>
          </a:xfrm>
        </p:spPr>
        <p:txBody>
          <a:bodyPr>
            <a:normAutofit/>
          </a:bodyPr>
          <a:lstStyle/>
          <a:p>
            <a:r>
              <a:rPr lang="en-US" sz="2000" dirty="0" smtClean="0"/>
              <a:t>Other soil tests</a:t>
            </a:r>
            <a:endParaRPr lang="en-US" sz="2000" dirty="0"/>
          </a:p>
        </p:txBody>
      </p:sp>
      <p:pic>
        <p:nvPicPr>
          <p:cNvPr id="3379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1057276"/>
            <a:ext cx="6184208" cy="257431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10" name="Rectangle 9"/>
          <p:cNvSpPr/>
          <p:nvPr/>
        </p:nvSpPr>
        <p:spPr>
          <a:xfrm>
            <a:off x="1" y="4575256"/>
            <a:ext cx="486727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dirty="0" smtClean="0"/>
              <a:t>Per OSHA </a:t>
            </a:r>
            <a:r>
              <a:rPr lang="es-ES" sz="2000" dirty="0"/>
              <a:t>S</a:t>
            </a:r>
            <a:r>
              <a:rPr lang="es-ES" sz="2000" dirty="0" smtClean="0"/>
              <a:t>tandard </a:t>
            </a:r>
            <a:r>
              <a:rPr lang="es-ES" sz="2000" dirty="0" smtClean="0"/>
              <a:t>29 CFR 1926 </a:t>
            </a:r>
            <a:r>
              <a:rPr lang="es-ES" sz="2000" dirty="0" smtClean="0"/>
              <a:t>Sub </a:t>
            </a:r>
            <a:r>
              <a:rPr lang="es-ES" sz="2000" dirty="0" err="1" smtClean="0"/>
              <a:t>Part</a:t>
            </a:r>
            <a:r>
              <a:rPr lang="es-ES" sz="2000" dirty="0" smtClean="0"/>
              <a:t> </a:t>
            </a:r>
            <a:r>
              <a:rPr lang="es-ES" sz="2000" dirty="0" smtClean="0"/>
              <a:t>P</a:t>
            </a:r>
            <a:endParaRPr lang="en-US" sz="2000" dirty="0"/>
          </a:p>
        </p:txBody>
      </p:sp>
      <p:pic>
        <p:nvPicPr>
          <p:cNvPr id="3379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7389" y="2490443"/>
            <a:ext cx="4333875" cy="181346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515409091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1" y="4575256"/>
            <a:ext cx="486727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dirty="0" smtClean="0"/>
              <a:t>Per OSHA </a:t>
            </a:r>
            <a:r>
              <a:rPr lang="es-ES" sz="2000" dirty="0"/>
              <a:t>S</a:t>
            </a:r>
            <a:r>
              <a:rPr lang="es-ES" sz="2000" dirty="0" smtClean="0"/>
              <a:t>tandard </a:t>
            </a:r>
            <a:r>
              <a:rPr lang="es-ES" sz="2000" dirty="0" smtClean="0"/>
              <a:t>29 CFR 1926 </a:t>
            </a:r>
            <a:r>
              <a:rPr lang="es-ES" sz="2000" dirty="0" smtClean="0"/>
              <a:t>Sub </a:t>
            </a:r>
            <a:r>
              <a:rPr lang="es-ES" sz="2000" dirty="0" err="1"/>
              <a:t>P</a:t>
            </a:r>
            <a:r>
              <a:rPr lang="es-ES" sz="2000" dirty="0" err="1" smtClean="0"/>
              <a:t>art</a:t>
            </a:r>
            <a:r>
              <a:rPr lang="es-ES" sz="2000" dirty="0" smtClean="0"/>
              <a:t> </a:t>
            </a:r>
            <a:r>
              <a:rPr lang="es-ES" sz="2000" dirty="0" smtClean="0"/>
              <a:t>P</a:t>
            </a:r>
            <a:endParaRPr lang="en-US" sz="2000" dirty="0"/>
          </a:p>
        </p:txBody>
      </p:sp>
      <p:pic>
        <p:nvPicPr>
          <p:cNvPr id="9" name="Picture 2" descr="http://www.shastabe.com/ebulletin/wp-content/uploads/2013/03/Safety-3.20.1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042" y="762369"/>
            <a:ext cx="8231547" cy="34778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2" name="Oval 1"/>
          <p:cNvSpPr/>
          <p:nvPr/>
        </p:nvSpPr>
        <p:spPr>
          <a:xfrm>
            <a:off x="1081760" y="2798864"/>
            <a:ext cx="1285569" cy="1105434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5157953" y="1963909"/>
            <a:ext cx="1677510" cy="714056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5451453" y="2975262"/>
            <a:ext cx="1932730" cy="552718"/>
          </a:xfrm>
          <a:prstGeom prst="ellipse">
            <a:avLst/>
          </a:prstGeom>
          <a:noFill/>
          <a:ln w="38100" cmpd="sng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0063932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Horizon">
  <a:themeElements>
    <a:clrScheme name="Horizon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Horizon">
      <a:majorFont>
        <a:latin typeface="Arial Narrow"/>
        <a:ea typeface=""/>
        <a:cs typeface=""/>
        <a:font script="Jpan" typeface="ＭＳ ゴシック"/>
        <a:font script="Hang" typeface="HY얕은샘물M"/>
        <a:font script="Hans" typeface="华文新魏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ＭＳ ゴシック"/>
        <a:font script="Hang" typeface="HY얕은샘물M"/>
        <a:font script="Hans" typeface="华文新魏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Horizon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Horizon.thmx</Template>
  <TotalTime>547</TotalTime>
  <Words>608</Words>
  <Application>Microsoft Macintosh PowerPoint</Application>
  <PresentationFormat>On-screen Show (16:9)</PresentationFormat>
  <Paragraphs>71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Horizon</vt:lpstr>
      <vt:lpstr>Section 4</vt:lpstr>
      <vt:lpstr>Working Safely in Trenches &amp; Excavations</vt:lpstr>
      <vt:lpstr>The Competent Person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Section 4</dc:title>
  <dc:subject/>
  <dc:creator/>
  <cp:keywords/>
  <dc:description/>
  <cp:lastModifiedBy>James Carpenter</cp:lastModifiedBy>
  <cp:revision>22</cp:revision>
  <dcterms:created xsi:type="dcterms:W3CDTF">2016-04-02T15:53:03Z</dcterms:created>
  <dcterms:modified xsi:type="dcterms:W3CDTF">2016-07-06T03:59:42Z</dcterms:modified>
  <cp:category/>
</cp:coreProperties>
</file>