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6" r:id="rId2"/>
    <p:sldId id="259" r:id="rId3"/>
    <p:sldId id="265" r:id="rId4"/>
    <p:sldId id="258" r:id="rId5"/>
    <p:sldId id="264" r:id="rId6"/>
    <p:sldId id="269" r:id="rId7"/>
    <p:sldId id="266" r:id="rId8"/>
    <p:sldId id="268" r:id="rId9"/>
    <p:sldId id="267" r:id="rId10"/>
    <p:sldId id="262" r:id="rId11"/>
    <p:sldId id="263" r:id="rId12"/>
    <p:sldId id="260" r:id="rId13"/>
    <p:sldId id="261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4" d="100"/>
          <a:sy n="84" d="100"/>
        </p:scale>
        <p:origin x="-904" y="-10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3429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574E-8BE7-634A-8BD9-A250EC5E6A93}" type="datetimeFigureOut">
              <a:rPr lang="en-US" smtClean="0"/>
              <a:t>7/6/16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A18F-7772-B245-AD93-C146AADEBB03}" type="slidenum">
              <a:rPr lang="en-US" smtClean="0"/>
              <a:t>‹#›</a:t>
            </a:fld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2914650"/>
            <a:ext cx="6400800" cy="131445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05916"/>
            <a:ext cx="7772400" cy="1102519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574E-8BE7-634A-8BD9-A250EC5E6A93}" type="datetimeFigureOut">
              <a:rPr lang="en-US" smtClean="0"/>
              <a:t>7/6/16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A18F-7772-B245-AD93-C146AADEBB0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79248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3721894"/>
            <a:ext cx="7885113" cy="1021556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1" y="2596754"/>
            <a:ext cx="7885113" cy="1125140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574E-8BE7-634A-8BD9-A250EC5E6A93}" type="datetimeFigureOut">
              <a:rPr lang="en-US" smtClean="0"/>
              <a:t>7/6/16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A18F-7772-B245-AD93-C146AADE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200150"/>
            <a:ext cx="3733800" cy="30861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200150"/>
            <a:ext cx="3733800" cy="30861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574E-8BE7-634A-8BD9-A250EC5E6A93}" type="datetimeFigureOut">
              <a:rPr lang="en-US" smtClean="0"/>
              <a:t>7/6/16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A18F-7772-B245-AD93-C146AADE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57350"/>
            <a:ext cx="3733800" cy="26289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200150"/>
            <a:ext cx="3733800" cy="431006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574E-8BE7-634A-8BD9-A250EC5E6A93}" type="datetimeFigureOut">
              <a:rPr lang="en-US" smtClean="0"/>
              <a:t>7/6/16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A18F-7772-B245-AD93-C146AADE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574E-8BE7-634A-8BD9-A250EC5E6A93}" type="datetimeFigureOut">
              <a:rPr lang="en-US" smtClean="0"/>
              <a:t>7/6/16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A18F-7772-B245-AD93-C146AADE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574E-8BE7-634A-8BD9-A250EC5E6A93}" type="datetimeFigureOut">
              <a:rPr lang="en-US" smtClean="0"/>
              <a:t>7/6/16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A18F-7772-B245-AD93-C146AADE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085850"/>
            <a:ext cx="4648200" cy="3200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1910919"/>
            <a:ext cx="2971800" cy="23753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574E-8BE7-634A-8BD9-A250EC5E6A93}" type="datetimeFigureOut">
              <a:rPr lang="en-US" smtClean="0"/>
              <a:t>7/6/16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A18F-7772-B245-AD93-C146AADE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085850"/>
            <a:ext cx="2971800" cy="82296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085850"/>
            <a:ext cx="3419856" cy="260604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910918"/>
            <a:ext cx="2971800" cy="1803832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574E-8BE7-634A-8BD9-A250EC5E6A93}" type="datetimeFigureOut">
              <a:rPr lang="en-US" smtClean="0"/>
              <a:t>7/6/16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A18F-7772-B245-AD93-C146AADE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574E-8BE7-634A-8BD9-A250EC5E6A93}" type="datetimeFigureOut">
              <a:rPr lang="en-US" smtClean="0"/>
              <a:t>7/6/16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A18F-7772-B245-AD93-C146AADE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22574E-8BE7-634A-8BD9-A250EC5E6A93}" type="datetimeFigureOut">
              <a:rPr lang="en-US" smtClean="0"/>
              <a:t>7/6/16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52A18F-7772-B245-AD93-C146AADEBB0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05979"/>
            <a:ext cx="7924800" cy="85725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00151"/>
            <a:ext cx="79248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4767263"/>
            <a:ext cx="15240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FE22574E-8BE7-634A-8BD9-A250EC5E6A93}" type="datetimeFigureOut">
              <a:rPr lang="en-US" smtClean="0"/>
              <a:t>7/6/16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4767263"/>
            <a:ext cx="990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CB52A18F-7772-B245-AD93-C146AADEBB03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gi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636444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Before You Dig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Soil Protection</a:t>
            </a:r>
          </a:p>
          <a:p>
            <a:r>
              <a:rPr lang="en-US" dirty="0" smtClean="0">
                <a:solidFill>
                  <a:srgbClr val="FFFFFF"/>
                </a:solidFill>
              </a:rPr>
              <a:t>Underground Utilities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6560"/>
            <a:ext cx="7772400" cy="1102519"/>
          </a:xfrm>
        </p:spPr>
        <p:txBody>
          <a:bodyPr/>
          <a:lstStyle/>
          <a:p>
            <a:r>
              <a:rPr lang="en-US" dirty="0" smtClean="0">
                <a:solidFill>
                  <a:srgbClr val="FFFFFF"/>
                </a:solidFill>
              </a:rPr>
              <a:t>Section 5</a:t>
            </a:r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48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7200" y="1058125"/>
            <a:ext cx="8228228" cy="296346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n-US" sz="2000" dirty="0" smtClean="0"/>
              <a:t>Plan and implement traffic control measures as necessary to protect workers</a:t>
            </a:r>
          </a:p>
          <a:p>
            <a:pPr>
              <a:lnSpc>
                <a:spcPct val="120000"/>
              </a:lnSpc>
            </a:pPr>
            <a:r>
              <a:rPr lang="en-US" sz="2000" dirty="0" smtClean="0"/>
              <a:t>Air quality and atmospheric testing of the trench: Harmful gases may build up at the bottom of trenches as a result of damaged utilities or pipes</a:t>
            </a:r>
          </a:p>
          <a:p>
            <a:pPr>
              <a:lnSpc>
                <a:spcPct val="120000"/>
              </a:lnSpc>
            </a:pPr>
            <a:r>
              <a:rPr lang="en-US" sz="2000" dirty="0" smtClean="0"/>
              <a:t>Workers must be protected from atmospheric contaminants, oxygen deficiency, toxic vapors, fumes  or gases</a:t>
            </a:r>
          </a:p>
          <a:p>
            <a:pPr>
              <a:lnSpc>
                <a:spcPct val="120000"/>
              </a:lnSpc>
            </a:pPr>
            <a:r>
              <a:rPr lang="en-US" sz="2000" dirty="0" smtClean="0"/>
              <a:t>If hazardous fumes exist or may exist, adequate ventilation and rescue equipment must be provided and ready to use at the site.</a:t>
            </a:r>
          </a:p>
          <a:p>
            <a:pPr>
              <a:lnSpc>
                <a:spcPct val="120000"/>
              </a:lnSpc>
            </a:pPr>
            <a:endParaRPr lang="en-US" sz="2000" dirty="0" smtClean="0"/>
          </a:p>
          <a:p>
            <a:pPr>
              <a:lnSpc>
                <a:spcPct val="120000"/>
              </a:lnSpc>
            </a:pPr>
            <a:endParaRPr lang="en-US" sz="2000" dirty="0" smtClean="0"/>
          </a:p>
          <a:p>
            <a:pPr>
              <a:lnSpc>
                <a:spcPct val="120000"/>
              </a:lnSpc>
            </a:pPr>
            <a:endParaRPr lang="en-US" sz="2000" dirty="0"/>
          </a:p>
          <a:p>
            <a:pPr>
              <a:lnSpc>
                <a:spcPct val="120000"/>
              </a:lnSpc>
            </a:pPr>
            <a:endParaRPr lang="en-US" sz="20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39911"/>
            <a:ext cx="4040188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Before you dig</a:t>
            </a:r>
            <a:endParaRPr lang="en-US" sz="3000" dirty="0"/>
          </a:p>
        </p:txBody>
      </p:sp>
      <p:sp>
        <p:nvSpPr>
          <p:cNvPr id="12" name="Rectangle 11"/>
          <p:cNvSpPr/>
          <p:nvPr/>
        </p:nvSpPr>
        <p:spPr>
          <a:xfrm>
            <a:off x="188134" y="4523717"/>
            <a:ext cx="48757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</a:t>
            </a:r>
            <a:r>
              <a:rPr lang="es-ES" sz="2000" dirty="0"/>
              <a:t>S</a:t>
            </a:r>
            <a:r>
              <a:rPr lang="es-ES" sz="2000" dirty="0" smtClean="0"/>
              <a:t>tandard 29 CFR 1926 Sub </a:t>
            </a:r>
            <a:r>
              <a:rPr lang="es-ES" sz="2000" dirty="0" err="1"/>
              <a:t>P</a:t>
            </a:r>
            <a:r>
              <a:rPr lang="es-ES" sz="2000" dirty="0" err="1" smtClean="0"/>
              <a:t>art</a:t>
            </a:r>
            <a:r>
              <a:rPr lang="es-ES" sz="2000" dirty="0" smtClean="0"/>
              <a:t> 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316242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4644" y="498855"/>
            <a:ext cx="6410324" cy="282168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7478" y="3462658"/>
            <a:ext cx="6417493" cy="135287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68030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7200" y="1163997"/>
            <a:ext cx="7883320" cy="3850802"/>
          </a:xfrm>
        </p:spPr>
        <p:txBody>
          <a:bodyPr>
            <a:noAutofit/>
          </a:bodyPr>
          <a:lstStyle/>
          <a:p>
            <a:r>
              <a:rPr lang="en-US" sz="2000" dirty="0" smtClean="0"/>
              <a:t>All underground utilities must be identified and marked by calling #811 to locate underground utilities</a:t>
            </a:r>
          </a:p>
          <a:p>
            <a:r>
              <a:rPr lang="en-US" sz="2000" dirty="0" smtClean="0"/>
              <a:t>Protect, support, or remove underground utilities while excavation is open</a:t>
            </a:r>
          </a:p>
          <a:p>
            <a:r>
              <a:rPr lang="en-US" sz="2000" dirty="0" smtClean="0"/>
              <a:t>Immediately notify utility operators if an underground utility is damaged</a:t>
            </a:r>
          </a:p>
          <a:p>
            <a:r>
              <a:rPr lang="en-US" sz="2000" dirty="0" smtClean="0"/>
              <a:t>If utility damage results in release of gas, call the utility operator and emergency services or 911 if necessary</a:t>
            </a:r>
          </a:p>
          <a:p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9912"/>
            <a:ext cx="4040188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Underground utilities</a:t>
            </a:r>
            <a:endParaRPr lang="en-US" sz="3000" dirty="0"/>
          </a:p>
        </p:txBody>
      </p:sp>
      <p:sp>
        <p:nvSpPr>
          <p:cNvPr id="14" name="Rectangle 13"/>
          <p:cNvSpPr/>
          <p:nvPr/>
        </p:nvSpPr>
        <p:spPr>
          <a:xfrm>
            <a:off x="-1" y="4714714"/>
            <a:ext cx="50952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Standard 29 CFR 1926 Sub </a:t>
            </a:r>
            <a:r>
              <a:rPr lang="es-ES" sz="2000" dirty="0" err="1" smtClean="0"/>
              <a:t>Part</a:t>
            </a:r>
            <a:r>
              <a:rPr lang="es-ES" sz="2000" dirty="0" smtClean="0"/>
              <a:t> 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58224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078" y="752635"/>
            <a:ext cx="8596094" cy="352764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2633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8639"/>
            <a:ext cx="8762896" cy="43237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98677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458639"/>
            <a:ext cx="8762896" cy="43237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cxnSp>
        <p:nvCxnSpPr>
          <p:cNvPr id="4" name="Straight Connector 3"/>
          <p:cNvCxnSpPr/>
          <p:nvPr/>
        </p:nvCxnSpPr>
        <p:spPr>
          <a:xfrm flipV="1">
            <a:off x="5016854" y="2022709"/>
            <a:ext cx="0" cy="1375913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6360756" y="2022709"/>
            <a:ext cx="0" cy="80225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016854" y="2022708"/>
            <a:ext cx="1343902" cy="0"/>
          </a:xfrm>
          <a:prstGeom prst="line">
            <a:avLst/>
          </a:prstGeom>
          <a:ln w="38100" cmpd="sng">
            <a:prstDash val="dash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Line Callout 1 8"/>
          <p:cNvSpPr/>
          <p:nvPr/>
        </p:nvSpPr>
        <p:spPr>
          <a:xfrm>
            <a:off x="5839934" y="1387673"/>
            <a:ext cx="1246375" cy="505677"/>
          </a:xfrm>
          <a:prstGeom prst="borderCallout1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rgbClr val="000000"/>
                </a:solidFill>
              </a:rPr>
              <a:t>8ft</a:t>
            </a:r>
          </a:p>
          <a:p>
            <a:pPr algn="ctr"/>
            <a:r>
              <a:rPr lang="en-US" dirty="0" smtClean="0">
                <a:solidFill>
                  <a:srgbClr val="000000"/>
                </a:solidFill>
              </a:rPr>
              <a:t>Type B Soil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8133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http://ltap.colorado.edu/newsletter/may04/images/Type%20B%20Benching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87693" y="987834"/>
            <a:ext cx="7365240" cy="315177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8782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http://www.doli.virginia.gov/images/trench_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421" y="270479"/>
            <a:ext cx="8872120" cy="465949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539267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9911"/>
            <a:ext cx="4452098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Protection</a:t>
            </a:r>
            <a:endParaRPr lang="en-US" sz="3000" dirty="0"/>
          </a:p>
        </p:txBody>
      </p:sp>
      <p:sp>
        <p:nvSpPr>
          <p:cNvPr id="14" name="TextBox 13"/>
          <p:cNvSpPr txBox="1"/>
          <p:nvPr/>
        </p:nvSpPr>
        <p:spPr>
          <a:xfrm>
            <a:off x="374341" y="719733"/>
            <a:ext cx="8398494" cy="40688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/>
              <a:t>Workers must stand away from vehicles being loaded to avoid being struck by equipment or spillage</a:t>
            </a:r>
          </a:p>
          <a:p>
            <a:pPr lvl="1" indent="-45720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/>
              <a:t>All workers on an excavation site must wear hard hats</a:t>
            </a:r>
          </a:p>
          <a:p>
            <a:pPr lvl="1" indent="-45720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/>
              <a:t>All equipment must have an operational back up alarm</a:t>
            </a:r>
          </a:p>
          <a:p>
            <a:pPr lvl="1" indent="-457200">
              <a:lnSpc>
                <a:spcPct val="120000"/>
              </a:lnSpc>
              <a:buFont typeface="Arial" pitchFamily="34" charset="0"/>
              <a:buChar char="•"/>
            </a:pPr>
            <a:r>
              <a:rPr lang="en-US" sz="2400" dirty="0" smtClean="0"/>
              <a:t>Appropriate walk ways with guard rails must be provided for trenches being crossed</a:t>
            </a:r>
          </a:p>
          <a:p>
            <a:pPr lvl="1" indent="-457200">
              <a:lnSpc>
                <a:spcPct val="120000"/>
              </a:lnSpc>
              <a:buFont typeface="Arial" pitchFamily="34" charset="0"/>
              <a:buChar char="•"/>
            </a:pPr>
            <a:endParaRPr lang="en-US" sz="2400" dirty="0" smtClean="0"/>
          </a:p>
          <a:p>
            <a:pPr lvl="1" indent="-457200">
              <a:lnSpc>
                <a:spcPct val="120000"/>
              </a:lnSpc>
              <a:buFont typeface="Arial" pitchFamily="34" charset="0"/>
              <a:buChar char="•"/>
            </a:pPr>
            <a:endParaRPr lang="en-US" sz="2400" dirty="0"/>
          </a:p>
          <a:p>
            <a:pPr lvl="1" indent="-457200">
              <a:lnSpc>
                <a:spcPct val="120000"/>
              </a:lnSpc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188134" y="4495394"/>
            <a:ext cx="49541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dirty="0" smtClean="0"/>
              <a:t>Per OSHA </a:t>
            </a:r>
            <a:r>
              <a:rPr lang="es-ES" sz="1600" dirty="0"/>
              <a:t>S</a:t>
            </a:r>
            <a:r>
              <a:rPr lang="es-ES" sz="1600" dirty="0" smtClean="0"/>
              <a:t>tandard 29 CFR 1926 Sub </a:t>
            </a:r>
            <a:r>
              <a:rPr lang="es-ES" sz="1600" dirty="0" err="1"/>
              <a:t>P</a:t>
            </a:r>
            <a:r>
              <a:rPr lang="es-ES" sz="1600" dirty="0" err="1" smtClean="0"/>
              <a:t>art</a:t>
            </a:r>
            <a:r>
              <a:rPr lang="es-ES" sz="1600" dirty="0" smtClean="0"/>
              <a:t> P</a:t>
            </a:r>
            <a:endParaRPr lang="en-US" sz="1600" dirty="0"/>
          </a:p>
        </p:txBody>
      </p:sp>
      <p:pic>
        <p:nvPicPr>
          <p:cNvPr id="39938" name="Picture 2" descr="http://www.tprco.com/pics/walkway_bridge/walkway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0499" y="2936211"/>
            <a:ext cx="4682336" cy="2022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60522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7199" y="803399"/>
            <a:ext cx="8008742" cy="2963466"/>
          </a:xfrm>
        </p:spPr>
        <p:txBody>
          <a:bodyPr>
            <a:normAutofit/>
          </a:bodyPr>
          <a:lstStyle/>
          <a:p>
            <a:r>
              <a:rPr lang="en-US" sz="2000" dirty="0" smtClean="0"/>
              <a:t>Choose and construct the appropriate excavation protection according to OSHA standards and based on soil type (A, B, or C).</a:t>
            </a:r>
          </a:p>
          <a:p>
            <a:pPr lvl="1"/>
            <a:r>
              <a:rPr lang="en-US" dirty="0" smtClean="0"/>
              <a:t>Sloping</a:t>
            </a:r>
          </a:p>
          <a:p>
            <a:pPr lvl="1"/>
            <a:r>
              <a:rPr lang="en-US" dirty="0" smtClean="0"/>
              <a:t>Benching</a:t>
            </a:r>
          </a:p>
          <a:p>
            <a:pPr lvl="1"/>
            <a:r>
              <a:rPr lang="en-US" dirty="0" smtClean="0"/>
              <a:t>Shoring or shielding (must use for trenches greater than 4 ft.)</a:t>
            </a:r>
          </a:p>
          <a:p>
            <a:endParaRPr lang="en-US" sz="2000" dirty="0"/>
          </a:p>
          <a:p>
            <a:endParaRPr lang="en-US" sz="20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5501"/>
            <a:ext cx="4763464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Protection (Talking Head)</a:t>
            </a:r>
            <a:endParaRPr lang="en-US" sz="3000" dirty="0"/>
          </a:p>
        </p:txBody>
      </p:sp>
      <p:sp>
        <p:nvSpPr>
          <p:cNvPr id="13" name="Rectangle 12"/>
          <p:cNvSpPr/>
          <p:nvPr/>
        </p:nvSpPr>
        <p:spPr>
          <a:xfrm>
            <a:off x="4013060" y="4782773"/>
            <a:ext cx="51309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</a:t>
            </a:r>
            <a:r>
              <a:rPr lang="es-ES" sz="2000" dirty="0"/>
              <a:t>S</a:t>
            </a:r>
            <a:r>
              <a:rPr lang="es-ES" sz="2000" dirty="0" smtClean="0"/>
              <a:t>tandard 29 CFR 1926 </a:t>
            </a:r>
            <a:r>
              <a:rPr lang="es-ES" sz="2000" dirty="0" err="1" smtClean="0"/>
              <a:t>Subpart</a:t>
            </a:r>
            <a:r>
              <a:rPr lang="es-ES" sz="2000" dirty="0" smtClean="0"/>
              <a:t> 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44219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57200" y="685800"/>
            <a:ext cx="7977386" cy="2963466"/>
          </a:xfrm>
        </p:spPr>
        <p:txBody>
          <a:bodyPr>
            <a:normAutofit/>
          </a:bodyPr>
          <a:lstStyle/>
          <a:p>
            <a:pPr>
              <a:lnSpc>
                <a:spcPct val="130000"/>
              </a:lnSpc>
            </a:pPr>
            <a:endParaRPr lang="en-US" sz="2000" dirty="0"/>
          </a:p>
          <a:p>
            <a:pPr>
              <a:lnSpc>
                <a:spcPct val="130000"/>
              </a:lnSpc>
            </a:pPr>
            <a:endParaRPr lang="en-US" sz="2000" dirty="0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2" y="34528"/>
            <a:ext cx="4420743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Protection (Talking Head)</a:t>
            </a:r>
            <a:endParaRPr lang="en-US" sz="3000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2" y="514350"/>
            <a:ext cx="8347085" cy="362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Trenches deeper than 4ft must have a method of entry and exit such as a ladder.</a:t>
            </a:r>
          </a:p>
          <a:p>
            <a:endParaRPr lang="en-US" sz="2400" dirty="0"/>
          </a:p>
          <a:p>
            <a:r>
              <a:rPr lang="en-US" sz="2400" dirty="0" smtClean="0"/>
              <a:t>The ladder must extend at least 3 feet above the opening of the excavation and be within 25 feet of any workers inside the trench</a:t>
            </a:r>
          </a:p>
          <a:p>
            <a:endParaRPr lang="en-US" sz="2400" dirty="0"/>
          </a:p>
          <a:p>
            <a:pPr>
              <a:lnSpc>
                <a:spcPct val="120000"/>
              </a:lnSpc>
            </a:pPr>
            <a:r>
              <a:rPr lang="en-US" sz="2400" dirty="0" smtClean="0"/>
              <a:t>Earth ramps used as exits from excavations can only be used if a worker can walk on them in an upright position and are designed by a competent person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228600" y="4577380"/>
            <a:ext cx="472554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</a:t>
            </a:r>
            <a:r>
              <a:rPr lang="es-ES" sz="2000" dirty="0"/>
              <a:t>S</a:t>
            </a:r>
            <a:r>
              <a:rPr lang="es-ES" sz="2000" dirty="0" smtClean="0"/>
              <a:t>tandard 29 CFR 1926 Sub </a:t>
            </a:r>
            <a:r>
              <a:rPr lang="es-ES" sz="2000" dirty="0" err="1"/>
              <a:t>P</a:t>
            </a:r>
            <a:r>
              <a:rPr lang="es-ES" sz="2000" dirty="0" err="1" smtClean="0"/>
              <a:t>art</a:t>
            </a:r>
            <a:r>
              <a:rPr lang="es-ES" sz="2000" dirty="0" smtClean="0"/>
              <a:t> P</a:t>
            </a:r>
            <a:endParaRPr lang="en-US" sz="2000" dirty="0"/>
          </a:p>
        </p:txBody>
      </p:sp>
      <p:pic>
        <p:nvPicPr>
          <p:cNvPr id="17" name="Picture 6" descr="http://mattosunderground.com/images/pages/safet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02074" y="3607664"/>
            <a:ext cx="2569132" cy="192204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652566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2" y="1"/>
            <a:ext cx="4891073" cy="479822"/>
          </a:xfrm>
        </p:spPr>
        <p:txBody>
          <a:bodyPr>
            <a:noAutofit/>
          </a:bodyPr>
          <a:lstStyle/>
          <a:p>
            <a:r>
              <a:rPr lang="en-US" sz="3000" dirty="0" smtClean="0"/>
              <a:t>Protection (Talking Head)</a:t>
            </a:r>
            <a:endParaRPr lang="en-US" sz="3000" dirty="0"/>
          </a:p>
        </p:txBody>
      </p:sp>
      <p:sp>
        <p:nvSpPr>
          <p:cNvPr id="14" name="TextBox 13"/>
          <p:cNvSpPr txBox="1"/>
          <p:nvPr/>
        </p:nvSpPr>
        <p:spPr>
          <a:xfrm>
            <a:off x="228600" y="683282"/>
            <a:ext cx="8174630" cy="41549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indent="-457200">
              <a:buFont typeface="Arial" pitchFamily="34" charset="0"/>
              <a:buChar char="•"/>
            </a:pPr>
            <a:r>
              <a:rPr lang="en-US" sz="2400" dirty="0" smtClean="0"/>
              <a:t>Never enter a trench with water inside of it</a:t>
            </a:r>
            <a:endParaRPr lang="en-US" sz="2400" dirty="0"/>
          </a:p>
          <a:p>
            <a:pPr lvl="1" indent="-457200">
              <a:buFont typeface="Arial" pitchFamily="34" charset="0"/>
              <a:buChar char="•"/>
            </a:pPr>
            <a:r>
              <a:rPr lang="en-US" sz="2400" dirty="0" smtClean="0"/>
              <a:t>Have pump equipment ready to pump out any free standing water inside of a trench</a:t>
            </a:r>
            <a:endParaRPr lang="en-US" sz="2400" u="sng" dirty="0"/>
          </a:p>
          <a:p>
            <a:pPr lvl="1" indent="-457200">
              <a:buFont typeface="Arial" pitchFamily="34" charset="0"/>
              <a:buChar char="•"/>
            </a:pPr>
            <a:r>
              <a:rPr lang="en-US" sz="2400" u="sng" dirty="0" smtClean="0"/>
              <a:t>The competent person must inspect the trench </a:t>
            </a:r>
            <a:r>
              <a:rPr lang="en-US" sz="2400" b="1" u="sng" dirty="0" smtClean="0"/>
              <a:t>DAILY, AT THE BEGINNING OF EACH SHIFT, AFTER A RAINSTORM, AND IF THERE HAVE BEEN ANY CHANGES TO THE TRENCH</a:t>
            </a:r>
            <a:endParaRPr lang="en-US" sz="2400" b="1" u="sng" dirty="0"/>
          </a:p>
          <a:p>
            <a:pPr lvl="1" indent="-457200">
              <a:buFont typeface="Arial" pitchFamily="34" charset="0"/>
              <a:buChar char="•"/>
            </a:pPr>
            <a:r>
              <a:rPr lang="en-US" sz="2400" dirty="0" smtClean="0"/>
              <a:t>Place excavated dirt as far away as possible from the trench</a:t>
            </a:r>
            <a:endParaRPr lang="en-US" sz="2400" dirty="0"/>
          </a:p>
          <a:p>
            <a:pPr lvl="1" indent="-457200">
              <a:buFont typeface="Arial" pitchFamily="34" charset="0"/>
              <a:buChar char="•"/>
            </a:pPr>
            <a:r>
              <a:rPr lang="en-US" sz="2400" dirty="0" smtClean="0"/>
              <a:t>Trench boxes will extend the top of the trench</a:t>
            </a:r>
            <a:endParaRPr lang="en-US" sz="2400" dirty="0"/>
          </a:p>
          <a:p>
            <a:pPr lvl="1" indent="-457200">
              <a:buFont typeface="Arial" pitchFamily="34" charset="0"/>
              <a:buChar char="•"/>
            </a:pPr>
            <a:r>
              <a:rPr lang="en-US" sz="2400" dirty="0" smtClean="0"/>
              <a:t>Workers</a:t>
            </a:r>
            <a:r>
              <a:rPr lang="es-ES" sz="2400" dirty="0" smtClean="0"/>
              <a:t> </a:t>
            </a:r>
            <a:r>
              <a:rPr lang="en-US" sz="2400" dirty="0" smtClean="0"/>
              <a:t>shall</a:t>
            </a:r>
            <a:r>
              <a:rPr lang="es-ES" sz="2400" dirty="0" smtClean="0"/>
              <a:t> </a:t>
            </a:r>
            <a:r>
              <a:rPr lang="es-ES" sz="2400" dirty="0" err="1" smtClean="0"/>
              <a:t>never</a:t>
            </a:r>
            <a:r>
              <a:rPr lang="es-ES" sz="2400" dirty="0" smtClean="0"/>
              <a:t> </a:t>
            </a:r>
            <a:r>
              <a:rPr lang="es-ES" sz="2400" dirty="0"/>
              <a:t>stand </a:t>
            </a:r>
            <a:r>
              <a:rPr lang="es-ES" sz="2400" dirty="0" err="1"/>
              <a:t>under</a:t>
            </a:r>
            <a:r>
              <a:rPr lang="es-ES" sz="2400" dirty="0"/>
              <a:t> </a:t>
            </a:r>
            <a:r>
              <a:rPr lang="es-ES" sz="2400" dirty="0" err="1"/>
              <a:t>loads</a:t>
            </a:r>
            <a:r>
              <a:rPr lang="es-ES" sz="2400" dirty="0"/>
              <a:t> </a:t>
            </a:r>
            <a:r>
              <a:rPr lang="es-ES" sz="2400" dirty="0" err="1"/>
              <a:t>that</a:t>
            </a:r>
            <a:r>
              <a:rPr lang="es-ES" sz="2400" dirty="0"/>
              <a:t> are </a:t>
            </a:r>
            <a:r>
              <a:rPr lang="es-ES" sz="2400" dirty="0" err="1"/>
              <a:t>being</a:t>
            </a:r>
            <a:r>
              <a:rPr lang="es-ES" sz="2400" dirty="0"/>
              <a:t> </a:t>
            </a:r>
            <a:r>
              <a:rPr lang="es-ES" sz="2400" dirty="0" err="1" smtClean="0"/>
              <a:t>handled</a:t>
            </a:r>
            <a:r>
              <a:rPr lang="es-ES" sz="2400" dirty="0" smtClean="0"/>
              <a:t> </a:t>
            </a:r>
            <a:r>
              <a:rPr lang="es-ES" sz="2400" dirty="0" err="1"/>
              <a:t>or</a:t>
            </a:r>
            <a:r>
              <a:rPr lang="es-ES" sz="2400" dirty="0"/>
              <a:t> </a:t>
            </a:r>
            <a:r>
              <a:rPr lang="es-ES" sz="2400" dirty="0" err="1"/>
              <a:t>lifted</a:t>
            </a:r>
            <a:r>
              <a:rPr lang="es-ES" sz="2400" dirty="0"/>
              <a:t> </a:t>
            </a:r>
            <a:r>
              <a:rPr lang="es-ES" sz="2400" dirty="0" err="1"/>
              <a:t>by</a:t>
            </a:r>
            <a:r>
              <a:rPr lang="es-ES" sz="2400" dirty="0"/>
              <a:t> </a:t>
            </a:r>
            <a:r>
              <a:rPr lang="es-ES" sz="2400" dirty="0" err="1"/>
              <a:t>digging</a:t>
            </a:r>
            <a:r>
              <a:rPr lang="es-ES" sz="2400" dirty="0"/>
              <a:t> </a:t>
            </a:r>
            <a:r>
              <a:rPr lang="es-ES" sz="2400" dirty="0" err="1"/>
              <a:t>equipment</a:t>
            </a:r>
            <a:endParaRPr lang="en-US" sz="2400" dirty="0"/>
          </a:p>
          <a:p>
            <a:pPr lvl="1" indent="-457200">
              <a:buFont typeface="Arial" pitchFamily="34" charset="0"/>
              <a:buChar char="•"/>
            </a:pP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109744" y="4678414"/>
            <a:ext cx="54871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/>
              <a:t>Per OSHA </a:t>
            </a:r>
            <a:r>
              <a:rPr lang="es-ES" sz="2000" dirty="0"/>
              <a:t>S</a:t>
            </a:r>
            <a:r>
              <a:rPr lang="es-ES" sz="2000" dirty="0" smtClean="0"/>
              <a:t>tandard 29 CFR 1926 </a:t>
            </a:r>
            <a:r>
              <a:rPr lang="es-ES" sz="2000" dirty="0" err="1" smtClean="0"/>
              <a:t>Subpart</a:t>
            </a:r>
            <a:r>
              <a:rPr lang="es-ES" sz="2000" dirty="0" smtClean="0"/>
              <a:t> 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7030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xmlns:p14="http://schemas.microsoft.com/office/powerpoint/2010/main" spd="slow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Horizon">
  <a:themeElements>
    <a:clrScheme name="Horizon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Horizon">
      <a:maj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ＭＳ ゴシック"/>
        <a:font script="Hang" typeface="HY얕은샘물M"/>
        <a:font script="Hans" typeface="华文新魏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Horizon.thmx</Template>
  <TotalTime>1110</TotalTime>
  <Words>472</Words>
  <Application>Microsoft Macintosh PowerPoint</Application>
  <PresentationFormat>On-screen Show (16:9)</PresentationFormat>
  <Paragraphs>50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Horizon</vt:lpstr>
      <vt:lpstr>Section 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>Quantum Logistics LLC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5 Power Point Slides</dc:title>
  <dc:subject/>
  <dc:creator>James Carpenter</dc:creator>
  <cp:keywords/>
  <dc:description/>
  <cp:lastModifiedBy>James Carpenter</cp:lastModifiedBy>
  <cp:revision>22</cp:revision>
  <dcterms:created xsi:type="dcterms:W3CDTF">2016-04-02T16:20:22Z</dcterms:created>
  <dcterms:modified xsi:type="dcterms:W3CDTF">2016-07-06T05:45:55Z</dcterms:modified>
  <cp:category/>
</cp:coreProperties>
</file>